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35"/>
  </p:notesMasterIdLst>
  <p:sldIdLst>
    <p:sldId id="4347" r:id="rId2"/>
    <p:sldId id="2147471325" r:id="rId3"/>
    <p:sldId id="2147471713" r:id="rId4"/>
    <p:sldId id="2147471714" r:id="rId5"/>
    <p:sldId id="2147471716" r:id="rId6"/>
    <p:sldId id="2147471718" r:id="rId7"/>
    <p:sldId id="2147471270" r:id="rId8"/>
    <p:sldId id="4398" r:id="rId9"/>
    <p:sldId id="2147471748" r:id="rId10"/>
    <p:sldId id="492" r:id="rId11"/>
    <p:sldId id="10100" r:id="rId12"/>
    <p:sldId id="10010" r:id="rId13"/>
    <p:sldId id="4670" r:id="rId14"/>
    <p:sldId id="2147471311" r:id="rId15"/>
    <p:sldId id="2147471313" r:id="rId16"/>
    <p:sldId id="10074" r:id="rId17"/>
    <p:sldId id="4671" r:id="rId18"/>
    <p:sldId id="10036" r:id="rId19"/>
    <p:sldId id="4402" r:id="rId20"/>
    <p:sldId id="10130" r:id="rId21"/>
    <p:sldId id="10121" r:id="rId22"/>
    <p:sldId id="4666" r:id="rId23"/>
    <p:sldId id="10098" r:id="rId24"/>
    <p:sldId id="10096" r:id="rId25"/>
    <p:sldId id="10069" r:id="rId26"/>
    <p:sldId id="4668" r:id="rId27"/>
    <p:sldId id="2147471719" r:id="rId28"/>
    <p:sldId id="2147471720" r:id="rId29"/>
    <p:sldId id="2147471721" r:id="rId30"/>
    <p:sldId id="2147471722" r:id="rId31"/>
    <p:sldId id="2147471747" r:id="rId32"/>
    <p:sldId id="10104" r:id="rId33"/>
    <p:sldId id="2147471324" r:id="rId34"/>
  </p:sldIdLst>
  <p:sldSz cx="12192000" cy="6858000"/>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5" d="100"/>
          <a:sy n="85" d="100"/>
        </p:scale>
        <p:origin x="180" y="84"/>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Percent Cases by Stage</c:v>
                </c:pt>
              </c:strCache>
            </c:strRef>
          </c:tx>
          <c:dPt>
            <c:idx val="0"/>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1-E691-411D-941D-DE93E06B8926}"/>
              </c:ext>
            </c:extLst>
          </c:dPt>
          <c:dPt>
            <c:idx val="1"/>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3-E691-411D-941D-DE93E06B8926}"/>
              </c:ext>
            </c:extLst>
          </c:dPt>
          <c:dPt>
            <c:idx val="2"/>
            <c:bubble3D val="0"/>
            <c:spPr>
              <a:solidFill>
                <a:schemeClr val="accent6">
                  <a:shade val="86000"/>
                </a:schemeClr>
              </a:solidFill>
              <a:ln w="19050">
                <a:solidFill>
                  <a:schemeClr val="lt1"/>
                </a:solidFill>
              </a:ln>
              <a:effectLst/>
            </c:spPr>
            <c:extLst>
              <c:ext xmlns:c16="http://schemas.microsoft.com/office/drawing/2014/chart" uri="{C3380CC4-5D6E-409C-BE32-E72D297353CC}">
                <c16:uniqueId val="{00000005-E691-411D-941D-DE93E06B8926}"/>
              </c:ext>
            </c:extLst>
          </c:dPt>
          <c:dPt>
            <c:idx val="3"/>
            <c:bubble3D val="0"/>
            <c:spPr>
              <a:solidFill>
                <a:schemeClr val="accent6">
                  <a:shade val="58000"/>
                </a:schemeClr>
              </a:solidFill>
              <a:ln w="19050">
                <a:solidFill>
                  <a:schemeClr val="lt1"/>
                </a:solidFill>
              </a:ln>
              <a:effectLst/>
            </c:spPr>
            <c:extLst>
              <c:ext xmlns:c16="http://schemas.microsoft.com/office/drawing/2014/chart" uri="{C3380CC4-5D6E-409C-BE32-E72D297353CC}">
                <c16:uniqueId val="{00000007-E691-411D-941D-DE93E06B8926}"/>
              </c:ext>
            </c:extLst>
          </c:dPt>
          <c:dLbls>
            <c:dLbl>
              <c:idx val="0"/>
              <c:layout>
                <c:manualLayout>
                  <c:x val="-3.1799668636281607E-2"/>
                  <c:y val="-0.12993555185858188"/>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91-411D-941D-DE93E06B8926}"/>
                </c:ext>
              </c:extLst>
            </c:dLbl>
            <c:dLbl>
              <c:idx val="1"/>
              <c:layout>
                <c:manualLayout>
                  <c:x val="-0.10762964769202979"/>
                  <c:y val="-9.2322628952150279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91-411D-941D-DE93E06B8926}"/>
                </c:ext>
              </c:extLst>
            </c:dLbl>
            <c:dLbl>
              <c:idx val="2"/>
              <c:layout>
                <c:manualLayout>
                  <c:x val="-2.6907411923007437E-2"/>
                  <c:y val="-3.0774209650716759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91-411D-941D-DE93E06B8926}"/>
                </c:ext>
              </c:extLst>
            </c:dLbl>
            <c:dLbl>
              <c:idx val="3"/>
              <c:layout>
                <c:manualLayout>
                  <c:x val="-7.3383850699111186E-2"/>
                  <c:y val="3.4193566278574177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91-411D-941D-DE93E06B892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25285"/>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Localized</c:v>
                </c:pt>
                <c:pt idx="1">
                  <c:v>Regional</c:v>
                </c:pt>
                <c:pt idx="2">
                  <c:v>Distant</c:v>
                </c:pt>
                <c:pt idx="3">
                  <c:v>Unknown</c:v>
                </c:pt>
              </c:strCache>
            </c:strRef>
          </c:cat>
          <c:val>
            <c:numRef>
              <c:f>Sheet1!$B$2:$B$5</c:f>
              <c:numCache>
                <c:formatCode>0%</c:formatCode>
                <c:ptCount val="4"/>
                <c:pt idx="0">
                  <c:v>0.37</c:v>
                </c:pt>
                <c:pt idx="1">
                  <c:v>0.36</c:v>
                </c:pt>
                <c:pt idx="2">
                  <c:v>0.22</c:v>
                </c:pt>
                <c:pt idx="3">
                  <c:v>0.05</c:v>
                </c:pt>
              </c:numCache>
            </c:numRef>
          </c:val>
          <c:extLst>
            <c:ext xmlns:c16="http://schemas.microsoft.com/office/drawing/2014/chart" uri="{C3380CC4-5D6E-409C-BE32-E72D297353CC}">
              <c16:uniqueId val="{00000008-E691-411D-941D-DE93E06B892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solidFill>
              <a:schemeClr val="accent4"/>
            </a:solidFill>
            <a:ln>
              <a:solidFill>
                <a:schemeClr val="bg1"/>
              </a:solidFill>
            </a:ln>
          </c:spPr>
          <c:dPt>
            <c:idx val="0"/>
            <c:bubble3D val="0"/>
            <c:spPr>
              <a:solidFill>
                <a:schemeClr val="accent2"/>
              </a:solidFill>
              <a:ln w="19050">
                <a:noFill/>
              </a:ln>
              <a:effectLst/>
            </c:spPr>
            <c:extLst>
              <c:ext xmlns:c16="http://schemas.microsoft.com/office/drawing/2014/chart" uri="{C3380CC4-5D6E-409C-BE32-E72D297353CC}">
                <c16:uniqueId val="{00000001-A076-43F5-930C-65E70E03A805}"/>
              </c:ext>
            </c:extLst>
          </c:dPt>
          <c:dPt>
            <c:idx val="1"/>
            <c:bubble3D val="0"/>
            <c:spPr>
              <a:solidFill>
                <a:schemeClr val="bg1">
                  <a:lumMod val="75000"/>
                </a:schemeClr>
              </a:solidFill>
              <a:ln w="12700" cap="flat" cmpd="sng" algn="ctr">
                <a:noFill/>
                <a:prstDash val="solid"/>
                <a:miter lim="800000"/>
              </a:ln>
              <a:effectLst/>
            </c:spPr>
            <c:extLst>
              <c:ext xmlns:c16="http://schemas.microsoft.com/office/drawing/2014/chart" uri="{C3380CC4-5D6E-409C-BE32-E72D297353CC}">
                <c16:uniqueId val="{00000003-A076-43F5-930C-65E70E03A805}"/>
              </c:ext>
            </c:extLst>
          </c:dPt>
          <c:cat>
            <c:strRef>
              <c:f>Sheet1!$A$2:$A$3</c:f>
              <c:strCache>
                <c:ptCount val="2"/>
                <c:pt idx="0">
                  <c:v>No Screening</c:v>
                </c:pt>
                <c:pt idx="1">
                  <c:v>Screening</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4-A076-43F5-930C-65E70E03A805}"/>
            </c:ext>
          </c:extLst>
        </c:ser>
        <c:dLbls>
          <c:showLegendKey val="0"/>
          <c:showVal val="0"/>
          <c:showCatName val="0"/>
          <c:showSerName val="0"/>
          <c:showPercent val="0"/>
          <c:showBubbleSize val="0"/>
          <c:showLeaderLines val="1"/>
        </c:dLbls>
        <c:firstSliceAng val="204"/>
        <c:holeSize val="6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spPr>
            <a:solidFill>
              <a:schemeClr val="tx1"/>
            </a:solidFill>
            <a:ln>
              <a:noFill/>
            </a:ln>
            <a:effectLst/>
          </c:spPr>
          <c:invertIfNegative val="0"/>
          <c:dPt>
            <c:idx val="1"/>
            <c:invertIfNegative val="0"/>
            <c:bubble3D val="0"/>
            <c:spPr>
              <a:solidFill>
                <a:srgbClr val="4472C4"/>
              </a:solidFill>
              <a:ln>
                <a:noFill/>
              </a:ln>
              <a:effectLst/>
            </c:spPr>
            <c:extLst>
              <c:ext xmlns:c16="http://schemas.microsoft.com/office/drawing/2014/chart" uri="{C3380CC4-5D6E-409C-BE32-E72D297353CC}">
                <c16:uniqueId val="{00000002-7B26-423C-B3F9-88717D95843A}"/>
              </c:ext>
            </c:extLst>
          </c:dPt>
          <c:cat>
            <c:strRef>
              <c:f>Sheet9!$B$11:$B$14</c:f>
              <c:strCache>
                <c:ptCount val="4"/>
                <c:pt idx="0">
                  <c:v>Lung and Bronchus</c:v>
                </c:pt>
                <c:pt idx="1">
                  <c:v>Colon and Recturn</c:v>
                </c:pt>
                <c:pt idx="2">
                  <c:v>Pancreas</c:v>
                </c:pt>
                <c:pt idx="3">
                  <c:v>Female Breast</c:v>
                </c:pt>
              </c:strCache>
            </c:strRef>
          </c:cat>
          <c:val>
            <c:numRef>
              <c:f>Sheet9!$C$11:$C$15</c:f>
              <c:numCache>
                <c:formatCode>#,##0</c:formatCode>
                <c:ptCount val="5"/>
                <c:pt idx="0">
                  <c:v>130180</c:v>
                </c:pt>
                <c:pt idx="1">
                  <c:v>52580</c:v>
                </c:pt>
                <c:pt idx="2">
                  <c:v>49830</c:v>
                </c:pt>
                <c:pt idx="3">
                  <c:v>43250</c:v>
                </c:pt>
                <c:pt idx="4">
                  <c:v>34500</c:v>
                </c:pt>
              </c:numCache>
            </c:numRef>
          </c:val>
          <c:extLst>
            <c:ext xmlns:c16="http://schemas.microsoft.com/office/drawing/2014/chart" uri="{C3380CC4-5D6E-409C-BE32-E72D297353CC}">
              <c16:uniqueId val="{00000000-7B26-423C-B3F9-88717D95843A}"/>
            </c:ext>
          </c:extLst>
        </c:ser>
        <c:dLbls>
          <c:showLegendKey val="0"/>
          <c:showVal val="0"/>
          <c:showCatName val="0"/>
          <c:showSerName val="0"/>
          <c:showPercent val="0"/>
          <c:showBubbleSize val="0"/>
        </c:dLbls>
        <c:gapWidth val="50"/>
        <c:overlap val="100"/>
        <c:axId val="381243384"/>
        <c:axId val="381243712"/>
      </c:barChart>
      <c:catAx>
        <c:axId val="381243384"/>
        <c:scaling>
          <c:orientation val="maxMin"/>
        </c:scaling>
        <c:delete val="1"/>
        <c:axPos val="l"/>
        <c:numFmt formatCode="General" sourceLinked="1"/>
        <c:majorTickMark val="none"/>
        <c:minorTickMark val="none"/>
        <c:tickLblPos val="nextTo"/>
        <c:crossAx val="381243712"/>
        <c:crosses val="autoZero"/>
        <c:auto val="1"/>
        <c:lblAlgn val="ctr"/>
        <c:lblOffset val="100"/>
        <c:noMultiLvlLbl val="0"/>
      </c:catAx>
      <c:valAx>
        <c:axId val="381243712"/>
        <c:scaling>
          <c:orientation val="minMax"/>
        </c:scaling>
        <c:delete val="1"/>
        <c:axPos val="t"/>
        <c:numFmt formatCode="#,##0" sourceLinked="1"/>
        <c:majorTickMark val="none"/>
        <c:minorTickMark val="none"/>
        <c:tickLblPos val="nextTo"/>
        <c:crossAx val="381243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777807850787834E-2"/>
          <c:y val="4.6296296296296294E-2"/>
          <c:w val="0.93888888888888888"/>
          <c:h val="0.89814814814814814"/>
        </c:manualLayout>
      </c:layout>
      <c:barChart>
        <c:barDir val="bar"/>
        <c:grouping val="stacked"/>
        <c:varyColors val="0"/>
        <c:ser>
          <c:idx val="0"/>
          <c:order val="0"/>
          <c:spPr>
            <a:solidFill>
              <a:schemeClr val="tx1"/>
            </a:solidFill>
            <a:ln>
              <a:noFill/>
            </a:ln>
            <a:effectLst/>
          </c:spPr>
          <c:invertIfNegative val="0"/>
          <c:dPt>
            <c:idx val="3"/>
            <c:invertIfNegative val="0"/>
            <c:bubble3D val="0"/>
            <c:spPr>
              <a:solidFill>
                <a:srgbClr val="4472C4"/>
              </a:solidFill>
              <a:ln>
                <a:noFill/>
              </a:ln>
              <a:effectLst/>
            </c:spPr>
            <c:extLst>
              <c:ext xmlns:c16="http://schemas.microsoft.com/office/drawing/2014/chart" uri="{C3380CC4-5D6E-409C-BE32-E72D297353CC}">
                <c16:uniqueId val="{00000004-7DF9-4C96-A17B-F223E6D6EFA8}"/>
              </c:ext>
            </c:extLst>
          </c:dPt>
          <c:cat>
            <c:strRef>
              <c:f>Sheet9!$B$3:$B$7</c:f>
              <c:strCache>
                <c:ptCount val="5"/>
                <c:pt idx="0">
                  <c:v>Female Breast</c:v>
                </c:pt>
                <c:pt idx="1">
                  <c:v>Prostate</c:v>
                </c:pt>
                <c:pt idx="2">
                  <c:v>Lung and Bronchus</c:v>
                </c:pt>
                <c:pt idx="3">
                  <c:v>Colon and Recturn</c:v>
                </c:pt>
                <c:pt idx="4">
                  <c:v>Melanoma of the Skin</c:v>
                </c:pt>
              </c:strCache>
            </c:strRef>
          </c:cat>
          <c:val>
            <c:numRef>
              <c:f>Sheet9!$C$3:$C$7</c:f>
              <c:numCache>
                <c:formatCode>#,##0</c:formatCode>
                <c:ptCount val="5"/>
                <c:pt idx="0">
                  <c:v>287850</c:v>
                </c:pt>
                <c:pt idx="1">
                  <c:v>268490</c:v>
                </c:pt>
                <c:pt idx="2">
                  <c:v>236740</c:v>
                </c:pt>
                <c:pt idx="3">
                  <c:v>151030</c:v>
                </c:pt>
                <c:pt idx="4">
                  <c:v>99780</c:v>
                </c:pt>
              </c:numCache>
            </c:numRef>
          </c:val>
          <c:extLst>
            <c:ext xmlns:c16="http://schemas.microsoft.com/office/drawing/2014/chart" uri="{C3380CC4-5D6E-409C-BE32-E72D297353CC}">
              <c16:uniqueId val="{00000000-7DF9-4C96-A17B-F223E6D6EFA8}"/>
            </c:ext>
          </c:extLst>
        </c:ser>
        <c:dLbls>
          <c:showLegendKey val="0"/>
          <c:showVal val="0"/>
          <c:showCatName val="0"/>
          <c:showSerName val="0"/>
          <c:showPercent val="0"/>
          <c:showBubbleSize val="0"/>
        </c:dLbls>
        <c:gapWidth val="50"/>
        <c:overlap val="100"/>
        <c:axId val="854769440"/>
        <c:axId val="854768784"/>
      </c:barChart>
      <c:catAx>
        <c:axId val="854769440"/>
        <c:scaling>
          <c:orientation val="maxMin"/>
        </c:scaling>
        <c:delete val="1"/>
        <c:axPos val="l"/>
        <c:numFmt formatCode="General" sourceLinked="1"/>
        <c:majorTickMark val="none"/>
        <c:minorTickMark val="none"/>
        <c:tickLblPos val="nextTo"/>
        <c:crossAx val="854768784"/>
        <c:crosses val="autoZero"/>
        <c:auto val="0"/>
        <c:lblAlgn val="ctr"/>
        <c:lblOffset val="100"/>
        <c:noMultiLvlLbl val="0"/>
      </c:catAx>
      <c:valAx>
        <c:axId val="854768784"/>
        <c:scaling>
          <c:orientation val="minMax"/>
        </c:scaling>
        <c:delete val="1"/>
        <c:axPos val="t"/>
        <c:numFmt formatCode="#,##0" sourceLinked="1"/>
        <c:majorTickMark val="none"/>
        <c:minorTickMark val="none"/>
        <c:tickLblPos val="nextTo"/>
        <c:crossAx val="85476944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b="1">
                <a:solidFill>
                  <a:schemeClr val="tx1"/>
                </a:solidFill>
              </a:rPr>
              <a:t>Incidence</a:t>
            </a:r>
            <a:r>
              <a:rPr lang="en-US" sz="1600">
                <a:solidFill>
                  <a:schemeClr val="tx1"/>
                </a:solidFill>
              </a:rPr>
              <a:t> of CRC by Race,</a:t>
            </a:r>
            <a:r>
              <a:rPr lang="en-US" sz="1600" baseline="0">
                <a:solidFill>
                  <a:schemeClr val="tx1"/>
                </a:solidFill>
              </a:rPr>
              <a:t> Ethnicity, and Sex in the United States from 2014-2018</a:t>
            </a:r>
          </a:p>
          <a:p>
            <a:pPr>
              <a:defRPr>
                <a:solidFill>
                  <a:schemeClr val="tx1"/>
                </a:solidFill>
              </a:defRPr>
            </a:pPr>
            <a:r>
              <a:rPr lang="en-US" sz="1600" baseline="0">
                <a:solidFill>
                  <a:schemeClr val="tx1"/>
                </a:solidFill>
              </a:rPr>
              <a:t>(per 100,000 people)</a:t>
            </a:r>
          </a:p>
          <a:p>
            <a:pPr>
              <a:defRPr>
                <a:solidFill>
                  <a:schemeClr val="tx1"/>
                </a:solidFill>
              </a:defRPr>
            </a:pPr>
            <a:endParaRPr lang="en-US">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3311939276003477E-2"/>
          <c:y val="0.24168424804521849"/>
          <c:w val="0.89990234815022319"/>
          <c:h val="0.5419122446724941"/>
        </c:manualLayout>
      </c:layout>
      <c:barChart>
        <c:barDir val="col"/>
        <c:grouping val="clustered"/>
        <c:varyColors val="0"/>
        <c:ser>
          <c:idx val="1"/>
          <c:order val="1"/>
          <c:tx>
            <c:strRef>
              <c:f>Sheet1!$B$1</c:f>
              <c:strCache>
                <c:ptCount val="1"/>
                <c:pt idx="0">
                  <c:v>All Races Combined</c:v>
                </c:pt>
              </c:strCache>
            </c:strRef>
          </c:tx>
          <c:spPr>
            <a:solidFill>
              <a:schemeClr val="accent2"/>
            </a:solidFill>
            <a:ln>
              <a:noFill/>
            </a:ln>
            <a:effectLst/>
          </c:spPr>
          <c:invertIfNegative val="0"/>
          <c:dLbls>
            <c:dLbl>
              <c:idx val="0"/>
              <c:layout>
                <c:manualLayout>
                  <c:x val="-8.9351588884545984E-3"/>
                  <c:y val="-1.9452723870200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35-4780-8327-C18847FF836A}"/>
                </c:ext>
              </c:extLst>
            </c:dLbl>
            <c:dLbl>
              <c:idx val="1"/>
              <c:layout>
                <c:manualLayout>
                  <c:x val="-2.228660183897889E-3"/>
                  <c:y val="-3.48673822319846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35-4780-8327-C18847FF836A}"/>
                </c:ext>
              </c:extLst>
            </c:dLbl>
            <c:dLbl>
              <c:idx val="2"/>
              <c:layout>
                <c:manualLayout>
                  <c:x val="-7.8310242289001616E-3"/>
                  <c:y val="-3.71917932421423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35-4780-8327-C18847FF836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669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Total Incidence</c:v>
                </c:pt>
              </c:strCache>
            </c:strRef>
          </c:cat>
          <c:val>
            <c:numRef>
              <c:f>Sheet1!$B$2:$B$5</c:f>
              <c:numCache>
                <c:formatCode>General</c:formatCode>
                <c:ptCount val="3"/>
                <c:pt idx="0">
                  <c:v>42.1</c:v>
                </c:pt>
                <c:pt idx="1">
                  <c:v>31.6</c:v>
                </c:pt>
                <c:pt idx="2">
                  <c:v>36.5</c:v>
                </c:pt>
              </c:numCache>
            </c:numRef>
          </c:val>
          <c:extLst>
            <c:ext xmlns:c16="http://schemas.microsoft.com/office/drawing/2014/chart" uri="{C3380CC4-5D6E-409C-BE32-E72D297353CC}">
              <c16:uniqueId val="{00000003-F835-4780-8327-C18847FF836A}"/>
            </c:ext>
          </c:extLst>
        </c:ser>
        <c:ser>
          <c:idx val="2"/>
          <c:order val="2"/>
          <c:tx>
            <c:strRef>
              <c:f>Sheet1!$C$1</c:f>
              <c:strCache>
                <c:ptCount val="1"/>
                <c:pt idx="0">
                  <c:v>Non-Hispanic White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669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Total Incidence</c:v>
                </c:pt>
              </c:strCache>
            </c:strRef>
          </c:cat>
          <c:val>
            <c:numRef>
              <c:f>Sheet1!$C$2:$C$5</c:f>
              <c:numCache>
                <c:formatCode>General</c:formatCode>
                <c:ptCount val="3"/>
                <c:pt idx="0">
                  <c:v>41.5</c:v>
                </c:pt>
                <c:pt idx="1">
                  <c:v>31.3</c:v>
                </c:pt>
                <c:pt idx="2">
                  <c:v>36.1</c:v>
                </c:pt>
              </c:numCache>
            </c:numRef>
          </c:val>
          <c:extLst>
            <c:ext xmlns:c16="http://schemas.microsoft.com/office/drawing/2014/chart" uri="{C3380CC4-5D6E-409C-BE32-E72D297353CC}">
              <c16:uniqueId val="{00000004-F835-4780-8327-C18847FF836A}"/>
            </c:ext>
          </c:extLst>
        </c:ser>
        <c:ser>
          <c:idx val="3"/>
          <c:order val="3"/>
          <c:tx>
            <c:strRef>
              <c:f>Sheet1!$D$1</c:f>
              <c:strCache>
                <c:ptCount val="1"/>
                <c:pt idx="0">
                  <c:v>Non-Hispanic Black</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669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Total Incidence</c:v>
                </c:pt>
              </c:strCache>
            </c:strRef>
          </c:cat>
          <c:val>
            <c:numRef>
              <c:f>Sheet1!$D$2:$D$5</c:f>
              <c:numCache>
                <c:formatCode>General</c:formatCode>
                <c:ptCount val="3"/>
                <c:pt idx="0">
                  <c:v>50.4</c:v>
                </c:pt>
                <c:pt idx="1">
                  <c:v>37.1</c:v>
                </c:pt>
                <c:pt idx="2">
                  <c:v>42.6</c:v>
                </c:pt>
              </c:numCache>
            </c:numRef>
          </c:val>
          <c:extLst>
            <c:ext xmlns:c16="http://schemas.microsoft.com/office/drawing/2014/chart" uri="{C3380CC4-5D6E-409C-BE32-E72D297353CC}">
              <c16:uniqueId val="{00000005-F835-4780-8327-C18847FF836A}"/>
            </c:ext>
          </c:extLst>
        </c:ser>
        <c:ser>
          <c:idx val="4"/>
          <c:order val="4"/>
          <c:tx>
            <c:strRef>
              <c:f>Sheet1!$E$1</c:f>
              <c:strCache>
                <c:ptCount val="1"/>
                <c:pt idx="0">
                  <c:v>Asian/Pacific Islander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33669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Total Incidence</c:v>
                </c:pt>
              </c:strCache>
            </c:strRef>
          </c:cat>
          <c:val>
            <c:numRef>
              <c:f>Sheet1!$E$2:$E$5</c:f>
              <c:numCache>
                <c:formatCode>General</c:formatCode>
                <c:ptCount val="3"/>
                <c:pt idx="0">
                  <c:v>34.4</c:v>
                </c:pt>
                <c:pt idx="1">
                  <c:v>24.6</c:v>
                </c:pt>
                <c:pt idx="2">
                  <c:v>29</c:v>
                </c:pt>
              </c:numCache>
            </c:numRef>
          </c:val>
          <c:extLst>
            <c:ext xmlns:c16="http://schemas.microsoft.com/office/drawing/2014/chart" uri="{C3380CC4-5D6E-409C-BE32-E72D297353CC}">
              <c16:uniqueId val="{00000006-F835-4780-8327-C18847FF836A}"/>
            </c:ext>
          </c:extLst>
        </c:ser>
        <c:ser>
          <c:idx val="5"/>
          <c:order val="5"/>
          <c:tx>
            <c:strRef>
              <c:f>Sheet1!$F$1</c:f>
              <c:strCache>
                <c:ptCount val="1"/>
                <c:pt idx="0">
                  <c:v>American Indian/Alaska Native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33669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Total Incidence</c:v>
                </c:pt>
              </c:strCache>
            </c:strRef>
          </c:cat>
          <c:val>
            <c:numRef>
              <c:f>Sheet1!$F$2:$F$5</c:f>
              <c:numCache>
                <c:formatCode>General</c:formatCode>
                <c:ptCount val="3"/>
                <c:pt idx="0">
                  <c:v>55.8</c:v>
                </c:pt>
                <c:pt idx="1">
                  <c:v>43.9</c:v>
                </c:pt>
                <c:pt idx="2">
                  <c:v>49.2</c:v>
                </c:pt>
              </c:numCache>
            </c:numRef>
          </c:val>
          <c:extLst>
            <c:ext xmlns:c16="http://schemas.microsoft.com/office/drawing/2014/chart" uri="{C3380CC4-5D6E-409C-BE32-E72D297353CC}">
              <c16:uniqueId val="{00000007-F835-4780-8327-C18847FF836A}"/>
            </c:ext>
          </c:extLst>
        </c:ser>
        <c:ser>
          <c:idx val="6"/>
          <c:order val="6"/>
          <c:tx>
            <c:strRef>
              <c:f>Sheet1!$G$1</c:f>
              <c:strCache>
                <c:ptCount val="1"/>
                <c:pt idx="0">
                  <c:v>Hispanic</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33669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Total Incidence</c:v>
                </c:pt>
              </c:strCache>
            </c:strRef>
          </c:cat>
          <c:val>
            <c:numRef>
              <c:f>Sheet1!$G$2:$G$5</c:f>
              <c:numCache>
                <c:formatCode>General</c:formatCode>
                <c:ptCount val="3"/>
                <c:pt idx="0">
                  <c:v>39.200000000000003</c:v>
                </c:pt>
                <c:pt idx="1">
                  <c:v>27.6</c:v>
                </c:pt>
                <c:pt idx="2">
                  <c:v>32.799999999999997</c:v>
                </c:pt>
              </c:numCache>
            </c:numRef>
          </c:val>
          <c:extLst>
            <c:ext xmlns:c16="http://schemas.microsoft.com/office/drawing/2014/chart" uri="{C3380CC4-5D6E-409C-BE32-E72D297353CC}">
              <c16:uniqueId val="{00000008-F835-4780-8327-C18847FF836A}"/>
            </c:ext>
          </c:extLst>
        </c:ser>
        <c:dLbls>
          <c:dLblPos val="outEnd"/>
          <c:showLegendKey val="0"/>
          <c:showVal val="1"/>
          <c:showCatName val="0"/>
          <c:showSerName val="0"/>
          <c:showPercent val="0"/>
          <c:showBubbleSize val="0"/>
        </c:dLbls>
        <c:gapWidth val="219"/>
        <c:overlap val="-27"/>
        <c:axId val="605758544"/>
        <c:axId val="605759856"/>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3"/>
                      <c:pt idx="0">
                        <c:v>Male</c:v>
                      </c:pt>
                      <c:pt idx="1">
                        <c:v>Female</c:v>
                      </c:pt>
                      <c:pt idx="2">
                        <c:v>Total Incidence</c:v>
                      </c:pt>
                    </c:strCache>
                  </c:strRef>
                </c:cat>
                <c:val>
                  <c:numRef>
                    <c:extLst>
                      <c:ext uri="{02D57815-91ED-43cb-92C2-25804820EDAC}">
                        <c15:formulaRef>
                          <c15:sqref>Sheet1!$A$2:$A$5</c15:sqref>
                        </c15:formulaRef>
                      </c:ext>
                    </c:extLst>
                    <c:numCache>
                      <c:formatCode>General</c:formatCode>
                      <c:ptCount val="3"/>
                      <c:pt idx="0">
                        <c:v>0</c:v>
                      </c:pt>
                      <c:pt idx="1">
                        <c:v>0</c:v>
                      </c:pt>
                      <c:pt idx="2">
                        <c:v>0</c:v>
                      </c:pt>
                    </c:numCache>
                  </c:numRef>
                </c:val>
                <c:extLst>
                  <c:ext xmlns:c16="http://schemas.microsoft.com/office/drawing/2014/chart" uri="{C3380CC4-5D6E-409C-BE32-E72D297353CC}">
                    <c16:uniqueId val="{00000009-F835-4780-8327-C18847FF836A}"/>
                  </c:ext>
                </c:extLst>
              </c15:ser>
            </c15:filteredBarSeries>
          </c:ext>
        </c:extLst>
      </c:barChart>
      <c:catAx>
        <c:axId val="60575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36699"/>
                </a:solidFill>
                <a:latin typeface="+mn-lt"/>
                <a:ea typeface="+mn-ea"/>
                <a:cs typeface="+mn-cs"/>
              </a:defRPr>
            </a:pPr>
            <a:endParaRPr lang="en-US"/>
          </a:p>
        </c:txPr>
        <c:crossAx val="605759856"/>
        <c:crosses val="autoZero"/>
        <c:auto val="1"/>
        <c:lblAlgn val="ctr"/>
        <c:lblOffset val="100"/>
        <c:noMultiLvlLbl val="0"/>
      </c:catAx>
      <c:valAx>
        <c:axId val="60575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36699"/>
                </a:solidFill>
                <a:latin typeface="+mn-lt"/>
                <a:ea typeface="+mn-ea"/>
                <a:cs typeface="+mn-cs"/>
              </a:defRPr>
            </a:pPr>
            <a:endParaRPr lang="en-US"/>
          </a:p>
        </c:txPr>
        <c:crossAx val="605758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Mortality from CRC by Race, Ethnicity, and Sex in the United States from 2015-2019</a:t>
            </a:r>
          </a:p>
          <a:p>
            <a:pPr>
              <a:defRPr/>
            </a:pPr>
            <a:r>
              <a:rPr lang="en-US"/>
              <a:t>(per 100,000 people)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 Races Combined</c:v>
                </c:pt>
              </c:strCache>
            </c:strRef>
          </c:tx>
          <c:spPr>
            <a:solidFill>
              <a:schemeClr val="accent1"/>
            </a:solidFill>
            <a:ln>
              <a:noFill/>
            </a:ln>
            <a:effectLst/>
          </c:spPr>
          <c:invertIfNegative val="0"/>
          <c:dLbls>
            <c:dLbl>
              <c:idx val="0"/>
              <c:layout>
                <c:manualLayout>
                  <c:x val="-1.7325314025681917E-3"/>
                  <c:y val="-1.38889965617890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41-453D-8562-5109419DF8E8}"/>
                </c:ext>
              </c:extLst>
            </c:dLbl>
            <c:dLbl>
              <c:idx val="1"/>
              <c:layout>
                <c:manualLayout>
                  <c:x val="-1.3859692474628396E-3"/>
                  <c:y val="-2.76907780745242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41-453D-8562-5109419DF8E8}"/>
                </c:ext>
              </c:extLst>
            </c:dLbl>
            <c:dLbl>
              <c:idx val="2"/>
              <c:layout>
                <c:manualLayout>
                  <c:x val="-3.2053716714982021E-2"/>
                  <c:y val="-6.39368679331583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41-453D-8562-5109419DF8E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Total Mortality</c:v>
                </c:pt>
              </c:strCache>
            </c:strRef>
          </c:cat>
          <c:val>
            <c:numRef>
              <c:f>Sheet1!$B$2:$B$4</c:f>
              <c:numCache>
                <c:formatCode>General</c:formatCode>
                <c:ptCount val="3"/>
                <c:pt idx="0">
                  <c:v>16</c:v>
                </c:pt>
                <c:pt idx="1">
                  <c:v>11.3</c:v>
                </c:pt>
                <c:pt idx="2">
                  <c:v>13.4</c:v>
                </c:pt>
              </c:numCache>
            </c:numRef>
          </c:val>
          <c:extLst>
            <c:ext xmlns:c16="http://schemas.microsoft.com/office/drawing/2014/chart" uri="{C3380CC4-5D6E-409C-BE32-E72D297353CC}">
              <c16:uniqueId val="{00000003-C541-453D-8562-5109419DF8E8}"/>
            </c:ext>
          </c:extLst>
        </c:ser>
        <c:ser>
          <c:idx val="1"/>
          <c:order val="1"/>
          <c:tx>
            <c:strRef>
              <c:f>Sheet1!$C$1</c:f>
              <c:strCache>
                <c:ptCount val="1"/>
                <c:pt idx="0">
                  <c:v>Non-Hispanic White</c:v>
                </c:pt>
              </c:strCache>
            </c:strRef>
          </c:tx>
          <c:spPr>
            <a:solidFill>
              <a:schemeClr val="accent2"/>
            </a:solidFill>
            <a:ln>
              <a:noFill/>
            </a:ln>
            <a:effectLst/>
          </c:spPr>
          <c:invertIfNegative val="0"/>
          <c:dLbls>
            <c:dLbl>
              <c:idx val="1"/>
              <c:layout>
                <c:manualLayout>
                  <c:x val="-6.9124423963133645E-3"/>
                  <c:y val="-2.31481481481481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41-453D-8562-5109419DF8E8}"/>
                </c:ext>
              </c:extLst>
            </c:dLbl>
            <c:dLbl>
              <c:idx val="2"/>
              <c:layout>
                <c:manualLayout>
                  <c:x val="-3.7109110086774636E-3"/>
                  <c:y val="-4.08757553792304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41-453D-8562-5109419DF8E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Total Mortality</c:v>
                </c:pt>
              </c:strCache>
            </c:strRef>
          </c:cat>
          <c:val>
            <c:numRef>
              <c:f>Sheet1!$C$2:$C$4</c:f>
              <c:numCache>
                <c:formatCode>General</c:formatCode>
                <c:ptCount val="3"/>
                <c:pt idx="0">
                  <c:v>15.8</c:v>
                </c:pt>
                <c:pt idx="1">
                  <c:v>11.3</c:v>
                </c:pt>
                <c:pt idx="2">
                  <c:v>13.4</c:v>
                </c:pt>
              </c:numCache>
            </c:numRef>
          </c:val>
          <c:extLst>
            <c:ext xmlns:c16="http://schemas.microsoft.com/office/drawing/2014/chart" uri="{C3380CC4-5D6E-409C-BE32-E72D297353CC}">
              <c16:uniqueId val="{00000006-C541-453D-8562-5109419DF8E8}"/>
            </c:ext>
          </c:extLst>
        </c:ser>
        <c:ser>
          <c:idx val="2"/>
          <c:order val="2"/>
          <c:tx>
            <c:strRef>
              <c:f>Sheet1!$D$1</c:f>
              <c:strCache>
                <c:ptCount val="1"/>
                <c:pt idx="0">
                  <c:v>Non-Hispanic Black</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Total Mortality</c:v>
                </c:pt>
              </c:strCache>
            </c:strRef>
          </c:cat>
          <c:val>
            <c:numRef>
              <c:f>Sheet1!$D$2:$D$4</c:f>
              <c:numCache>
                <c:formatCode>General</c:formatCode>
                <c:ptCount val="3"/>
                <c:pt idx="0">
                  <c:v>22.7</c:v>
                </c:pt>
                <c:pt idx="1">
                  <c:v>14.8</c:v>
                </c:pt>
                <c:pt idx="2">
                  <c:v>18.100000000000001</c:v>
                </c:pt>
              </c:numCache>
            </c:numRef>
          </c:val>
          <c:extLst>
            <c:ext xmlns:c16="http://schemas.microsoft.com/office/drawing/2014/chart" uri="{C3380CC4-5D6E-409C-BE32-E72D297353CC}">
              <c16:uniqueId val="{00000007-C541-453D-8562-5109419DF8E8}"/>
            </c:ext>
          </c:extLst>
        </c:ser>
        <c:ser>
          <c:idx val="3"/>
          <c:order val="3"/>
          <c:tx>
            <c:strRef>
              <c:f>Sheet1!$E$1</c:f>
              <c:strCache>
                <c:ptCount val="1"/>
                <c:pt idx="0">
                  <c:v>Asian/Pacific Islander</c:v>
                </c:pt>
              </c:strCache>
            </c:strRef>
          </c:tx>
          <c:spPr>
            <a:solidFill>
              <a:schemeClr val="accent4"/>
            </a:solidFill>
            <a:ln>
              <a:noFill/>
            </a:ln>
            <a:effectLst/>
          </c:spPr>
          <c:invertIfNegative val="0"/>
          <c:dLbls>
            <c:dLbl>
              <c:idx val="0"/>
              <c:layout>
                <c:manualLayout>
                  <c:x val="-8.7667234399083896E-4"/>
                  <c:y val="-7.7064186399879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41-453D-8562-5109419DF8E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Total Mortality</c:v>
                </c:pt>
              </c:strCache>
            </c:strRef>
          </c:cat>
          <c:val>
            <c:numRef>
              <c:f>Sheet1!$E$2:$E$4</c:f>
              <c:numCache>
                <c:formatCode>General</c:formatCode>
                <c:ptCount val="3"/>
                <c:pt idx="0">
                  <c:v>11.1</c:v>
                </c:pt>
                <c:pt idx="1">
                  <c:v>7.9</c:v>
                </c:pt>
                <c:pt idx="2">
                  <c:v>9.3000000000000007</c:v>
                </c:pt>
              </c:numCache>
            </c:numRef>
          </c:val>
          <c:extLst>
            <c:ext xmlns:c16="http://schemas.microsoft.com/office/drawing/2014/chart" uri="{C3380CC4-5D6E-409C-BE32-E72D297353CC}">
              <c16:uniqueId val="{00000009-C541-453D-8562-5109419DF8E8}"/>
            </c:ext>
          </c:extLst>
        </c:ser>
        <c:ser>
          <c:idx val="4"/>
          <c:order val="4"/>
          <c:tx>
            <c:strRef>
              <c:f>Sheet1!$F$1</c:f>
              <c:strCache>
                <c:ptCount val="1"/>
                <c:pt idx="0">
                  <c:v>American Indian/Alaska Native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Total Mortality</c:v>
                </c:pt>
              </c:strCache>
            </c:strRef>
          </c:cat>
          <c:val>
            <c:numRef>
              <c:f>Sheet1!$F$2:$F$4</c:f>
              <c:numCache>
                <c:formatCode>General</c:formatCode>
                <c:ptCount val="3"/>
                <c:pt idx="0">
                  <c:v>21.3</c:v>
                </c:pt>
                <c:pt idx="1">
                  <c:v>14.4</c:v>
                </c:pt>
                <c:pt idx="2">
                  <c:v>17.5</c:v>
                </c:pt>
              </c:numCache>
            </c:numRef>
          </c:val>
          <c:extLst>
            <c:ext xmlns:c16="http://schemas.microsoft.com/office/drawing/2014/chart" uri="{C3380CC4-5D6E-409C-BE32-E72D297353CC}">
              <c16:uniqueId val="{0000000A-C541-453D-8562-5109419DF8E8}"/>
            </c:ext>
          </c:extLst>
        </c:ser>
        <c:ser>
          <c:idx val="5"/>
          <c:order val="5"/>
          <c:tx>
            <c:strRef>
              <c:f>Sheet1!$G$1</c:f>
              <c:strCache>
                <c:ptCount val="1"/>
                <c:pt idx="0">
                  <c:v>Hispanic</c:v>
                </c:pt>
              </c:strCache>
            </c:strRef>
          </c:tx>
          <c:spPr>
            <a:solidFill>
              <a:schemeClr val="accent6"/>
            </a:solidFill>
            <a:ln>
              <a:noFill/>
            </a:ln>
            <a:effectLst/>
          </c:spPr>
          <c:invertIfNegative val="0"/>
          <c:dLbls>
            <c:dLbl>
              <c:idx val="2"/>
              <c:layout>
                <c:manualLayout>
                  <c:x val="1.8433179723502304E-2"/>
                  <c:y val="-8.487556272013328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541-453D-8562-5109419DF8E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Total Mortality</c:v>
                </c:pt>
              </c:strCache>
            </c:strRef>
          </c:cat>
          <c:val>
            <c:numRef>
              <c:f>Sheet1!$G$2:$G$4</c:f>
              <c:numCache>
                <c:formatCode>General</c:formatCode>
                <c:ptCount val="3"/>
                <c:pt idx="0">
                  <c:v>13.7</c:v>
                </c:pt>
                <c:pt idx="1">
                  <c:v>8.5</c:v>
                </c:pt>
                <c:pt idx="2">
                  <c:v>10.8</c:v>
                </c:pt>
              </c:numCache>
            </c:numRef>
          </c:val>
          <c:extLst>
            <c:ext xmlns:c16="http://schemas.microsoft.com/office/drawing/2014/chart" uri="{C3380CC4-5D6E-409C-BE32-E72D297353CC}">
              <c16:uniqueId val="{0000000C-C541-453D-8562-5109419DF8E8}"/>
            </c:ext>
          </c:extLst>
        </c:ser>
        <c:dLbls>
          <c:dLblPos val="outEnd"/>
          <c:showLegendKey val="0"/>
          <c:showVal val="1"/>
          <c:showCatName val="0"/>
          <c:showSerName val="0"/>
          <c:showPercent val="0"/>
          <c:showBubbleSize val="0"/>
        </c:dLbls>
        <c:gapWidth val="219"/>
        <c:overlap val="-27"/>
        <c:axId val="526870984"/>
        <c:axId val="526867376"/>
      </c:barChart>
      <c:catAx>
        <c:axId val="526870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26867376"/>
        <c:crosses val="autoZero"/>
        <c:auto val="1"/>
        <c:lblAlgn val="ctr"/>
        <c:lblOffset val="100"/>
        <c:noMultiLvlLbl val="0"/>
      </c:catAx>
      <c:valAx>
        <c:axId val="526867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26870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2128801634638"/>
          <c:y val="4.0625000000000001E-2"/>
          <c:w val="0.58332374780928642"/>
          <c:h val="0.85454767569736456"/>
        </c:manualLayout>
      </c:layout>
      <c:lineChart>
        <c:grouping val="standard"/>
        <c:varyColors val="0"/>
        <c:ser>
          <c:idx val="0"/>
          <c:order val="0"/>
          <c:tx>
            <c:strRef>
              <c:f>Sheet1!$B$1</c:f>
              <c:strCache>
                <c:ptCount val="1"/>
                <c:pt idx="0">
                  <c:v>Pap Test</c:v>
                </c:pt>
              </c:strCache>
            </c:strRef>
          </c:tx>
          <c:spPr>
            <a:ln w="38100" cap="rnd">
              <a:solidFill>
                <a:schemeClr val="accent5"/>
              </a:solidFill>
              <a:prstDash val="sysDash"/>
              <a:round/>
            </a:ln>
            <a:effectLst/>
          </c:spPr>
          <c:marker>
            <c:symbol val="none"/>
          </c:marker>
          <c:cat>
            <c:numRef>
              <c:f>Sheet1!$A$2:$A$7</c:f>
              <c:numCache>
                <c:formatCode>General</c:formatCode>
                <c:ptCount val="6"/>
                <c:pt idx="0">
                  <c:v>2005</c:v>
                </c:pt>
                <c:pt idx="1">
                  <c:v>2008</c:v>
                </c:pt>
                <c:pt idx="2">
                  <c:v>2010</c:v>
                </c:pt>
                <c:pt idx="3">
                  <c:v>2013</c:v>
                </c:pt>
                <c:pt idx="4">
                  <c:v>2015</c:v>
                </c:pt>
                <c:pt idx="5">
                  <c:v>2018</c:v>
                </c:pt>
              </c:numCache>
            </c:numRef>
          </c:cat>
          <c:val>
            <c:numRef>
              <c:f>Sheet1!$B$2:$B$7</c:f>
              <c:numCache>
                <c:formatCode>General</c:formatCode>
                <c:ptCount val="6"/>
                <c:pt idx="0">
                  <c:v>85.5</c:v>
                </c:pt>
                <c:pt idx="1">
                  <c:v>85</c:v>
                </c:pt>
                <c:pt idx="2">
                  <c:v>84</c:v>
                </c:pt>
                <c:pt idx="3">
                  <c:v>82</c:v>
                </c:pt>
                <c:pt idx="4">
                  <c:v>82</c:v>
                </c:pt>
                <c:pt idx="5">
                  <c:v>81.099999999999994</c:v>
                </c:pt>
              </c:numCache>
            </c:numRef>
          </c:val>
          <c:smooth val="0"/>
          <c:extLst>
            <c:ext xmlns:c16="http://schemas.microsoft.com/office/drawing/2014/chart" uri="{C3380CC4-5D6E-409C-BE32-E72D297353CC}">
              <c16:uniqueId val="{00000000-B763-4E01-A1D6-2E1DDAE836C8}"/>
            </c:ext>
          </c:extLst>
        </c:ser>
        <c:ser>
          <c:idx val="1"/>
          <c:order val="1"/>
          <c:tx>
            <c:strRef>
              <c:f>Sheet1!$C$1</c:f>
              <c:strCache>
                <c:ptCount val="1"/>
                <c:pt idx="0">
                  <c:v>Mammogram</c:v>
                </c:pt>
              </c:strCache>
            </c:strRef>
          </c:tx>
          <c:spPr>
            <a:ln w="38100" cap="rnd">
              <a:solidFill>
                <a:schemeClr val="accent4"/>
              </a:solidFill>
              <a:round/>
            </a:ln>
            <a:effectLst/>
          </c:spPr>
          <c:marker>
            <c:symbol val="none"/>
          </c:marker>
          <c:cat>
            <c:numRef>
              <c:f>Sheet1!$A$2:$A$7</c:f>
              <c:numCache>
                <c:formatCode>General</c:formatCode>
                <c:ptCount val="6"/>
                <c:pt idx="0">
                  <c:v>2005</c:v>
                </c:pt>
                <c:pt idx="1">
                  <c:v>2008</c:v>
                </c:pt>
                <c:pt idx="2">
                  <c:v>2010</c:v>
                </c:pt>
                <c:pt idx="3">
                  <c:v>2013</c:v>
                </c:pt>
                <c:pt idx="4">
                  <c:v>2015</c:v>
                </c:pt>
                <c:pt idx="5">
                  <c:v>2018</c:v>
                </c:pt>
              </c:numCache>
            </c:numRef>
          </c:cat>
          <c:val>
            <c:numRef>
              <c:f>Sheet1!$C$2:$C$7</c:f>
              <c:numCache>
                <c:formatCode>General</c:formatCode>
                <c:ptCount val="6"/>
                <c:pt idx="0">
                  <c:v>74</c:v>
                </c:pt>
                <c:pt idx="1">
                  <c:v>76</c:v>
                </c:pt>
                <c:pt idx="2">
                  <c:v>75</c:v>
                </c:pt>
                <c:pt idx="3">
                  <c:v>75</c:v>
                </c:pt>
                <c:pt idx="4">
                  <c:v>75</c:v>
                </c:pt>
                <c:pt idx="5">
                  <c:v>72.8</c:v>
                </c:pt>
              </c:numCache>
            </c:numRef>
          </c:val>
          <c:smooth val="0"/>
          <c:extLst>
            <c:ext xmlns:c16="http://schemas.microsoft.com/office/drawing/2014/chart" uri="{C3380CC4-5D6E-409C-BE32-E72D297353CC}">
              <c16:uniqueId val="{00000001-B763-4E01-A1D6-2E1DDAE836C8}"/>
            </c:ext>
          </c:extLst>
        </c:ser>
        <c:ser>
          <c:idx val="2"/>
          <c:order val="2"/>
          <c:tx>
            <c:strRef>
              <c:f>Sheet1!$D$1</c:f>
              <c:strCache>
                <c:ptCount val="1"/>
                <c:pt idx="0">
                  <c:v>CRC</c:v>
                </c:pt>
              </c:strCache>
            </c:strRef>
          </c:tx>
          <c:spPr>
            <a:ln w="38100" cap="rnd">
              <a:solidFill>
                <a:schemeClr val="accent2"/>
              </a:solidFill>
              <a:round/>
            </a:ln>
            <a:effectLst/>
          </c:spPr>
          <c:marker>
            <c:symbol val="none"/>
          </c:marker>
          <c:cat>
            <c:numRef>
              <c:f>Sheet1!$A$2:$A$7</c:f>
              <c:numCache>
                <c:formatCode>General</c:formatCode>
                <c:ptCount val="6"/>
                <c:pt idx="0">
                  <c:v>2005</c:v>
                </c:pt>
                <c:pt idx="1">
                  <c:v>2008</c:v>
                </c:pt>
                <c:pt idx="2">
                  <c:v>2010</c:v>
                </c:pt>
                <c:pt idx="3">
                  <c:v>2013</c:v>
                </c:pt>
                <c:pt idx="4">
                  <c:v>2015</c:v>
                </c:pt>
                <c:pt idx="5">
                  <c:v>2018</c:v>
                </c:pt>
              </c:numCache>
            </c:numRef>
          </c:cat>
          <c:val>
            <c:numRef>
              <c:f>Sheet1!$D$2:$D$7</c:f>
              <c:numCache>
                <c:formatCode>General</c:formatCode>
                <c:ptCount val="6"/>
                <c:pt idx="0">
                  <c:v>47.3</c:v>
                </c:pt>
                <c:pt idx="1">
                  <c:v>53.61</c:v>
                </c:pt>
                <c:pt idx="2">
                  <c:v>59.82</c:v>
                </c:pt>
                <c:pt idx="3">
                  <c:v>58.77</c:v>
                </c:pt>
                <c:pt idx="4">
                  <c:v>62.88</c:v>
                </c:pt>
                <c:pt idx="5">
                  <c:v>66.8</c:v>
                </c:pt>
              </c:numCache>
            </c:numRef>
          </c:val>
          <c:smooth val="0"/>
          <c:extLst>
            <c:ext xmlns:c16="http://schemas.microsoft.com/office/drawing/2014/chart" uri="{C3380CC4-5D6E-409C-BE32-E72D297353CC}">
              <c16:uniqueId val="{00000002-B763-4E01-A1D6-2E1DDAE836C8}"/>
            </c:ext>
          </c:extLst>
        </c:ser>
        <c:dLbls>
          <c:showLegendKey val="0"/>
          <c:showVal val="0"/>
          <c:showCatName val="0"/>
          <c:showSerName val="0"/>
          <c:showPercent val="0"/>
          <c:showBubbleSize val="0"/>
        </c:dLbls>
        <c:smooth val="0"/>
        <c:axId val="93898624"/>
        <c:axId val="93900160"/>
      </c:lineChart>
      <c:catAx>
        <c:axId val="93898624"/>
        <c:scaling>
          <c:orientation val="minMax"/>
        </c:scaling>
        <c:delete val="0"/>
        <c:axPos val="b"/>
        <c:numFmt formatCode="General" sourceLinked="1"/>
        <c:majorTickMark val="out"/>
        <c:minorTickMark val="none"/>
        <c:tickLblPos val="nextTo"/>
        <c:spPr>
          <a:noFill/>
          <a:effectLst/>
        </c:spPr>
        <c:txPr>
          <a:bodyPr rot="-60000000" vert="horz"/>
          <a:lstStyle/>
          <a:p>
            <a:pPr>
              <a:defRPr sz="1200" b="1"/>
            </a:pPr>
            <a:endParaRPr lang="en-US"/>
          </a:p>
        </c:txPr>
        <c:crossAx val="93900160"/>
        <c:crosses val="autoZero"/>
        <c:auto val="1"/>
        <c:lblAlgn val="ctr"/>
        <c:lblOffset val="100"/>
        <c:noMultiLvlLbl val="0"/>
      </c:catAx>
      <c:valAx>
        <c:axId val="93900160"/>
        <c:scaling>
          <c:orientation val="minMax"/>
          <c:max val="100"/>
          <c:min val="0"/>
        </c:scaling>
        <c:delete val="0"/>
        <c:axPos val="l"/>
        <c:title>
          <c:tx>
            <c:rich>
              <a:bodyPr rot="-5400000" vert="horz"/>
              <a:lstStyle/>
              <a:p>
                <a:pPr>
                  <a:defRPr sz="1200"/>
                </a:pPr>
                <a:r>
                  <a:rPr lang="en-US" sz="1200"/>
                  <a:t>% Up-to-Date</a:t>
                </a:r>
                <a:r>
                  <a:rPr lang="en-US" sz="1200" baseline="30000"/>
                  <a:t>†</a:t>
                </a:r>
                <a:r>
                  <a:rPr lang="en-US" sz="1200"/>
                  <a:t> With Screening</a:t>
                </a:r>
              </a:p>
            </c:rich>
          </c:tx>
          <c:layout>
            <c:manualLayout>
              <c:xMode val="edge"/>
              <c:yMode val="edge"/>
              <c:x val="4.9930573418688722E-3"/>
              <c:y val="0.2067814879338675"/>
            </c:manualLayout>
          </c:layout>
          <c:overlay val="0"/>
        </c:title>
        <c:numFmt formatCode="General" sourceLinked="1"/>
        <c:majorTickMark val="out"/>
        <c:minorTickMark val="none"/>
        <c:tickLblPos val="nextTo"/>
        <c:spPr>
          <a:noFill/>
          <a:effectLst/>
        </c:spPr>
        <c:txPr>
          <a:bodyPr rot="-60000000" vert="horz"/>
          <a:lstStyle/>
          <a:p>
            <a:pPr>
              <a:defRPr/>
            </a:pPr>
            <a:endParaRPr lang="en-US"/>
          </a:p>
        </c:txPr>
        <c:crossAx val="93898624"/>
        <c:crosses val="autoZero"/>
        <c:crossBetween val="between"/>
        <c:majorUnit val="20"/>
      </c:valAx>
      <c:spPr>
        <a:noFill/>
        <a:ln>
          <a:noFill/>
        </a:ln>
        <a:effectLst/>
      </c:spPr>
    </c:plotArea>
    <c:legend>
      <c:legendPos val="r"/>
      <c:layout>
        <c:manualLayout>
          <c:xMode val="edge"/>
          <c:yMode val="edge"/>
          <c:x val="0.70100448426815953"/>
          <c:y val="0.50551696556757375"/>
          <c:w val="0.22956521323166623"/>
          <c:h val="0.22708759842519685"/>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25631508955195E-2"/>
          <c:y val="7.0421933680001589E-2"/>
          <c:w val="0.97049213937060308"/>
          <c:h val="0.889289507226789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6"/>
            <c:invertIfNegative val="0"/>
            <c:bubble3D val="0"/>
            <c:spPr>
              <a:solidFill>
                <a:srgbClr val="ED7D31"/>
              </a:solidFill>
              <a:ln>
                <a:noFill/>
              </a:ln>
              <a:effectLst/>
            </c:spPr>
            <c:extLst>
              <c:ext xmlns:c16="http://schemas.microsoft.com/office/drawing/2014/chart" uri="{C3380CC4-5D6E-409C-BE32-E72D297353CC}">
                <c16:uniqueId val="{00000001-06D4-4486-A27C-26F613093D2D}"/>
              </c:ext>
            </c:extLst>
          </c:dPt>
          <c:dPt>
            <c:idx val="7"/>
            <c:invertIfNegative val="0"/>
            <c:bubble3D val="0"/>
            <c:spPr>
              <a:solidFill>
                <a:srgbClr val="ED7D31"/>
              </a:solidFill>
              <a:ln>
                <a:noFill/>
              </a:ln>
              <a:effectLst/>
            </c:spPr>
            <c:extLst>
              <c:ext xmlns:c16="http://schemas.microsoft.com/office/drawing/2014/chart" uri="{C3380CC4-5D6E-409C-BE32-E72D297353CC}">
                <c16:uniqueId val="{00000003-06D4-4486-A27C-26F613093D2D}"/>
              </c:ext>
            </c:extLst>
          </c:dPt>
          <c:dPt>
            <c:idx val="8"/>
            <c:invertIfNegative val="0"/>
            <c:bubble3D val="0"/>
            <c:spPr>
              <a:solidFill>
                <a:srgbClr val="ED7D31"/>
              </a:solidFill>
              <a:ln>
                <a:noFill/>
              </a:ln>
              <a:effectLst/>
            </c:spPr>
            <c:extLst>
              <c:ext xmlns:c16="http://schemas.microsoft.com/office/drawing/2014/chart" uri="{C3380CC4-5D6E-409C-BE32-E72D297353CC}">
                <c16:uniqueId val="{00000005-06D4-4486-A27C-26F613093D2D}"/>
              </c:ext>
            </c:extLst>
          </c:dPt>
          <c:dPt>
            <c:idx val="9"/>
            <c:invertIfNegative val="0"/>
            <c:bubble3D val="0"/>
            <c:spPr>
              <a:solidFill>
                <a:srgbClr val="70AD47"/>
              </a:solidFill>
              <a:ln>
                <a:noFill/>
              </a:ln>
              <a:effectLst/>
            </c:spPr>
            <c:extLst>
              <c:ext xmlns:c16="http://schemas.microsoft.com/office/drawing/2014/chart" uri="{C3380CC4-5D6E-409C-BE32-E72D297353CC}">
                <c16:uniqueId val="{00000007-06D4-4486-A27C-26F613093D2D}"/>
              </c:ext>
            </c:extLst>
          </c:dPt>
          <c:dPt>
            <c:idx val="10"/>
            <c:invertIfNegative val="0"/>
            <c:bubble3D val="0"/>
            <c:spPr>
              <a:solidFill>
                <a:srgbClr val="70AD47"/>
              </a:solidFill>
              <a:ln>
                <a:noFill/>
              </a:ln>
              <a:effectLst/>
            </c:spPr>
            <c:extLst>
              <c:ext xmlns:c16="http://schemas.microsoft.com/office/drawing/2014/chart" uri="{C3380CC4-5D6E-409C-BE32-E72D297353CC}">
                <c16:uniqueId val="{00000009-06D4-4486-A27C-26F613093D2D}"/>
              </c:ext>
            </c:extLst>
          </c:dPt>
          <c:dPt>
            <c:idx val="11"/>
            <c:invertIfNegative val="0"/>
            <c:bubble3D val="0"/>
            <c:spPr>
              <a:solidFill>
                <a:srgbClr val="70AD47"/>
              </a:solidFill>
              <a:ln>
                <a:noFill/>
              </a:ln>
              <a:effectLst/>
            </c:spPr>
            <c:extLst>
              <c:ext xmlns:c16="http://schemas.microsoft.com/office/drawing/2014/chart" uri="{C3380CC4-5D6E-409C-BE32-E72D297353CC}">
                <c16:uniqueId val="{0000000B-06D4-4486-A27C-26F613093D2D}"/>
              </c:ext>
            </c:extLst>
          </c:dPt>
          <c:dLbls>
            <c:dLbl>
              <c:idx val="0"/>
              <c:tx>
                <c:rich>
                  <a:bodyPr/>
                  <a:lstStyle/>
                  <a:p>
                    <a:r>
                      <a:rPr lang="en-US" b="1">
                        <a:solidFill>
                          <a:schemeClr val="accent1"/>
                        </a:solidFill>
                      </a:rPr>
                      <a:t>70.3</a:t>
                    </a:r>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6D4-4486-A27C-26F613093D2D}"/>
                </c:ext>
              </c:extLst>
            </c:dLbl>
            <c:dLbl>
              <c:idx val="1"/>
              <c:tx>
                <c:rich>
                  <a:bodyPr/>
                  <a:lstStyle/>
                  <a:p>
                    <a:r>
                      <a:rPr lang="en-US" b="1">
                        <a:solidFill>
                          <a:schemeClr val="accent1"/>
                        </a:solidFill>
                      </a:rPr>
                      <a:t>61.5</a:t>
                    </a:r>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06D4-4486-A27C-26F613093D2D}"/>
                </c:ext>
              </c:extLst>
            </c:dLbl>
            <c:dLbl>
              <c:idx val="6"/>
              <c:tx>
                <c:rich>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r>
                      <a:rPr lang="en-US" b="1">
                        <a:solidFill>
                          <a:schemeClr val="accent2"/>
                        </a:solidFill>
                      </a:rPr>
                      <a:t>21.1</a:t>
                    </a:r>
                    <a:endParaRPr lang="en-US">
                      <a:solidFill>
                        <a:schemeClr val="accent2"/>
                      </a:solidFill>
                    </a:endParaRPr>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6D4-4486-A27C-26F613093D2D}"/>
                </c:ext>
              </c:extLst>
            </c:dLbl>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06D4-4486-A27C-26F613093D2D}"/>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06D4-4486-A27C-26F613093D2D}"/>
                </c:ext>
              </c:extLst>
            </c:dLbl>
            <c:dLbl>
              <c:idx val="9"/>
              <c:tx>
                <c:rich>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r>
                      <a:rPr lang="en-US" b="1">
                        <a:solidFill>
                          <a:schemeClr val="accent6"/>
                        </a:solidFill>
                      </a:rPr>
                      <a:t>36.3</a:t>
                    </a:r>
                    <a:endParaRPr lang="en-US">
                      <a:solidFill>
                        <a:schemeClr val="accent6"/>
                      </a:solidFill>
                    </a:endParaRPr>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6D4-4486-A27C-26F613093D2D}"/>
                </c:ext>
              </c:extLst>
            </c:dLbl>
            <c:dLbl>
              <c:idx val="10"/>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06D4-4486-A27C-26F613093D2D}"/>
                </c:ext>
              </c:extLst>
            </c:dLbl>
            <c:dLbl>
              <c:idx val="11"/>
              <c:tx>
                <c:rich>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r>
                      <a:rPr lang="en-US" b="1">
                        <a:solidFill>
                          <a:schemeClr val="accent6"/>
                        </a:solidFill>
                      </a:rPr>
                      <a:t>1.1</a:t>
                    </a:r>
                    <a:endParaRPr lang="en-US">
                      <a:solidFill>
                        <a:schemeClr val="accent6"/>
                      </a:solidFill>
                    </a:endParaRPr>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6D4-4486-A27C-26F613093D2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Fear of discomfort/pain</c:v>
                </c:pt>
                <c:pt idx="1">
                  <c:v>Finances</c:v>
                </c:pt>
                <c:pt idx="2">
                  <c:v>Other health issues</c:v>
                </c:pt>
                <c:pt idx="3">
                  <c:v>Lack of awareness</c:v>
                </c:pt>
                <c:pt idx="4">
                  <c:v>Health literacy</c:v>
                </c:pt>
                <c:pt idx="5">
                  <c:v>Fatalistic attitude 
toward cancer</c:v>
                </c:pt>
                <c:pt idx="6">
                  <c:v>Lack of time to 
discuss screening</c:v>
                </c:pt>
                <c:pt idx="7">
                  <c:v>Lack of provider recommendation</c:v>
                </c:pt>
                <c:pt idx="8">
                  <c:v>Questions on efficacy of screening</c:v>
                </c:pt>
                <c:pt idx="9">
                  <c:v>Lack of reminder system</c:v>
                </c:pt>
                <c:pt idx="10">
                  <c:v>Lack of support staff</c:v>
                </c:pt>
                <c:pt idx="11">
                  <c:v>Shortage of screening facilities</c:v>
                </c:pt>
              </c:strCache>
            </c:strRef>
          </c:cat>
          <c:val>
            <c:numRef>
              <c:f>Sheet1!$B$2:$B$13</c:f>
              <c:numCache>
                <c:formatCode>General</c:formatCode>
                <c:ptCount val="12"/>
                <c:pt idx="0">
                  <c:v>70</c:v>
                </c:pt>
                <c:pt idx="1">
                  <c:v>62</c:v>
                </c:pt>
                <c:pt idx="2">
                  <c:v>41.1</c:v>
                </c:pt>
                <c:pt idx="3">
                  <c:v>31.1</c:v>
                </c:pt>
                <c:pt idx="4">
                  <c:v>26.7</c:v>
                </c:pt>
                <c:pt idx="5">
                  <c:v>8.9</c:v>
                </c:pt>
                <c:pt idx="6">
                  <c:v>21</c:v>
                </c:pt>
                <c:pt idx="7">
                  <c:v>6.6</c:v>
                </c:pt>
                <c:pt idx="8">
                  <c:v>5.6</c:v>
                </c:pt>
                <c:pt idx="9">
                  <c:v>36.200000000000003</c:v>
                </c:pt>
                <c:pt idx="10">
                  <c:v>25.3</c:v>
                </c:pt>
                <c:pt idx="11">
                  <c:v>1</c:v>
                </c:pt>
              </c:numCache>
            </c:numRef>
          </c:val>
          <c:extLst>
            <c:ext xmlns:c16="http://schemas.microsoft.com/office/drawing/2014/chart" uri="{C3380CC4-5D6E-409C-BE32-E72D297353CC}">
              <c16:uniqueId val="{0000000E-06D4-4486-A27C-26F613093D2D}"/>
            </c:ext>
          </c:extLst>
        </c:ser>
        <c:dLbls>
          <c:showLegendKey val="0"/>
          <c:showVal val="0"/>
          <c:showCatName val="0"/>
          <c:showSerName val="0"/>
          <c:showPercent val="0"/>
          <c:showBubbleSize val="0"/>
        </c:dLbls>
        <c:gapWidth val="75"/>
        <c:overlap val="-27"/>
        <c:axId val="143939072"/>
        <c:axId val="143940608"/>
      </c:barChart>
      <c:catAx>
        <c:axId val="143939072"/>
        <c:scaling>
          <c:orientation val="minMax"/>
        </c:scaling>
        <c:delete val="0"/>
        <c:axPos val="b"/>
        <c:numFmt formatCode="@" sourceLinked="0"/>
        <c:majorTickMark val="out"/>
        <c:minorTickMark val="none"/>
        <c:tickLblPos val="none"/>
        <c:crossAx val="143940608"/>
        <c:crosses val="autoZero"/>
        <c:auto val="1"/>
        <c:lblAlgn val="ctr"/>
        <c:lblOffset val="100"/>
        <c:noMultiLvlLbl val="0"/>
      </c:catAx>
      <c:valAx>
        <c:axId val="143940608"/>
        <c:scaling>
          <c:orientation val="minMax"/>
        </c:scaling>
        <c:delete val="1"/>
        <c:axPos val="l"/>
        <c:numFmt formatCode="General" sourceLinked="1"/>
        <c:majorTickMark val="none"/>
        <c:minorTickMark val="none"/>
        <c:tickLblPos val="nextTo"/>
        <c:crossAx val="143939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44562246449713E-2"/>
          <c:y val="2.4366703251944479E-2"/>
          <c:w val="0.84396087981167467"/>
          <c:h val="0.84438809550923288"/>
        </c:manualLayout>
      </c:layout>
      <c:barChart>
        <c:barDir val="col"/>
        <c:grouping val="clustered"/>
        <c:varyColors val="0"/>
        <c:ser>
          <c:idx val="0"/>
          <c:order val="0"/>
          <c:tx>
            <c:strRef>
              <c:f>Sheet4!$D$4</c:f>
              <c:strCache>
                <c:ptCount val="1"/>
                <c:pt idx="0">
                  <c:v>FIT</c:v>
                </c:pt>
              </c:strCache>
            </c:strRef>
          </c:tx>
          <c:spPr>
            <a:solidFill>
              <a:schemeClr val="accent1">
                <a:lumMod val="40000"/>
                <a:lumOff val="60000"/>
              </a:schemeClr>
            </a:solidFill>
            <a:ln>
              <a:noFill/>
            </a:ln>
            <a:effectLst/>
          </c:spPr>
          <c:invertIfNegative val="0"/>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1-7242-4DA4-A3D2-9F8FE244068C}"/>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7242-4DA4-A3D2-9F8FE244068C}"/>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7242-4DA4-A3D2-9F8FE244068C}"/>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7-7242-4DA4-A3D2-9F8FE244068C}"/>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7242-4DA4-A3D2-9F8FE244068C}"/>
              </c:ext>
            </c:extLst>
          </c:dPt>
          <c:dPt>
            <c:idx val="13"/>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B-7242-4DA4-A3D2-9F8FE244068C}"/>
              </c:ext>
            </c:extLst>
          </c:dPt>
          <c:dPt>
            <c:idx val="14"/>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D-7242-4DA4-A3D2-9F8FE244068C}"/>
              </c:ext>
            </c:extLst>
          </c:dPt>
          <c:cat>
            <c:strRef>
              <c:f>Sheet4!$C$5:$C$19</c:f>
              <c:strCache>
                <c:ptCount val="15"/>
                <c:pt idx="0">
                  <c:v>Refusal before ordered</c:v>
                </c:pt>
                <c:pt idx="1">
                  <c:v>Refusal after ordered</c:v>
                </c:pt>
                <c:pt idx="2">
                  <c:v>No show/cancellation</c:v>
                </c:pt>
                <c:pt idx="3">
                  <c:v>bowel prep issue</c:v>
                </c:pt>
                <c:pt idx="4">
                  <c:v>Other reason</c:v>
                </c:pt>
                <c:pt idx="6">
                  <c:v>Attributed to false positive</c:v>
                </c:pt>
                <c:pt idx="7">
                  <c:v> Failure to inform patient</c:v>
                </c:pt>
                <c:pt idx="8">
                  <c:v> Attributed to other reasons</c:v>
                </c:pt>
                <c:pt idx="9">
                  <c:v> Recent colonoscopy done</c:v>
                </c:pt>
                <c:pt idx="10">
                  <c:v> Other health issue to prioritize</c:v>
                </c:pt>
                <c:pt idx="11">
                  <c:v> Unknown</c:v>
                </c:pt>
                <c:pt idx="13">
                  <c:v>GI clinic referral</c:v>
                </c:pt>
                <c:pt idx="14">
                  <c:v> Colonoscopy not scheduled</c:v>
                </c:pt>
              </c:strCache>
            </c:strRef>
          </c:cat>
          <c:val>
            <c:numRef>
              <c:f>Sheet4!$D$5:$D$19</c:f>
              <c:numCache>
                <c:formatCode>General</c:formatCode>
                <c:ptCount val="15"/>
                <c:pt idx="0">
                  <c:v>4.9000000000000004</c:v>
                </c:pt>
                <c:pt idx="1">
                  <c:v>2.5</c:v>
                </c:pt>
                <c:pt idx="2">
                  <c:v>25.6</c:v>
                </c:pt>
                <c:pt idx="3">
                  <c:v>0</c:v>
                </c:pt>
                <c:pt idx="4">
                  <c:v>3.7</c:v>
                </c:pt>
                <c:pt idx="6">
                  <c:v>1.8</c:v>
                </c:pt>
                <c:pt idx="7">
                  <c:v>0</c:v>
                </c:pt>
                <c:pt idx="8">
                  <c:v>23.8</c:v>
                </c:pt>
                <c:pt idx="9">
                  <c:v>14.6</c:v>
                </c:pt>
                <c:pt idx="10">
                  <c:v>4.9000000000000004</c:v>
                </c:pt>
                <c:pt idx="11">
                  <c:v>12.8</c:v>
                </c:pt>
                <c:pt idx="13">
                  <c:v>29.3</c:v>
                </c:pt>
                <c:pt idx="14">
                  <c:v>3</c:v>
                </c:pt>
              </c:numCache>
            </c:numRef>
          </c:val>
          <c:extLst>
            <c:ext xmlns:c16="http://schemas.microsoft.com/office/drawing/2014/chart" uri="{C3380CC4-5D6E-409C-BE32-E72D297353CC}">
              <c16:uniqueId val="{0000000E-7242-4DA4-A3D2-9F8FE244068C}"/>
            </c:ext>
          </c:extLst>
        </c:ser>
        <c:ser>
          <c:idx val="1"/>
          <c:order val="1"/>
          <c:tx>
            <c:strRef>
              <c:f>Sheet4!$E$4</c:f>
              <c:strCache>
                <c:ptCount val="1"/>
                <c:pt idx="0">
                  <c:v>CG</c:v>
                </c:pt>
              </c:strCache>
            </c:strRef>
          </c:tx>
          <c:spPr>
            <a:solidFill>
              <a:schemeClr val="accent1"/>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10-7242-4DA4-A3D2-9F8FE244068C}"/>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2-7242-4DA4-A3D2-9F8FE244068C}"/>
              </c:ext>
            </c:extLst>
          </c:dPt>
          <c:dPt>
            <c:idx val="9"/>
            <c:invertIfNegative val="0"/>
            <c:bubble3D val="0"/>
            <c:spPr>
              <a:solidFill>
                <a:schemeClr val="accent2"/>
              </a:solidFill>
              <a:ln>
                <a:noFill/>
              </a:ln>
              <a:effectLst/>
            </c:spPr>
            <c:extLst>
              <c:ext xmlns:c16="http://schemas.microsoft.com/office/drawing/2014/chart" uri="{C3380CC4-5D6E-409C-BE32-E72D297353CC}">
                <c16:uniqueId val="{00000014-7242-4DA4-A3D2-9F8FE244068C}"/>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6-7242-4DA4-A3D2-9F8FE244068C}"/>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8-7242-4DA4-A3D2-9F8FE244068C}"/>
              </c:ext>
            </c:extLst>
          </c:dPt>
          <c:dPt>
            <c:idx val="13"/>
            <c:invertIfNegative val="0"/>
            <c:bubble3D val="0"/>
            <c:spPr>
              <a:solidFill>
                <a:schemeClr val="accent6"/>
              </a:solidFill>
              <a:ln>
                <a:noFill/>
              </a:ln>
              <a:effectLst/>
            </c:spPr>
            <c:extLst>
              <c:ext xmlns:c16="http://schemas.microsoft.com/office/drawing/2014/chart" uri="{C3380CC4-5D6E-409C-BE32-E72D297353CC}">
                <c16:uniqueId val="{0000001A-7242-4DA4-A3D2-9F8FE244068C}"/>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1C-7242-4DA4-A3D2-9F8FE244068C}"/>
              </c:ext>
            </c:extLst>
          </c:dPt>
          <c:cat>
            <c:strRef>
              <c:f>Sheet4!$C$5:$C$19</c:f>
              <c:strCache>
                <c:ptCount val="15"/>
                <c:pt idx="0">
                  <c:v>Refusal before ordered</c:v>
                </c:pt>
                <c:pt idx="1">
                  <c:v>Refusal after ordered</c:v>
                </c:pt>
                <c:pt idx="2">
                  <c:v>No show/cancellation</c:v>
                </c:pt>
                <c:pt idx="3">
                  <c:v>bowel prep issue</c:v>
                </c:pt>
                <c:pt idx="4">
                  <c:v>Other reason</c:v>
                </c:pt>
                <c:pt idx="6">
                  <c:v>Attributed to false positive</c:v>
                </c:pt>
                <c:pt idx="7">
                  <c:v> Failure to inform patient</c:v>
                </c:pt>
                <c:pt idx="8">
                  <c:v> Attributed to other reasons</c:v>
                </c:pt>
                <c:pt idx="9">
                  <c:v> Recent colonoscopy done</c:v>
                </c:pt>
                <c:pt idx="10">
                  <c:v> Other health issue to prioritize</c:v>
                </c:pt>
                <c:pt idx="11">
                  <c:v> Unknown</c:v>
                </c:pt>
                <c:pt idx="13">
                  <c:v>GI clinic referral</c:v>
                </c:pt>
                <c:pt idx="14">
                  <c:v> Colonoscopy not scheduled</c:v>
                </c:pt>
              </c:strCache>
            </c:strRef>
          </c:cat>
          <c:val>
            <c:numRef>
              <c:f>Sheet4!$E$5:$E$19</c:f>
              <c:numCache>
                <c:formatCode>General</c:formatCode>
                <c:ptCount val="15"/>
                <c:pt idx="0">
                  <c:v>8.6999999999999993</c:v>
                </c:pt>
                <c:pt idx="1">
                  <c:v>16.3</c:v>
                </c:pt>
                <c:pt idx="2">
                  <c:v>28.3</c:v>
                </c:pt>
                <c:pt idx="3">
                  <c:v>1.1000000000000001</c:v>
                </c:pt>
                <c:pt idx="4">
                  <c:v>3.3</c:v>
                </c:pt>
                <c:pt idx="6">
                  <c:v>0</c:v>
                </c:pt>
                <c:pt idx="7">
                  <c:v>7.6</c:v>
                </c:pt>
                <c:pt idx="8">
                  <c:v>1.1000000000000001</c:v>
                </c:pt>
                <c:pt idx="9">
                  <c:v>1.1000000000000001</c:v>
                </c:pt>
                <c:pt idx="10">
                  <c:v>12</c:v>
                </c:pt>
                <c:pt idx="11">
                  <c:v>21.7</c:v>
                </c:pt>
                <c:pt idx="13">
                  <c:v>12</c:v>
                </c:pt>
                <c:pt idx="14">
                  <c:v>18.5</c:v>
                </c:pt>
              </c:numCache>
            </c:numRef>
          </c:val>
          <c:extLst>
            <c:ext xmlns:c16="http://schemas.microsoft.com/office/drawing/2014/chart" uri="{C3380CC4-5D6E-409C-BE32-E72D297353CC}">
              <c16:uniqueId val="{0000001D-7242-4DA4-A3D2-9F8FE244068C}"/>
            </c:ext>
          </c:extLst>
        </c:ser>
        <c:dLbls>
          <c:showLegendKey val="0"/>
          <c:showVal val="0"/>
          <c:showCatName val="0"/>
          <c:showSerName val="0"/>
          <c:showPercent val="0"/>
          <c:showBubbleSize val="0"/>
        </c:dLbls>
        <c:gapWidth val="75"/>
        <c:axId val="850737496"/>
        <c:axId val="850737824"/>
      </c:barChart>
      <c:catAx>
        <c:axId val="850737496"/>
        <c:scaling>
          <c:orientation val="minMax"/>
        </c:scaling>
        <c:delete val="0"/>
        <c:axPos val="b"/>
        <c:numFmt formatCode="General" sourceLinked="1"/>
        <c:majorTickMark val="none"/>
        <c:minorTickMark val="none"/>
        <c:tickLblPos val="none"/>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0737824"/>
        <c:crosses val="autoZero"/>
        <c:auto val="1"/>
        <c:lblAlgn val="ctr"/>
        <c:lblOffset val="100"/>
        <c:noMultiLvlLbl val="0"/>
      </c:catAx>
      <c:valAx>
        <c:axId val="850737824"/>
        <c:scaling>
          <c:orientation val="minMax"/>
          <c:max val="30"/>
        </c:scaling>
        <c:delete val="0"/>
        <c:axPos val="l"/>
        <c:numFmt formatCode="General" sourceLinked="1"/>
        <c:majorTickMark val="out"/>
        <c:minorTickMark val="none"/>
        <c:tickLblPos val="nextTo"/>
        <c:spPr>
          <a:noFill/>
          <a:ln w="25400">
            <a:solidFill>
              <a:schemeClr val="tx1"/>
            </a:solidFill>
          </a:ln>
          <a:effectLst/>
        </c:spPr>
        <c:txPr>
          <a:bodyPr rot="-60000000" spcFirstLastPara="1" vertOverflow="ellipsis" vert="horz" wrap="square" anchor="ctr" anchorCtr="1"/>
          <a:lstStyle/>
          <a:p>
            <a:pPr>
              <a:defRPr sz="1600" b="0" i="0" u="none" strike="noStrike" kern="1200" baseline="0">
                <a:solidFill>
                  <a:schemeClr val="bg2">
                    <a:lumMod val="10000"/>
                  </a:schemeClr>
                </a:solidFill>
                <a:latin typeface="+mn-lt"/>
                <a:ea typeface="+mn-ea"/>
                <a:cs typeface="+mn-cs"/>
              </a:defRPr>
            </a:pPr>
            <a:endParaRPr lang="en-US"/>
          </a:p>
        </c:txPr>
        <c:crossAx val="85073749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744281533234304E-2"/>
          <c:y val="0.21504181776259251"/>
          <c:w val="0.89115003195861142"/>
          <c:h val="0.5257798086963108"/>
        </c:manualLayout>
      </c:layout>
      <c:barChart>
        <c:barDir val="col"/>
        <c:grouping val="stacked"/>
        <c:varyColors val="0"/>
        <c:ser>
          <c:idx val="0"/>
          <c:order val="0"/>
          <c:tx>
            <c:strRef>
              <c:f>Sheet1!$B$1</c:f>
              <c:strCache>
                <c:ptCount val="1"/>
                <c:pt idx="0">
                  <c:v>FOBT completed</c:v>
                </c:pt>
              </c:strCache>
            </c:strRef>
          </c:tx>
          <c:spPr>
            <a:solidFill>
              <a:srgbClr val="4472C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5E69-4908-8AE9-C43029B5F54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FOBT Arm</c:v>
                </c:pt>
                <c:pt idx="1">
                  <c:v>Colonoscopy Arm</c:v>
                </c:pt>
                <c:pt idx="2">
                  <c:v>Choice Arm</c:v>
                </c:pt>
              </c:strCache>
            </c:strRef>
          </c:cat>
          <c:val>
            <c:numRef>
              <c:f>Sheet1!$B$2:$B$4</c:f>
              <c:numCache>
                <c:formatCode>0%</c:formatCode>
                <c:ptCount val="3"/>
                <c:pt idx="0">
                  <c:v>0.67</c:v>
                </c:pt>
                <c:pt idx="1">
                  <c:v>0</c:v>
                </c:pt>
                <c:pt idx="2">
                  <c:v>0.38</c:v>
                </c:pt>
              </c:numCache>
            </c:numRef>
          </c:val>
          <c:extLst>
            <c:ext xmlns:c16="http://schemas.microsoft.com/office/drawing/2014/chart" uri="{C3380CC4-5D6E-409C-BE32-E72D297353CC}">
              <c16:uniqueId val="{00000001-5E69-4908-8AE9-C43029B5F54D}"/>
            </c:ext>
          </c:extLst>
        </c:ser>
        <c:ser>
          <c:idx val="1"/>
          <c:order val="1"/>
          <c:tx>
            <c:strRef>
              <c:f>Sheet1!$C$1</c:f>
              <c:strCache>
                <c:ptCount val="1"/>
                <c:pt idx="0">
                  <c:v>Colonoscopy completed</c:v>
                </c:pt>
              </c:strCache>
            </c:strRef>
          </c:tx>
          <c:spPr>
            <a:solidFill>
              <a:srgbClr val="ED7D3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5E69-4908-8AE9-C43029B5F54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FOBT Arm</c:v>
                </c:pt>
                <c:pt idx="1">
                  <c:v>Colonoscopy Arm</c:v>
                </c:pt>
                <c:pt idx="2">
                  <c:v>Choice Arm</c:v>
                </c:pt>
              </c:strCache>
            </c:strRef>
          </c:cat>
          <c:val>
            <c:numRef>
              <c:f>Sheet1!$C$2:$C$4</c:f>
              <c:numCache>
                <c:formatCode>0%</c:formatCode>
                <c:ptCount val="3"/>
                <c:pt idx="0">
                  <c:v>0</c:v>
                </c:pt>
                <c:pt idx="1">
                  <c:v>0.38</c:v>
                </c:pt>
                <c:pt idx="2">
                  <c:v>0.31</c:v>
                </c:pt>
              </c:numCache>
            </c:numRef>
          </c:val>
          <c:extLst>
            <c:ext xmlns:c16="http://schemas.microsoft.com/office/drawing/2014/chart" uri="{C3380CC4-5D6E-409C-BE32-E72D297353CC}">
              <c16:uniqueId val="{00000003-5E69-4908-8AE9-C43029B5F54D}"/>
            </c:ext>
          </c:extLst>
        </c:ser>
        <c:dLbls>
          <c:dLblPos val="ctr"/>
          <c:showLegendKey val="0"/>
          <c:showVal val="1"/>
          <c:showCatName val="0"/>
          <c:showSerName val="0"/>
          <c:showPercent val="0"/>
          <c:showBubbleSize val="0"/>
        </c:dLbls>
        <c:gapWidth val="75"/>
        <c:overlap val="100"/>
        <c:axId val="144110720"/>
        <c:axId val="144112256"/>
      </c:barChart>
      <c:catAx>
        <c:axId val="144110720"/>
        <c:scaling>
          <c:orientation val="minMax"/>
        </c:scaling>
        <c:delete val="0"/>
        <c:axPos val="b"/>
        <c:numFmt formatCode="General" sourceLinked="1"/>
        <c:majorTickMark val="out"/>
        <c:minorTickMark val="none"/>
        <c:tickLblPos val="nextTo"/>
        <c:spPr>
          <a:noFill/>
          <a:effectLst/>
        </c:spPr>
        <c:txPr>
          <a:bodyPr rot="-60000000" spcFirstLastPara="1" vertOverflow="ellipsis" vert="horz" wrap="square" anchor="ctr" anchorCtr="1"/>
          <a:lstStyle/>
          <a:p>
            <a:pPr>
              <a:defRPr sz="1400" b="1" i="0" u="none" strike="noStrike" kern="1200" baseline="0">
                <a:solidFill>
                  <a:schemeClr val="bg2">
                    <a:lumMod val="10000"/>
                  </a:schemeClr>
                </a:solidFill>
                <a:latin typeface="+mn-lt"/>
                <a:ea typeface="+mn-ea"/>
                <a:cs typeface="Arial Narrow" panose="020B0604020202020204" pitchFamily="34" charset="0"/>
              </a:defRPr>
            </a:pPr>
            <a:endParaRPr lang="en-US"/>
          </a:p>
        </c:txPr>
        <c:crossAx val="144112256"/>
        <c:crosses val="autoZero"/>
        <c:auto val="1"/>
        <c:lblAlgn val="ctr"/>
        <c:lblOffset val="100"/>
        <c:noMultiLvlLbl val="0"/>
      </c:catAx>
      <c:valAx>
        <c:axId val="144112256"/>
        <c:scaling>
          <c:orientation val="minMax"/>
        </c:scaling>
        <c:delete val="1"/>
        <c:axPos val="l"/>
        <c:title>
          <c:tx>
            <c:rich>
              <a:bodyPr rot="-5400000" vert="horz"/>
              <a:lstStyle/>
              <a:p>
                <a:pPr>
                  <a:lnSpc>
                    <a:spcPct val="90000"/>
                  </a:lnSpc>
                  <a:defRPr sz="1600" b="1">
                    <a:solidFill>
                      <a:schemeClr val="bg2">
                        <a:lumMod val="10000"/>
                      </a:schemeClr>
                    </a:solidFill>
                  </a:defRPr>
                </a:pPr>
                <a:r>
                  <a:rPr lang="en-US" sz="1600" b="1" i="0" baseline="0">
                    <a:solidFill>
                      <a:schemeClr val="bg2">
                        <a:lumMod val="10000"/>
                      </a:schemeClr>
                    </a:solidFill>
                    <a:effectLst/>
                  </a:rPr>
                  <a:t>Compliance within</a:t>
                </a:r>
              </a:p>
              <a:p>
                <a:pPr>
                  <a:lnSpc>
                    <a:spcPct val="90000"/>
                  </a:lnSpc>
                  <a:defRPr sz="1600" b="1">
                    <a:solidFill>
                      <a:schemeClr val="bg2">
                        <a:lumMod val="10000"/>
                      </a:schemeClr>
                    </a:solidFill>
                  </a:defRPr>
                </a:pPr>
                <a:r>
                  <a:rPr lang="en-US" sz="1600" b="1" i="0" baseline="0">
                    <a:solidFill>
                      <a:schemeClr val="bg2">
                        <a:lumMod val="10000"/>
                      </a:schemeClr>
                    </a:solidFill>
                    <a:effectLst/>
                  </a:rPr>
                  <a:t> 1 Year</a:t>
                </a:r>
                <a:endParaRPr lang="en-US" sz="1600" b="1">
                  <a:solidFill>
                    <a:schemeClr val="bg2">
                      <a:lumMod val="10000"/>
                    </a:schemeClr>
                  </a:solidFill>
                  <a:effectLst/>
                </a:endParaRPr>
              </a:p>
            </c:rich>
          </c:tx>
          <c:layout>
            <c:manualLayout>
              <c:xMode val="edge"/>
              <c:yMode val="edge"/>
              <c:x val="2.6848223853422497E-2"/>
              <c:y val="0.17368197266409513"/>
            </c:manualLayout>
          </c:layout>
          <c:overlay val="0"/>
        </c:title>
        <c:numFmt formatCode="0%" sourceLinked="0"/>
        <c:majorTickMark val="none"/>
        <c:minorTickMark val="none"/>
        <c:tickLblPos val="nextTo"/>
        <c:crossAx val="144110720"/>
        <c:crosses val="autoZero"/>
        <c:crossBetween val="between"/>
      </c:valAx>
      <c:spPr>
        <a:noFill/>
        <a:ln>
          <a:noFill/>
        </a:ln>
        <a:effectLst/>
      </c:spPr>
    </c:plotArea>
    <c:legend>
      <c:legendPos val="b"/>
      <c:legendEntry>
        <c:idx val="0"/>
        <c:txPr>
          <a:bodyPr/>
          <a:lstStyle/>
          <a:p>
            <a:pPr>
              <a:defRPr sz="1400">
                <a:solidFill>
                  <a:schemeClr val="bg2">
                    <a:lumMod val="10000"/>
                  </a:schemeClr>
                </a:solidFill>
              </a:defRPr>
            </a:pPr>
            <a:endParaRPr lang="en-US"/>
          </a:p>
        </c:txPr>
      </c:legendEntry>
      <c:legendEntry>
        <c:idx val="1"/>
        <c:txPr>
          <a:bodyPr/>
          <a:lstStyle/>
          <a:p>
            <a:pPr>
              <a:defRPr sz="1400">
                <a:solidFill>
                  <a:schemeClr val="bg2">
                    <a:lumMod val="10000"/>
                  </a:schemeClr>
                </a:solidFill>
              </a:defRPr>
            </a:pPr>
            <a:endParaRPr lang="en-US"/>
          </a:p>
        </c:txPr>
      </c:legendEntry>
      <c:layout>
        <c:manualLayout>
          <c:xMode val="edge"/>
          <c:yMode val="edge"/>
          <c:x val="0.21048643746134976"/>
          <c:y val="0.92672493135442757"/>
          <c:w val="0.67432687728070284"/>
          <c:h val="7.3275034219339202E-2"/>
        </c:manualLayout>
      </c:layout>
      <c:overlay val="0"/>
      <c:txPr>
        <a:bodyPr/>
        <a:lstStyle/>
        <a:p>
          <a:pPr>
            <a:defRPr>
              <a:solidFill>
                <a:schemeClr val="bg2">
                  <a:lumMod val="10000"/>
                </a:schemeClr>
              </a:solidFill>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66FE776-207F-4CE3-B7D3-F25342CC19F9}" type="datetimeFigureOut">
              <a:rPr lang="en-US" smtClean="0"/>
              <a:t>6/21/2023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F9377A5-F992-4B39-812E-52568AB03F2B}" type="slidenum">
              <a:rPr lang="en-US" smtClean="0"/>
              <a:t>‹#›</a:t>
            </a:fld>
            <a:endParaRPr lang="en-US"/>
          </a:p>
        </p:txBody>
      </p:sp>
    </p:spTree>
    <p:extLst>
      <p:ext uri="{BB962C8B-B14F-4D97-AF65-F5344CB8AC3E}">
        <p14:creationId xmlns:p14="http://schemas.microsoft.com/office/powerpoint/2010/main" val="400781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cancer/colorectal/statistics/pdf/colorectal-cancer-screening-tests-h.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friendsofcancerresearch.org/wp-content/uploads/MCED_Screening_Tests-Considerations_for_Use_of_Real-World_Data.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ncer.org/healthy/find-cancer-early/american-cancer-society-guidelines-for-the-early-detection-of-cancer.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Arial"/>
                <a:cs typeface="Arial"/>
              </a:rPr>
              <a:t>#1. </a:t>
            </a:r>
          </a:p>
          <a:p>
            <a:pPr>
              <a:buNone/>
            </a:pPr>
            <a:r>
              <a:rPr lang="en-US" sz="1100">
                <a:solidFill>
                  <a:schemeClr val="tx1"/>
                </a:solidFill>
                <a:latin typeface="Arial"/>
                <a:cs typeface="Arial"/>
              </a:rPr>
              <a:t>The fundamental driver for developing a better screening approach is that cancer is the second leading cause of death in the United States.</a:t>
            </a:r>
            <a:endParaRPr lang="en-US">
              <a:latin typeface="Arial"/>
              <a:cs typeface="Arial"/>
            </a:endParaRPr>
          </a:p>
          <a:p>
            <a:pPr>
              <a:buNone/>
            </a:pPr>
            <a:r>
              <a:rPr lang="en-US" sz="1100">
                <a:solidFill>
                  <a:schemeClr val="tx1"/>
                </a:solidFill>
                <a:latin typeface="Arial"/>
                <a:cs typeface="Arial"/>
              </a:rPr>
              <a:t>In 2023 alone approximately 1.9 million new cancer cases are projected in the United States, over the course of a lifetime, this means about one in two men and one in three women may develop cancer.</a:t>
            </a:r>
          </a:p>
          <a:p>
            <a:pPr>
              <a:buNone/>
            </a:pPr>
            <a:r>
              <a:rPr lang="en-US" sz="1100">
                <a:solidFill>
                  <a:schemeClr val="tx1"/>
                </a:solidFill>
                <a:latin typeface="Arial"/>
                <a:cs typeface="Arial"/>
              </a:rPr>
              <a:t>Even though cancer therapies continue to improve more than 600,000 people will lose their battle with cancer each year.</a:t>
            </a:r>
          </a:p>
          <a:p>
            <a:pPr>
              <a:buNone/>
            </a:pPr>
            <a:r>
              <a:rPr lang="en-US" sz="1100">
                <a:solidFill>
                  <a:schemeClr val="tx1"/>
                </a:solidFill>
                <a:latin typeface="Arial"/>
                <a:cs typeface="Arial"/>
              </a:rPr>
              <a:t>Adding to the challenge disparities persist in the acceptance and delivery of health care interventions across population groups with vulnerable or underserved populations continuing to experience higher cancer incidence and mortality rate.</a:t>
            </a:r>
          </a:p>
          <a:p>
            <a:endParaRPr lang="en-US" sz="1100">
              <a:latin typeface="Arial"/>
              <a:cs typeface="Arial"/>
            </a:endParaRPr>
          </a:p>
          <a:p>
            <a:endParaRPr lang="en-US" sz="1100">
              <a:latin typeface="Arial"/>
              <a:cs typeface="Arial"/>
            </a:endParaRPr>
          </a:p>
          <a:p>
            <a:endParaRPr lang="en-US" sz="1100">
              <a:latin typeface="Arial"/>
              <a:cs typeface="Arial"/>
            </a:endParaRPr>
          </a:p>
          <a:p>
            <a:endParaRPr lang="en-US">
              <a:latin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1A2E1953-BE43-844E-BD64-F004DE8F14FE}" type="slidenum">
              <a:rPr lang="en-US" smtClean="0"/>
              <a:t>3</a:t>
            </a:fld>
            <a:endParaRPr lang="en-US"/>
          </a:p>
        </p:txBody>
      </p:sp>
    </p:spTree>
    <p:extLst>
      <p:ext uri="{BB962C8B-B14F-4D97-AF65-F5344CB8AC3E}">
        <p14:creationId xmlns:p14="http://schemas.microsoft.com/office/powerpoint/2010/main" val="173776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nSpc>
                <a:spcPct val="100000"/>
              </a:lnSpc>
              <a:spcBef>
                <a:spcPts val="0"/>
              </a:spcBef>
              <a:buNone/>
              <a:defRPr/>
            </a:pPr>
            <a:r>
              <a:rPr lang="en-US" sz="1100" b="1" dirty="0">
                <a:solidFill>
                  <a:schemeClr val="bg2">
                    <a:lumMod val="10000"/>
                  </a:schemeClr>
                </a:solidFill>
              </a:rPr>
              <a:t>Key Points: </a:t>
            </a:r>
          </a:p>
          <a:p>
            <a:pPr marL="116545" indent="-116545">
              <a:lnSpc>
                <a:spcPct val="100000"/>
              </a:lnSpc>
              <a:spcBef>
                <a:spcPts val="0"/>
              </a:spcBef>
              <a:defRPr/>
            </a:pPr>
            <a:r>
              <a:rPr lang="en-US" sz="1100" dirty="0">
                <a:solidFill>
                  <a:schemeClr val="bg2">
                    <a:lumMod val="10000"/>
                  </a:schemeClr>
                </a:solidFill>
              </a:rPr>
              <a:t>An estimated 150,000 new cases of CRC will be diagnosed in the United States in 2022 [Siegel 2022 p10/Table1]</a:t>
            </a:r>
            <a:endParaRPr lang="en-US" sz="1100" dirty="0">
              <a:solidFill>
                <a:schemeClr val="bg2">
                  <a:lumMod val="10000"/>
                </a:schemeClr>
              </a:solidFill>
              <a:cs typeface="Arial"/>
            </a:endParaRPr>
          </a:p>
          <a:p>
            <a:pPr>
              <a:lnSpc>
                <a:spcPct val="100000"/>
              </a:lnSpc>
              <a:spcBef>
                <a:spcPts val="0"/>
              </a:spcBef>
              <a:defRPr/>
            </a:pPr>
            <a:r>
              <a:rPr lang="en-US" sz="1100" dirty="0">
                <a:solidFill>
                  <a:schemeClr val="bg2">
                    <a:lumMod val="10000"/>
                  </a:schemeClr>
                </a:solidFill>
              </a:rPr>
              <a:t>CRC remains the second leading cause of cancer mortality in the United States and the third for men or women behind prostate cancer, breast, and lung cancer. The American Cancer Society estimates that ~53,000 patients will die from CRC in 2022</a:t>
            </a:r>
            <a:endParaRPr lang="en-US" sz="1100" dirty="0">
              <a:solidFill>
                <a:schemeClr val="bg2">
                  <a:lumMod val="10000"/>
                </a:schemeClr>
              </a:solidFill>
              <a:cs typeface="Arial"/>
            </a:endParaRPr>
          </a:p>
          <a:p>
            <a:pPr marL="116545" indent="-116545">
              <a:lnSpc>
                <a:spcPct val="100000"/>
              </a:lnSpc>
              <a:spcBef>
                <a:spcPts val="0"/>
              </a:spcBef>
              <a:defRPr/>
            </a:pPr>
            <a:r>
              <a:rPr lang="en-US" sz="1100" dirty="0">
                <a:solidFill>
                  <a:schemeClr val="bg2">
                    <a:lumMod val="10000"/>
                  </a:schemeClr>
                </a:solidFill>
              </a:rPr>
              <a:t>The overall lifetime risk of developing CRC from birth to death for men is 4.2% (1 in 24) and for women is 4.0% (1 in 25) [Siegel 2022 p12/Table 3]</a:t>
            </a:r>
            <a:endParaRPr lang="en-US" sz="1100" dirty="0">
              <a:solidFill>
                <a:schemeClr val="bg2">
                  <a:lumMod val="10000"/>
                </a:schemeClr>
              </a:solidFill>
              <a:cs typeface="Calibri"/>
            </a:endParaRPr>
          </a:p>
          <a:p>
            <a:pPr marL="116545" indent="-116545">
              <a:lnSpc>
                <a:spcPct val="100000"/>
              </a:lnSpc>
              <a:spcBef>
                <a:spcPts val="0"/>
              </a:spcBef>
              <a:defRPr/>
            </a:pPr>
            <a:r>
              <a:rPr lang="en-US" sz="1100" dirty="0">
                <a:solidFill>
                  <a:schemeClr val="bg2">
                    <a:lumMod val="10000"/>
                  </a:schemeClr>
                </a:solidFill>
              </a:rPr>
              <a:t>These estimates are based on reported cancer incidence and mortality through 2016 and 2018, respectively, and do not account for the unknown impact of COVID-19 on cancer diagnoses and deaths. </a:t>
            </a:r>
            <a:endParaRPr lang="en-US" sz="1100" dirty="0">
              <a:solidFill>
                <a:schemeClr val="bg2">
                  <a:lumMod val="10000"/>
                </a:schemeClr>
              </a:solidFill>
              <a:cs typeface="Arial"/>
            </a:endParaRPr>
          </a:p>
          <a:p>
            <a:pPr marL="0" indent="0" defTabSz="932359">
              <a:lnSpc>
                <a:spcPct val="100000"/>
              </a:lnSpc>
              <a:spcBef>
                <a:spcPts val="0"/>
              </a:spcBef>
              <a:buNone/>
              <a:defRPr/>
            </a:pPr>
            <a:r>
              <a:rPr lang="en-US" sz="1100" dirty="0">
                <a:solidFill>
                  <a:schemeClr val="bg2">
                    <a:lumMod val="10000"/>
                  </a:schemeClr>
                </a:solidFill>
              </a:rPr>
              <a:t>------------------------------------</a:t>
            </a:r>
            <a:endParaRPr lang="en-US" sz="1100" dirty="0">
              <a:solidFill>
                <a:schemeClr val="bg2">
                  <a:lumMod val="10000"/>
                </a:schemeClr>
              </a:solidFill>
              <a:cs typeface="Arial"/>
            </a:endParaRPr>
          </a:p>
          <a:p>
            <a:pPr marL="0" indent="0" defTabSz="932359">
              <a:lnSpc>
                <a:spcPct val="100000"/>
              </a:lnSpc>
              <a:spcBef>
                <a:spcPts val="0"/>
              </a:spcBef>
              <a:buNone/>
              <a:defRPr/>
            </a:pPr>
            <a:r>
              <a:rPr lang="en-US" sz="1100" b="1" dirty="0">
                <a:solidFill>
                  <a:schemeClr val="bg2">
                    <a:lumMod val="10000"/>
                  </a:schemeClr>
                </a:solidFill>
              </a:rPr>
              <a:t>Footer on the slide:</a:t>
            </a:r>
            <a:endParaRPr lang="en-US" sz="1100" b="1" dirty="0">
              <a:solidFill>
                <a:schemeClr val="bg2">
                  <a:lumMod val="10000"/>
                </a:schemeClr>
              </a:solidFill>
              <a:cs typeface="Arial"/>
            </a:endParaRPr>
          </a:p>
          <a:p>
            <a:pPr marL="116545" indent="-116545">
              <a:lnSpc>
                <a:spcPct val="100000"/>
              </a:lnSpc>
              <a:spcBef>
                <a:spcPts val="0"/>
              </a:spcBef>
              <a:defRPr/>
            </a:pPr>
            <a:r>
              <a:rPr lang="en-US" sz="1100" b="1" dirty="0">
                <a:solidFill>
                  <a:schemeClr val="bg2">
                    <a:lumMod val="10000"/>
                  </a:schemeClr>
                </a:solidFill>
              </a:rPr>
              <a:t>Source: </a:t>
            </a:r>
            <a:r>
              <a:rPr lang="en-US" sz="1100" dirty="0">
                <a:solidFill>
                  <a:schemeClr val="bg2">
                    <a:lumMod val="10000"/>
                  </a:schemeClr>
                </a:solidFill>
              </a:rPr>
              <a:t>Estimated new cases are based on 2004-2018 incidence data reported by the North American Association of Central Cancer Registries (NAACCR). </a:t>
            </a:r>
            <a:endParaRPr lang="en-US" sz="1100" dirty="0">
              <a:solidFill>
                <a:schemeClr val="bg2">
                  <a:lumMod val="10000"/>
                </a:schemeClr>
              </a:solidFill>
              <a:cs typeface="Arial"/>
            </a:endParaRPr>
          </a:p>
          <a:p>
            <a:pPr marL="116545" indent="-116545" defTabSz="932359">
              <a:lnSpc>
                <a:spcPct val="100000"/>
              </a:lnSpc>
              <a:spcBef>
                <a:spcPts val="0"/>
              </a:spcBef>
              <a:defRPr/>
            </a:pPr>
            <a:r>
              <a:rPr lang="en-US" sz="1100" dirty="0">
                <a:solidFill>
                  <a:schemeClr val="bg2">
                    <a:lumMod val="10000"/>
                  </a:schemeClr>
                </a:solidFill>
              </a:rPr>
              <a:t>Estimated deaths are based on 2005-2019 US mortality data, National Center for Health Statistics, Centers for Disease Control and Prevention.</a:t>
            </a:r>
            <a:endParaRPr lang="en-US" sz="1100" dirty="0">
              <a:solidFill>
                <a:schemeClr val="bg2">
                  <a:lumMod val="10000"/>
                </a:schemeClr>
              </a:solidFill>
              <a:cs typeface="Arial"/>
            </a:endParaRPr>
          </a:p>
          <a:p>
            <a:pPr marL="186114" lvl="1" indent="0" defTabSz="932359">
              <a:lnSpc>
                <a:spcPct val="100000"/>
              </a:lnSpc>
              <a:spcBef>
                <a:spcPts val="0"/>
              </a:spcBef>
              <a:buNone/>
              <a:defRPr/>
            </a:pPr>
            <a:endParaRPr lang="en-US" dirty="0">
              <a:solidFill>
                <a:schemeClr val="bg2">
                  <a:lumMod val="10000"/>
                </a:schemeClr>
              </a:solidFill>
            </a:endParaRPr>
          </a:p>
          <a:p>
            <a:pPr marL="0" indent="0" defTabSz="932359">
              <a:lnSpc>
                <a:spcPct val="100000"/>
              </a:lnSpc>
              <a:spcBef>
                <a:spcPts val="0"/>
              </a:spcBef>
              <a:buNone/>
              <a:defRPr/>
            </a:pPr>
            <a:endParaRPr lang="en-US" sz="1100" dirty="0">
              <a:solidFill>
                <a:schemeClr val="bg2">
                  <a:lumMod val="10000"/>
                </a:schemeClr>
              </a:solidFill>
            </a:endParaRPr>
          </a:p>
          <a:p>
            <a:pPr marL="0" indent="0">
              <a:lnSpc>
                <a:spcPct val="100000"/>
              </a:lnSpc>
              <a:spcBef>
                <a:spcPts val="0"/>
              </a:spcBef>
              <a:buNone/>
            </a:pPr>
            <a:endParaRPr lang="en-US" dirty="0"/>
          </a:p>
        </p:txBody>
      </p:sp>
      <p:sp>
        <p:nvSpPr>
          <p:cNvPr id="4" name="Slide Number Placeholder 3"/>
          <p:cNvSpPr>
            <a:spLocks noGrp="1"/>
          </p:cNvSpPr>
          <p:nvPr>
            <p:ph type="sldNum" sz="quarter" idx="5"/>
          </p:nvPr>
        </p:nvSpPr>
        <p:spPr/>
        <p:txBody>
          <a:bodyPr/>
          <a:lstStyle/>
          <a:p>
            <a:pPr algn="r" defTabSz="932359">
              <a:defRPr/>
            </a:pPr>
            <a:fld id="{D5F8523C-8729-40F0-9536-D6C4CA3AD238}" type="slidenum">
              <a:rPr lang="en-US" sz="1200">
                <a:solidFill>
                  <a:prstClr val="black"/>
                </a:solidFill>
                <a:latin typeface="Arial Narrow" panose="020B0604020202020204" pitchFamily="34" charset="0"/>
                <a:cs typeface="+mn-cs"/>
              </a:rPr>
              <a:pPr algn="r" defTabSz="932359">
                <a:defRPr/>
              </a:pPr>
              <a:t>13</a:t>
            </a:fld>
            <a:endParaRPr lang="en-US" sz="1200">
              <a:solidFill>
                <a:prstClr val="black"/>
              </a:solidFill>
              <a:latin typeface="Arial Narrow" panose="020B0604020202020204" pitchFamily="34" charset="0"/>
              <a:cs typeface="+mn-cs"/>
            </a:endParaRPr>
          </a:p>
        </p:txBody>
      </p:sp>
      <p:sp>
        <p:nvSpPr>
          <p:cNvPr id="7" name="Slide Image Placeholder 6">
            <a:extLst>
              <a:ext uri="{FF2B5EF4-FFF2-40B4-BE49-F238E27FC236}">
                <a16:creationId xmlns:a16="http://schemas.microsoft.com/office/drawing/2014/main" id="{B7729BA6-8754-4DC0-B831-3D05AD3C0AFD}"/>
              </a:ext>
            </a:extLst>
          </p:cNvPr>
          <p:cNvSpPr>
            <a:spLocks noGrp="1" noRot="1" noChangeAspect="1"/>
          </p:cNvSpPr>
          <p:nvPr>
            <p:ph type="sldImg"/>
          </p:nvPr>
        </p:nvSpPr>
        <p:spPr>
          <a:xfrm>
            <a:off x="820738" y="455613"/>
            <a:ext cx="5618162" cy="3160712"/>
          </a:xfrm>
        </p:spPr>
      </p:sp>
    </p:spTree>
    <p:extLst>
      <p:ext uri="{BB962C8B-B14F-4D97-AF65-F5344CB8AC3E}">
        <p14:creationId xmlns:p14="http://schemas.microsoft.com/office/powerpoint/2010/main" val="398098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946150"/>
            <a:ext cx="5665787" cy="3187700"/>
          </a:xfrm>
        </p:spPr>
      </p:sp>
      <p:sp>
        <p:nvSpPr>
          <p:cNvPr id="3" name="Notes Placeholder 2"/>
          <p:cNvSpPr>
            <a:spLocks noGrp="1"/>
          </p:cNvSpPr>
          <p:nvPr>
            <p:ph type="body" idx="1"/>
          </p:nvPr>
        </p:nvSpPr>
        <p:spPr/>
        <p:txBody>
          <a:bodyPr/>
          <a:lstStyle/>
          <a:p>
            <a:pPr marL="0" indent="0">
              <a:buNone/>
              <a:defRPr/>
            </a:pPr>
            <a:endParaRPr lang="en-US" sz="1200">
              <a:solidFill>
                <a:schemeClr val="tx1"/>
              </a:solidFill>
              <a:latin typeface="+mn-lt"/>
            </a:endParaRPr>
          </a:p>
          <a:p>
            <a:pPr marL="0" indent="0">
              <a:buNone/>
              <a:defRPr/>
            </a:pPr>
            <a:r>
              <a:rPr lang="en-US" sz="1200">
                <a:solidFill>
                  <a:schemeClr val="tx1"/>
                </a:solidFill>
                <a:latin typeface="+mn-lt"/>
              </a:rPr>
              <a:t>Read slide as is (this language is from US.CG.3737-4 </a:t>
            </a:r>
            <a:endParaRPr lang="en-US" sz="1200" b="1">
              <a:solidFill>
                <a:schemeClr val="tx1"/>
              </a:solidFill>
              <a:latin typeface="+mn-lt"/>
            </a:endParaRPr>
          </a:p>
          <a:p>
            <a:pPr marL="548040" indent="-548040">
              <a:defRPr/>
            </a:pPr>
            <a:r>
              <a:rPr lang="en-US" sz="1200">
                <a:solidFill>
                  <a:schemeClr val="tx1"/>
                </a:solidFill>
                <a:latin typeface="+mn-lt"/>
              </a:rPr>
              <a:t>Colorectal cancer (CRC) is the third most common cause of cancer death in both men and women in the United States, and ranks second when men and women are combined.1</a:t>
            </a:r>
            <a:endParaRPr lang="en-US" sz="1200">
              <a:solidFill>
                <a:schemeClr val="tx1"/>
              </a:solidFill>
              <a:latin typeface="+mn-lt"/>
              <a:cs typeface="Arial"/>
            </a:endParaRPr>
          </a:p>
          <a:p>
            <a:pPr marL="548040" marR="0" lvl="0" indent="-548040" algn="l" defTabSz="914400" rtl="0" eaLnBrk="1" fontAlgn="auto" latinLnBrk="0" hangingPunct="1">
              <a:lnSpc>
                <a:spcPct val="90000"/>
              </a:lnSpc>
              <a:spcBef>
                <a:spcPts val="1200"/>
              </a:spcBef>
              <a:spcAft>
                <a:spcPts val="0"/>
              </a:spcAft>
              <a:buClrTx/>
              <a:buSzPct val="100000"/>
              <a:buFont typeface="Arial" panose="020B0604020202020204" pitchFamily="34" charset="0"/>
              <a:buChar char="•"/>
              <a:tabLst/>
              <a:defRPr/>
            </a:pPr>
            <a:r>
              <a:rPr lang="en-US" sz="1200">
                <a:solidFill>
                  <a:schemeClr val="tx1"/>
                </a:solidFill>
                <a:latin typeface="+mn-lt"/>
              </a:rPr>
              <a:t>One in 17 Americans will suffer from CRC during their lifetime; the lifetime risk is 30% higher for men than for women. (</a:t>
            </a:r>
            <a:r>
              <a:rPr lang="en-US" sz="1200" b="0" i="0">
                <a:solidFill>
                  <a:schemeClr val="tx1"/>
                </a:solidFill>
                <a:effectLst/>
                <a:latin typeface="+mn-lt"/>
              </a:rPr>
              <a:t>Siegel RL, et al</a:t>
            </a:r>
            <a:r>
              <a:rPr lang="en-US" sz="1200" b="0" i="1">
                <a:solidFill>
                  <a:schemeClr val="tx1"/>
                </a:solidFill>
                <a:effectLst/>
                <a:latin typeface="+mn-lt"/>
              </a:rPr>
              <a:t>. CA Cancer J Clin</a:t>
            </a:r>
            <a:r>
              <a:rPr lang="en-US" sz="1200" b="0" i="0">
                <a:solidFill>
                  <a:schemeClr val="tx1"/>
                </a:solidFill>
                <a:effectLst/>
                <a:latin typeface="+mn-lt"/>
              </a:rPr>
              <a:t>. 2022;72(1):7-33. doi:10.3322/caac.21708.</a:t>
            </a:r>
            <a:r>
              <a:rPr lang="en-US" sz="1200" b="1" i="0">
                <a:solidFill>
                  <a:schemeClr val="tx1"/>
                </a:solidFill>
                <a:effectLst/>
                <a:latin typeface="+mn-lt"/>
                <a:cs typeface="Arial"/>
              </a:rPr>
              <a:t>)</a:t>
            </a:r>
          </a:p>
          <a:p>
            <a:pPr marL="548040" marR="0" lvl="0" indent="-548040" algn="l" defTabSz="914400" rtl="0" eaLnBrk="1" fontAlgn="auto" latinLnBrk="0" hangingPunct="1">
              <a:lnSpc>
                <a:spcPct val="90000"/>
              </a:lnSpc>
              <a:spcBef>
                <a:spcPts val="1200"/>
              </a:spcBef>
              <a:spcAft>
                <a:spcPts val="0"/>
              </a:spcAft>
              <a:buClrTx/>
              <a:buSzPct val="100000"/>
              <a:buFont typeface="Arial" panose="020B0604020202020204" pitchFamily="34" charset="0"/>
              <a:buChar char="•"/>
              <a:tabLst/>
              <a:defRPr/>
            </a:pPr>
            <a:endParaRPr lang="en-US" sz="1200" b="1" i="0">
              <a:solidFill>
                <a:schemeClr val="tx1"/>
              </a:solidFill>
              <a:effectLst/>
              <a:latin typeface="+mn-lt"/>
              <a:cs typeface="Arial"/>
            </a:endParaRPr>
          </a:p>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en-US" sz="1200">
                <a:solidFill>
                  <a:schemeClr val="tx1"/>
                </a:solidFill>
                <a:latin typeface="+mn-lt"/>
              </a:rPr>
              <a:t>________________________</a:t>
            </a:r>
          </a:p>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en-US" sz="1200" b="0" i="0">
                <a:solidFill>
                  <a:schemeClr val="tx1"/>
                </a:solidFill>
                <a:effectLst/>
                <a:latin typeface="+mn-lt"/>
                <a:cs typeface="Arial"/>
              </a:rPr>
              <a:t>MLR</a:t>
            </a:r>
          </a:p>
          <a:p>
            <a:pPr marL="282575" marR="0" lvl="1" indent="-114300" algn="l" defTabSz="914400" rtl="0" eaLnBrk="1" fontAlgn="auto" latinLnBrk="0" hangingPunct="1">
              <a:lnSpc>
                <a:spcPct val="90000"/>
              </a:lnSpc>
              <a:spcBef>
                <a:spcPts val="1200"/>
              </a:spcBef>
              <a:spcAft>
                <a:spcPts val="0"/>
              </a:spcAft>
              <a:buClrTx/>
              <a:buSzPct val="100000"/>
              <a:tabLst/>
              <a:defRPr/>
            </a:pPr>
            <a:r>
              <a:rPr lang="en-US" sz="1100">
                <a:solidFill>
                  <a:schemeClr val="tx1"/>
                </a:solidFill>
                <a:latin typeface="+mn-lt"/>
              </a:rPr>
              <a:t>Stats from </a:t>
            </a:r>
            <a:r>
              <a:rPr kumimoji="0" lang="en-US" sz="1100" b="0" i="0" u="none" strike="noStrike" kern="1200" cap="none" spc="0" normalizeH="0" baseline="0" noProof="0">
                <a:ln>
                  <a:noFill/>
                </a:ln>
                <a:solidFill>
                  <a:schemeClr val="tx1"/>
                </a:solidFill>
                <a:effectLst/>
                <a:uLnTx/>
                <a:uFillTx/>
                <a:latin typeface="+mn-lt"/>
                <a:ea typeface="+mn-ea"/>
                <a:cs typeface="+mn-cs"/>
              </a:rPr>
              <a:t>M-US-CG-03218 and </a:t>
            </a:r>
            <a:r>
              <a:rPr lang="en-US" sz="1100">
                <a:solidFill>
                  <a:schemeClr val="tx1"/>
                </a:solidFill>
                <a:latin typeface="+mn-lt"/>
              </a:rPr>
              <a:t>US.CG.3737-4 </a:t>
            </a:r>
          </a:p>
          <a:p>
            <a:pPr marL="282575" marR="0" lvl="1" indent="-114300" algn="l" defTabSz="914400" rtl="0" eaLnBrk="1" fontAlgn="auto" latinLnBrk="0" hangingPunct="1">
              <a:lnSpc>
                <a:spcPct val="90000"/>
              </a:lnSpc>
              <a:spcBef>
                <a:spcPts val="1200"/>
              </a:spcBef>
              <a:spcAft>
                <a:spcPts val="0"/>
              </a:spcAft>
              <a:buClrTx/>
              <a:buSzPct val="100000"/>
              <a:tabLst/>
              <a:defRPr/>
            </a:pPr>
            <a:r>
              <a:rPr lang="en-US" sz="1100">
                <a:solidFill>
                  <a:schemeClr val="tx1"/>
                </a:solidFill>
                <a:latin typeface="+mn-lt"/>
              </a:rPr>
              <a:t>Graph is replicated from Table 10 from Siegel et al article</a:t>
            </a:r>
          </a:p>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endParaRPr lang="en-US" sz="1200">
              <a:solidFill>
                <a:schemeClr val="tx1"/>
              </a:solidFill>
              <a:latin typeface="+mn-lt"/>
              <a:cs typeface="Arial"/>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125285"/>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125285"/>
              </a:solidFill>
              <a:effectLst/>
              <a:uLnTx/>
              <a:uFillTx/>
              <a:latin typeface="Arial"/>
              <a:ea typeface="+mn-ea"/>
              <a:cs typeface="Arial" pitchFamily="34" charset="0"/>
            </a:endParaRPr>
          </a:p>
        </p:txBody>
      </p:sp>
    </p:spTree>
    <p:extLst>
      <p:ext uri="{BB962C8B-B14F-4D97-AF65-F5344CB8AC3E}">
        <p14:creationId xmlns:p14="http://schemas.microsoft.com/office/powerpoint/2010/main" val="2202534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946150"/>
            <a:ext cx="5665787" cy="31877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endParaRPr lang="en-US" sz="1200">
              <a:solidFill>
                <a:schemeClr val="tx1"/>
              </a:solidFill>
              <a:latin typeface="+mn-lt"/>
              <a:cs typeface="Arial"/>
            </a:endParaRPr>
          </a:p>
          <a:p>
            <a:endParaRPr lang="en-US"/>
          </a:p>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en-US" sz="1200">
                <a:solidFill>
                  <a:schemeClr val="tx1"/>
                </a:solidFill>
                <a:latin typeface="+mn-lt"/>
              </a:rPr>
              <a:t>________________________</a:t>
            </a:r>
          </a:p>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en-US" sz="1200">
                <a:solidFill>
                  <a:schemeClr val="tx1"/>
                </a:solidFill>
                <a:latin typeface="+mn-lt"/>
              </a:rPr>
              <a:t>MLR</a:t>
            </a:r>
          </a:p>
          <a:p>
            <a:pPr marL="282575" marR="0" lvl="1" indent="-114300" algn="l" defTabSz="914400" rtl="0" eaLnBrk="1" fontAlgn="auto" latinLnBrk="0" hangingPunct="1">
              <a:lnSpc>
                <a:spcPct val="90000"/>
              </a:lnSpc>
              <a:spcBef>
                <a:spcPts val="1200"/>
              </a:spcBef>
              <a:spcAft>
                <a:spcPts val="0"/>
              </a:spcAft>
              <a:buClrTx/>
              <a:buSzPct val="100000"/>
              <a:buFont typeface="Arial" panose="020B0604020202020204" pitchFamily="34" charset="0"/>
              <a:buChar char="•"/>
              <a:tabLst/>
              <a:defRPr/>
            </a:pPr>
            <a:r>
              <a:rPr lang="en-US" sz="1100">
                <a:solidFill>
                  <a:schemeClr val="tx1"/>
                </a:solidFill>
                <a:latin typeface="+mn-lt"/>
              </a:rPr>
              <a:t>Stats from </a:t>
            </a:r>
            <a:r>
              <a:rPr kumimoji="0" lang="en-US" sz="1100" b="0" i="0" u="none" strike="noStrike" kern="1200" cap="none" spc="0" normalizeH="0" baseline="0" noProof="0">
                <a:ln>
                  <a:noFill/>
                </a:ln>
                <a:solidFill>
                  <a:schemeClr val="tx1"/>
                </a:solidFill>
                <a:effectLst/>
                <a:uLnTx/>
                <a:uFillTx/>
                <a:latin typeface="+mn-lt"/>
                <a:ea typeface="+mn-ea"/>
                <a:cs typeface="+mn-cs"/>
              </a:rPr>
              <a:t>M-US-CG-03218 and </a:t>
            </a:r>
            <a:r>
              <a:rPr lang="en-US" sz="1100">
                <a:solidFill>
                  <a:schemeClr val="tx1"/>
                </a:solidFill>
                <a:latin typeface="+mn-lt"/>
              </a:rPr>
              <a:t>US.CG.3737-4 </a:t>
            </a:r>
          </a:p>
          <a:p>
            <a:pPr marL="282575" marR="0" lvl="1" indent="-114300" algn="l" defTabSz="914400" rtl="0" eaLnBrk="1" fontAlgn="auto" latinLnBrk="0" hangingPunct="1">
              <a:lnSpc>
                <a:spcPct val="90000"/>
              </a:lnSpc>
              <a:spcBef>
                <a:spcPts val="1200"/>
              </a:spcBef>
              <a:spcAft>
                <a:spcPts val="0"/>
              </a:spcAft>
              <a:buClrTx/>
              <a:buSzPct val="100000"/>
              <a:buFont typeface="Arial" panose="020B0604020202020204" pitchFamily="34" charset="0"/>
              <a:buChar char="•"/>
              <a:tabLst/>
              <a:defRPr/>
            </a:pPr>
            <a:r>
              <a:rPr lang="en-US" sz="1100">
                <a:solidFill>
                  <a:schemeClr val="tx1"/>
                </a:solidFill>
                <a:latin typeface="+mn-lt"/>
              </a:rPr>
              <a:t>Graph is replicated from Table 10 from Siegel et al article</a:t>
            </a:r>
          </a:p>
          <a:p>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125285"/>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125285"/>
              </a:solidFill>
              <a:effectLst/>
              <a:uLnTx/>
              <a:uFillTx/>
              <a:latin typeface="Arial"/>
              <a:ea typeface="+mn-ea"/>
              <a:cs typeface="Arial" pitchFamily="34" charset="0"/>
            </a:endParaRPr>
          </a:p>
        </p:txBody>
      </p:sp>
    </p:spTree>
    <p:extLst>
      <p:ext uri="{BB962C8B-B14F-4D97-AF65-F5344CB8AC3E}">
        <p14:creationId xmlns:p14="http://schemas.microsoft.com/office/powerpoint/2010/main" val="2473112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328613"/>
            <a:ext cx="5632450" cy="3168650"/>
          </a:xfrm>
        </p:spPr>
      </p:sp>
      <p:sp>
        <p:nvSpPr>
          <p:cNvPr id="3" name="Notes Placeholder 2"/>
          <p:cNvSpPr>
            <a:spLocks noGrp="1"/>
          </p:cNvSpPr>
          <p:nvPr>
            <p:ph type="body" idx="1"/>
          </p:nvPr>
        </p:nvSpPr>
        <p:spPr/>
        <p:txBody>
          <a:bodyPr/>
          <a:lstStyle/>
          <a:p>
            <a:pPr>
              <a:lnSpc>
                <a:spcPct val="90000"/>
              </a:lnSpc>
            </a:pPr>
            <a:r>
              <a:rPr lang="en-US" sz="1100" b="1" dirty="0"/>
              <a:t>Key Points:</a:t>
            </a:r>
          </a:p>
          <a:p>
            <a:pPr marL="167129" indent="-167129"/>
            <a:r>
              <a:rPr lang="en-US" sz="1100" dirty="0"/>
              <a:t>Despite some variations in their respective guidelines, the USPSTF, NCCN, ACG, and MSTF recommend routine CRC screening for patients with average risk between the ages of 45 and 75 years</a:t>
            </a:r>
            <a:r>
              <a:rPr lang="en-US" sz="1100" baseline="30000" dirty="0"/>
              <a:t>1-5</a:t>
            </a:r>
          </a:p>
          <a:p>
            <a:pPr marL="612808" lvl="1" indent="-167129"/>
            <a:r>
              <a:rPr lang="en-US" dirty="0"/>
              <a:t>In May 2018, the American Cancer Society revised its CRC screening guidelines to include patients 45 years or older with an average risk of CRC who should undergo regular screening with a choice of either a high-sensitivity stool-based test or a structural (visual) exam, depending on patient preference and test availability</a:t>
            </a:r>
            <a:r>
              <a:rPr lang="en-US" baseline="30000" dirty="0"/>
              <a:t>1</a:t>
            </a:r>
          </a:p>
          <a:p>
            <a:pPr marL="1058487" lvl="2" indent="-167129"/>
            <a:r>
              <a:rPr lang="en-US" sz="1100" dirty="0"/>
              <a:t>The ACS based their recommendation on colorectal cancer (CRC) incidence and mortality rates, results from microsimulation modeling that demonstrate a favorable benefit-to-burden balance of screening beginning at age 45, and the expectation that screening will perform similarly in adults ages 45-49 as it does in adults ages 50 and older [Physicians Brochure]</a:t>
            </a:r>
          </a:p>
          <a:p>
            <a:pPr marL="1058487" lvl="2" indent="-167129"/>
            <a:r>
              <a:rPr lang="en-US" sz="1100" dirty="0"/>
              <a:t>The strong recommendation for average risk patients ages 50-75 conveys the consensus that the benefits of adherence to that intervention outweigh the undesirable effects that may result from screening, and a qualified recommendation for ages 45–49 indicates there is clear evidence of benefit of screening but less certainty about the balance of benefits and harms or about patients’ values and preferences, which could lead to different decisions about screening.</a:t>
            </a:r>
            <a:r>
              <a:rPr lang="en-US" sz="1100" baseline="30000" dirty="0"/>
              <a:t>1</a:t>
            </a:r>
          </a:p>
          <a:p>
            <a:pPr marL="612808" lvl="1" indent="-167129" defTabSz="891357">
              <a:spcBef>
                <a:spcPts val="0"/>
              </a:spcBef>
              <a:defRPr/>
            </a:pPr>
            <a:r>
              <a:rPr lang="en-US" dirty="0"/>
              <a:t>In 2021, The USPSTF recommendations included individuals between the ages of 45 and 49 for screening, while prior recommendations started screening at age 50. The level of evidence for screening from 45-50 years of age is moderate</a:t>
            </a:r>
            <a:r>
              <a:rPr lang="en-US" baseline="30000" dirty="0"/>
              <a:t>2 </a:t>
            </a:r>
            <a:r>
              <a:rPr lang="en-US" dirty="0"/>
              <a:t>{Davidson, p1968 Figure 1}</a:t>
            </a:r>
            <a:endParaRPr lang="en-US" dirty="0">
              <a:cs typeface="Calibri"/>
            </a:endParaRPr>
          </a:p>
          <a:p>
            <a:pPr marL="1058487" lvl="2" indent="-167129" defTabSz="891357">
              <a:spcBef>
                <a:spcPts val="0"/>
              </a:spcBef>
              <a:defRPr/>
            </a:pPr>
            <a:r>
              <a:rPr lang="en-US" sz="1100" dirty="0"/>
              <a:t>Modeling performed by the Cancer Intervention and Surveillance Modeling Network (CISNET) suggests that starting colorectal cancer screening at age 45 years may moderately increase life-years gained and decrease colorectal cancer cases and deaths compared with beginning screening at age 50 years</a:t>
            </a:r>
            <a:r>
              <a:rPr lang="en-US" sz="1100" baseline="30000" dirty="0"/>
              <a:t>2</a:t>
            </a:r>
            <a:r>
              <a:rPr lang="en-US" sz="1100" dirty="0"/>
              <a:t> {Davidson, USPSTF 2021 p1969 c1 pa2 last 5 lines}</a:t>
            </a:r>
          </a:p>
          <a:p>
            <a:pPr marL="167129" indent="-167129"/>
            <a:r>
              <a:rPr lang="en-US" sz="1100" dirty="0">
                <a:cs typeface="Calibri"/>
              </a:rPr>
              <a:t>Most recently, MSTF published updated recommendations as to when to start and stop CRC screening stating “</a:t>
            </a:r>
            <a:r>
              <a:rPr lang="en-US" sz="1800" dirty="0">
                <a:latin typeface="AdvOT7fe89a09"/>
              </a:rPr>
              <a:t>We suggest that clinicians offer CRC screening to all</a:t>
            </a:r>
          </a:p>
          <a:p>
            <a:pPr algn="l"/>
            <a:r>
              <a:rPr lang="en-US" sz="1800" dirty="0">
                <a:latin typeface="AdvOT7fe89a09"/>
              </a:rPr>
              <a:t>average-risk individuals age 45-49 (weak recommendation; low-quality evidence).</a:t>
            </a:r>
            <a:r>
              <a:rPr lang="en-US" sz="1800" dirty="0">
                <a:latin typeface="AdvOT7fe89a09+20"/>
              </a:rPr>
              <a:t>” (Patel 2021 pg10/Table4)</a:t>
            </a:r>
            <a:endParaRPr lang="en-US" sz="1100" dirty="0">
              <a:cs typeface="Calibri"/>
            </a:endParaRPr>
          </a:p>
          <a:p>
            <a:pPr marL="167129" indent="-167129"/>
            <a:r>
              <a:rPr lang="en-US" sz="1100" dirty="0"/>
              <a:t>Screening in patients older than 75 years is an individualized decision based on factors including patient health, comorbidities, life expectancy, CRC screening history, and patient preferences</a:t>
            </a:r>
            <a:r>
              <a:rPr lang="en-US" sz="1100" baseline="30000" dirty="0"/>
              <a:t>1-4</a:t>
            </a:r>
          </a:p>
          <a:p>
            <a:pPr marL="167129" indent="-167129"/>
            <a:r>
              <a:rPr lang="en-US" sz="1100" dirty="0"/>
              <a:t>These national guidelines also agree that among patients at average risk who are older than 75, those with no screening history are most likely to benefit from CRC screening</a:t>
            </a:r>
            <a:r>
              <a:rPr lang="en-US" sz="1100" baseline="30000" dirty="0"/>
              <a:t>1-5</a:t>
            </a:r>
            <a:endParaRPr lang="en-US" sz="1100" dirty="0"/>
          </a:p>
          <a:p>
            <a:pPr marL="172213" lvl="1"/>
            <a:endParaRPr lang="en-US" dirty="0"/>
          </a:p>
          <a:p>
            <a:pPr>
              <a:lnSpc>
                <a:spcPct val="90000"/>
              </a:lnSpc>
            </a:pPr>
            <a:r>
              <a:rPr lang="en-US" sz="1100" b="1" dirty="0"/>
              <a:t>References:</a:t>
            </a:r>
          </a:p>
          <a:p>
            <a:pPr marL="222839" indent="-222839" defTabSz="891357">
              <a:lnSpc>
                <a:spcPct val="100000"/>
              </a:lnSpc>
              <a:spcBef>
                <a:spcPts val="0"/>
              </a:spcBef>
              <a:buSzTx/>
              <a:buFont typeface="+mj-lt"/>
              <a:buAutoNum type="arabicPeriod"/>
              <a:defRPr/>
            </a:pPr>
            <a:r>
              <a:rPr lang="en-US" sz="1100" dirty="0"/>
              <a:t>Wolf AMD, </a:t>
            </a:r>
            <a:r>
              <a:rPr lang="en-US" sz="1100" dirty="0" err="1"/>
              <a:t>Fontham</a:t>
            </a:r>
            <a:r>
              <a:rPr lang="en-US" sz="1100" dirty="0"/>
              <a:t> ETH, Church TR, et al. Colorectal cancer screening for average-risk adults: 2018 guideline update from the American Cancer Society. </a:t>
            </a:r>
            <a:r>
              <a:rPr lang="en-US" sz="1100" i="1" dirty="0"/>
              <a:t>CA Cancer J Clin</a:t>
            </a:r>
            <a:r>
              <a:rPr lang="en-US" sz="1100" dirty="0"/>
              <a:t>. 2018;68(4):250-281. </a:t>
            </a:r>
          </a:p>
          <a:p>
            <a:pPr marL="222839" indent="-222839" defTabSz="891357">
              <a:lnSpc>
                <a:spcPct val="100000"/>
              </a:lnSpc>
              <a:spcBef>
                <a:spcPts val="0"/>
              </a:spcBef>
              <a:buSzTx/>
              <a:buFont typeface="+mj-lt"/>
              <a:buAutoNum type="arabicPeriod"/>
              <a:defRPr/>
            </a:pPr>
            <a:r>
              <a:rPr lang="en-US" sz="1100" dirty="0">
                <a:ea typeface="+mn-lt"/>
                <a:cs typeface="+mn-lt"/>
              </a:rPr>
              <a:t>Davidson KW, et al. Screening for colorectal cancer: US Preventive Services Task Force recommendation statement. </a:t>
            </a:r>
            <a:r>
              <a:rPr lang="en-US" sz="1100" i="1" dirty="0">
                <a:ea typeface="+mn-lt"/>
                <a:cs typeface="+mn-lt"/>
              </a:rPr>
              <a:t>JAMA</a:t>
            </a:r>
            <a:r>
              <a:rPr lang="en-US" sz="1100" dirty="0">
                <a:ea typeface="+mn-lt"/>
                <a:cs typeface="+mn-lt"/>
              </a:rPr>
              <a:t>. 2021;325(19):1965-1977. </a:t>
            </a:r>
          </a:p>
          <a:p>
            <a:pPr marL="0" indent="0">
              <a:lnSpc>
                <a:spcPct val="100000"/>
              </a:lnSpc>
              <a:spcBef>
                <a:spcPts val="0"/>
              </a:spcBef>
              <a:buNone/>
            </a:pPr>
            <a:r>
              <a:rPr lang="en-US" sz="300" dirty="0">
                <a:latin typeface="Lato" panose="020F0502020204030203" pitchFamily="34" charset="0"/>
                <a:ea typeface="Calibri" panose="020F0502020204030204" pitchFamily="34" charset="0"/>
                <a:cs typeface="Times New Roman" panose="02020603050405020304" pitchFamily="18" charset="0"/>
              </a:rPr>
              <a:t>3.   Referenced with permission from the NCCN Clinical Practice Guidelines in Oncology (NCCN Guidelines</a:t>
            </a:r>
            <a:r>
              <a:rPr lang="en-US" sz="300" baseline="30000" dirty="0">
                <a:latin typeface="Lato" panose="020F0502020204030203" pitchFamily="34" charset="0"/>
                <a:ea typeface="Calibri" panose="020F0502020204030204" pitchFamily="34" charset="0"/>
                <a:cs typeface="Times New Roman" panose="02020603050405020304" pitchFamily="18" charset="0"/>
              </a:rPr>
              <a:t>®</a:t>
            </a:r>
            <a:r>
              <a:rPr lang="en-US" sz="300" dirty="0">
                <a:latin typeface="Lato" panose="020F0502020204030203" pitchFamily="34" charset="0"/>
                <a:ea typeface="Calibri" panose="020F0502020204030204" pitchFamily="34" charset="0"/>
                <a:cs typeface="Times New Roman" panose="02020603050405020304" pitchFamily="18" charset="0"/>
              </a:rPr>
              <a:t>) for Colorectal Cancer Screening V.2.2021. © National Comprehensive Cancer Network, Inc. 2022. All rights reserved. Accessed _________, 2022. To view the most recent and complete version of the guideline, go online to NCCN.org.</a:t>
            </a:r>
            <a:endParaRPr lang="en-US" sz="3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700" dirty="0">
                <a:solidFill>
                  <a:srgbClr val="44546A"/>
                </a:solidFill>
                <a:cs typeface="Arial Narrow" panose="020B0604020202020204" pitchFamily="34" charset="0"/>
              </a:rPr>
              <a:t>4.   Patel SW, May FP, Anderson JC, et al. Updates on age to start and stop colorectal cancer screening: recommendations from the US Multi-Society Task Force on colorectal cancer. </a:t>
            </a:r>
            <a:r>
              <a:rPr lang="en-US" sz="700" i="1" dirty="0">
                <a:solidFill>
                  <a:srgbClr val="44546A"/>
                </a:solidFill>
                <a:cs typeface="Arial Narrow" panose="020B0604020202020204" pitchFamily="34" charset="0"/>
              </a:rPr>
              <a:t>Gastroenterol.</a:t>
            </a:r>
            <a:r>
              <a:rPr lang="en-US" sz="700" dirty="0">
                <a:solidFill>
                  <a:srgbClr val="44546A"/>
                </a:solidFill>
                <a:cs typeface="Arial Narrow" panose="020B0604020202020204" pitchFamily="34" charset="0"/>
              </a:rPr>
              <a:t> </a:t>
            </a:r>
            <a:r>
              <a:rPr lang="en-US" sz="300" dirty="0">
                <a:solidFill>
                  <a:srgbClr val="44546A"/>
                </a:solidFill>
                <a:cs typeface="Arial Narrow" panose="020B0604020202020204" pitchFamily="34" charset="0"/>
              </a:rPr>
              <a:t>2022;162(1):285-299.</a:t>
            </a:r>
            <a:endParaRPr lang="en-US" dirty="0"/>
          </a:p>
        </p:txBody>
      </p:sp>
      <p:sp>
        <p:nvSpPr>
          <p:cNvPr id="4" name="Slide Number Placeholder 3"/>
          <p:cNvSpPr>
            <a:spLocks noGrp="1"/>
          </p:cNvSpPr>
          <p:nvPr>
            <p:ph type="sldNum" sz="quarter" idx="5"/>
          </p:nvPr>
        </p:nvSpPr>
        <p:spPr/>
        <p:txBody>
          <a:bodyPr/>
          <a:lstStyle/>
          <a:p>
            <a:pPr algn="r" defTabSz="891357">
              <a:defRPr/>
            </a:pPr>
            <a:fld id="{4AD1C5C5-3885-DE49-B504-5D710E7CCE7C}" type="slidenum">
              <a:rPr lang="en-US" sz="1200">
                <a:solidFill>
                  <a:prstClr val="black"/>
                </a:solidFill>
                <a:latin typeface="Arial" panose="020B0604020202020204" pitchFamily="34" charset="0"/>
              </a:rPr>
              <a:pPr algn="r" defTabSz="891357">
                <a:defRPr/>
              </a:pPr>
              <a:t>16</a:t>
            </a:fld>
            <a:endParaRPr lang="en-US" sz="1200">
              <a:solidFill>
                <a:prstClr val="black"/>
              </a:solidFill>
              <a:latin typeface="Arial" panose="020B0604020202020204" pitchFamily="34" charset="0"/>
            </a:endParaRPr>
          </a:p>
        </p:txBody>
      </p:sp>
    </p:spTree>
    <p:extLst>
      <p:ext uri="{BB962C8B-B14F-4D97-AF65-F5344CB8AC3E}">
        <p14:creationId xmlns:p14="http://schemas.microsoft.com/office/powerpoint/2010/main" val="2413452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455613"/>
            <a:ext cx="5618162" cy="3160712"/>
          </a:xfrm>
        </p:spPr>
      </p:sp>
      <p:sp>
        <p:nvSpPr>
          <p:cNvPr id="3" name="Notes Placeholder 2"/>
          <p:cNvSpPr>
            <a:spLocks noGrp="1"/>
          </p:cNvSpPr>
          <p:nvPr>
            <p:ph type="body" idx="1"/>
          </p:nvPr>
        </p:nvSpPr>
        <p:spPr/>
        <p:txBody>
          <a:bodyPr/>
          <a:lstStyle/>
          <a:p>
            <a:pPr marL="0" indent="0">
              <a:lnSpc>
                <a:spcPct val="100000"/>
              </a:lnSpc>
              <a:spcBef>
                <a:spcPts val="0"/>
              </a:spcBef>
              <a:buNone/>
            </a:pPr>
            <a:r>
              <a:rPr lang="en-US" sz="1100" b="1" dirty="0">
                <a:solidFill>
                  <a:schemeClr val="bg2">
                    <a:lumMod val="10000"/>
                  </a:schemeClr>
                </a:solidFill>
              </a:rPr>
              <a:t>Key Points:</a:t>
            </a:r>
          </a:p>
          <a:p>
            <a:pPr>
              <a:lnSpc>
                <a:spcPct val="100000"/>
              </a:lnSpc>
              <a:spcBef>
                <a:spcPts val="0"/>
              </a:spcBef>
            </a:pPr>
            <a:r>
              <a:rPr lang="en-US" sz="1100" dirty="0">
                <a:solidFill>
                  <a:schemeClr val="bg2">
                    <a:lumMod val="10000"/>
                  </a:schemeClr>
                </a:solidFill>
              </a:rPr>
              <a:t>According to the National Health Interview Survey conducted in 2018, screening rates for CRC continued to lag behind those for cervical cancer [84%; </a:t>
            </a:r>
            <a:r>
              <a:rPr lang="en-US" sz="1100" dirty="0">
                <a:solidFill>
                  <a:schemeClr val="bg2">
                    <a:lumMod val="10000"/>
                  </a:schemeClr>
                </a:solidFill>
                <a:cs typeface="Arial" panose="020B0604020202020204" pitchFamily="34" charset="0"/>
              </a:rPr>
              <a:t>Pap test in the past 3 years among women 21-65 years OR Pap test and HPV test within the past 5 years among women 30-65 years</a:t>
            </a:r>
            <a:r>
              <a:rPr lang="en-US" sz="1100" dirty="0">
                <a:solidFill>
                  <a:schemeClr val="bg2">
                    <a:lumMod val="10000"/>
                  </a:schemeClr>
                </a:solidFill>
              </a:rPr>
              <a:t>] and breast cancer [63%; </a:t>
            </a:r>
            <a:r>
              <a:rPr lang="en-US" sz="1100" dirty="0">
                <a:solidFill>
                  <a:schemeClr val="bg2">
                    <a:lumMod val="10000"/>
                  </a:schemeClr>
                </a:solidFill>
                <a:cs typeface="Arial" panose="020B0604020202020204" pitchFamily="34" charset="0"/>
              </a:rPr>
              <a:t>Mammogram within the past year (ages 45-54 years) or past two years (ages ≥55 years].</a:t>
            </a:r>
            <a:r>
              <a:rPr lang="en-US" sz="1100" baseline="30000" dirty="0">
                <a:solidFill>
                  <a:schemeClr val="bg2">
                    <a:lumMod val="10000"/>
                  </a:schemeClr>
                </a:solidFill>
              </a:rPr>
              <a:t>1</a:t>
            </a:r>
          </a:p>
          <a:p>
            <a:pPr>
              <a:lnSpc>
                <a:spcPct val="100000"/>
              </a:lnSpc>
              <a:spcBef>
                <a:spcPts val="0"/>
              </a:spcBef>
              <a:defRPr/>
            </a:pPr>
            <a:r>
              <a:rPr lang="en-US" sz="1100" dirty="0">
                <a:solidFill>
                  <a:schemeClr val="bg2">
                    <a:lumMod val="10000"/>
                  </a:schemeClr>
                </a:solidFill>
              </a:rPr>
              <a:t>National screening rates for CRC also continue to fall short of the National Colorectal Cancer Roundtable’s (NCCRT’s) established national goal of 80% compliance with CRC screening in patients ages ≥45 in every community</a:t>
            </a:r>
            <a:r>
              <a:rPr lang="en-US" sz="1100" baseline="30000" dirty="0">
                <a:solidFill>
                  <a:schemeClr val="bg2">
                    <a:lumMod val="10000"/>
                  </a:schemeClr>
                </a:solidFill>
              </a:rPr>
              <a:t>2</a:t>
            </a:r>
          </a:p>
          <a:p>
            <a:pPr marL="356256" lvl="1" indent="-178128" defTabSz="950017">
              <a:lnSpc>
                <a:spcPct val="100000"/>
              </a:lnSpc>
              <a:spcBef>
                <a:spcPts val="0"/>
              </a:spcBef>
              <a:defRPr/>
            </a:pPr>
            <a:r>
              <a:rPr lang="en-US" dirty="0">
                <a:solidFill>
                  <a:schemeClr val="bg2">
                    <a:lumMod val="10000"/>
                  </a:schemeClr>
                </a:solidFill>
              </a:rPr>
              <a:t>As of 2018, 67% of the 50-75 age population was up to date on CRC screening which means 1 out of 3 (33%) were not up to date.</a:t>
            </a:r>
            <a:r>
              <a:rPr lang="en-US" baseline="30000" dirty="0">
                <a:solidFill>
                  <a:schemeClr val="bg2">
                    <a:lumMod val="10000"/>
                  </a:schemeClr>
                </a:solidFill>
              </a:rPr>
              <a:t>3</a:t>
            </a:r>
            <a:r>
              <a:rPr lang="en-US" dirty="0">
                <a:solidFill>
                  <a:schemeClr val="bg2">
                    <a:lumMod val="10000"/>
                  </a:schemeClr>
                </a:solidFill>
              </a:rPr>
              <a:t> </a:t>
            </a:r>
          </a:p>
          <a:p>
            <a:pPr marL="178128" lvl="1" indent="0">
              <a:lnSpc>
                <a:spcPct val="100000"/>
              </a:lnSpc>
              <a:spcBef>
                <a:spcPts val="0"/>
              </a:spcBef>
              <a:buNone/>
              <a:defRPr/>
            </a:pPr>
            <a:endParaRPr lang="en-US" dirty="0">
              <a:solidFill>
                <a:schemeClr val="bg2">
                  <a:lumMod val="10000"/>
                </a:schemeClr>
              </a:solidFill>
            </a:endParaRPr>
          </a:p>
          <a:p>
            <a:pPr>
              <a:lnSpc>
                <a:spcPct val="100000"/>
              </a:lnSpc>
              <a:spcBef>
                <a:spcPts val="0"/>
              </a:spcBef>
            </a:pPr>
            <a:r>
              <a:rPr lang="en-US" sz="1100" b="1" dirty="0">
                <a:solidFill>
                  <a:schemeClr val="bg2">
                    <a:lumMod val="10000"/>
                  </a:schemeClr>
                </a:solidFill>
              </a:rPr>
              <a:t>References</a:t>
            </a:r>
          </a:p>
          <a:p>
            <a:pPr marL="237504" indent="-237504">
              <a:lnSpc>
                <a:spcPct val="100000"/>
              </a:lnSpc>
              <a:spcBef>
                <a:spcPts val="0"/>
              </a:spcBef>
              <a:buFont typeface="+mj-lt"/>
              <a:buAutoNum type="arabicPeriod"/>
            </a:pPr>
            <a:r>
              <a:rPr lang="en-US" sz="1100" dirty="0">
                <a:solidFill>
                  <a:schemeClr val="bg2">
                    <a:lumMod val="10000"/>
                  </a:schemeClr>
                </a:solidFill>
                <a:cs typeface="Gotham Light" pitchFamily="2" charset="0"/>
              </a:rPr>
              <a:t>ACS. Cancer prevention &amp; early detection facts &amp; figures tables and figures 2020. Atlanta: American Cancer Society; 2020. </a:t>
            </a:r>
          </a:p>
          <a:p>
            <a:pPr marL="237504" indent="-237504">
              <a:lnSpc>
                <a:spcPct val="100000"/>
              </a:lnSpc>
              <a:spcBef>
                <a:spcPts val="0"/>
              </a:spcBef>
              <a:buFont typeface="+mj-lt"/>
              <a:buAutoNum type="arabicPeriod"/>
            </a:pPr>
            <a:r>
              <a:rPr lang="en-US" sz="1100" dirty="0">
                <a:solidFill>
                  <a:schemeClr val="bg2">
                    <a:lumMod val="10000"/>
                  </a:schemeClr>
                </a:solidFill>
                <a:cs typeface="Gotham Light" pitchFamily="2" charset="0"/>
              </a:rPr>
              <a:t>NCCRT. Achieving 80% colorectal cancer screening rates in every community. Accessed November 1, 2020. https://nccrt.org/80-in-every-community/. Accessed November 1, 2020. </a:t>
            </a:r>
          </a:p>
          <a:p>
            <a:pPr marL="237504" indent="-237504">
              <a:lnSpc>
                <a:spcPct val="100000"/>
              </a:lnSpc>
              <a:spcBef>
                <a:spcPts val="0"/>
              </a:spcBef>
              <a:buFont typeface="+mj-lt"/>
              <a:buAutoNum type="arabicPeriod"/>
            </a:pPr>
            <a:r>
              <a:rPr lang="en-US" sz="1100" dirty="0">
                <a:solidFill>
                  <a:schemeClr val="bg2">
                    <a:lumMod val="10000"/>
                  </a:schemeClr>
                </a:solidFill>
                <a:cs typeface="Arial" panose="020B0604020202020204" pitchFamily="34" charset="0"/>
              </a:rPr>
              <a:t>ACS</a:t>
            </a:r>
            <a:r>
              <a:rPr lang="en-US" sz="1100" dirty="0">
                <a:solidFill>
                  <a:schemeClr val="bg2">
                    <a:lumMod val="10000"/>
                  </a:schemeClr>
                </a:solidFill>
              </a:rPr>
              <a:t>. </a:t>
            </a:r>
            <a:r>
              <a:rPr lang="en-US" sz="1100" i="1" dirty="0">
                <a:solidFill>
                  <a:schemeClr val="bg2">
                    <a:lumMod val="10000"/>
                  </a:schemeClr>
                </a:solidFill>
              </a:rPr>
              <a:t>Colorectal Cancer Facts &amp; Figures Tables and Figures 2020</a:t>
            </a:r>
            <a:r>
              <a:rPr lang="en-US" sz="1100" dirty="0">
                <a:solidFill>
                  <a:schemeClr val="bg2">
                    <a:lumMod val="10000"/>
                  </a:schemeClr>
                </a:solidFill>
              </a:rPr>
              <a:t>. Atlanta: American Cancer Society; 2020.</a:t>
            </a:r>
          </a:p>
        </p:txBody>
      </p:sp>
      <p:sp>
        <p:nvSpPr>
          <p:cNvPr id="4" name="Slide Number Placeholder 3"/>
          <p:cNvSpPr>
            <a:spLocks noGrp="1"/>
          </p:cNvSpPr>
          <p:nvPr>
            <p:ph type="sldNum" sz="quarter" idx="5"/>
          </p:nvPr>
        </p:nvSpPr>
        <p:spPr/>
        <p:txBody>
          <a:bodyPr/>
          <a:lstStyle/>
          <a:p>
            <a:pPr algn="r" defTabSz="932359">
              <a:defRPr/>
            </a:pPr>
            <a:fld id="{4AD1C5C5-3885-DE49-B504-5D710E7CCE7C}" type="slidenum">
              <a:rPr lang="en-US" sz="1200">
                <a:solidFill>
                  <a:prstClr val="black"/>
                </a:solidFill>
                <a:latin typeface="Arial Narrow" panose="020B0604020202020204" pitchFamily="34" charset="0"/>
                <a:cs typeface="+mn-cs"/>
              </a:rPr>
              <a:pPr algn="r" defTabSz="932359">
                <a:defRPr/>
              </a:pPr>
              <a:t>17</a:t>
            </a:fld>
            <a:endParaRPr lang="en-US" sz="1200">
              <a:solidFill>
                <a:prstClr val="black"/>
              </a:solidFill>
              <a:latin typeface="Arial" panose="020B0604020202020204" pitchFamily="34" charset="0"/>
            </a:endParaRPr>
          </a:p>
        </p:txBody>
      </p:sp>
    </p:spTree>
    <p:extLst>
      <p:ext uri="{BB962C8B-B14F-4D97-AF65-F5344CB8AC3E}">
        <p14:creationId xmlns:p14="http://schemas.microsoft.com/office/powerpoint/2010/main" val="2962206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nSpc>
                <a:spcPct val="100000"/>
              </a:lnSpc>
              <a:spcBef>
                <a:spcPts val="0"/>
              </a:spcBef>
              <a:buNone/>
            </a:pPr>
            <a:r>
              <a:rPr lang="en-US" sz="1100" b="1" dirty="0">
                <a:solidFill>
                  <a:schemeClr val="bg2">
                    <a:lumMod val="10000"/>
                  </a:schemeClr>
                </a:solidFill>
              </a:rPr>
              <a:t>Key Points:</a:t>
            </a:r>
            <a:br>
              <a:rPr lang="en-US" sz="1100" dirty="0">
                <a:solidFill>
                  <a:schemeClr val="bg2">
                    <a:lumMod val="10000"/>
                  </a:schemeClr>
                </a:solidFill>
              </a:rPr>
            </a:br>
            <a:r>
              <a:rPr lang="en-US" sz="1100" dirty="0">
                <a:solidFill>
                  <a:schemeClr val="bg2">
                    <a:lumMod val="10000"/>
                  </a:schemeClr>
                </a:solidFill>
              </a:rPr>
              <a:t>The percentage of adults aged 50 to 75 years who were up-to-date with colorectal cancer (CRC) screening increased by </a:t>
            </a:r>
            <a:r>
              <a:rPr lang="en-US" sz="1100" b="1" dirty="0">
                <a:solidFill>
                  <a:schemeClr val="bg2">
                    <a:lumMod val="10000"/>
                  </a:schemeClr>
                </a:solidFill>
              </a:rPr>
              <a:t>1.4%</a:t>
            </a:r>
            <a:r>
              <a:rPr lang="en-US" sz="1100" dirty="0">
                <a:solidFill>
                  <a:schemeClr val="bg2">
                    <a:lumMod val="10000"/>
                  </a:schemeClr>
                </a:solidFill>
              </a:rPr>
              <a:t> from 2016 to 2018.</a:t>
            </a:r>
          </a:p>
          <a:p>
            <a:pPr>
              <a:lnSpc>
                <a:spcPct val="100000"/>
              </a:lnSpc>
              <a:spcBef>
                <a:spcPts val="0"/>
              </a:spcBef>
            </a:pPr>
            <a:r>
              <a:rPr lang="en-US" sz="1100" dirty="0">
                <a:solidFill>
                  <a:schemeClr val="bg2">
                    <a:lumMod val="10000"/>
                  </a:schemeClr>
                </a:solidFill>
              </a:rPr>
              <a:t>4.2 million more adults aged 50 to 75 years were screened for CRC</a:t>
            </a:r>
          </a:p>
          <a:p>
            <a:pPr>
              <a:lnSpc>
                <a:spcPct val="100000"/>
              </a:lnSpc>
              <a:spcBef>
                <a:spcPts val="0"/>
              </a:spcBef>
            </a:pPr>
            <a:r>
              <a:rPr lang="en-US" sz="1100" dirty="0">
                <a:solidFill>
                  <a:schemeClr val="bg2">
                    <a:lumMod val="10000"/>
                  </a:schemeClr>
                </a:solidFill>
              </a:rPr>
              <a:t>21.7 million adults aged 50 to 75 years who have never been screened for CRC</a:t>
            </a:r>
          </a:p>
          <a:p>
            <a:pPr>
              <a:lnSpc>
                <a:spcPct val="100000"/>
              </a:lnSpc>
              <a:spcBef>
                <a:spcPts val="0"/>
              </a:spcBef>
            </a:pPr>
            <a:r>
              <a:rPr lang="en-US" sz="1100" dirty="0">
                <a:solidFill>
                  <a:schemeClr val="bg2">
                    <a:lumMod val="10000"/>
                  </a:schemeClr>
                </a:solidFill>
              </a:rPr>
              <a:t>81% of adults who have never been screened are people aged 50 to 64 years</a:t>
            </a:r>
          </a:p>
          <a:p>
            <a:pPr marL="0" indent="0">
              <a:lnSpc>
                <a:spcPct val="100000"/>
              </a:lnSpc>
              <a:spcBef>
                <a:spcPts val="0"/>
              </a:spcBef>
              <a:buNone/>
            </a:pPr>
            <a:endParaRPr lang="en-US" sz="1100" b="1" dirty="0">
              <a:solidFill>
                <a:schemeClr val="bg2">
                  <a:lumMod val="10000"/>
                </a:schemeClr>
              </a:solidFill>
            </a:endParaRPr>
          </a:p>
          <a:p>
            <a:pPr marL="0" indent="0">
              <a:lnSpc>
                <a:spcPct val="100000"/>
              </a:lnSpc>
              <a:spcBef>
                <a:spcPts val="0"/>
              </a:spcBef>
              <a:buNone/>
            </a:pPr>
            <a:r>
              <a:rPr lang="en-US" sz="1100" b="1" dirty="0">
                <a:solidFill>
                  <a:schemeClr val="bg2">
                    <a:lumMod val="10000"/>
                  </a:schemeClr>
                </a:solidFill>
              </a:rPr>
              <a:t>Optional information: </a:t>
            </a:r>
            <a:r>
              <a:rPr lang="en-US" sz="1100" dirty="0">
                <a:solidFill>
                  <a:schemeClr val="bg2">
                    <a:lumMod val="10000"/>
                  </a:schemeClr>
                </a:solidFill>
              </a:rPr>
              <a:t>States with +/-3% difference in 2018 vs 2016:</a:t>
            </a:r>
          </a:p>
          <a:p>
            <a:pPr>
              <a:lnSpc>
                <a:spcPct val="100000"/>
              </a:lnSpc>
              <a:spcBef>
                <a:spcPts val="0"/>
              </a:spcBef>
            </a:pPr>
            <a:r>
              <a:rPr lang="en-US" sz="1100" b="1" dirty="0">
                <a:solidFill>
                  <a:schemeClr val="bg2">
                    <a:lumMod val="10000"/>
                  </a:schemeClr>
                </a:solidFill>
              </a:rPr>
              <a:t>States that had 3+% increases:</a:t>
            </a:r>
            <a:r>
              <a:rPr lang="en-US" sz="1100" dirty="0">
                <a:solidFill>
                  <a:schemeClr val="bg2">
                    <a:lumMod val="10000"/>
                  </a:schemeClr>
                </a:solidFill>
              </a:rPr>
              <a:t> 1) MI (+4.4) 2) LA (+4.9) 3) OR (+3.2) 4) ID (+3.9) 5) AZ (+3.4) 6) NM (+5.5) 7) SD (+3.4) 8) OK (+3.2) 9) MO (+3.8) 10) IL (+3.2) 11) MS (+4.1) 12) IN (+3.4) 13) TN (+3.4) 14) GA (+4.8) 15) FL (+3.2) 16) MD (+3.5) 27) DC (+4.0)</a:t>
            </a:r>
          </a:p>
          <a:p>
            <a:pPr>
              <a:lnSpc>
                <a:spcPct val="100000"/>
              </a:lnSpc>
              <a:spcBef>
                <a:spcPts val="0"/>
              </a:spcBef>
            </a:pPr>
            <a:r>
              <a:rPr lang="en-US" sz="1100" b="1" dirty="0">
                <a:solidFill>
                  <a:schemeClr val="bg2">
                    <a:lumMod val="10000"/>
                  </a:schemeClr>
                </a:solidFill>
              </a:rPr>
              <a:t>States that -3% decreases: </a:t>
            </a:r>
            <a:r>
              <a:rPr lang="en-US" sz="1100" dirty="0">
                <a:solidFill>
                  <a:schemeClr val="bg2">
                    <a:lumMod val="10000"/>
                  </a:schemeClr>
                </a:solidFill>
              </a:rPr>
              <a:t>1) AK (-3.4) 2) WY (-2.9)</a:t>
            </a:r>
          </a:p>
          <a:p>
            <a:pPr>
              <a:lnSpc>
                <a:spcPct val="100000"/>
              </a:lnSpc>
              <a:spcBef>
                <a:spcPts val="0"/>
              </a:spcBef>
            </a:pPr>
            <a:endParaRPr lang="en-US" sz="1100" dirty="0">
              <a:solidFill>
                <a:schemeClr val="bg2">
                  <a:lumMod val="10000"/>
                </a:schemeClr>
              </a:solidFill>
            </a:endParaRPr>
          </a:p>
          <a:p>
            <a:pPr marL="0" indent="0" defTabSz="932359">
              <a:lnSpc>
                <a:spcPct val="100000"/>
              </a:lnSpc>
              <a:spcBef>
                <a:spcPts val="0"/>
              </a:spcBef>
              <a:buNone/>
              <a:defRPr/>
            </a:pPr>
            <a:r>
              <a:rPr lang="en-US" sz="1100" dirty="0">
                <a:solidFill>
                  <a:schemeClr val="bg2">
                    <a:lumMod val="10000"/>
                  </a:schemeClr>
                </a:solidFill>
                <a:hlinkClick r:id="rId3">
                  <a:extLst>
                    <a:ext uri="{A12FA001-AC4F-418D-AE19-62706E023703}">
                      <ahyp:hlinkClr xmlns:ahyp="http://schemas.microsoft.com/office/drawing/2018/hyperlinkcolor" val="tx"/>
                    </a:ext>
                  </a:extLst>
                </a:hlinkClick>
              </a:rPr>
              <a:t>https://www.cdc.gov/cancer/colorectal/statistics/pdf/colorectal-cancer-screening-tests-h.pdf</a:t>
            </a:r>
            <a:endParaRPr lang="en-US" sz="1100" dirty="0">
              <a:solidFill>
                <a:schemeClr val="bg2">
                  <a:lumMod val="10000"/>
                </a:schemeClr>
              </a:solidFill>
            </a:endParaRPr>
          </a:p>
        </p:txBody>
      </p:sp>
      <p:sp>
        <p:nvSpPr>
          <p:cNvPr id="4" name="Slide Number Placeholder 3"/>
          <p:cNvSpPr>
            <a:spLocks noGrp="1"/>
          </p:cNvSpPr>
          <p:nvPr>
            <p:ph type="sldNum" sz="quarter" idx="10"/>
          </p:nvPr>
        </p:nvSpPr>
        <p:spPr/>
        <p:txBody>
          <a:bodyPr/>
          <a:lstStyle/>
          <a:p>
            <a:pPr defTabSz="932359">
              <a:defRPr/>
            </a:pPr>
            <a:fld id="{D5F8523C-8729-40F0-9536-D6C4CA3AD238}" type="slidenum">
              <a:rPr lang="en-US">
                <a:solidFill>
                  <a:srgbClr val="125285"/>
                </a:solidFill>
                <a:latin typeface="Arial"/>
              </a:rPr>
              <a:pPr defTabSz="932359">
                <a:defRPr/>
              </a:pPr>
              <a:t>18</a:t>
            </a:fld>
            <a:endParaRPr lang="en-US">
              <a:solidFill>
                <a:srgbClr val="125285"/>
              </a:solidFill>
              <a:latin typeface="Arial"/>
            </a:endParaRPr>
          </a:p>
        </p:txBody>
      </p:sp>
      <p:sp>
        <p:nvSpPr>
          <p:cNvPr id="11" name="Slide Image Placeholder 10">
            <a:extLst>
              <a:ext uri="{FF2B5EF4-FFF2-40B4-BE49-F238E27FC236}">
                <a16:creationId xmlns:a16="http://schemas.microsoft.com/office/drawing/2014/main" id="{4558AD4F-1244-4307-9239-9F86247DC158}"/>
              </a:ext>
            </a:extLst>
          </p:cNvPr>
          <p:cNvSpPr>
            <a:spLocks noGrp="1" noRot="1" noChangeAspect="1"/>
          </p:cNvSpPr>
          <p:nvPr>
            <p:ph type="sldImg"/>
          </p:nvPr>
        </p:nvSpPr>
        <p:spPr/>
      </p:sp>
    </p:spTree>
    <p:extLst>
      <p:ext uri="{BB962C8B-B14F-4D97-AF65-F5344CB8AC3E}">
        <p14:creationId xmlns:p14="http://schemas.microsoft.com/office/powerpoint/2010/main" val="1729815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946150"/>
            <a:ext cx="5665787" cy="31877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en-US" sz="1200">
                <a:solidFill>
                  <a:schemeClr val="tx1"/>
                </a:solidFill>
                <a:latin typeface="+mn-lt"/>
              </a:rPr>
              <a:t>________________________</a:t>
            </a:r>
          </a:p>
          <a:p>
            <a:pPr marL="0" indent="0">
              <a:buNone/>
            </a:pPr>
            <a:r>
              <a:rPr kumimoji="0" lang="en-US" sz="1200" b="0" i="0" u="none" strike="noStrike" kern="1200" cap="none" spc="0" normalizeH="0" baseline="0">
                <a:ln>
                  <a:noFill/>
                </a:ln>
                <a:solidFill>
                  <a:srgbClr val="000000"/>
                </a:solidFill>
                <a:effectLst/>
                <a:uLnTx/>
                <a:uFillTx/>
                <a:latin typeface="+mn-lt"/>
                <a:ea typeface="+mn-ea"/>
                <a:cs typeface="+mn-cs"/>
              </a:rPr>
              <a:t>MLR</a:t>
            </a:r>
          </a:p>
          <a:p>
            <a:pPr marL="0" indent="0">
              <a:buNone/>
            </a:pPr>
            <a:r>
              <a:rPr kumimoji="0" lang="en-US" sz="1200" b="0" i="0" u="none" strike="noStrike" kern="1200" cap="none" spc="0" normalizeH="0" baseline="0">
                <a:ln>
                  <a:noFill/>
                </a:ln>
                <a:solidFill>
                  <a:srgbClr val="000000"/>
                </a:solidFill>
                <a:effectLst/>
                <a:uLnTx/>
                <a:uFillTx/>
                <a:latin typeface="+mn-lt"/>
                <a:ea typeface="+mn-ea"/>
                <a:cs typeface="+mn-cs"/>
              </a:rPr>
              <a:t>M-US-CG-03218</a:t>
            </a:r>
          </a:p>
        </p:txBody>
      </p:sp>
      <p:sp>
        <p:nvSpPr>
          <p:cNvPr id="4" name="Slide Number Placeholder 3"/>
          <p:cNvSpPr>
            <a:spLocks noGrp="1"/>
          </p:cNvSpPr>
          <p:nvPr>
            <p:ph type="sldNum" sz="quarter" idx="5"/>
          </p:nvPr>
        </p:nvSpPr>
        <p:spPr/>
        <p:txBody>
          <a:bodyPr/>
          <a:lstStyle/>
          <a:p>
            <a:fld id="{D5F8523C-8729-40F0-9536-D6C4CA3AD238}" type="slidenum">
              <a:rPr lang="en-US" smtClean="0"/>
              <a:pPr/>
              <a:t>19</a:t>
            </a:fld>
            <a:endParaRPr lang="en-US"/>
          </a:p>
        </p:txBody>
      </p:sp>
    </p:spTree>
    <p:extLst>
      <p:ext uri="{BB962C8B-B14F-4D97-AF65-F5344CB8AC3E}">
        <p14:creationId xmlns:p14="http://schemas.microsoft.com/office/powerpoint/2010/main" val="399004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nSpc>
                <a:spcPct val="100000"/>
              </a:lnSpc>
              <a:spcBef>
                <a:spcPts val="0"/>
              </a:spcBef>
            </a:pPr>
            <a:r>
              <a:rPr lang="en-GB" sz="1100" b="1" dirty="0">
                <a:solidFill>
                  <a:schemeClr val="bg2">
                    <a:lumMod val="10000"/>
                  </a:schemeClr>
                </a:solidFill>
              </a:rPr>
              <a:t>Speaker Notes:</a:t>
            </a:r>
          </a:p>
          <a:p>
            <a:pPr>
              <a:lnSpc>
                <a:spcPct val="100000"/>
              </a:lnSpc>
              <a:spcBef>
                <a:spcPts val="0"/>
              </a:spcBef>
            </a:pPr>
            <a:r>
              <a:rPr lang="en-GB" sz="1100" dirty="0">
                <a:solidFill>
                  <a:schemeClr val="bg2">
                    <a:lumMod val="10000"/>
                  </a:schemeClr>
                </a:solidFill>
              </a:rPr>
              <a:t>This survey aimed to evaluate clinicians’ perceptions about barriers to CRC screening. The survey was conducted in 13 primary care clinics in Nebraska, with responses collected from a total of 93 primary-care physicians.</a:t>
            </a:r>
          </a:p>
          <a:p>
            <a:pPr>
              <a:lnSpc>
                <a:spcPct val="100000"/>
              </a:lnSpc>
              <a:spcBef>
                <a:spcPts val="0"/>
              </a:spcBef>
            </a:pPr>
            <a:r>
              <a:rPr lang="en-US" sz="1100" dirty="0">
                <a:solidFill>
                  <a:schemeClr val="bg2">
                    <a:lumMod val="10000"/>
                  </a:schemeClr>
                </a:solidFill>
              </a:rPr>
              <a:t>Clinicians perceived that most barriers to CRC screening were at the patient level.  </a:t>
            </a:r>
          </a:p>
          <a:p>
            <a:pPr lvl="1">
              <a:lnSpc>
                <a:spcPct val="100000"/>
              </a:lnSpc>
              <a:spcBef>
                <a:spcPts val="0"/>
              </a:spcBef>
            </a:pPr>
            <a:r>
              <a:rPr lang="en-GB" dirty="0">
                <a:solidFill>
                  <a:schemeClr val="bg2">
                    <a:lumMod val="10000"/>
                  </a:schemeClr>
                </a:solidFill>
              </a:rPr>
              <a:t>Patients’ fear of discomfort or pain was cited by 70% and financial barriers by 62% of physicians. </a:t>
            </a:r>
          </a:p>
          <a:p>
            <a:pPr lvl="1">
              <a:lnSpc>
                <a:spcPct val="100000"/>
              </a:lnSpc>
              <a:spcBef>
                <a:spcPts val="0"/>
              </a:spcBef>
            </a:pPr>
            <a:r>
              <a:rPr lang="en-GB" dirty="0">
                <a:solidFill>
                  <a:schemeClr val="bg2">
                    <a:lumMod val="10000"/>
                  </a:schemeClr>
                </a:solidFill>
              </a:rPr>
              <a:t>Fewer respondents cited system barriers, including lack of reminder system (36%) and lack of support staff (25%), or provider-level barriers, such as lack of time to discuss screening (21%), lack of recommendations (6.6%), or questions about screening efficacy (5.6%) </a:t>
            </a:r>
          </a:p>
          <a:p>
            <a:pPr>
              <a:lnSpc>
                <a:spcPct val="100000"/>
              </a:lnSpc>
              <a:spcBef>
                <a:spcPts val="0"/>
              </a:spcBef>
            </a:pPr>
            <a:r>
              <a:rPr lang="en-GB" sz="1100" dirty="0">
                <a:solidFill>
                  <a:schemeClr val="bg2">
                    <a:lumMod val="10000"/>
                  </a:schemeClr>
                </a:solidFill>
              </a:rPr>
              <a:t>The results highlight the need to address patient, provider, and system-level barriers to CRC screening</a:t>
            </a:r>
          </a:p>
          <a:p>
            <a:endParaRPr lang="en-US" dirty="0"/>
          </a:p>
        </p:txBody>
      </p:sp>
      <p:sp>
        <p:nvSpPr>
          <p:cNvPr id="4" name="Slide Number Placeholder 3"/>
          <p:cNvSpPr>
            <a:spLocks noGrp="1"/>
          </p:cNvSpPr>
          <p:nvPr>
            <p:ph type="sldNum" sz="quarter" idx="5"/>
          </p:nvPr>
        </p:nvSpPr>
        <p:spPr/>
        <p:txBody>
          <a:bodyPr/>
          <a:lstStyle/>
          <a:p>
            <a:pPr algn="r" defTabSz="932359">
              <a:defRPr/>
            </a:pPr>
            <a:fld id="{D5F8523C-8729-40F0-9536-D6C4CA3AD238}" type="slidenum">
              <a:rPr lang="en-US" sz="1200">
                <a:solidFill>
                  <a:prstClr val="black"/>
                </a:solidFill>
                <a:latin typeface="Arial Narrow" panose="020B0604020202020204" pitchFamily="34" charset="0"/>
                <a:cs typeface="+mn-cs"/>
              </a:rPr>
              <a:pPr algn="r" defTabSz="932359">
                <a:defRPr/>
              </a:pPr>
              <a:t>20</a:t>
            </a:fld>
            <a:endParaRPr lang="en-US" sz="1200">
              <a:solidFill>
                <a:prstClr val="black"/>
              </a:solidFill>
              <a:latin typeface="Arial Narrow" panose="020B0604020202020204" pitchFamily="34" charset="0"/>
              <a:cs typeface="+mn-cs"/>
            </a:endParaRPr>
          </a:p>
        </p:txBody>
      </p:sp>
      <p:sp>
        <p:nvSpPr>
          <p:cNvPr id="7" name="Slide Image Placeholder 6"/>
          <p:cNvSpPr>
            <a:spLocks noGrp="1" noRot="1" noChangeAspect="1"/>
          </p:cNvSpPr>
          <p:nvPr>
            <p:ph type="sldImg"/>
          </p:nvPr>
        </p:nvSpPr>
        <p:spPr>
          <a:xfrm>
            <a:off x="820738" y="455613"/>
            <a:ext cx="5618162" cy="3160712"/>
          </a:xfrm>
        </p:spPr>
      </p:sp>
    </p:spTree>
    <p:extLst>
      <p:ext uri="{BB962C8B-B14F-4D97-AF65-F5344CB8AC3E}">
        <p14:creationId xmlns:p14="http://schemas.microsoft.com/office/powerpoint/2010/main" val="3847245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sz="1000" dirty="0">
                <a:solidFill>
                  <a:schemeClr val="bg2">
                    <a:lumMod val="10000"/>
                  </a:schemeClr>
                </a:solidFill>
              </a:rPr>
              <a:t>There are also barriers to follow up colonoscopy.</a:t>
            </a:r>
          </a:p>
          <a:p>
            <a:pPr>
              <a:lnSpc>
                <a:spcPct val="100000"/>
              </a:lnSpc>
              <a:spcBef>
                <a:spcPts val="0"/>
              </a:spcBef>
            </a:pPr>
            <a:r>
              <a:rPr lang="en-US" sz="1000" b="1" dirty="0">
                <a:solidFill>
                  <a:schemeClr val="bg2">
                    <a:lumMod val="10000"/>
                  </a:schemeClr>
                </a:solidFill>
                <a:cs typeface="Arial"/>
              </a:rPr>
              <a:t>Purpose:</a:t>
            </a:r>
          </a:p>
          <a:p>
            <a:pPr>
              <a:lnSpc>
                <a:spcPct val="100000"/>
              </a:lnSpc>
              <a:spcBef>
                <a:spcPts val="0"/>
              </a:spcBef>
            </a:pPr>
            <a:r>
              <a:rPr lang="en-US" sz="1000" dirty="0">
                <a:solidFill>
                  <a:schemeClr val="bg2">
                    <a:lumMod val="10000"/>
                  </a:schemeClr>
                </a:solidFill>
                <a:cs typeface="Arial"/>
              </a:rPr>
              <a:t>To evaluate the frequency of follow-up colonoscopy after a FIT or mt-sDNA positive test and determine reasons for lack of follow-up colonoscopy using electronic medical records from a large vertically integrated health care system.</a:t>
            </a:r>
          </a:p>
          <a:p>
            <a:pPr>
              <a:lnSpc>
                <a:spcPct val="100000"/>
              </a:lnSpc>
              <a:spcBef>
                <a:spcPts val="0"/>
              </a:spcBef>
            </a:pPr>
            <a:endParaRPr lang="en-US" sz="1000" dirty="0">
              <a:solidFill>
                <a:schemeClr val="bg2">
                  <a:lumMod val="10000"/>
                </a:schemeClr>
              </a:solidFill>
              <a:cs typeface="Arial" panose="020B0604020202020204" pitchFamily="34" charset="0"/>
            </a:endParaRPr>
          </a:p>
          <a:p>
            <a:pPr>
              <a:lnSpc>
                <a:spcPct val="100000"/>
              </a:lnSpc>
              <a:spcBef>
                <a:spcPts val="0"/>
              </a:spcBef>
            </a:pPr>
            <a:r>
              <a:rPr lang="en-US" sz="1000" b="1" dirty="0">
                <a:solidFill>
                  <a:schemeClr val="bg2">
                    <a:lumMod val="10000"/>
                  </a:schemeClr>
                </a:solidFill>
                <a:cs typeface="Arial"/>
              </a:rPr>
              <a:t>Methodology</a:t>
            </a:r>
          </a:p>
          <a:p>
            <a:pPr marL="102300" indent="-64747">
              <a:lnSpc>
                <a:spcPct val="100000"/>
              </a:lnSpc>
              <a:spcBef>
                <a:spcPts val="0"/>
              </a:spcBef>
            </a:pPr>
            <a:r>
              <a:rPr lang="en-US" sz="1000" dirty="0">
                <a:solidFill>
                  <a:schemeClr val="bg2">
                    <a:lumMod val="10000"/>
                  </a:schemeClr>
                </a:solidFill>
                <a:cs typeface="Arial"/>
              </a:rPr>
              <a:t>Time-to-colonoscopy was determined by screening test date to the colonoscopy date. For those who did not have a colonoscopy, the date was censored to last follow-up (December 31, 2019)</a:t>
            </a:r>
          </a:p>
          <a:p>
            <a:pPr marL="102300" indent="-64747">
              <a:lnSpc>
                <a:spcPct val="100000"/>
              </a:lnSpc>
              <a:spcBef>
                <a:spcPts val="0"/>
              </a:spcBef>
            </a:pPr>
            <a:r>
              <a:rPr lang="en-US" sz="1000" dirty="0">
                <a:solidFill>
                  <a:schemeClr val="bg2">
                    <a:lumMod val="10000"/>
                  </a:schemeClr>
                </a:solidFill>
                <a:cs typeface="Arial"/>
              </a:rPr>
              <a:t>Time to colonoscopy was analyzed using univariate Cox regression analysis to determine hazard ratio (HR) and corresponding 95% CI</a:t>
            </a:r>
          </a:p>
          <a:p>
            <a:pPr>
              <a:lnSpc>
                <a:spcPct val="100000"/>
              </a:lnSpc>
              <a:spcBef>
                <a:spcPts val="0"/>
              </a:spcBef>
            </a:pPr>
            <a:endParaRPr lang="en-US" sz="1000" dirty="0">
              <a:solidFill>
                <a:schemeClr val="bg2">
                  <a:lumMod val="10000"/>
                </a:schemeClr>
              </a:solidFill>
              <a:cs typeface="Arial" panose="020B0604020202020204" pitchFamily="34" charset="0"/>
            </a:endParaRPr>
          </a:p>
          <a:p>
            <a:pPr>
              <a:lnSpc>
                <a:spcPct val="100000"/>
              </a:lnSpc>
              <a:spcBef>
                <a:spcPts val="0"/>
              </a:spcBef>
            </a:pPr>
            <a:r>
              <a:rPr lang="en-US" sz="1000" b="1" dirty="0">
                <a:solidFill>
                  <a:schemeClr val="bg2">
                    <a:lumMod val="10000"/>
                  </a:schemeClr>
                </a:solidFill>
                <a:cs typeface="Arial"/>
              </a:rPr>
              <a:t>Inclusion criteria</a:t>
            </a:r>
          </a:p>
          <a:p>
            <a:pPr marL="102300" marR="31079" indent="-64100">
              <a:lnSpc>
                <a:spcPct val="100000"/>
              </a:lnSpc>
              <a:spcBef>
                <a:spcPts val="0"/>
              </a:spcBef>
              <a:buClr>
                <a:schemeClr val="tx1"/>
              </a:buClr>
              <a:buFontTx/>
              <a:buChar char="•"/>
              <a:tabLst>
                <a:tab pos="102948" algn="l"/>
              </a:tabLst>
            </a:pPr>
            <a:r>
              <a:rPr lang="en-US" sz="1000" spc="-5" dirty="0">
                <a:solidFill>
                  <a:schemeClr val="bg2">
                    <a:lumMod val="10000"/>
                  </a:schemeClr>
                </a:solidFill>
                <a:cs typeface="Arial"/>
              </a:rPr>
              <a:t>Patients aged 40 years and older</a:t>
            </a:r>
            <a:r>
              <a:rPr lang="en-US" sz="1000" spc="16" dirty="0">
                <a:solidFill>
                  <a:schemeClr val="bg2">
                    <a:lumMod val="10000"/>
                  </a:schemeClr>
                </a:solidFill>
                <a:cs typeface="Arial"/>
              </a:rPr>
              <a:t> </a:t>
            </a:r>
            <a:r>
              <a:rPr lang="en-US" sz="1000" spc="-5" dirty="0">
                <a:solidFill>
                  <a:schemeClr val="bg2">
                    <a:lumMod val="10000"/>
                  </a:schemeClr>
                </a:solidFill>
                <a:cs typeface="Arial"/>
              </a:rPr>
              <a:t>with </a:t>
            </a:r>
            <a:r>
              <a:rPr lang="en-US" sz="1000" dirty="0">
                <a:solidFill>
                  <a:schemeClr val="bg2">
                    <a:lumMod val="10000"/>
                  </a:schemeClr>
                </a:solidFill>
                <a:cs typeface="Arial"/>
              </a:rPr>
              <a:t>a positive FIT or mt-sDNA test between January 2016 and June 2018</a:t>
            </a:r>
          </a:p>
          <a:p>
            <a:pPr marL="102300" marR="31079" indent="-64100">
              <a:lnSpc>
                <a:spcPct val="100000"/>
              </a:lnSpc>
              <a:spcBef>
                <a:spcPts val="0"/>
              </a:spcBef>
              <a:buClr>
                <a:srgbClr val="7295D2"/>
              </a:buClr>
              <a:buFontTx/>
              <a:buChar char="•"/>
              <a:tabLst>
                <a:tab pos="102948" algn="l"/>
              </a:tabLst>
            </a:pPr>
            <a:endParaRPr lang="en-US" sz="1000" dirty="0">
              <a:solidFill>
                <a:schemeClr val="bg2">
                  <a:lumMod val="10000"/>
                </a:schemeClr>
              </a:solidFill>
              <a:cs typeface="Arial" panose="020B0604020202020204" pitchFamily="34" charset="0"/>
            </a:endParaRPr>
          </a:p>
          <a:p>
            <a:pPr>
              <a:lnSpc>
                <a:spcPct val="100000"/>
              </a:lnSpc>
              <a:spcBef>
                <a:spcPts val="0"/>
              </a:spcBef>
            </a:pPr>
            <a:r>
              <a:rPr lang="en-US" sz="1000" b="1" dirty="0">
                <a:solidFill>
                  <a:schemeClr val="bg2">
                    <a:lumMod val="10000"/>
                  </a:schemeClr>
                </a:solidFill>
                <a:cs typeface="Arial"/>
              </a:rPr>
              <a:t>Exclusion criteria</a:t>
            </a:r>
          </a:p>
          <a:p>
            <a:pPr marL="102300" indent="-64747">
              <a:lnSpc>
                <a:spcPct val="100000"/>
              </a:lnSpc>
              <a:spcBef>
                <a:spcPts val="0"/>
              </a:spcBef>
            </a:pPr>
            <a:r>
              <a:rPr lang="en-US" sz="1000" dirty="0">
                <a:solidFill>
                  <a:schemeClr val="bg2">
                    <a:lumMod val="10000"/>
                  </a:schemeClr>
                </a:solidFill>
                <a:cs typeface="Arial"/>
              </a:rPr>
              <a:t>Patients with a missing date of stool test or colonoscopy</a:t>
            </a:r>
          </a:p>
          <a:p>
            <a:pPr>
              <a:lnSpc>
                <a:spcPct val="100000"/>
              </a:lnSpc>
              <a:spcBef>
                <a:spcPts val="0"/>
              </a:spcBef>
            </a:pPr>
            <a:endParaRPr lang="en-US" sz="1000" dirty="0">
              <a:solidFill>
                <a:schemeClr val="bg2">
                  <a:lumMod val="10000"/>
                </a:schemeClr>
              </a:solidFill>
              <a:cs typeface="Arial" panose="020B0604020202020204" pitchFamily="34" charset="0"/>
            </a:endParaRPr>
          </a:p>
          <a:p>
            <a:pPr>
              <a:lnSpc>
                <a:spcPct val="100000"/>
              </a:lnSpc>
              <a:spcBef>
                <a:spcPts val="0"/>
              </a:spcBef>
            </a:pPr>
            <a:r>
              <a:rPr lang="en-US" sz="1000" b="1" dirty="0">
                <a:solidFill>
                  <a:schemeClr val="bg2">
                    <a:lumMod val="10000"/>
                  </a:schemeClr>
                </a:solidFill>
                <a:cs typeface="Arial"/>
              </a:rPr>
              <a:t>Results:</a:t>
            </a:r>
          </a:p>
          <a:p>
            <a:pPr marL="102300" indent="-64747">
              <a:lnSpc>
                <a:spcPct val="100000"/>
              </a:lnSpc>
              <a:spcBef>
                <a:spcPts val="0"/>
              </a:spcBef>
            </a:pPr>
            <a:r>
              <a:rPr lang="en-US" sz="1000" dirty="0">
                <a:solidFill>
                  <a:schemeClr val="bg2">
                    <a:lumMod val="10000"/>
                  </a:schemeClr>
                </a:solidFill>
                <a:cs typeface="Arial"/>
              </a:rPr>
              <a:t>Of the 308 patients with FIT+ results, 144 (46.7%) patients underwent a colonoscopy within 6 months (48.6% had precancerous or malignant lesions)</a:t>
            </a:r>
          </a:p>
          <a:p>
            <a:pPr marL="102300" indent="-64747">
              <a:lnSpc>
                <a:spcPct val="100000"/>
              </a:lnSpc>
              <a:spcBef>
                <a:spcPts val="0"/>
              </a:spcBef>
            </a:pPr>
            <a:r>
              <a:rPr lang="en-US" sz="1000" dirty="0">
                <a:solidFill>
                  <a:schemeClr val="bg2">
                    <a:lumMod val="10000"/>
                  </a:schemeClr>
                </a:solidFill>
                <a:cs typeface="Arial"/>
              </a:rPr>
              <a:t>Of the 323 patients with mt-sDNA+ results, 231 (71.5%) underwent a colonoscopy within 6 months (77.1% had precancerous or malignant lesions) [Cooper 2021 p63/col2/para1/line17-19 &amp; para2/line20-22]</a:t>
            </a:r>
            <a:endParaRPr lang="en-US" sz="1000" dirty="0">
              <a:solidFill>
                <a:schemeClr val="bg2">
                  <a:lumMod val="10000"/>
                </a:schemeClr>
              </a:solidFill>
              <a:cs typeface="Arial" panose="020B0604020202020204" pitchFamily="34" charset="0"/>
            </a:endParaRPr>
          </a:p>
          <a:p>
            <a:pPr marL="102300" indent="-64747">
              <a:lnSpc>
                <a:spcPct val="100000"/>
              </a:lnSpc>
              <a:spcBef>
                <a:spcPts val="0"/>
              </a:spcBef>
            </a:pPr>
            <a:r>
              <a:rPr lang="en-US" sz="1000" dirty="0">
                <a:solidFill>
                  <a:schemeClr val="bg2">
                    <a:lumMod val="10000"/>
                  </a:schemeClr>
                </a:solidFill>
                <a:cs typeface="Arial"/>
              </a:rPr>
              <a:t>The median time-to-colonoscopy was 2.2 months for mt-sDNA patients and &gt;6 months for FIT+ patients (median time-to-colonoscopy for FIT+ patients was N/A as 50% rate was not achieved; HR=1.83, 95% CI, 1.48-2.25; </a:t>
            </a:r>
            <a:r>
              <a:rPr lang="en-US" sz="1000" i="1" dirty="0">
                <a:solidFill>
                  <a:schemeClr val="bg2">
                    <a:lumMod val="10000"/>
                  </a:schemeClr>
                </a:solidFill>
                <a:cs typeface="Arial"/>
              </a:rPr>
              <a:t>p</a:t>
            </a:r>
            <a:r>
              <a:rPr lang="en-US" sz="1000" dirty="0">
                <a:solidFill>
                  <a:schemeClr val="bg2">
                    <a:lumMod val="10000"/>
                  </a:schemeClr>
                </a:solidFill>
                <a:cs typeface="Arial"/>
              </a:rPr>
              <a:t>-value &lt;0.0001)</a:t>
            </a:r>
          </a:p>
          <a:p>
            <a:pPr marL="102300" indent="-64747">
              <a:lnSpc>
                <a:spcPct val="100000"/>
              </a:lnSpc>
              <a:spcBef>
                <a:spcPts val="0"/>
              </a:spcBef>
            </a:pPr>
            <a:r>
              <a:rPr lang="en-US" sz="1000" dirty="0">
                <a:solidFill>
                  <a:schemeClr val="bg2">
                    <a:lumMod val="10000"/>
                  </a:schemeClr>
                </a:solidFill>
                <a:cs typeface="Arial"/>
              </a:rPr>
              <a:t>Providers did not order a colonoscopy for 135 of the FIT+ patients (43%) and 47 of the mt-sDNA+ patients (15%)</a:t>
            </a:r>
          </a:p>
          <a:p>
            <a:pPr marL="102300" indent="-64747">
              <a:lnSpc>
                <a:spcPct val="100000"/>
              </a:lnSpc>
              <a:spcBef>
                <a:spcPts val="0"/>
              </a:spcBef>
            </a:pPr>
            <a:r>
              <a:rPr lang="en-US" sz="1000" dirty="0">
                <a:solidFill>
                  <a:schemeClr val="bg2">
                    <a:lumMod val="10000"/>
                  </a:schemeClr>
                </a:solidFill>
                <a:cs typeface="Arial"/>
              </a:rPr>
              <a:t>Top reasons for lack of follow-up after positive test: [Cooper 2021 p/65/Table3]</a:t>
            </a:r>
            <a:endParaRPr lang="en-US" sz="1000" dirty="0">
              <a:solidFill>
                <a:schemeClr val="bg2">
                  <a:lumMod val="10000"/>
                </a:schemeClr>
              </a:solidFill>
              <a:cs typeface="Arial" panose="020B0604020202020204" pitchFamily="34" charset="0"/>
            </a:endParaRPr>
          </a:p>
          <a:p>
            <a:pPr marL="102300" indent="-64747">
              <a:lnSpc>
                <a:spcPct val="100000"/>
              </a:lnSpc>
              <a:spcBef>
                <a:spcPts val="0"/>
              </a:spcBef>
            </a:pPr>
            <a:r>
              <a:rPr lang="en-US" sz="1000" dirty="0">
                <a:solidFill>
                  <a:schemeClr val="bg2">
                    <a:lumMod val="10000"/>
                  </a:schemeClr>
                </a:solidFill>
                <a:cs typeface="Arial"/>
              </a:rPr>
              <a:t>FIT+:</a:t>
            </a:r>
          </a:p>
          <a:p>
            <a:pPr marL="344455" lvl="1" indent="-64747">
              <a:lnSpc>
                <a:spcPct val="100000"/>
              </a:lnSpc>
              <a:spcBef>
                <a:spcPts val="0"/>
              </a:spcBef>
            </a:pPr>
            <a:r>
              <a:rPr lang="en-US" sz="1000" dirty="0">
                <a:solidFill>
                  <a:schemeClr val="bg2">
                    <a:lumMod val="10000"/>
                  </a:schemeClr>
                </a:solidFill>
                <a:cs typeface="Arial"/>
              </a:rPr>
              <a:t>29.3%: provider referred to GI clinic appointment (instead of ordering directly) that patient didn’t keep</a:t>
            </a:r>
          </a:p>
          <a:p>
            <a:pPr marL="344455" lvl="1" indent="-64747">
              <a:lnSpc>
                <a:spcPct val="100000"/>
              </a:lnSpc>
              <a:spcBef>
                <a:spcPts val="0"/>
              </a:spcBef>
            </a:pPr>
            <a:r>
              <a:rPr lang="en-US" sz="1000" dirty="0">
                <a:solidFill>
                  <a:schemeClr val="bg2">
                    <a:lumMod val="10000"/>
                  </a:schemeClr>
                </a:solidFill>
                <a:cs typeface="Arial"/>
              </a:rPr>
              <a:t>23.8%: positive FIT was attributed to other causes than possible colorectal pathology</a:t>
            </a:r>
          </a:p>
          <a:p>
            <a:pPr marL="344455" lvl="1" indent="-64747">
              <a:lnSpc>
                <a:spcPct val="100000"/>
              </a:lnSpc>
              <a:spcBef>
                <a:spcPts val="0"/>
              </a:spcBef>
            </a:pPr>
            <a:r>
              <a:rPr lang="en-US" sz="1000" dirty="0">
                <a:solidFill>
                  <a:schemeClr val="bg2">
                    <a:lumMod val="10000"/>
                  </a:schemeClr>
                </a:solidFill>
                <a:cs typeface="Arial"/>
              </a:rPr>
              <a:t>14.6%: patients had a colonoscopy within the past year and deemed unnecessary by the provider</a:t>
            </a:r>
          </a:p>
          <a:p>
            <a:pPr marL="344455" lvl="1" indent="-64747">
              <a:lnSpc>
                <a:spcPct val="100000"/>
              </a:lnSpc>
              <a:spcBef>
                <a:spcPts val="0"/>
              </a:spcBef>
              <a:defRPr/>
            </a:pPr>
            <a:r>
              <a:rPr lang="en-US" sz="1000" dirty="0">
                <a:solidFill>
                  <a:schemeClr val="bg2">
                    <a:lumMod val="10000"/>
                  </a:schemeClr>
                </a:solidFill>
                <a:cs typeface="Arial"/>
              </a:rPr>
              <a:t>Colonoscopy was ordered but not completed by 30 (18%) </a:t>
            </a:r>
          </a:p>
          <a:p>
            <a:pPr marL="344973" lvl="1" indent="-65265">
              <a:lnSpc>
                <a:spcPct val="100000"/>
              </a:lnSpc>
              <a:spcBef>
                <a:spcPts val="0"/>
              </a:spcBef>
              <a:defRPr/>
            </a:pPr>
            <a:r>
              <a:rPr lang="en-US" sz="1000" dirty="0">
                <a:solidFill>
                  <a:schemeClr val="bg2">
                    <a:lumMod val="10000"/>
                  </a:schemeClr>
                </a:solidFill>
                <a:cs typeface="Arial"/>
              </a:rPr>
              <a:t>Most common reasons were that patients did not show or cancelled their appointment. Other reasons included patients refusing or not scheduling the procedure, and having other health issues to prioritize</a:t>
            </a:r>
          </a:p>
          <a:p>
            <a:pPr marL="102300" indent="-64747">
              <a:lnSpc>
                <a:spcPct val="100000"/>
              </a:lnSpc>
              <a:spcBef>
                <a:spcPts val="0"/>
              </a:spcBef>
              <a:defRPr/>
            </a:pPr>
            <a:r>
              <a:rPr lang="en-US" sz="1000" dirty="0">
                <a:solidFill>
                  <a:schemeClr val="bg2">
                    <a:lumMod val="10000"/>
                  </a:schemeClr>
                </a:solidFill>
                <a:cs typeface="Arial"/>
              </a:rPr>
              <a:t>mt-sDNA+:</a:t>
            </a:r>
          </a:p>
          <a:p>
            <a:pPr marL="288125" lvl="1" indent="-64747">
              <a:lnSpc>
                <a:spcPct val="100000"/>
              </a:lnSpc>
              <a:spcBef>
                <a:spcPts val="0"/>
              </a:spcBef>
              <a:defRPr/>
            </a:pPr>
            <a:r>
              <a:rPr lang="en-US" sz="1000" dirty="0">
                <a:solidFill>
                  <a:schemeClr val="bg2">
                    <a:lumMod val="10000"/>
                  </a:schemeClr>
                </a:solidFill>
                <a:cs typeface="Arial"/>
              </a:rPr>
              <a:t>25% of patients expressed unwillingness to undergo colonoscopy</a:t>
            </a:r>
          </a:p>
          <a:p>
            <a:pPr marL="288125" lvl="1" indent="-64747">
              <a:lnSpc>
                <a:spcPct val="100000"/>
              </a:lnSpc>
              <a:spcBef>
                <a:spcPts val="0"/>
              </a:spcBef>
              <a:defRPr/>
            </a:pPr>
            <a:r>
              <a:rPr lang="en-US" sz="1000" dirty="0">
                <a:solidFill>
                  <a:schemeClr val="bg2">
                    <a:lumMod val="10000"/>
                  </a:schemeClr>
                </a:solidFill>
                <a:cs typeface="Arial"/>
              </a:rPr>
              <a:t>Colonoscopy was ordered and not completed in 45 patients (49%) </a:t>
            </a:r>
            <a:endParaRPr lang="en-US" sz="1000" dirty="0">
              <a:solidFill>
                <a:schemeClr val="bg2">
                  <a:lumMod val="10000"/>
                </a:schemeClr>
              </a:solidFill>
              <a:cs typeface="Arial" panose="020B0604020202020204" pitchFamily="34" charset="0"/>
            </a:endParaRPr>
          </a:p>
          <a:p>
            <a:pPr marL="754305" lvl="2" indent="-64747">
              <a:lnSpc>
                <a:spcPct val="100000"/>
              </a:lnSpc>
              <a:spcBef>
                <a:spcPts val="0"/>
              </a:spcBef>
              <a:defRPr/>
            </a:pPr>
            <a:r>
              <a:rPr lang="en-US" dirty="0">
                <a:solidFill>
                  <a:schemeClr val="bg2">
                    <a:lumMod val="10000"/>
                  </a:schemeClr>
                </a:solidFill>
                <a:cs typeface="Arial"/>
              </a:rPr>
              <a:t>The most common reasons for the lack of colonoscopy completion were the patient refusing or not scheduling the colonoscopy and the patient cancelling or not showing up to their colonoscopy appointment</a:t>
            </a:r>
          </a:p>
          <a:p>
            <a:pPr marL="288125" lvl="1" indent="-64747">
              <a:lnSpc>
                <a:spcPct val="100000"/>
              </a:lnSpc>
              <a:spcBef>
                <a:spcPts val="0"/>
              </a:spcBef>
              <a:defRPr/>
            </a:pPr>
            <a:r>
              <a:rPr lang="en-US" sz="1000" dirty="0">
                <a:solidFill>
                  <a:schemeClr val="bg2">
                    <a:lumMod val="10000"/>
                  </a:schemeClr>
                </a:solidFill>
                <a:cs typeface="Arial"/>
              </a:rPr>
              <a:t>12%: provider referred to GI clinic appointment that patient didn’t keep</a:t>
            </a:r>
          </a:p>
          <a:p>
            <a:pPr marL="288125" lvl="1" indent="-64747">
              <a:lnSpc>
                <a:spcPct val="100000"/>
              </a:lnSpc>
              <a:spcBef>
                <a:spcPts val="0"/>
              </a:spcBef>
              <a:defRPr/>
            </a:pPr>
            <a:r>
              <a:rPr lang="en-US" sz="1000" dirty="0">
                <a:solidFill>
                  <a:schemeClr val="bg2">
                    <a:lumMod val="10000"/>
                  </a:schemeClr>
                </a:solidFill>
                <a:cs typeface="Arial"/>
              </a:rPr>
              <a:t>7.6%: provider failed to inform the patient of their positive mt-sDNA results</a:t>
            </a:r>
          </a:p>
          <a:p>
            <a:pPr marL="288125" lvl="1" indent="-116545">
              <a:lnSpc>
                <a:spcPct val="100000"/>
              </a:lnSpc>
              <a:spcBef>
                <a:spcPts val="0"/>
              </a:spcBef>
            </a:pPr>
            <a:endParaRPr lang="en-US" sz="1000" dirty="0">
              <a:solidFill>
                <a:schemeClr val="bg2">
                  <a:lumMod val="10000"/>
                </a:schemeClr>
              </a:solidFill>
              <a:cs typeface="Arial" panose="020B0604020202020204" pitchFamily="34" charset="0"/>
            </a:endParaRPr>
          </a:p>
          <a:p>
            <a:pPr marL="288125" lvl="1" indent="-116545">
              <a:lnSpc>
                <a:spcPct val="100000"/>
              </a:lnSpc>
              <a:spcBef>
                <a:spcPts val="0"/>
              </a:spcBef>
            </a:pPr>
            <a:endParaRPr lang="en-US" sz="1000" dirty="0">
              <a:solidFill>
                <a:schemeClr val="bg2">
                  <a:lumMod val="10000"/>
                </a:schemeClr>
              </a:solidFill>
              <a:cs typeface="Arial" panose="020B0604020202020204" pitchFamily="34" charset="0"/>
            </a:endParaRPr>
          </a:p>
          <a:p>
            <a:pPr>
              <a:lnSpc>
                <a:spcPct val="100000"/>
              </a:lnSpc>
              <a:spcBef>
                <a:spcPts val="0"/>
              </a:spcBef>
              <a:defRPr/>
            </a:pPr>
            <a:r>
              <a:rPr lang="en-US" sz="1000" dirty="0">
                <a:solidFill>
                  <a:schemeClr val="bg2">
                    <a:lumMod val="10000"/>
                  </a:schemeClr>
                </a:solidFill>
                <a:cs typeface="Arial"/>
              </a:rPr>
              <a:t>Cooper GS, Grimes A, Werner J, Cao S, Fu P, </a:t>
            </a:r>
            <a:r>
              <a:rPr lang="en-US" sz="1000" dirty="0" err="1">
                <a:solidFill>
                  <a:schemeClr val="bg2">
                    <a:lumMod val="10000"/>
                  </a:schemeClr>
                </a:solidFill>
                <a:cs typeface="Arial"/>
              </a:rPr>
              <a:t>Stange</a:t>
            </a:r>
            <a:r>
              <a:rPr lang="en-US" sz="1000" dirty="0">
                <a:solidFill>
                  <a:schemeClr val="bg2">
                    <a:lumMod val="10000"/>
                  </a:schemeClr>
                </a:solidFill>
                <a:cs typeface="Arial"/>
              </a:rPr>
              <a:t> KC. Barriers to follow-up colonoscopy after positive FIT or multitarget stool DNA testing. </a:t>
            </a:r>
            <a:r>
              <a:rPr lang="en-US" sz="1000" i="1" dirty="0">
                <a:solidFill>
                  <a:schemeClr val="bg2">
                    <a:lumMod val="10000"/>
                  </a:schemeClr>
                </a:solidFill>
                <a:cs typeface="Arial"/>
              </a:rPr>
              <a:t>J Am Board Fam Med</a:t>
            </a:r>
            <a:r>
              <a:rPr lang="en-US" sz="1000" dirty="0">
                <a:solidFill>
                  <a:schemeClr val="bg2">
                    <a:lumMod val="10000"/>
                  </a:schemeClr>
                </a:solidFill>
                <a:cs typeface="Arial"/>
              </a:rPr>
              <a:t>. 2021;34(1):61-69. doi:10.3122/jabfm.2021.01.200345</a:t>
            </a:r>
          </a:p>
          <a:p>
            <a:endParaRPr lang="en-US" dirty="0"/>
          </a:p>
        </p:txBody>
      </p:sp>
      <p:sp>
        <p:nvSpPr>
          <p:cNvPr id="4" name="Slide Number Placeholder 3"/>
          <p:cNvSpPr>
            <a:spLocks noGrp="1"/>
          </p:cNvSpPr>
          <p:nvPr>
            <p:ph type="sldNum" sz="quarter" idx="5"/>
          </p:nvPr>
        </p:nvSpPr>
        <p:spPr/>
        <p:txBody>
          <a:bodyPr/>
          <a:lstStyle/>
          <a:p>
            <a:fld id="{DF9377A5-F992-4B39-812E-52568AB03F2B}" type="slidenum">
              <a:rPr lang="en-US" smtClean="0"/>
              <a:t>21</a:t>
            </a:fld>
            <a:endParaRPr lang="en-US"/>
          </a:p>
        </p:txBody>
      </p:sp>
    </p:spTree>
    <p:extLst>
      <p:ext uri="{BB962C8B-B14F-4D97-AF65-F5344CB8AC3E}">
        <p14:creationId xmlns:p14="http://schemas.microsoft.com/office/powerpoint/2010/main" val="1994950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455613"/>
            <a:ext cx="5618162" cy="3160712"/>
          </a:xfrm>
        </p:spPr>
      </p:sp>
      <p:sp>
        <p:nvSpPr>
          <p:cNvPr id="3" name="Notes Placeholder 2"/>
          <p:cNvSpPr>
            <a:spLocks noGrp="1"/>
          </p:cNvSpPr>
          <p:nvPr>
            <p:ph type="body" idx="1"/>
          </p:nvPr>
        </p:nvSpPr>
        <p:spPr/>
        <p:txBody>
          <a:bodyPr/>
          <a:lstStyle/>
          <a:p>
            <a:pPr marL="0" indent="0">
              <a:lnSpc>
                <a:spcPct val="100000"/>
              </a:lnSpc>
              <a:spcBef>
                <a:spcPts val="0"/>
              </a:spcBef>
              <a:buNone/>
              <a:defRPr/>
            </a:pPr>
            <a:r>
              <a:rPr lang="en-GB" sz="1100" b="1" dirty="0">
                <a:solidFill>
                  <a:schemeClr val="bg2">
                    <a:lumMod val="10000"/>
                  </a:schemeClr>
                </a:solidFill>
              </a:rPr>
              <a:t>Key Points</a:t>
            </a:r>
          </a:p>
          <a:p>
            <a:pPr marL="185824" indent="-185824">
              <a:lnSpc>
                <a:spcPct val="100000"/>
              </a:lnSpc>
              <a:spcBef>
                <a:spcPts val="0"/>
              </a:spcBef>
            </a:pPr>
            <a:r>
              <a:rPr lang="en-GB" sz="1100" dirty="0">
                <a:solidFill>
                  <a:schemeClr val="bg2">
                    <a:lumMod val="10000"/>
                  </a:schemeClr>
                </a:solidFill>
              </a:rPr>
              <a:t>This study, conducted in the San Francisco Community Health Network, enrolled 997 patients aged 50-79 years at average risk of CRC. Primary care physicians in each clinic were assigned to provide their patients an initial recommendation for CRC screening by FOBT, colonoscopy, or a choice of FOBT or colonoscopy. The primary outcome of the study was completion of CRC screening within 12 months. </a:t>
            </a:r>
            <a:endParaRPr lang="en-GB" sz="1100" dirty="0">
              <a:solidFill>
                <a:schemeClr val="bg2">
                  <a:lumMod val="10000"/>
                </a:schemeClr>
              </a:solidFill>
              <a:cs typeface="Calibri" panose="020F0502020204030204"/>
            </a:endParaRPr>
          </a:p>
          <a:p>
            <a:pPr marL="185824" indent="-185824">
              <a:lnSpc>
                <a:spcPct val="100000"/>
              </a:lnSpc>
              <a:spcBef>
                <a:spcPts val="0"/>
              </a:spcBef>
            </a:pPr>
            <a:r>
              <a:rPr lang="en-GB" sz="1100" dirty="0">
                <a:solidFill>
                  <a:schemeClr val="bg2">
                    <a:lumMod val="10000"/>
                  </a:schemeClr>
                </a:solidFill>
              </a:rPr>
              <a:t>Within 12 months of </a:t>
            </a:r>
            <a:r>
              <a:rPr lang="en-GB" sz="1100" dirty="0" err="1">
                <a:solidFill>
                  <a:schemeClr val="bg2">
                    <a:lumMod val="10000"/>
                  </a:schemeClr>
                </a:solidFill>
              </a:rPr>
              <a:t>enrollment</a:t>
            </a:r>
            <a:r>
              <a:rPr lang="en-GB" sz="1100" dirty="0">
                <a:solidFill>
                  <a:schemeClr val="bg2">
                    <a:lumMod val="10000"/>
                  </a:schemeClr>
                </a:solidFill>
              </a:rPr>
              <a:t>, 58% of participants overall completed the screening strategy to which they were assigned or that they chose. </a:t>
            </a:r>
            <a:endParaRPr lang="en-GB" sz="1100" dirty="0">
              <a:solidFill>
                <a:schemeClr val="bg2">
                  <a:lumMod val="10000"/>
                </a:schemeClr>
              </a:solidFill>
              <a:cs typeface="Calibri"/>
            </a:endParaRPr>
          </a:p>
          <a:p>
            <a:pPr marL="185824" indent="-185824">
              <a:lnSpc>
                <a:spcPct val="100000"/>
              </a:lnSpc>
              <a:spcBef>
                <a:spcPts val="0"/>
              </a:spcBef>
            </a:pPr>
            <a:r>
              <a:rPr lang="en-GB" sz="1100" dirty="0">
                <a:solidFill>
                  <a:schemeClr val="bg2">
                    <a:lumMod val="10000"/>
                  </a:schemeClr>
                </a:solidFill>
              </a:rPr>
              <a:t>A significantly lower proportion of participants completed colonoscopy (38%) compared with the proportion completing FOBT (67%) (</a:t>
            </a:r>
            <a:r>
              <a:rPr lang="en-GB" sz="1100" i="1" dirty="0">
                <a:solidFill>
                  <a:schemeClr val="bg2">
                    <a:lumMod val="10000"/>
                  </a:schemeClr>
                </a:solidFill>
              </a:rPr>
              <a:t>P</a:t>
            </a:r>
            <a:r>
              <a:rPr lang="en-GB" sz="1100" dirty="0">
                <a:solidFill>
                  <a:schemeClr val="bg2">
                    <a:lumMod val="10000"/>
                  </a:schemeClr>
                </a:solidFill>
              </a:rPr>
              <a:t>&lt;0.001) or participants who were allowed to choose their screening strategy (69%) (</a:t>
            </a:r>
            <a:r>
              <a:rPr lang="en-GB" sz="1100" i="1" dirty="0">
                <a:solidFill>
                  <a:schemeClr val="bg2">
                    <a:lumMod val="10000"/>
                  </a:schemeClr>
                </a:solidFill>
              </a:rPr>
              <a:t>P</a:t>
            </a:r>
            <a:r>
              <a:rPr lang="en-GB" sz="1100" dirty="0">
                <a:solidFill>
                  <a:schemeClr val="bg2">
                    <a:lumMod val="10000"/>
                  </a:schemeClr>
                </a:solidFill>
              </a:rPr>
              <a:t>&lt;0.001)</a:t>
            </a:r>
            <a:endParaRPr lang="en-GB" sz="1100" dirty="0">
              <a:solidFill>
                <a:schemeClr val="bg2">
                  <a:lumMod val="10000"/>
                </a:schemeClr>
              </a:solidFill>
              <a:cs typeface="Calibri" panose="020F0502020204030204"/>
            </a:endParaRPr>
          </a:p>
          <a:p>
            <a:pPr marL="185824" indent="-185824">
              <a:lnSpc>
                <a:spcPct val="100000"/>
              </a:lnSpc>
              <a:spcBef>
                <a:spcPts val="0"/>
              </a:spcBef>
              <a:defRPr/>
            </a:pPr>
            <a:r>
              <a:rPr lang="en-US" sz="1100" dirty="0">
                <a:solidFill>
                  <a:schemeClr val="bg2">
                    <a:lumMod val="10000"/>
                  </a:schemeClr>
                </a:solidFill>
              </a:rPr>
              <a:t>Offering a choice of screening method may be linked to greater patient adherence</a:t>
            </a:r>
            <a:endParaRPr lang="en-US" sz="1100" dirty="0">
              <a:solidFill>
                <a:schemeClr val="bg2">
                  <a:lumMod val="10000"/>
                </a:schemeClr>
              </a:solidFill>
              <a:cs typeface="Calibri" panose="020F0502020204030204"/>
            </a:endParaRPr>
          </a:p>
          <a:p>
            <a:pPr marL="185824" indent="-185824">
              <a:lnSpc>
                <a:spcPct val="100000"/>
              </a:lnSpc>
              <a:spcBef>
                <a:spcPts val="0"/>
              </a:spcBef>
            </a:pPr>
            <a:r>
              <a:rPr lang="en-US" sz="1100" dirty="0">
                <a:solidFill>
                  <a:schemeClr val="bg2">
                    <a:lumMod val="10000"/>
                  </a:schemeClr>
                </a:solidFill>
              </a:rPr>
              <a:t>The investigators also found that cultural influences may play a role in CRC screening adherence. Specifically, African-American, Asian, and Latino patients preferred non-invasive fecal testing (i.e., gFOBT), whereas Caucasian patients preferred colonoscopy.</a:t>
            </a:r>
            <a:endParaRPr lang="en-GB" sz="1100" dirty="0">
              <a:solidFill>
                <a:schemeClr val="bg2">
                  <a:lumMod val="10000"/>
                </a:schemeClr>
              </a:solidFill>
              <a:cs typeface="Calibri" panose="020F0502020204030204"/>
            </a:endParaRPr>
          </a:p>
          <a:p>
            <a:pPr>
              <a:lnSpc>
                <a:spcPct val="100000"/>
              </a:lnSpc>
              <a:spcBef>
                <a:spcPts val="0"/>
              </a:spcBef>
            </a:pPr>
            <a:endParaRPr lang="en-US" sz="1100" dirty="0">
              <a:solidFill>
                <a:schemeClr val="bg2">
                  <a:lumMod val="10000"/>
                </a:schemeClr>
              </a:solidFill>
            </a:endParaRPr>
          </a:p>
          <a:p>
            <a:pPr>
              <a:lnSpc>
                <a:spcPct val="100000"/>
              </a:lnSpc>
              <a:spcBef>
                <a:spcPts val="0"/>
              </a:spcBef>
            </a:pPr>
            <a:r>
              <a:rPr lang="en-US" sz="1100" dirty="0">
                <a:solidFill>
                  <a:schemeClr val="bg2">
                    <a:lumMod val="10000"/>
                  </a:schemeClr>
                </a:solidFill>
                <a:cs typeface="Calibri"/>
              </a:rPr>
              <a:t>[Inadomi 2012 p1/para3 Results/line1-4]</a:t>
            </a:r>
          </a:p>
          <a:p>
            <a:endParaRPr lang="en-US" dirty="0">
              <a:cs typeface="Calibri"/>
            </a:endParaRPr>
          </a:p>
        </p:txBody>
      </p:sp>
      <p:sp>
        <p:nvSpPr>
          <p:cNvPr id="4" name="Slide Number Placeholder 3"/>
          <p:cNvSpPr>
            <a:spLocks noGrp="1"/>
          </p:cNvSpPr>
          <p:nvPr>
            <p:ph type="sldNum" sz="quarter" idx="5"/>
          </p:nvPr>
        </p:nvSpPr>
        <p:spPr/>
        <p:txBody>
          <a:bodyPr/>
          <a:lstStyle/>
          <a:p>
            <a:pPr algn="r" defTabSz="932359">
              <a:defRPr/>
            </a:pPr>
            <a:fld id="{D5F8523C-8729-40F0-9536-D6C4CA3AD238}" type="slidenum">
              <a:rPr lang="en-US" sz="1200">
                <a:solidFill>
                  <a:prstClr val="black"/>
                </a:solidFill>
                <a:latin typeface="Arial Narrow" panose="020B0604020202020204" pitchFamily="34" charset="0"/>
                <a:cs typeface="+mn-cs"/>
              </a:rPr>
              <a:pPr algn="r" defTabSz="932359">
                <a:defRPr/>
              </a:pPr>
              <a:t>22</a:t>
            </a:fld>
            <a:endParaRPr lang="en-US" sz="1200">
              <a:solidFill>
                <a:prstClr val="black"/>
              </a:solidFill>
              <a:latin typeface="Arial Narrow" panose="020B0604020202020204" pitchFamily="34" charset="0"/>
              <a:cs typeface="+mn-cs"/>
            </a:endParaRPr>
          </a:p>
        </p:txBody>
      </p:sp>
    </p:spTree>
    <p:extLst>
      <p:ext uri="{BB962C8B-B14F-4D97-AF65-F5344CB8AC3E}">
        <p14:creationId xmlns:p14="http://schemas.microsoft.com/office/powerpoint/2010/main" val="837113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Encouragingly clinical experience strongly supports the positive contribution that improved earlier detection strategies can have on reducing the cancer related mortality burden.</a:t>
            </a:r>
          </a:p>
          <a:p>
            <a:pPr>
              <a:buNone/>
            </a:pPr>
            <a:r>
              <a:rPr lang="en-US"/>
              <a:t>Overall average five-year survival rates for colorectal cancer exceed 90% for stages I, IIa, and IIb cancers with lower estimates of 73% for stage IIc and III, and only about 14% for stage for distant metastasis.</a:t>
            </a:r>
          </a:p>
          <a:p>
            <a:endParaRPr lang="en-US"/>
          </a:p>
        </p:txBody>
      </p:sp>
      <p:sp>
        <p:nvSpPr>
          <p:cNvPr id="4" name="Slide Number Placeholder 3"/>
          <p:cNvSpPr>
            <a:spLocks noGrp="1"/>
          </p:cNvSpPr>
          <p:nvPr>
            <p:ph type="sldNum" sz="quarter" idx="5"/>
          </p:nvPr>
        </p:nvSpPr>
        <p:spPr/>
        <p:txBody>
          <a:bodyPr/>
          <a:lstStyle/>
          <a:p>
            <a:fld id="{1A2E1953-BE43-844E-BD64-F004DE8F14FE}" type="slidenum">
              <a:rPr lang="en-US" smtClean="0"/>
              <a:t>4</a:t>
            </a:fld>
            <a:endParaRPr lang="en-US"/>
          </a:p>
        </p:txBody>
      </p:sp>
    </p:spTree>
    <p:extLst>
      <p:ext uri="{BB962C8B-B14F-4D97-AF65-F5344CB8AC3E}">
        <p14:creationId xmlns:p14="http://schemas.microsoft.com/office/powerpoint/2010/main" val="3970873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sz="1100" b="1" dirty="0">
                <a:solidFill>
                  <a:schemeClr val="bg2">
                    <a:lumMod val="10000"/>
                  </a:schemeClr>
                </a:solidFill>
              </a:rPr>
              <a:t>Key Points:</a:t>
            </a:r>
          </a:p>
          <a:p>
            <a:pPr>
              <a:lnSpc>
                <a:spcPct val="100000"/>
              </a:lnSpc>
              <a:spcBef>
                <a:spcPts val="0"/>
              </a:spcBef>
            </a:pPr>
            <a:r>
              <a:rPr lang="en-US" sz="1100" dirty="0">
                <a:solidFill>
                  <a:schemeClr val="bg2">
                    <a:lumMod val="10000"/>
                  </a:schemeClr>
                </a:solidFill>
              </a:rPr>
              <a:t>CG showed high screening adherence within 1 year of order date. As shown in these 2 large scale studies, the screening adherence is 67 – 71 %, which is higher than reported adherence of other stool-based tests.</a:t>
            </a:r>
            <a:endParaRPr lang="en-US" sz="1100" dirty="0">
              <a:solidFill>
                <a:schemeClr val="bg2">
                  <a:lumMod val="10000"/>
                </a:schemeClr>
              </a:solidFill>
              <a:cs typeface="Arial"/>
            </a:endParaRPr>
          </a:p>
          <a:p>
            <a:pPr>
              <a:lnSpc>
                <a:spcPct val="100000"/>
              </a:lnSpc>
              <a:spcBef>
                <a:spcPts val="0"/>
              </a:spcBef>
            </a:pPr>
            <a:r>
              <a:rPr lang="en-US" sz="1100" dirty="0">
                <a:solidFill>
                  <a:schemeClr val="bg2">
                    <a:lumMod val="10000"/>
                  </a:schemeClr>
                </a:solidFill>
                <a:cs typeface="Arial"/>
              </a:rPr>
              <a:t>Weiser et al 2021 included patients with Traditional Medicare and Medicare Advantage. [Weiser 2021 p18/abstract/results/line1]</a:t>
            </a:r>
          </a:p>
          <a:p>
            <a:pPr>
              <a:lnSpc>
                <a:spcPct val="100000"/>
              </a:lnSpc>
              <a:spcBef>
                <a:spcPts val="0"/>
              </a:spcBef>
            </a:pPr>
            <a:r>
              <a:rPr lang="en-US" sz="1100" dirty="0">
                <a:solidFill>
                  <a:schemeClr val="bg2">
                    <a:lumMod val="10000"/>
                  </a:schemeClr>
                </a:solidFill>
                <a:cs typeface="Arial"/>
              </a:rPr>
              <a:t>Miller-Wilson et al 2021 included and analyzed patients with:</a:t>
            </a:r>
          </a:p>
          <a:p>
            <a:pPr lvl="1">
              <a:lnSpc>
                <a:spcPct val="100000"/>
              </a:lnSpc>
              <a:spcBef>
                <a:spcPts val="0"/>
              </a:spcBef>
            </a:pPr>
            <a:r>
              <a:rPr lang="en-US" dirty="0">
                <a:solidFill>
                  <a:schemeClr val="bg2">
                    <a:lumMod val="10000"/>
                  </a:schemeClr>
                </a:solidFill>
                <a:cs typeface="Arial"/>
              </a:rPr>
              <a:t>Commercial insurance (61.9% adherence, n=654,859), </a:t>
            </a:r>
          </a:p>
          <a:p>
            <a:pPr lvl="1">
              <a:lnSpc>
                <a:spcPct val="100000"/>
              </a:lnSpc>
              <a:spcBef>
                <a:spcPts val="0"/>
              </a:spcBef>
            </a:pPr>
            <a:r>
              <a:rPr lang="en-US" dirty="0">
                <a:solidFill>
                  <a:schemeClr val="bg2">
                    <a:lumMod val="10000"/>
                  </a:schemeClr>
                </a:solidFill>
                <a:cs typeface="Arial"/>
              </a:rPr>
              <a:t>Traditional Medicare (72.1% adherence, n=476,071), and </a:t>
            </a:r>
          </a:p>
          <a:p>
            <a:pPr lvl="1">
              <a:lnSpc>
                <a:spcPct val="100000"/>
              </a:lnSpc>
              <a:spcBef>
                <a:spcPts val="0"/>
              </a:spcBef>
            </a:pPr>
            <a:r>
              <a:rPr lang="en-US" dirty="0">
                <a:solidFill>
                  <a:schemeClr val="bg2">
                    <a:lumMod val="10000"/>
                  </a:schemeClr>
                </a:solidFill>
                <a:cs typeface="Arial"/>
              </a:rPr>
              <a:t>Medicare Advantage (69.1% adherence, n=289,530). [Miller-Wilson 2021 p1/abstract/results/line1, n-values in Table 1]</a:t>
            </a:r>
          </a:p>
        </p:txBody>
      </p:sp>
      <p:sp>
        <p:nvSpPr>
          <p:cNvPr id="4" name="Slide Number Placeholder 3"/>
          <p:cNvSpPr>
            <a:spLocks noGrp="1"/>
          </p:cNvSpPr>
          <p:nvPr>
            <p:ph type="sldNum" sz="quarter" idx="5"/>
          </p:nvPr>
        </p:nvSpPr>
        <p:spPr/>
        <p:txBody>
          <a:bodyPr/>
          <a:lstStyle/>
          <a:p>
            <a:fld id="{DF9377A5-F992-4B39-812E-52568AB03F2B}" type="slidenum">
              <a:rPr lang="en-US" smtClean="0"/>
              <a:t>23</a:t>
            </a:fld>
            <a:endParaRPr lang="en-US"/>
          </a:p>
        </p:txBody>
      </p:sp>
    </p:spTree>
    <p:extLst>
      <p:ext uri="{BB962C8B-B14F-4D97-AF65-F5344CB8AC3E}">
        <p14:creationId xmlns:p14="http://schemas.microsoft.com/office/powerpoint/2010/main" val="766163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sz="1100" b="1" dirty="0">
                <a:solidFill>
                  <a:schemeClr val="bg2">
                    <a:lumMod val="10000"/>
                  </a:schemeClr>
                </a:solidFill>
              </a:rPr>
              <a:t>Key Points:</a:t>
            </a:r>
          </a:p>
          <a:p>
            <a:pPr>
              <a:lnSpc>
                <a:spcPct val="100000"/>
              </a:lnSpc>
              <a:spcBef>
                <a:spcPts val="0"/>
              </a:spcBef>
            </a:pPr>
            <a:r>
              <a:rPr lang="en-US" sz="1100" dirty="0">
                <a:solidFill>
                  <a:schemeClr val="bg2">
                    <a:lumMod val="10000"/>
                  </a:schemeClr>
                </a:solidFill>
              </a:rPr>
              <a:t>Cologuard appears to lead to high rates of follow-up colonoscopy after positive results. </a:t>
            </a:r>
            <a:endParaRPr lang="en-US" sz="1100" dirty="0">
              <a:solidFill>
                <a:schemeClr val="bg2">
                  <a:lumMod val="10000"/>
                </a:schemeClr>
              </a:solidFill>
              <a:cs typeface="Arial"/>
            </a:endParaRPr>
          </a:p>
          <a:p>
            <a:pPr>
              <a:lnSpc>
                <a:spcPct val="100000"/>
              </a:lnSpc>
              <a:spcBef>
                <a:spcPts val="0"/>
              </a:spcBef>
            </a:pPr>
            <a:r>
              <a:rPr lang="en-US" sz="1100" dirty="0">
                <a:solidFill>
                  <a:schemeClr val="bg2">
                    <a:lumMod val="10000"/>
                  </a:schemeClr>
                </a:solidFill>
              </a:rPr>
              <a:t>In the Cooper study, the completion rate of follow up colonoscopy within 6 months in patients with a positive CG results was 72%, and that in patients with a positive FIT result was 47%. [Cooper 2021 p61/abstract/results/line1-3]</a:t>
            </a:r>
            <a:endParaRPr lang="en-US" sz="1100" dirty="0">
              <a:solidFill>
                <a:schemeClr val="bg2">
                  <a:lumMod val="10000"/>
                </a:schemeClr>
              </a:solidFill>
              <a:cs typeface="Arial"/>
            </a:endParaRPr>
          </a:p>
          <a:p>
            <a:pPr>
              <a:lnSpc>
                <a:spcPct val="100000"/>
              </a:lnSpc>
              <a:spcBef>
                <a:spcPts val="0"/>
              </a:spcBef>
            </a:pPr>
            <a:r>
              <a:rPr lang="en-US" sz="1100" dirty="0">
                <a:solidFill>
                  <a:schemeClr val="bg2">
                    <a:lumMod val="10000"/>
                  </a:schemeClr>
                </a:solidFill>
              </a:rPr>
              <a:t>In the Eckmann study, the completion rate of follow up colonoscopy in patients with a positive CG result was 87%. The study included all patients with mt-sDNA tests completed at any Mayo Clinic site between Oct 1, 2014 and Dec 31, 2017. The follow-up period was only bound by the end of the data collection date, April 2018. The median follow up was 44 days (IQR 28-72). [Eckmann 2020 p610/col1/para3/line4-6]</a:t>
            </a:r>
            <a:endParaRPr lang="en-US" sz="1100" dirty="0">
              <a:solidFill>
                <a:schemeClr val="bg2">
                  <a:lumMod val="10000"/>
                </a:schemeClr>
              </a:solidFill>
              <a:cs typeface="Arial"/>
            </a:endParaRPr>
          </a:p>
          <a:p>
            <a:endParaRPr lang="en-US" dirty="0"/>
          </a:p>
        </p:txBody>
      </p:sp>
      <p:sp>
        <p:nvSpPr>
          <p:cNvPr id="4" name="Slide Number Placeholder 3"/>
          <p:cNvSpPr>
            <a:spLocks noGrp="1"/>
          </p:cNvSpPr>
          <p:nvPr>
            <p:ph type="sldNum" sz="quarter" idx="5"/>
          </p:nvPr>
        </p:nvSpPr>
        <p:spPr/>
        <p:txBody>
          <a:bodyPr/>
          <a:lstStyle/>
          <a:p>
            <a:fld id="{DF9377A5-F992-4B39-812E-52568AB03F2B}" type="slidenum">
              <a:rPr lang="en-US" smtClean="0"/>
              <a:t>24</a:t>
            </a:fld>
            <a:endParaRPr lang="en-US"/>
          </a:p>
        </p:txBody>
      </p:sp>
    </p:spTree>
    <p:extLst>
      <p:ext uri="{BB962C8B-B14F-4D97-AF65-F5344CB8AC3E}">
        <p14:creationId xmlns:p14="http://schemas.microsoft.com/office/powerpoint/2010/main" val="271736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sz="1100" dirty="0">
                <a:solidFill>
                  <a:schemeClr val="bg2">
                    <a:lumMod val="10000"/>
                  </a:schemeClr>
                </a:solidFill>
              </a:rPr>
              <a:t>Cologuard has a unique built-in navigation system to support HCPs and patients.</a:t>
            </a:r>
          </a:p>
          <a:p>
            <a:pPr>
              <a:lnSpc>
                <a:spcPct val="100000"/>
              </a:lnSpc>
              <a:spcBef>
                <a:spcPts val="0"/>
              </a:spcBef>
            </a:pPr>
            <a:r>
              <a:rPr lang="en-US" sz="1100" dirty="0">
                <a:solidFill>
                  <a:schemeClr val="bg2">
                    <a:lumMod val="10000"/>
                  </a:schemeClr>
                </a:solidFill>
              </a:rPr>
              <a:t>The system functions 24/7/365 with live support in &gt;240 languages. </a:t>
            </a:r>
          </a:p>
          <a:p>
            <a:pPr>
              <a:lnSpc>
                <a:spcPct val="100000"/>
              </a:lnSpc>
              <a:spcBef>
                <a:spcPts val="0"/>
              </a:spcBef>
            </a:pPr>
            <a:endParaRPr lang="en-US" sz="1100" dirty="0">
              <a:solidFill>
                <a:schemeClr val="bg2">
                  <a:lumMod val="10000"/>
                </a:schemeClr>
              </a:solidFill>
            </a:endParaRPr>
          </a:p>
          <a:p>
            <a:pPr>
              <a:lnSpc>
                <a:spcPct val="100000"/>
              </a:lnSpc>
              <a:spcBef>
                <a:spcPts val="0"/>
              </a:spcBef>
            </a:pPr>
            <a:r>
              <a:rPr lang="en-US" sz="1100" dirty="0">
                <a:solidFill>
                  <a:schemeClr val="bg2">
                    <a:lumMod val="10000"/>
                  </a:schemeClr>
                </a:solidFill>
              </a:rPr>
              <a:t>All mt-sDNA test orders are supported by the system</a:t>
            </a:r>
          </a:p>
          <a:p>
            <a:pPr>
              <a:lnSpc>
                <a:spcPct val="100000"/>
              </a:lnSpc>
              <a:spcBef>
                <a:spcPts val="0"/>
              </a:spcBef>
            </a:pPr>
            <a:r>
              <a:rPr lang="en-US" sz="1100" dirty="0">
                <a:solidFill>
                  <a:schemeClr val="bg2">
                    <a:lumMod val="10000"/>
                  </a:schemeClr>
                </a:solidFill>
              </a:rPr>
              <a:t>Exact Sciences Lab ships the kit and instructions directly to the patient and contacts the patient for support collecting and returning the completed mt-</a:t>
            </a:r>
            <a:r>
              <a:rPr lang="en-US" sz="1100" dirty="0" err="1">
                <a:solidFill>
                  <a:schemeClr val="bg2">
                    <a:lumMod val="10000"/>
                  </a:schemeClr>
                </a:solidFill>
              </a:rPr>
              <a:t>sDNA</a:t>
            </a:r>
            <a:r>
              <a:rPr lang="en-US" sz="1100" dirty="0">
                <a:solidFill>
                  <a:schemeClr val="bg2">
                    <a:lumMod val="10000"/>
                  </a:schemeClr>
                </a:solidFill>
              </a:rPr>
              <a:t> kit. Patient Navigation support services:</a:t>
            </a:r>
          </a:p>
          <a:p>
            <a:pPr>
              <a:lnSpc>
                <a:spcPct val="100000"/>
              </a:lnSpc>
              <a:spcBef>
                <a:spcPts val="0"/>
              </a:spcBef>
            </a:pPr>
            <a:r>
              <a:rPr lang="en-US" sz="1100" dirty="0">
                <a:solidFill>
                  <a:schemeClr val="bg2">
                    <a:lumMod val="10000"/>
                  </a:schemeClr>
                </a:solidFill>
              </a:rPr>
              <a:t>Include a welcome call and mail, email and/or text reminders</a:t>
            </a:r>
          </a:p>
          <a:p>
            <a:pPr>
              <a:lnSpc>
                <a:spcPct val="100000"/>
              </a:lnSpc>
              <a:spcBef>
                <a:spcPts val="0"/>
              </a:spcBef>
            </a:pPr>
            <a:r>
              <a:rPr lang="en-US" sz="1100" dirty="0">
                <a:solidFill>
                  <a:schemeClr val="bg2">
                    <a:lumMod val="10000"/>
                  </a:schemeClr>
                </a:solidFill>
              </a:rPr>
              <a:t>Patient completes the test and ships the kit back to the Exact Sciences Laboratories for processing (via pre-paid UPS label)</a:t>
            </a:r>
          </a:p>
          <a:p>
            <a:pPr>
              <a:lnSpc>
                <a:spcPct val="100000"/>
              </a:lnSpc>
              <a:spcBef>
                <a:spcPts val="0"/>
              </a:spcBef>
            </a:pPr>
            <a:r>
              <a:rPr lang="en-US" sz="1100" dirty="0">
                <a:solidFill>
                  <a:schemeClr val="bg2">
                    <a:lumMod val="10000"/>
                  </a:schemeClr>
                </a:solidFill>
              </a:rPr>
              <a:t>Exact Sciences Laboratories processes and analyzes the patient’s mt-sDNA test and typically provides a result to the ordering provider within 2 weeks</a:t>
            </a:r>
          </a:p>
          <a:p>
            <a:pPr>
              <a:lnSpc>
                <a:spcPct val="100000"/>
              </a:lnSpc>
              <a:spcBef>
                <a:spcPts val="0"/>
              </a:spcBef>
            </a:pPr>
            <a:r>
              <a:rPr lang="en-US" sz="1100" dirty="0">
                <a:solidFill>
                  <a:schemeClr val="bg2">
                    <a:lumMod val="10000"/>
                  </a:schemeClr>
                </a:solidFill>
              </a:rPr>
              <a:t>Provider reviews the results and performs appropriate patient follow-up:</a:t>
            </a:r>
          </a:p>
          <a:p>
            <a:pPr>
              <a:lnSpc>
                <a:spcPct val="100000"/>
              </a:lnSpc>
              <a:spcBef>
                <a:spcPts val="0"/>
              </a:spcBef>
            </a:pPr>
            <a:r>
              <a:rPr lang="en-US" sz="1100" dirty="0">
                <a:solidFill>
                  <a:schemeClr val="bg2">
                    <a:lumMod val="10000"/>
                  </a:schemeClr>
                </a:solidFill>
              </a:rPr>
              <a:t>Positive result  Follow-up colonoscopy referral</a:t>
            </a:r>
          </a:p>
          <a:p>
            <a:pPr>
              <a:lnSpc>
                <a:spcPct val="100000"/>
              </a:lnSpc>
              <a:spcBef>
                <a:spcPts val="0"/>
              </a:spcBef>
            </a:pPr>
            <a:r>
              <a:rPr lang="en-US" sz="1100" dirty="0">
                <a:solidFill>
                  <a:schemeClr val="bg2">
                    <a:lumMod val="10000"/>
                  </a:schemeClr>
                </a:solidFill>
              </a:rPr>
              <a:t>Negative result  Continued screening &amp; risk assessment at appropriate intervals (every 3 years†)</a:t>
            </a:r>
          </a:p>
          <a:p>
            <a:endParaRPr lang="en-US" dirty="0"/>
          </a:p>
        </p:txBody>
      </p:sp>
      <p:sp>
        <p:nvSpPr>
          <p:cNvPr id="4" name="Slide Number Placeholder 3"/>
          <p:cNvSpPr>
            <a:spLocks noGrp="1"/>
          </p:cNvSpPr>
          <p:nvPr>
            <p:ph type="sldNum" sz="quarter" idx="5"/>
          </p:nvPr>
        </p:nvSpPr>
        <p:spPr/>
        <p:txBody>
          <a:bodyPr/>
          <a:lstStyle/>
          <a:p>
            <a:fld id="{DF9377A5-F992-4B39-812E-52568AB03F2B}" type="slidenum">
              <a:rPr lang="en-US" smtClean="0"/>
              <a:t>25</a:t>
            </a:fld>
            <a:endParaRPr lang="en-US"/>
          </a:p>
        </p:txBody>
      </p:sp>
    </p:spTree>
    <p:extLst>
      <p:ext uri="{BB962C8B-B14F-4D97-AF65-F5344CB8AC3E}">
        <p14:creationId xmlns:p14="http://schemas.microsoft.com/office/powerpoint/2010/main" val="121985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468313"/>
            <a:ext cx="5805488" cy="3267075"/>
          </a:xfrm>
        </p:spPr>
      </p:sp>
      <p:sp>
        <p:nvSpPr>
          <p:cNvPr id="3" name="Notes Placeholder 2"/>
          <p:cNvSpPr>
            <a:spLocks noGrp="1"/>
          </p:cNvSpPr>
          <p:nvPr>
            <p:ph type="body" idx="1"/>
          </p:nvPr>
        </p:nvSpPr>
        <p:spPr>
          <a:xfrm>
            <a:off x="757597" y="3858679"/>
            <a:ext cx="6060779" cy="2464357"/>
          </a:xfrm>
        </p:spPr>
        <p:txBody>
          <a:bodyPr/>
          <a:lstStyle/>
          <a:p>
            <a:pPr marL="0" indent="0">
              <a:buNone/>
            </a:pPr>
            <a:r>
              <a:rPr lang="en-US"/>
              <a:t>Present from Slide</a:t>
            </a:r>
          </a:p>
        </p:txBody>
      </p:sp>
      <p:sp>
        <p:nvSpPr>
          <p:cNvPr id="4" name="Slide Number Placeholder 3"/>
          <p:cNvSpPr>
            <a:spLocks noGrp="1"/>
          </p:cNvSpPr>
          <p:nvPr>
            <p:ph type="sldNum" sz="quarter" idx="10"/>
          </p:nvPr>
        </p:nvSpPr>
        <p:spPr/>
        <p:txBody>
          <a:bodyPr/>
          <a:lstStyle/>
          <a:p>
            <a:pPr algn="r" defTabSz="932359">
              <a:defRPr/>
            </a:pPr>
            <a:fld id="{0A6DFD7A-787B-401A-B26A-516C7D4D9381}" type="slidenum">
              <a:rPr lang="en-US" sz="1200">
                <a:solidFill>
                  <a:prstClr val="black"/>
                </a:solidFill>
                <a:latin typeface="Arial Narrow" panose="020B0604020202020204" pitchFamily="34" charset="0"/>
                <a:cs typeface="+mn-cs"/>
              </a:rPr>
              <a:pPr algn="r" defTabSz="932359">
                <a:defRPr/>
              </a:pPr>
              <a:t>26</a:t>
            </a:fld>
            <a:endParaRPr lang="en-US" sz="1200">
              <a:solidFill>
                <a:prstClr val="black"/>
              </a:solidFill>
              <a:latin typeface="Arial Narrow" panose="020B0604020202020204" pitchFamily="34" charset="0"/>
              <a:cs typeface="+mn-cs"/>
            </a:endParaRPr>
          </a:p>
        </p:txBody>
      </p:sp>
    </p:spTree>
    <p:extLst>
      <p:ext uri="{BB962C8B-B14F-4D97-AF65-F5344CB8AC3E}">
        <p14:creationId xmlns:p14="http://schemas.microsoft.com/office/powerpoint/2010/main" val="3493403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100">
                <a:solidFill>
                  <a:schemeClr val="tx1"/>
                </a:solidFill>
                <a:latin typeface="Arial" panose="020B0604020202020204" pitchFamily="34" charset="0"/>
                <a:cs typeface="Arial" panose="020B0604020202020204" pitchFamily="34" charset="0"/>
              </a:rPr>
              <a:t>Despite the strong rationale for better early detection strategies most practice guidelines currently endorsed screening for only about 33% of all incident cancers.</a:t>
            </a:r>
          </a:p>
          <a:p>
            <a:pPr>
              <a:buNone/>
            </a:pPr>
            <a:r>
              <a:rPr lang="en-US" sz="1100">
                <a:solidFill>
                  <a:schemeClr val="tx1"/>
                </a:solidFill>
                <a:latin typeface="Arial" panose="020B0604020202020204" pitchFamily="34" charset="0"/>
                <a:cs typeface="Arial" panose="020B0604020202020204" pitchFamily="34" charset="0"/>
              </a:rPr>
              <a:t>Meaning that about 67% percent or approximately 7 and 10 cancers have no standard of care screening tests.</a:t>
            </a:r>
          </a:p>
          <a:p>
            <a:pPr>
              <a:buNone/>
            </a:pPr>
            <a:r>
              <a:rPr lang="en-US" sz="1100">
                <a:solidFill>
                  <a:schemeClr val="tx1"/>
                </a:solidFill>
                <a:latin typeface="Arial" panose="020B0604020202020204" pitchFamily="34" charset="0"/>
                <a:cs typeface="Arial" panose="020B0604020202020204" pitchFamily="34" charset="0"/>
              </a:rPr>
              <a:t>The unfortunate reality is that the majority of patients are diagnosed after the onset of clinical symptoms or signs which may require extensive evaluation to identify an underlying malignancy that oftentimes is then found at a later less treatable stage of disease.</a:t>
            </a:r>
          </a:p>
          <a:p>
            <a:pPr marL="139700" indent="0">
              <a:buNone/>
            </a:pPr>
            <a:endParaRPr lang="en-US" sz="1100">
              <a:solidFill>
                <a:schemeClr val="tx1"/>
              </a:solidFill>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A2E1953-BE43-844E-BD64-F004DE8F14FE}" type="slidenum">
              <a:rPr lang="en-US" smtClean="0"/>
              <a:t>27</a:t>
            </a:fld>
            <a:endParaRPr lang="en-US"/>
          </a:p>
        </p:txBody>
      </p:sp>
    </p:spTree>
    <p:extLst>
      <p:ext uri="{BB962C8B-B14F-4D97-AF65-F5344CB8AC3E}">
        <p14:creationId xmlns:p14="http://schemas.microsoft.com/office/powerpoint/2010/main" val="2528443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MLR:  Graphic created for EXAS use. </a:t>
            </a:r>
          </a:p>
          <a:p>
            <a:endParaRPr lang="en-US">
              <a:cs typeface="Calibri"/>
            </a:endParaRPr>
          </a:p>
          <a:p>
            <a:r>
              <a:rPr lang="en-US" b="1" u="sng">
                <a:cs typeface="Calibri"/>
              </a:rPr>
              <a:t>FAQ #4</a:t>
            </a:r>
          </a:p>
          <a:p>
            <a:r>
              <a:rPr lang="en-US"/>
              <a:t>How can MCED technology detect cancer in the body?</a:t>
            </a:r>
            <a:endParaRPr lang="en-US">
              <a:cs typeface="Calibri"/>
            </a:endParaRPr>
          </a:p>
          <a:p>
            <a:r>
              <a:rPr lang="en-US"/>
              <a:t>Cancer cells can release different substances (biomarkers) into the blood stream in characteristic combinations.1 Cancer can be detected by measuring these substances and searching for unique biomarker profiles.2</a:t>
            </a:r>
            <a:endParaRPr lang="en-US">
              <a:cs typeface="Calibri"/>
            </a:endParaRPr>
          </a:p>
          <a:p>
            <a:r>
              <a:rPr lang="en-US"/>
              <a:t>• All cells shed DNA material into the peripheral blood when they die. This DNA is called Cell-free DNA (cfDNA). cfDNA circulates in the plasma of the blood. The cfDNA fragments have certain nucleotide patterns and sequences with secondary chemical modifications. The pattern and magnitude of these nucleotide modifications can help identify if a cell is abnormal or not, and if abnormal, whether it is indicative of certain types of cancers. Modifications include unique acquired DNA features such as mutations, methylation patterns, and aneuploidy.3</a:t>
            </a:r>
            <a:endParaRPr lang="en-US">
              <a:cs typeface="Calibri"/>
            </a:endParaRPr>
          </a:p>
          <a:p>
            <a:r>
              <a:rPr lang="en-US"/>
              <a:t>• Cancer cells can also shed unique cellular protein products in the blood stream.3</a:t>
            </a:r>
            <a:endParaRPr lang="en-US">
              <a:cs typeface="Calibri"/>
            </a:endParaRPr>
          </a:p>
          <a:p>
            <a:r>
              <a:rPr lang="en-US"/>
              <a:t>Technologies such as DNA sequencing, PCR, and immunochemical assays can detect these cancer signals.2</a:t>
            </a:r>
            <a:endParaRPr lang="en-US">
              <a:cs typeface="Calibri"/>
            </a:endParaRPr>
          </a:p>
          <a:p>
            <a:r>
              <a:rPr lang="en-US"/>
              <a:t>Analysis of these biomarkers can show whether these biomarker profiles resemble cancer (positive) or healthy patients (negative).2</a:t>
            </a:r>
            <a:endParaRPr lang="en-US">
              <a:cs typeface="Calibri"/>
            </a:endParaRPr>
          </a:p>
          <a:p>
            <a:endParaRPr lang="en-US"/>
          </a:p>
          <a:p>
            <a:r>
              <a:rPr lang="en-US"/>
              <a:t>References</a:t>
            </a:r>
            <a:endParaRPr lang="en-US">
              <a:cs typeface="Calibri"/>
            </a:endParaRPr>
          </a:p>
          <a:p>
            <a:r>
              <a:rPr lang="en-US"/>
              <a:t>1. </a:t>
            </a:r>
            <a:r>
              <a:rPr lang="en-US" err="1"/>
              <a:t>Volik</a:t>
            </a:r>
            <a:r>
              <a:rPr lang="en-US"/>
              <a:t> S, Alcaide M, et. al. Cell-free DNA (cfDNA): Clinical significance and utility in cancer shaped by emerging technologies. Mol Can Res. 2016;14(10):898–908.</a:t>
            </a:r>
            <a:endParaRPr lang="en-US">
              <a:cs typeface="Calibri"/>
            </a:endParaRPr>
          </a:p>
          <a:p>
            <a:r>
              <a:rPr lang="en-US"/>
              <a:t>2. Lu, Ling, </a:t>
            </a:r>
            <a:r>
              <a:rPr lang="en-US" err="1"/>
              <a:t>Junqin</a:t>
            </a:r>
            <a:r>
              <a:rPr lang="en-US"/>
              <a:t> Bi, et al. Genetic profiling of cancer with circulating tumor DNA analysis. J Gen Genom. 2018;45(2):79-85.</a:t>
            </a:r>
            <a:endParaRPr lang="en-US">
              <a:cs typeface="Calibri"/>
            </a:endParaRPr>
          </a:p>
          <a:p>
            <a:r>
              <a:rPr lang="en-US"/>
              <a:t>3. Corcoran RB, </a:t>
            </a:r>
            <a:r>
              <a:rPr lang="en-US" err="1"/>
              <a:t>Chabner</a:t>
            </a:r>
            <a:r>
              <a:rPr lang="en-US"/>
              <a:t> BA. Application of cell-free DNA analysis to cancer treatment. N Engl J Med. 2018;379(18):1754-1765.</a:t>
            </a:r>
            <a:endParaRPr lang="en-US">
              <a:cs typeface="Calibri"/>
            </a:endParaRPr>
          </a:p>
          <a:p>
            <a:r>
              <a:rPr lang="en-US"/>
              <a:t>4. Cohen JD, Li L, Wang Y, et al. Detection and localization of surgically </a:t>
            </a:r>
            <a:r>
              <a:rPr lang="en-US" err="1"/>
              <a:t>resectable</a:t>
            </a:r>
            <a:r>
              <a:rPr lang="en-US"/>
              <a:t> cancers with a multi-analyte blood test. Science. 2018;359(6378):926-930.</a:t>
            </a:r>
            <a:endParaRPr lang="en-US">
              <a:cs typeface="Calibri"/>
            </a:endParaRPr>
          </a:p>
          <a:p>
            <a:endParaRPr lang="en-US">
              <a:cs typeface="Calibri"/>
            </a:endParaRPr>
          </a:p>
          <a:p>
            <a:r>
              <a:rPr lang="en-US" b="1" u="sng">
                <a:cs typeface="Calibri"/>
              </a:rPr>
              <a:t>FAQ #5</a:t>
            </a:r>
          </a:p>
          <a:p>
            <a:r>
              <a:rPr lang="en-US"/>
              <a:t>What are biomarkers?</a:t>
            </a:r>
            <a:endParaRPr lang="en-US">
              <a:cs typeface="Calibri" panose="020F0502020204030204"/>
            </a:endParaRPr>
          </a:p>
          <a:p>
            <a:r>
              <a:rPr lang="en-US"/>
              <a:t>A biomarker is a biological molecule found in blood, other body fluids, or tissues that is a sign of a normal or abnormal process, or of a condition or disease.1</a:t>
            </a:r>
            <a:endParaRPr lang="en-US">
              <a:cs typeface="Calibri" panose="020F0502020204030204"/>
            </a:endParaRPr>
          </a:p>
          <a:p>
            <a:r>
              <a:rPr lang="en-US"/>
              <a:t>Reference</a:t>
            </a:r>
            <a:endParaRPr lang="en-US">
              <a:cs typeface="Calibri" panose="020F0502020204030204"/>
            </a:endParaRPr>
          </a:p>
          <a:p>
            <a:r>
              <a:rPr lang="en-US"/>
              <a:t>1. National Cancer Institute. Biomarker (definition). Accessed December 22, 2022. https://www.cancer.gov/publications/dictionaries/cancer-terms/def/biomarker</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A2E1953-BE43-844E-BD64-F004DE8F14FE}" type="slidenum">
              <a:rPr lang="en-US" smtClean="0"/>
              <a:t>29</a:t>
            </a:fld>
            <a:endParaRPr lang="en-US"/>
          </a:p>
        </p:txBody>
      </p:sp>
    </p:spTree>
    <p:extLst>
      <p:ext uri="{BB962C8B-B14F-4D97-AF65-F5344CB8AC3E}">
        <p14:creationId xmlns:p14="http://schemas.microsoft.com/office/powerpoint/2010/main" val="273369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cs typeface="Calibri"/>
              </a:rPr>
              <a:t>FAQ #7</a:t>
            </a:r>
          </a:p>
          <a:p>
            <a:r>
              <a:rPr lang="en-US"/>
              <a:t>How often will MCED testing need to be performed?</a:t>
            </a:r>
            <a:endParaRPr lang="en-US">
              <a:cs typeface="Calibri"/>
            </a:endParaRPr>
          </a:p>
          <a:p>
            <a:r>
              <a:rPr lang="en-US"/>
              <a:t>At this time, suggested testing intervals for MCED tests have not been established by medical guidelines or test manufacturers. Future decisions about testing intervals may be guided by ongoing studies. Key opinion leaders have highlighted many factors that may be considered, including cancer and precancerous lesion sensitivity/specificity, convenience, integration with current recommended screening, and cost.1</a:t>
            </a:r>
            <a:endParaRPr lang="en-US">
              <a:cs typeface="Calibri"/>
            </a:endParaRPr>
          </a:p>
          <a:p>
            <a:endParaRPr lang="en-US"/>
          </a:p>
          <a:p>
            <a:r>
              <a:rPr lang="en-US"/>
              <a:t>Reference</a:t>
            </a:r>
            <a:endParaRPr lang="en-US">
              <a:cs typeface="Calibri"/>
            </a:endParaRPr>
          </a:p>
          <a:p>
            <a:r>
              <a:rPr lang="en-US"/>
              <a:t>Friends of Cancer Research Whitepaper. Multi-cancer early detection screening tests: considerations for use of real-world data. Accessed December 22, 2022. </a:t>
            </a:r>
            <a:r>
              <a:rPr lang="en-US">
                <a:hlinkClick r:id="rId3"/>
              </a:rPr>
              <a:t>https://friendsofcancerresearch.org/wp-content/uploads/MCED_Screening_Tests-Considerations_for_Use_of_Real-World_Data.pdf</a:t>
            </a:r>
            <a:endParaRPr lang="en-US"/>
          </a:p>
          <a:p>
            <a:endParaRPr lang="en-US">
              <a:cs typeface="Calibri"/>
            </a:endParaRPr>
          </a:p>
          <a:p>
            <a:r>
              <a:rPr lang="en-US" b="1" u="sng">
                <a:cs typeface="Calibri"/>
              </a:rPr>
              <a:t>FAQ #8</a:t>
            </a:r>
            <a:endParaRPr lang="en-US" b="1" u="sng"/>
          </a:p>
          <a:p>
            <a:r>
              <a:rPr lang="en-US"/>
              <a:t>Are there any limitations to MCED technology?</a:t>
            </a:r>
            <a:endParaRPr lang="en-US">
              <a:cs typeface="Calibri"/>
            </a:endParaRPr>
          </a:p>
          <a:p>
            <a:r>
              <a:rPr lang="en-US"/>
              <a:t>Several potential limitations to MCED testing technology have been identified:</a:t>
            </a:r>
            <a:endParaRPr lang="en-US">
              <a:cs typeface="Calibri"/>
            </a:endParaRPr>
          </a:p>
          <a:p>
            <a:r>
              <a:rPr lang="en-US"/>
              <a:t>• Some cancers don’t consistently shed detectable biomarker levels,1 Tumor-of-origin predictions and PPV may not be high enough to avoid confirmatory imaging.2</a:t>
            </a:r>
            <a:endParaRPr lang="en-US">
              <a:cs typeface="Calibri"/>
            </a:endParaRPr>
          </a:p>
          <a:p>
            <a:r>
              <a:rPr lang="en-US"/>
              <a:t>• Precancerous lesions are less likely to shed biomarkers into the blood stream.3</a:t>
            </a:r>
            <a:endParaRPr lang="en-US">
              <a:cs typeface="Calibri"/>
            </a:endParaRPr>
          </a:p>
          <a:p>
            <a:r>
              <a:rPr lang="en-US"/>
              <a:t>• MCED tests are not currently sensitive enough to confidently rule out cancer, which creates a risk of falsely reassuring someone that they are cancer-free.4</a:t>
            </a:r>
            <a:endParaRPr lang="en-US">
              <a:cs typeface="Calibri"/>
            </a:endParaRPr>
          </a:p>
          <a:p>
            <a:endParaRPr lang="en-US"/>
          </a:p>
          <a:p>
            <a:r>
              <a:rPr lang="en-US"/>
              <a:t>References</a:t>
            </a:r>
            <a:endParaRPr lang="en-US">
              <a:cs typeface="Calibri"/>
            </a:endParaRPr>
          </a:p>
          <a:p>
            <a:r>
              <a:rPr lang="en-US"/>
              <a:t>1. Cohen JD, Li L, Wang Y, et al. Detection and localization of surgically </a:t>
            </a:r>
            <a:r>
              <a:rPr lang="en-US" err="1"/>
              <a:t>resectable</a:t>
            </a:r>
            <a:r>
              <a:rPr lang="en-US"/>
              <a:t> cancers with a multi-analyte blood test. Science. 2018;359(6378):926-930.</a:t>
            </a:r>
            <a:endParaRPr lang="en-US">
              <a:cs typeface="Calibri"/>
            </a:endParaRPr>
          </a:p>
          <a:p>
            <a:r>
              <a:rPr lang="en-US"/>
              <a:t>2. Schrag D, McDonnell III CH, </a:t>
            </a:r>
            <a:r>
              <a:rPr lang="en-US" err="1"/>
              <a:t>Nadauld</a:t>
            </a:r>
            <a:r>
              <a:rPr lang="en-US"/>
              <a:t> L, et al. PATHFINDER: A prospective study of a multi-cancer early detection blood test [oral presentation]. Presented at European Society for Medical Oncology Congress 2022. September 9-13, 2022. Paris, France.</a:t>
            </a:r>
            <a:endParaRPr lang="en-US">
              <a:cs typeface="Calibri"/>
            </a:endParaRPr>
          </a:p>
          <a:p>
            <a:r>
              <a:rPr lang="en-US"/>
              <a:t>3. Diehl F, Li M, Dressman D, et al. Detection and quantification of mutations in the plasma of patients with colorectal tumors. Proc Nat </a:t>
            </a:r>
            <a:r>
              <a:rPr lang="en-US" err="1"/>
              <a:t>Acad</a:t>
            </a:r>
            <a:r>
              <a:rPr lang="en-US"/>
              <a:t> Sci. 2005;102(45):16368-16373.</a:t>
            </a:r>
            <a:endParaRPr lang="en-US">
              <a:cs typeface="Calibri"/>
            </a:endParaRPr>
          </a:p>
          <a:p>
            <a:r>
              <a:rPr lang="en-US"/>
              <a:t>4. Lennon AM, Buchanan AH, Kinde I, et al. Feasibility of blood testing combined with PET-CT to screen for cancer and guide intervention. Science. 2020;369(6499):eabb9601</a:t>
            </a:r>
          </a:p>
          <a:p>
            <a:endParaRPr lang="en-US">
              <a:cs typeface="Calibri"/>
            </a:endParaRPr>
          </a:p>
          <a:p>
            <a:r>
              <a:rPr lang="en-US" b="1" u="sng">
                <a:cs typeface="Calibri"/>
              </a:rPr>
              <a:t>FAQ #12</a:t>
            </a:r>
          </a:p>
          <a:p>
            <a:r>
              <a:rPr lang="en-US"/>
              <a:t>How would false positive test results be handled?</a:t>
            </a:r>
            <a:endParaRPr lang="en-US">
              <a:cs typeface="Calibri"/>
            </a:endParaRPr>
          </a:p>
          <a:p>
            <a:r>
              <a:rPr lang="en-US"/>
              <a:t>• Patients using current MCED technology should continue with recommended single-organ tests, such as mammograms, CRC screening, cervical screening, or lung and prostate testing if indicated.1</a:t>
            </a:r>
            <a:endParaRPr lang="en-US">
              <a:cs typeface="Calibri"/>
            </a:endParaRPr>
          </a:p>
          <a:p>
            <a:r>
              <a:rPr lang="en-US"/>
              <a:t>• Concerns that follow-up testing might not find all cancers that an MCED test detected:</a:t>
            </a:r>
            <a:endParaRPr lang="en-US">
              <a:cs typeface="Calibri"/>
            </a:endParaRPr>
          </a:p>
          <a:p>
            <a:r>
              <a:rPr lang="en-US"/>
              <a:t>o Current MCED studies used comprehensive advanced imaging to follow up positive results, so missed cancers should have been unlikely</a:t>
            </a:r>
            <a:endParaRPr lang="en-US">
              <a:cs typeface="Calibri"/>
            </a:endParaRPr>
          </a:p>
          <a:p>
            <a:r>
              <a:rPr lang="en-US"/>
              <a:t>▪ In the DETECT-A study, all positive MCED results were evaluated with advanced PET-CT1</a:t>
            </a:r>
            <a:endParaRPr lang="en-US">
              <a:cs typeface="Calibri"/>
            </a:endParaRPr>
          </a:p>
          <a:p>
            <a:r>
              <a:rPr lang="en-US"/>
              <a:t>▪ In PATHFINDER study, 89% of positive MCED results were evaluated by CT, PET, or MRI2</a:t>
            </a:r>
            <a:endParaRPr lang="en-US">
              <a:cs typeface="Calibri"/>
            </a:endParaRPr>
          </a:p>
          <a:p>
            <a:r>
              <a:rPr lang="en-US"/>
              <a:t>o Ongoing studies: DETECT-A subjects are being followed for multiple years to continue monitoring for any future cancers—results are pending (DETECT-A extension study)</a:t>
            </a:r>
            <a:endParaRPr lang="en-US">
              <a:cs typeface="Calibri"/>
            </a:endParaRPr>
          </a:p>
          <a:p>
            <a:r>
              <a:rPr lang="en-US"/>
              <a:t>• Taking another MCED test after a false positive result: This question needs further research to know if this is indicated</a:t>
            </a:r>
            <a:endParaRPr lang="en-US">
              <a:cs typeface="Calibri"/>
            </a:endParaRPr>
          </a:p>
          <a:p>
            <a:endParaRPr lang="en-US"/>
          </a:p>
          <a:p>
            <a:r>
              <a:rPr lang="en-US"/>
              <a:t>References</a:t>
            </a:r>
          </a:p>
          <a:p>
            <a:r>
              <a:rPr lang="en-US"/>
              <a:t>1. Lennon AM, Buchanan AH, Kinde I, et al. Feasibility of blood testing combined with PET-CT to screen for cancer and guide intervention. Science. 2020;369(6499):eabb9601</a:t>
            </a:r>
            <a:endParaRPr lang="en-US">
              <a:cs typeface="Calibri"/>
            </a:endParaRPr>
          </a:p>
          <a:p>
            <a:r>
              <a:rPr lang="en-US"/>
              <a:t>2. Schrag D, McDonnell III CH, </a:t>
            </a:r>
            <a:r>
              <a:rPr lang="en-US" err="1"/>
              <a:t>Nadauld</a:t>
            </a:r>
            <a:r>
              <a:rPr lang="en-US"/>
              <a:t> L, et al. PATHFINDER: A prospective study of a multi-cancer early detection blood test [oral presentation]. Presented at European Society for Medical Oncology Congress 2022. September 9-13, 2022. Paris, France.</a:t>
            </a:r>
          </a:p>
          <a:p>
            <a:endParaRPr lang="en-US">
              <a:cs typeface="Calibri"/>
            </a:endParaRPr>
          </a:p>
          <a:p>
            <a:r>
              <a:rPr lang="en-US" b="1" u="sng">
                <a:cs typeface="Calibri"/>
              </a:rPr>
              <a:t>FAQ #13</a:t>
            </a:r>
          </a:p>
          <a:p>
            <a:r>
              <a:rPr lang="en-US"/>
              <a:t>Do MCED tests provide information about tissue of origin (TOO)?</a:t>
            </a:r>
            <a:endParaRPr lang="en-US">
              <a:cs typeface="Calibri"/>
            </a:endParaRPr>
          </a:p>
          <a:p>
            <a:r>
              <a:rPr lang="en-US"/>
              <a:t>• Several biomarker classes--including methylation, proteins, and aneuploidy--can show unique combinations, which may suggest that a certain cancer type is present.1</a:t>
            </a:r>
            <a:endParaRPr lang="en-US">
              <a:cs typeface="Calibri"/>
            </a:endParaRPr>
          </a:p>
          <a:p>
            <a:r>
              <a:rPr lang="en-US"/>
              <a:t>In current versions of MCED tests, tissue-of-origin predictions may not have much clinical impact</a:t>
            </a:r>
            <a:endParaRPr lang="en-US">
              <a:cs typeface="Calibri"/>
            </a:endParaRPr>
          </a:p>
          <a:p>
            <a:r>
              <a:rPr lang="en-US"/>
              <a:t>o Lennon et al 2020 gave the example that if 50% of all positives were due to cancer (50% PPV), then the remaining positives would all be false positives with incorrect TOO predictions.2</a:t>
            </a:r>
            <a:endParaRPr lang="en-US">
              <a:cs typeface="Calibri"/>
            </a:endParaRPr>
          </a:p>
          <a:p>
            <a:r>
              <a:rPr lang="en-US"/>
              <a:t>o In the </a:t>
            </a:r>
            <a:r>
              <a:rPr lang="en-US" err="1"/>
              <a:t>Shrag</a:t>
            </a:r>
            <a:r>
              <a:rPr lang="en-US"/>
              <a:t> ESMO 2022 study, despite an 85% accurate tissue of origin prediction for true positive cases,</a:t>
            </a:r>
            <a:endParaRPr lang="en-US">
              <a:cs typeface="Calibri"/>
            </a:endParaRPr>
          </a:p>
          <a:p>
            <a:r>
              <a:rPr lang="en-US"/>
              <a:t>▪ The rest of the positives in the study (62%) were false positives which had misleading TOO predictions</a:t>
            </a:r>
            <a:endParaRPr lang="en-US">
              <a:cs typeface="Calibri"/>
            </a:endParaRPr>
          </a:p>
          <a:p>
            <a:r>
              <a:rPr lang="en-US"/>
              <a:t>▪ Incorrect tissue of origin predictions may delay definitive testing due to the additional rounds of testing—median time to diagnosis was 79 days overall &amp; 162 days for false positives in this study3</a:t>
            </a:r>
            <a:endParaRPr lang="en-US">
              <a:cs typeface="Calibri"/>
            </a:endParaRPr>
          </a:p>
          <a:p>
            <a:r>
              <a:rPr lang="en-US"/>
              <a:t>▪ Despite TOO predictions, 89% of all positive subjects underwent advanced imaging (CT, PET, or MRI)3</a:t>
            </a:r>
            <a:endParaRPr lang="en-US">
              <a:cs typeface="Calibri"/>
            </a:endParaRPr>
          </a:p>
          <a:p>
            <a:r>
              <a:rPr lang="en-US"/>
              <a:t>o Even for true positives, advanced imaging is commonly used in diagnosis and tumor staging in true positive patients, even when molecular TOO is available.</a:t>
            </a:r>
            <a:endParaRPr lang="en-US">
              <a:cs typeface="Calibri"/>
            </a:endParaRPr>
          </a:p>
          <a:p>
            <a:r>
              <a:rPr lang="en-US"/>
              <a:t>References</a:t>
            </a:r>
            <a:endParaRPr lang="en-US">
              <a:cs typeface="Calibri"/>
            </a:endParaRPr>
          </a:p>
          <a:p>
            <a:r>
              <a:rPr lang="en-US"/>
              <a:t>1. Cohen JD, Li L, Wang Y, et al. Detection and localization of surgically </a:t>
            </a:r>
            <a:r>
              <a:rPr lang="en-US" err="1"/>
              <a:t>resectable</a:t>
            </a:r>
            <a:r>
              <a:rPr lang="en-US"/>
              <a:t> cancers with a multi-analyte blood test. Science. 2018;359(6378):926-930.</a:t>
            </a:r>
            <a:endParaRPr lang="en-US">
              <a:cs typeface="Calibri"/>
            </a:endParaRPr>
          </a:p>
          <a:p>
            <a:r>
              <a:rPr lang="en-US"/>
              <a:t>2. Lennon AM, Buchanan AH, Kinde I, et al. Feasibility of blood testing combined with PET-CT to screen for cancer and guide intervention. Science. 2020;369(6499):eabb9601</a:t>
            </a:r>
            <a:endParaRPr lang="en-US">
              <a:cs typeface="Calibri"/>
            </a:endParaRPr>
          </a:p>
          <a:p>
            <a:r>
              <a:rPr lang="en-US"/>
              <a:t>3. Schrag D, McDonnell III CH, </a:t>
            </a:r>
            <a:r>
              <a:rPr lang="en-US" err="1"/>
              <a:t>Nadauld</a:t>
            </a:r>
            <a:r>
              <a:rPr lang="en-US"/>
              <a:t> L, et al. PATHFINDER: A prospective study of a multi-cancer early detection blood test [oral presentation]. Presented at European Society for Medical Oncology Congress 2022. September 9-13, 2022. Paris, France.</a:t>
            </a:r>
            <a:endParaRPr lang="en-US">
              <a:cs typeface="Calibri"/>
            </a:endParaRPr>
          </a:p>
          <a:p>
            <a:endParaRPr lang="en-US">
              <a:cs typeface="Calibri"/>
            </a:endParaRPr>
          </a:p>
          <a:p>
            <a:r>
              <a:rPr lang="en-US" b="1" u="sng">
                <a:cs typeface="Calibri"/>
              </a:rPr>
              <a:t>FAQ #14</a:t>
            </a:r>
          </a:p>
          <a:p>
            <a:r>
              <a:rPr lang="en-US"/>
              <a:t>Is this an oncology or primary care tool?</a:t>
            </a:r>
            <a:endParaRPr lang="en-US">
              <a:cs typeface="Calibri"/>
            </a:endParaRPr>
          </a:p>
          <a:p>
            <a:r>
              <a:rPr lang="en-US"/>
              <a:t>• MCED tests in current development are intended to be used alongside recommended, single-organ screening</a:t>
            </a:r>
            <a:endParaRPr lang="en-US">
              <a:cs typeface="Calibri"/>
            </a:endParaRPr>
          </a:p>
          <a:p>
            <a:r>
              <a:rPr lang="en-US"/>
              <a:t>o Due to this intent, it may be used as a tool by primary care providers as part of routine care</a:t>
            </a:r>
            <a:endParaRPr lang="en-US">
              <a:cs typeface="Calibri"/>
            </a:endParaRPr>
          </a:p>
          <a:p>
            <a:r>
              <a:rPr lang="en-US"/>
              <a:t>o But it is possible that oncologists or other specialists may find it useful for their patients, too</a:t>
            </a:r>
            <a:endParaRPr lang="en-US">
              <a:cs typeface="Calibri"/>
            </a:endParaRPr>
          </a:p>
          <a:p>
            <a:r>
              <a:rPr lang="en-US"/>
              <a:t>• Planned real world studies of the Exact Sciences MCED test will help provide insight into how the medical community will use it</a:t>
            </a:r>
            <a:endParaRPr lang="en-US">
              <a:cs typeface="Calibri"/>
            </a:endParaRPr>
          </a:p>
        </p:txBody>
      </p:sp>
      <p:sp>
        <p:nvSpPr>
          <p:cNvPr id="4" name="Slide Number Placeholder 3"/>
          <p:cNvSpPr>
            <a:spLocks noGrp="1"/>
          </p:cNvSpPr>
          <p:nvPr>
            <p:ph type="sldNum" sz="quarter" idx="5"/>
          </p:nvPr>
        </p:nvSpPr>
        <p:spPr/>
        <p:txBody>
          <a:bodyPr/>
          <a:lstStyle/>
          <a:p>
            <a:fld id="{1A2E1953-BE43-844E-BD64-F004DE8F14FE}" type="slidenum">
              <a:rPr lang="en-US" smtClean="0"/>
              <a:t>31</a:t>
            </a:fld>
            <a:endParaRPr lang="en-US"/>
          </a:p>
        </p:txBody>
      </p:sp>
    </p:spTree>
    <p:extLst>
      <p:ext uri="{BB962C8B-B14F-4D97-AF65-F5344CB8AC3E}">
        <p14:creationId xmlns:p14="http://schemas.microsoft.com/office/powerpoint/2010/main" val="3306349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455613"/>
            <a:ext cx="5618162" cy="3160712"/>
          </a:xfrm>
        </p:spPr>
      </p:sp>
      <p:sp>
        <p:nvSpPr>
          <p:cNvPr id="3" name="Notes Placeholder 2"/>
          <p:cNvSpPr>
            <a:spLocks noGrp="1"/>
          </p:cNvSpPr>
          <p:nvPr>
            <p:ph type="body" idx="1"/>
          </p:nvPr>
        </p:nvSpPr>
        <p:spPr/>
        <p:txBody>
          <a:bodyPr/>
          <a:lstStyle/>
          <a:p>
            <a:pPr marL="0" indent="0" defTabSz="950017">
              <a:buNone/>
              <a:defRPr/>
            </a:pPr>
            <a:endParaRPr lang="en-GB"/>
          </a:p>
        </p:txBody>
      </p:sp>
      <p:sp>
        <p:nvSpPr>
          <p:cNvPr id="4" name="Slide Number Placeholder 3"/>
          <p:cNvSpPr>
            <a:spLocks noGrp="1"/>
          </p:cNvSpPr>
          <p:nvPr>
            <p:ph type="sldNum" sz="quarter" idx="10"/>
          </p:nvPr>
        </p:nvSpPr>
        <p:spPr/>
        <p:txBody>
          <a:bodyPr/>
          <a:lstStyle/>
          <a:p>
            <a:pPr algn="r" defTabSz="932359">
              <a:defRPr/>
            </a:pPr>
            <a:fld id="{DF9377A5-F992-4B39-812E-52568AB03F2B}" type="slidenum">
              <a:rPr lang="en-US" sz="1200">
                <a:solidFill>
                  <a:prstClr val="black"/>
                </a:solidFill>
                <a:latin typeface="Arial Narrow" panose="020B0604020202020204" pitchFamily="34" charset="0"/>
                <a:cs typeface="+mn-cs"/>
              </a:rPr>
              <a:pPr algn="r" defTabSz="932359">
                <a:defRPr/>
              </a:pPr>
              <a:t>32</a:t>
            </a:fld>
            <a:endParaRPr lang="en-US" sz="1200">
              <a:solidFill>
                <a:prstClr val="black"/>
              </a:solidFill>
              <a:latin typeface="Arial Narrow" panose="020B0604020202020204" pitchFamily="34" charset="0"/>
              <a:cs typeface="+mn-cs"/>
            </a:endParaRPr>
          </a:p>
        </p:txBody>
      </p:sp>
    </p:spTree>
    <p:extLst>
      <p:ext uri="{BB962C8B-B14F-4D97-AF65-F5344CB8AC3E}">
        <p14:creationId xmlns:p14="http://schemas.microsoft.com/office/powerpoint/2010/main" val="4202650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F8523C-8729-40F0-9536-D6C4CA3AD238}" type="slidenum">
              <a:rPr lang="en-US" smtClean="0"/>
              <a:pPr/>
              <a:t>33</a:t>
            </a:fld>
            <a:endParaRPr lang="en-US"/>
          </a:p>
        </p:txBody>
      </p:sp>
    </p:spTree>
    <p:extLst>
      <p:ext uri="{BB962C8B-B14F-4D97-AF65-F5344CB8AC3E}">
        <p14:creationId xmlns:p14="http://schemas.microsoft.com/office/powerpoint/2010/main" val="157795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tx1"/>
                </a:solidFill>
                <a:latin typeface="Arial" panose="020B0604020202020204" pitchFamily="34" charset="0"/>
                <a:cs typeface="Arial" panose="020B0604020202020204" pitchFamily="34" charset="0"/>
              </a:rPr>
              <a:t>Present slide as is.</a:t>
            </a:r>
          </a:p>
          <a:p>
            <a:endParaRPr lang="en-US" sz="1100">
              <a:latin typeface="Arial"/>
              <a:cs typeface="Arial"/>
            </a:endParaRPr>
          </a:p>
          <a:p>
            <a:r>
              <a:rPr lang="en-US" sz="1100" b="1" u="sng">
                <a:latin typeface="Arial"/>
                <a:cs typeface="Arial"/>
              </a:rPr>
              <a:t>FAQ #1</a:t>
            </a:r>
          </a:p>
          <a:p>
            <a:r>
              <a:rPr lang="en-US"/>
              <a:t>What are the recommended screening tests for individual cancers?</a:t>
            </a:r>
            <a:endParaRPr lang="en-US">
              <a:cs typeface="Calibri"/>
            </a:endParaRPr>
          </a:p>
          <a:p>
            <a:r>
              <a:rPr lang="en-US"/>
              <a:t>The following figure details recommended screening tests and intervals for lung, breast, colorectal, cervical and prostate cancers.</a:t>
            </a:r>
            <a:endParaRPr lang="en-US">
              <a:cs typeface="Calibri" panose="020F0502020204030204"/>
            </a:endParaRPr>
          </a:p>
          <a:p>
            <a:endParaRPr lang="en-US">
              <a:cs typeface="Calibri" panose="020F0502020204030204"/>
            </a:endParaRPr>
          </a:p>
          <a:p>
            <a:r>
              <a:rPr lang="en-US"/>
              <a:t>References</a:t>
            </a:r>
            <a:endParaRPr lang="en-US">
              <a:cs typeface="Calibri"/>
            </a:endParaRPr>
          </a:p>
          <a:p>
            <a:r>
              <a:rPr lang="en-US"/>
              <a:t>1. ACS. ACS guidelines for the early detection of cancer. Accessed December 20, 2022. </a:t>
            </a:r>
            <a:r>
              <a:rPr lang="en-US">
                <a:hlinkClick r:id="rId3"/>
              </a:rPr>
              <a:t>https://www.cancer.org/healthy/find-cancer-early/american-cancer-society-guidelines-for-the-early-detection-of-cancer.html</a:t>
            </a:r>
            <a:endParaRPr lang="en-US"/>
          </a:p>
          <a:p>
            <a:r>
              <a:rPr lang="en-US"/>
              <a:t>2. Krist, AH, et al. Screening for lung cancer: US Preventive Services Task Force recommendation statement. JAMA. 2021;325(10):962-970.</a:t>
            </a:r>
            <a:endParaRPr lang="en-US">
              <a:cs typeface="Calibri"/>
            </a:endParaRPr>
          </a:p>
          <a:p>
            <a:r>
              <a:rPr lang="en-US"/>
              <a:t>3. Siu AL and US Preventive Services Task Force. Screening for breast cancer: US Preventive Services Task Force recommendation statement. Ann Int Med. 2016;164(4):279-296.</a:t>
            </a:r>
            <a:endParaRPr lang="en-US">
              <a:cs typeface="Calibri"/>
            </a:endParaRPr>
          </a:p>
          <a:p>
            <a:r>
              <a:rPr lang="en-US"/>
              <a:t>4. Davidson KW, et al. Screening for colorectal cancer: US Preventive Services Task Force recommendation statement. JAMA. 2021;325(19):1965-1977.</a:t>
            </a:r>
            <a:endParaRPr lang="en-US">
              <a:cs typeface="Calibri"/>
            </a:endParaRPr>
          </a:p>
          <a:p>
            <a:r>
              <a:rPr lang="en-US"/>
              <a:t>5. Curry SJ, et al. Screening for cervical cancer: US Preventive Services Task Force recommendation statement. JAMA. 2018;320(7):674-686.</a:t>
            </a:r>
            <a:endParaRPr lang="en-US">
              <a:cs typeface="Calibri"/>
            </a:endParaRPr>
          </a:p>
          <a:p>
            <a:r>
              <a:rPr lang="en-US"/>
              <a:t>6. Grossman DC, et al. Screening for prostate cancer: US Preventive Services Task Force recommendation statement. JAMA. 2018;319(18): 1901-1913.</a:t>
            </a:r>
            <a:endParaRPr lang="en-US">
              <a:cs typeface="Calibri"/>
            </a:endParaRPr>
          </a:p>
        </p:txBody>
      </p:sp>
      <p:sp>
        <p:nvSpPr>
          <p:cNvPr id="4" name="Slide Number Placeholder 3"/>
          <p:cNvSpPr>
            <a:spLocks noGrp="1"/>
          </p:cNvSpPr>
          <p:nvPr>
            <p:ph type="sldNum" sz="quarter" idx="5"/>
          </p:nvPr>
        </p:nvSpPr>
        <p:spPr/>
        <p:txBody>
          <a:bodyPr/>
          <a:lstStyle/>
          <a:p>
            <a:fld id="{1A2E1953-BE43-844E-BD64-F004DE8F14FE}" type="slidenum">
              <a:rPr lang="en-US" smtClean="0"/>
              <a:t>5</a:t>
            </a:fld>
            <a:endParaRPr lang="en-US"/>
          </a:p>
        </p:txBody>
      </p:sp>
    </p:spTree>
    <p:extLst>
      <p:ext uri="{BB962C8B-B14F-4D97-AF65-F5344CB8AC3E}">
        <p14:creationId xmlns:p14="http://schemas.microsoft.com/office/powerpoint/2010/main" val="170362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946150"/>
            <a:ext cx="5665787" cy="3187700"/>
          </a:xfrm>
        </p:spPr>
      </p:sp>
      <p:sp>
        <p:nvSpPr>
          <p:cNvPr id="3" name="Notes Placeholder 2"/>
          <p:cNvSpPr>
            <a:spLocks noGrp="1"/>
          </p:cNvSpPr>
          <p:nvPr>
            <p:ph type="body" idx="1"/>
          </p:nvPr>
        </p:nvSpPr>
        <p:spPr/>
        <p:txBody>
          <a:bodyPr/>
          <a:lstStyle/>
          <a:p>
            <a:pPr marL="0" indent="0">
              <a:buNone/>
            </a:pPr>
            <a:r>
              <a:rPr lang="en-US" sz="1200">
                <a:solidFill>
                  <a:schemeClr val="tx1"/>
                </a:solidFill>
                <a:latin typeface="+mn-lt"/>
              </a:rPr>
              <a:t>________________________</a:t>
            </a:r>
          </a:p>
          <a:p>
            <a:pPr marL="0" indent="0">
              <a:buNone/>
            </a:pPr>
            <a:r>
              <a:rPr lang="en-US" b="0" i="0">
                <a:solidFill>
                  <a:srgbClr val="303030"/>
                </a:solidFill>
                <a:effectLst/>
                <a:latin typeface="Arial" panose="020B0604020202020204" pitchFamily="34" charset="0"/>
              </a:rPr>
              <a:t>MLR</a:t>
            </a:r>
          </a:p>
          <a:p>
            <a:pPr marL="114300" indent="-114300"/>
            <a:r>
              <a:rPr lang="en-US" b="0" i="0">
                <a:solidFill>
                  <a:srgbClr val="303030"/>
                </a:solidFill>
                <a:effectLst/>
                <a:latin typeface="Arial" panose="020B0604020202020204" pitchFamily="34" charset="0"/>
              </a:rPr>
              <a:t>Exact owns the rights to this image. It was acquired through our work with the Screening Has Meaning Campaign with Casanova.</a:t>
            </a:r>
            <a:endParaRPr lang="en-US" sz="1200">
              <a:solidFill>
                <a:schemeClr val="tx1"/>
              </a:solidFill>
              <a:latin typeface="+mn-lt"/>
            </a:endParaRPr>
          </a:p>
          <a:p>
            <a:pPr marL="114300" indent="-114300"/>
            <a:r>
              <a:rPr kumimoji="0" lang="en-US" sz="1200" b="0" i="0" u="none" strike="noStrike" kern="1200" cap="none" spc="0" normalizeH="0" baseline="0" noProof="0">
                <a:ln>
                  <a:noFill/>
                </a:ln>
                <a:solidFill>
                  <a:srgbClr val="000000"/>
                </a:solidFill>
                <a:effectLst/>
                <a:uLnTx/>
                <a:uFillTx/>
                <a:latin typeface="+mn-lt"/>
                <a:ea typeface="+mn-ea"/>
                <a:cs typeface="+mn-cs"/>
              </a:rPr>
              <a:t>Data from M-US-CG-03218</a:t>
            </a:r>
            <a:endParaRPr lang="en-US" sz="1200">
              <a:solidFill>
                <a:srgbClr val="000000"/>
              </a:solidFill>
              <a:latin typeface="+mn-lt"/>
            </a:endParaRP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9377A5-F992-4B39-812E-52568AB03F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816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200">
                <a:solidFill>
                  <a:srgbClr val="000000"/>
                </a:solidFill>
              </a:rPr>
              <a:t>Read slide as indicated</a:t>
            </a:r>
          </a:p>
          <a:p>
            <a:pPr marL="0" indent="0">
              <a:buNone/>
            </a:pPr>
            <a:endParaRPr kumimoji="0" lang="en-US" sz="1200" b="0" i="0" u="none" strike="noStrike" kern="1200" cap="none" spc="0" normalizeH="0" baseline="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A6DFD7A-787B-401A-B26A-516C7D4D9381}" type="slidenum">
              <a:rPr kumimoji="0" lang="en-US" sz="1700" b="0" i="0" u="none" strike="noStrike" kern="1200" cap="none" spc="0" normalizeH="0" baseline="0" noProof="0" smtClean="0">
                <a:ln>
                  <a:noFill/>
                </a:ln>
                <a:solidFill>
                  <a:srgbClr val="125285"/>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700" b="0" i="0" u="none" strike="noStrike" kern="1200" cap="none" spc="0" normalizeH="0" baseline="0" noProof="0">
              <a:ln>
                <a:noFill/>
              </a:ln>
              <a:solidFill>
                <a:srgbClr val="125285"/>
              </a:solidFill>
              <a:effectLst/>
              <a:uLnTx/>
              <a:uFillTx/>
              <a:latin typeface="Arial"/>
              <a:ea typeface="+mn-ea"/>
              <a:cs typeface="Arial" pitchFamily="34" charset="0"/>
            </a:endParaRPr>
          </a:p>
        </p:txBody>
      </p:sp>
      <p:sp>
        <p:nvSpPr>
          <p:cNvPr id="7" name="Slide Image Placeholder 6">
            <a:extLst>
              <a:ext uri="{FF2B5EF4-FFF2-40B4-BE49-F238E27FC236}">
                <a16:creationId xmlns:a16="http://schemas.microsoft.com/office/drawing/2014/main" id="{1CA38E03-698B-47B0-9268-3F686D2442DF}"/>
              </a:ext>
            </a:extLst>
          </p:cNvPr>
          <p:cNvSpPr>
            <a:spLocks noGrp="1" noRot="1" noChangeAspect="1"/>
          </p:cNvSpPr>
          <p:nvPr>
            <p:ph type="sldImg"/>
          </p:nvPr>
        </p:nvSpPr>
        <p:spPr>
          <a:xfrm>
            <a:off x="290513" y="381000"/>
            <a:ext cx="6670675" cy="3752850"/>
          </a:xfrm>
        </p:spPr>
      </p:sp>
    </p:spTree>
    <p:extLst>
      <p:ext uri="{BB962C8B-B14F-4D97-AF65-F5344CB8AC3E}">
        <p14:creationId xmlns:p14="http://schemas.microsoft.com/office/powerpoint/2010/main" val="344712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a:solidFill>
                  <a:srgbClr val="000000"/>
                </a:solidFill>
              </a:rPr>
              <a:t>Present from Slide</a:t>
            </a:r>
          </a:p>
          <a:p>
            <a:endParaRPr lang="en-US" sz="1200">
              <a:solidFill>
                <a:srgbClr val="000000"/>
              </a:solidFill>
            </a:endParaRPr>
          </a:p>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en-US" sz="1200">
                <a:solidFill>
                  <a:schemeClr val="tx1"/>
                </a:solidFill>
                <a:latin typeface="+mn-lt"/>
              </a:rPr>
              <a:t>________________________</a:t>
            </a:r>
          </a:p>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en-US" sz="1200">
                <a:solidFill>
                  <a:srgbClr val="000000"/>
                </a:solidFill>
              </a:rPr>
              <a:t>MLR</a:t>
            </a:r>
          </a:p>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en-US" sz="1200">
                <a:solidFill>
                  <a:srgbClr val="000000"/>
                </a:solidFill>
              </a:rPr>
              <a:t>From US.CG.3737-4; pulled in stat noted on page 8</a:t>
            </a:r>
          </a:p>
          <a:p>
            <a:endParaRPr kumimoji="0" lang="en-US" sz="1200" b="0" i="0" u="none" strike="noStrike" kern="1200" cap="none" spc="0" normalizeH="0" baseline="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0A6DFD7A-787B-401A-B26A-516C7D4D9381}" type="slidenum">
              <a:rPr lang="en-US" smtClean="0"/>
              <a:pPr/>
              <a:t>9</a:t>
            </a:fld>
            <a:endParaRPr lang="en-US"/>
          </a:p>
        </p:txBody>
      </p:sp>
      <p:sp>
        <p:nvSpPr>
          <p:cNvPr id="7" name="Slide Image Placeholder 6">
            <a:extLst>
              <a:ext uri="{FF2B5EF4-FFF2-40B4-BE49-F238E27FC236}">
                <a16:creationId xmlns:a16="http://schemas.microsoft.com/office/drawing/2014/main" id="{0ED60F8D-E1B7-4284-82E0-932931CC6D95}"/>
              </a:ext>
            </a:extLst>
          </p:cNvPr>
          <p:cNvSpPr>
            <a:spLocks noGrp="1" noRot="1" noChangeAspect="1"/>
          </p:cNvSpPr>
          <p:nvPr>
            <p:ph type="sldImg"/>
          </p:nvPr>
        </p:nvSpPr>
        <p:spPr>
          <a:xfrm>
            <a:off x="317500" y="514350"/>
            <a:ext cx="6680200" cy="3757613"/>
          </a:xfrm>
        </p:spPr>
      </p:sp>
    </p:spTree>
    <p:extLst>
      <p:ext uri="{BB962C8B-B14F-4D97-AF65-F5344CB8AC3E}">
        <p14:creationId xmlns:p14="http://schemas.microsoft.com/office/powerpoint/2010/main" val="2060687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381000"/>
            <a:ext cx="6415087" cy="3608388"/>
          </a:xfrm>
        </p:spPr>
      </p:sp>
      <p:sp>
        <p:nvSpPr>
          <p:cNvPr id="3" name="Notes Placeholder 2"/>
          <p:cNvSpPr>
            <a:spLocks noGrp="1"/>
          </p:cNvSpPr>
          <p:nvPr>
            <p:ph type="body" idx="1"/>
          </p:nvPr>
        </p:nvSpPr>
        <p:spPr>
          <a:xfrm>
            <a:off x="449263" y="4409833"/>
            <a:ext cx="6120147" cy="4410317"/>
          </a:xfrm>
        </p:spPr>
        <p:txBody>
          <a:bodyPr/>
          <a:lstStyle/>
          <a:p>
            <a:pPr marL="0" indent="0" defTabSz="1753728">
              <a:lnSpc>
                <a:spcPct val="100000"/>
              </a:lnSpc>
              <a:spcBef>
                <a:spcPts val="0"/>
              </a:spcBef>
              <a:buSzTx/>
              <a:buNone/>
              <a:defRPr/>
            </a:pPr>
            <a:endParaRPr lang="en-US" sz="1200">
              <a:solidFill>
                <a:srgbClr val="000000"/>
              </a:solidFill>
              <a:latin typeface="+mn-lt"/>
            </a:endParaRPr>
          </a:p>
          <a:p>
            <a:pPr marL="219216" indent="-219216" defTabSz="1753728">
              <a:lnSpc>
                <a:spcPct val="100000"/>
              </a:lnSpc>
              <a:spcBef>
                <a:spcPts val="0"/>
              </a:spcBef>
              <a:buSzTx/>
              <a:defRPr/>
            </a:pPr>
            <a:r>
              <a:rPr lang="en-US" sz="1200">
                <a:solidFill>
                  <a:srgbClr val="000000"/>
                </a:solidFill>
                <a:latin typeface="+mn-lt"/>
              </a:rPr>
              <a:t>Early detection improves survival</a:t>
            </a:r>
          </a:p>
          <a:p>
            <a:pPr marL="219216" indent="-219216" defTabSz="1753728">
              <a:lnSpc>
                <a:spcPct val="100000"/>
              </a:lnSpc>
              <a:spcBef>
                <a:spcPts val="0"/>
              </a:spcBef>
              <a:buSzTx/>
              <a:defRPr/>
            </a:pPr>
            <a:r>
              <a:rPr lang="en-US" sz="1200">
                <a:solidFill>
                  <a:srgbClr val="000000"/>
                </a:solidFill>
                <a:latin typeface="+mn-lt"/>
              </a:rPr>
              <a:t>Most cases are diagnosed in the localized or regional stage.</a:t>
            </a:r>
          </a:p>
          <a:p>
            <a:pPr marL="219216" indent="-219216" defTabSz="1753728">
              <a:lnSpc>
                <a:spcPct val="100000"/>
              </a:lnSpc>
              <a:spcBef>
                <a:spcPts val="0"/>
              </a:spcBef>
              <a:buSzTx/>
              <a:defRPr/>
            </a:pPr>
            <a:r>
              <a:rPr lang="en-US" sz="1200">
                <a:solidFill>
                  <a:srgbClr val="000000"/>
                </a:solidFill>
                <a:latin typeface="+mn-lt"/>
              </a:rPr>
              <a:t>When diagnosed in stages I or II, 9 out of 10 patients survive 5 years whereas those who are diagnosed in stage IV, 1 out of 10 survive 5 years. </a:t>
            </a:r>
          </a:p>
          <a:p>
            <a:pPr marL="219216" indent="-219216" defTabSz="1753728">
              <a:lnSpc>
                <a:spcPct val="100000"/>
              </a:lnSpc>
              <a:spcBef>
                <a:spcPts val="0"/>
              </a:spcBef>
              <a:buSzTx/>
              <a:defRPr/>
            </a:pPr>
            <a:r>
              <a:rPr lang="en-US" sz="1200" b="1">
                <a:solidFill>
                  <a:srgbClr val="000000"/>
                </a:solidFill>
                <a:latin typeface="+mn-lt"/>
                <a:cs typeface="Arial Narrow" panose="020B0604020202020204" pitchFamily="34" charset="0"/>
              </a:rPr>
              <a:t>Localized: </a:t>
            </a:r>
            <a:r>
              <a:rPr lang="en-US" sz="1200">
                <a:solidFill>
                  <a:srgbClr val="000000"/>
                </a:solidFill>
                <a:latin typeface="+mn-lt"/>
                <a:cs typeface="Arial Narrow" panose="020B0604020202020204" pitchFamily="34" charset="0"/>
              </a:rPr>
              <a:t>There is no sign that the cancer has spread outside of the colon or rectum. This includes AJCC stage I, </a:t>
            </a:r>
            <a:r>
              <a:rPr lang="en-US" sz="1200" err="1">
                <a:solidFill>
                  <a:srgbClr val="000000"/>
                </a:solidFill>
                <a:latin typeface="+mn-lt"/>
                <a:cs typeface="Arial Narrow" panose="020B0604020202020204" pitchFamily="34" charset="0"/>
              </a:rPr>
              <a:t>IIa</a:t>
            </a:r>
            <a:r>
              <a:rPr lang="en-US" sz="1200">
                <a:solidFill>
                  <a:srgbClr val="000000"/>
                </a:solidFill>
                <a:latin typeface="+mn-lt"/>
                <a:cs typeface="Arial Narrow" panose="020B0604020202020204" pitchFamily="34" charset="0"/>
              </a:rPr>
              <a:t>, and IIb cancers. </a:t>
            </a:r>
            <a:r>
              <a:rPr lang="en-US" sz="1200" b="1">
                <a:solidFill>
                  <a:srgbClr val="000000"/>
                </a:solidFill>
                <a:latin typeface="+mn-lt"/>
                <a:cs typeface="Arial Narrow" panose="020B0604020202020204" pitchFamily="34" charset="0"/>
              </a:rPr>
              <a:t>Regional:</a:t>
            </a:r>
            <a:r>
              <a:rPr lang="en-US" sz="1200">
                <a:solidFill>
                  <a:srgbClr val="000000"/>
                </a:solidFill>
                <a:latin typeface="+mn-lt"/>
                <a:cs typeface="Arial Narrow" panose="020B0604020202020204" pitchFamily="34" charset="0"/>
              </a:rPr>
              <a:t> The cancer has spread outside the colon or rectum to nearby structures or lymph nodes. This includes stage </a:t>
            </a:r>
            <a:r>
              <a:rPr lang="en-US" sz="1200" err="1">
                <a:solidFill>
                  <a:srgbClr val="000000"/>
                </a:solidFill>
                <a:latin typeface="+mn-lt"/>
                <a:cs typeface="Arial Narrow" panose="020B0604020202020204" pitchFamily="34" charset="0"/>
              </a:rPr>
              <a:t>IIc</a:t>
            </a:r>
            <a:r>
              <a:rPr lang="en-US" sz="1200">
                <a:solidFill>
                  <a:srgbClr val="000000"/>
                </a:solidFill>
                <a:latin typeface="+mn-lt"/>
                <a:cs typeface="Arial Narrow" panose="020B0604020202020204" pitchFamily="34" charset="0"/>
              </a:rPr>
              <a:t> and stage III cancers in the AJCC system.</a:t>
            </a:r>
            <a:r>
              <a:rPr lang="en-US" sz="1200" baseline="30000">
                <a:solidFill>
                  <a:srgbClr val="000000"/>
                </a:solidFill>
                <a:latin typeface="+mn-lt"/>
                <a:cs typeface="Arial Narrow" panose="020B0604020202020204" pitchFamily="34" charset="0"/>
              </a:rPr>
              <a:t> </a:t>
            </a:r>
            <a:r>
              <a:rPr lang="en-US" sz="1200" b="1">
                <a:solidFill>
                  <a:srgbClr val="000000"/>
                </a:solidFill>
                <a:latin typeface="+mn-lt"/>
              </a:rPr>
              <a:t>Distant</a:t>
            </a:r>
            <a:r>
              <a:rPr lang="en-US" sz="1200" b="1">
                <a:solidFill>
                  <a:srgbClr val="000000"/>
                </a:solidFill>
                <a:latin typeface="+mn-lt"/>
                <a:cs typeface="Arial Narrow" panose="020B0604020202020204" pitchFamily="34" charset="0"/>
              </a:rPr>
              <a:t>: </a:t>
            </a:r>
            <a:r>
              <a:rPr lang="en-US" sz="1200">
                <a:solidFill>
                  <a:srgbClr val="000000"/>
                </a:solidFill>
                <a:latin typeface="+mn-lt"/>
                <a:cs typeface="Arial Narrow" panose="020B0604020202020204" pitchFamily="34" charset="0"/>
              </a:rPr>
              <a:t>The cancer has spread to distant parts of the body such as the liver, </a:t>
            </a:r>
            <a:r>
              <a:rPr kumimoji="0" lang="en-US" sz="1200" b="0" i="0" u="none" strike="noStrike" kern="1200" cap="none" spc="0" normalizeH="0" baseline="0">
                <a:ln>
                  <a:noFill/>
                </a:ln>
                <a:solidFill>
                  <a:srgbClr val="000000"/>
                </a:solidFill>
                <a:effectLst/>
                <a:uLnTx/>
                <a:uFillTx/>
                <a:latin typeface="+mn-lt"/>
                <a:ea typeface="+mn-ea"/>
                <a:cs typeface="+mn-cs"/>
              </a:rPr>
              <a:t>lungs</a:t>
            </a:r>
            <a:r>
              <a:rPr lang="en-US" sz="1200">
                <a:solidFill>
                  <a:srgbClr val="000000"/>
                </a:solidFill>
                <a:latin typeface="+mn-lt"/>
                <a:cs typeface="Arial Narrow" panose="020B0604020202020204" pitchFamily="34" charset="0"/>
              </a:rPr>
              <a:t>, or distant lymph nodes. This includes stage IV cancers.</a:t>
            </a:r>
            <a:endParaRPr lang="en-US" sz="1200" baseline="30000">
              <a:solidFill>
                <a:srgbClr val="000000"/>
              </a:solidFill>
              <a:latin typeface="+mn-lt"/>
              <a:cs typeface="Arial Narrow" panose="020B0604020202020204" pitchFamily="34" charset="0"/>
            </a:endParaRPr>
          </a:p>
          <a:p>
            <a:pPr marL="541951" lvl="1" indent="-219216" defTabSz="1753728">
              <a:lnSpc>
                <a:spcPct val="100000"/>
              </a:lnSpc>
              <a:spcBef>
                <a:spcPts val="0"/>
              </a:spcBef>
              <a:defRPr/>
            </a:pPr>
            <a:r>
              <a:rPr lang="en-US" sz="1200">
                <a:solidFill>
                  <a:srgbClr val="000000"/>
                </a:solidFill>
                <a:latin typeface="+mn-lt"/>
              </a:rPr>
              <a:t>ACS. Survival Rates for Colorectal Cancer, by Stage. https://www.cancer.org/cancer/colon-rectal-cancer/detection-diagnosis-staging/survival-rates.html. Accessed March 13, 2020.</a:t>
            </a:r>
            <a:r>
              <a:rPr lang="en-US" sz="1200" b="1">
                <a:solidFill>
                  <a:srgbClr val="000000"/>
                </a:solidFill>
                <a:latin typeface="+mn-lt"/>
              </a:rPr>
              <a:t> </a:t>
            </a:r>
            <a:endParaRPr lang="en-US" sz="1200" baseline="30000">
              <a:solidFill>
                <a:srgbClr val="000000"/>
              </a:solidFill>
              <a:latin typeface="+mn-lt"/>
            </a:endParaRPr>
          </a:p>
          <a:p>
            <a:pPr marL="0" indent="0" defTabSz="1753728">
              <a:spcBef>
                <a:spcPts val="0"/>
              </a:spcBef>
              <a:buSzTx/>
              <a:buNone/>
              <a:defRPr/>
            </a:pPr>
            <a:endParaRPr lang="en-US" sz="1200">
              <a:solidFill>
                <a:srgbClr val="000000"/>
              </a:solidFill>
              <a:latin typeface="+mn-lt"/>
            </a:endParaRPr>
          </a:p>
          <a:p>
            <a:pPr marL="0" marR="0" lvl="0" indent="0" algn="l" defTabSz="175372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a:solidFill>
                  <a:schemeClr val="tx1"/>
                </a:solidFill>
                <a:latin typeface="+mn-lt"/>
              </a:rPr>
              <a:t>________________________</a:t>
            </a:r>
          </a:p>
          <a:p>
            <a:pPr marL="0" indent="0" defTabSz="1753728">
              <a:spcBef>
                <a:spcPts val="0"/>
              </a:spcBef>
              <a:buSzTx/>
              <a:buNone/>
              <a:defRPr/>
            </a:pPr>
            <a:r>
              <a:rPr lang="en-US" sz="1200">
                <a:solidFill>
                  <a:srgbClr val="000000"/>
                </a:solidFill>
                <a:latin typeface="+mn-lt"/>
              </a:rPr>
              <a:t>MLR</a:t>
            </a:r>
          </a:p>
          <a:p>
            <a:pPr marL="0" marR="0" lvl="0" indent="0" algn="l" defTabSz="175372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b="0">
                <a:solidFill>
                  <a:srgbClr val="000000"/>
                </a:solidFill>
                <a:latin typeface="+mn-lt"/>
              </a:rPr>
              <a:t>Graph and “Colorectal cancer is “the most preventable yet least prevented form of cancer”</a:t>
            </a:r>
            <a:r>
              <a:rPr lang="en-US" sz="1200" b="0" baseline="30000">
                <a:solidFill>
                  <a:srgbClr val="000000"/>
                </a:solidFill>
                <a:latin typeface="+mn-lt"/>
              </a:rPr>
              <a:t>1 </a:t>
            </a:r>
            <a:r>
              <a:rPr lang="en-US" sz="1200" b="0">
                <a:solidFill>
                  <a:srgbClr val="000000"/>
                </a:solidFill>
                <a:latin typeface="+mn-lt"/>
              </a:rPr>
              <a:t>pulled from US.CG.3737-4 </a:t>
            </a:r>
          </a:p>
          <a:p>
            <a:pPr marL="0" indent="0" defTabSz="1753728">
              <a:spcBef>
                <a:spcPts val="0"/>
              </a:spcBef>
              <a:buSzTx/>
              <a:buNone/>
              <a:defRPr/>
            </a:pPr>
            <a:endParaRPr lang="en-US" sz="1200">
              <a:solidFill>
                <a:srgbClr val="000000"/>
              </a:solidFill>
              <a:latin typeface="+mn-lt"/>
            </a:endParaRPr>
          </a:p>
        </p:txBody>
      </p:sp>
      <p:sp>
        <p:nvSpPr>
          <p:cNvPr id="4" name="Slide Number Placeholder 3"/>
          <p:cNvSpPr>
            <a:spLocks noGrp="1"/>
          </p:cNvSpPr>
          <p:nvPr>
            <p:ph type="sldNum" sz="quarter" idx="10"/>
          </p:nvPr>
        </p:nvSpPr>
        <p:spPr/>
        <p:txBody>
          <a:bodyPr/>
          <a:lstStyle/>
          <a:p>
            <a:pPr defTabSz="1753728">
              <a:defRPr/>
            </a:pPr>
            <a:fld id="{D5F8523C-8729-40F0-9536-D6C4CA3AD238}" type="slidenum">
              <a:rPr lang="en-US">
                <a:solidFill>
                  <a:srgbClr val="125285"/>
                </a:solidFill>
                <a:latin typeface="Arial"/>
              </a:rPr>
              <a:pPr defTabSz="1753728">
                <a:defRPr/>
              </a:pPr>
              <a:t>10</a:t>
            </a:fld>
            <a:endParaRPr lang="en-US">
              <a:solidFill>
                <a:srgbClr val="125285"/>
              </a:solidFill>
              <a:latin typeface="Arial"/>
            </a:endParaRPr>
          </a:p>
        </p:txBody>
      </p:sp>
    </p:spTree>
    <p:extLst>
      <p:ext uri="{BB962C8B-B14F-4D97-AF65-F5344CB8AC3E}">
        <p14:creationId xmlns:p14="http://schemas.microsoft.com/office/powerpoint/2010/main" val="376192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nSpc>
                <a:spcPct val="100000"/>
              </a:lnSpc>
              <a:spcBef>
                <a:spcPts val="0"/>
              </a:spcBef>
              <a:buNone/>
            </a:pPr>
            <a:r>
              <a:rPr lang="en-US" sz="1100" b="1" dirty="0">
                <a:solidFill>
                  <a:schemeClr val="bg2">
                    <a:lumMod val="10000"/>
                  </a:schemeClr>
                </a:solidFill>
              </a:rPr>
              <a:t>Key Points: </a:t>
            </a:r>
          </a:p>
          <a:p>
            <a:pPr>
              <a:lnSpc>
                <a:spcPct val="100000"/>
              </a:lnSpc>
              <a:spcBef>
                <a:spcPts val="0"/>
              </a:spcBef>
            </a:pPr>
            <a:r>
              <a:rPr lang="en-US" sz="1100" dirty="0">
                <a:solidFill>
                  <a:schemeClr val="bg2">
                    <a:lumMod val="10000"/>
                  </a:schemeClr>
                </a:solidFill>
              </a:rPr>
              <a:t>CRC is one of the most preventable and treatable forms of cancer, with survival rates that are significantly affected by the stage at diagnosis [Itzkowitz 2009 p1225/col1/para1/line1-2]</a:t>
            </a:r>
            <a:endParaRPr lang="en-US" sz="1100" dirty="0">
              <a:solidFill>
                <a:schemeClr val="bg2">
                  <a:lumMod val="10000"/>
                </a:schemeClr>
              </a:solidFill>
              <a:cs typeface="Calibri"/>
            </a:endParaRPr>
          </a:p>
          <a:p>
            <a:pPr>
              <a:lnSpc>
                <a:spcPct val="100000"/>
              </a:lnSpc>
              <a:spcBef>
                <a:spcPts val="0"/>
              </a:spcBef>
            </a:pPr>
            <a:r>
              <a:rPr lang="en-US" sz="1100" dirty="0">
                <a:solidFill>
                  <a:schemeClr val="bg2">
                    <a:lumMod val="10000"/>
                  </a:schemeClr>
                </a:solidFill>
              </a:rPr>
              <a:t>Approximately 70% of CRC develops from colorectal adenomas. And Up to 30% of CRCs develop from sessile serrated polyps. [Rex 2017 p4/col1/para1/line1-2] &amp; [Rex 2017 p4/col2/para2/line1-3]</a:t>
            </a:r>
            <a:endParaRPr lang="en-US" sz="1100" dirty="0">
              <a:solidFill>
                <a:schemeClr val="bg2">
                  <a:lumMod val="10000"/>
                </a:schemeClr>
              </a:solidFill>
              <a:cs typeface="Calibri"/>
            </a:endParaRPr>
          </a:p>
          <a:p>
            <a:pPr lvl="1">
              <a:lnSpc>
                <a:spcPct val="100000"/>
              </a:lnSpc>
              <a:spcBef>
                <a:spcPts val="0"/>
              </a:spcBef>
            </a:pPr>
            <a:r>
              <a:rPr lang="en-US" dirty="0">
                <a:solidFill>
                  <a:schemeClr val="bg2">
                    <a:lumMod val="10000"/>
                  </a:schemeClr>
                </a:solidFill>
              </a:rPr>
              <a:t>The evolution of a colorectal adenoma to early CRC typically takes more than 10 years, which provides an important window of opportunity to detect adenomas and early-stage CRC [Rex 2017 p4/col1/para1/line2-5] </a:t>
            </a:r>
          </a:p>
          <a:p>
            <a:pPr lvl="1">
              <a:lnSpc>
                <a:spcPct val="100000"/>
              </a:lnSpc>
              <a:spcBef>
                <a:spcPts val="0"/>
              </a:spcBef>
            </a:pPr>
            <a:r>
              <a:rPr lang="en-US" dirty="0">
                <a:solidFill>
                  <a:schemeClr val="bg2">
                    <a:lumMod val="10000"/>
                  </a:schemeClr>
                </a:solidFill>
              </a:rPr>
              <a:t>Based on data from SEER 18 2011–2017, All Races, Both Sexes by SEER Summary Stage 2000: </a:t>
            </a:r>
            <a:endParaRPr lang="en-US" dirty="0">
              <a:solidFill>
                <a:schemeClr val="bg2">
                  <a:lumMod val="10000"/>
                </a:schemeClr>
              </a:solidFill>
              <a:cs typeface="Calibri"/>
            </a:endParaRPr>
          </a:p>
          <a:p>
            <a:pPr lvl="1">
              <a:lnSpc>
                <a:spcPct val="100000"/>
              </a:lnSpc>
              <a:spcBef>
                <a:spcPts val="0"/>
              </a:spcBef>
            </a:pPr>
            <a:r>
              <a:rPr lang="en-US" dirty="0">
                <a:solidFill>
                  <a:schemeClr val="bg2">
                    <a:lumMod val="10000"/>
                  </a:schemeClr>
                </a:solidFill>
              </a:rPr>
              <a:t>overall 5-year relative survival is 65%</a:t>
            </a:r>
            <a:endParaRPr lang="en-US" dirty="0">
              <a:solidFill>
                <a:schemeClr val="bg2">
                  <a:lumMod val="10000"/>
                </a:schemeClr>
              </a:solidFill>
              <a:cs typeface="Calibri"/>
            </a:endParaRPr>
          </a:p>
          <a:p>
            <a:pPr lvl="1">
              <a:lnSpc>
                <a:spcPct val="100000"/>
              </a:lnSpc>
              <a:spcBef>
                <a:spcPts val="0"/>
              </a:spcBef>
            </a:pPr>
            <a:r>
              <a:rPr lang="en-US" dirty="0">
                <a:solidFill>
                  <a:schemeClr val="bg2">
                    <a:lumMod val="10000"/>
                  </a:schemeClr>
                </a:solidFill>
              </a:rPr>
              <a:t>By stage 5-year: localized 91%, regional 72%, distant 15% [Siegel pg16/Fig4/colorectum]</a:t>
            </a:r>
            <a:endParaRPr lang="en-US" dirty="0">
              <a:solidFill>
                <a:schemeClr val="bg2">
                  <a:lumMod val="10000"/>
                </a:schemeClr>
              </a:solidFill>
              <a:cs typeface="Calibri"/>
            </a:endParaRPr>
          </a:p>
        </p:txBody>
      </p:sp>
      <p:sp>
        <p:nvSpPr>
          <p:cNvPr id="4" name="Slide Number Placeholder 3"/>
          <p:cNvSpPr>
            <a:spLocks noGrp="1"/>
          </p:cNvSpPr>
          <p:nvPr>
            <p:ph type="sldNum" sz="quarter" idx="5"/>
          </p:nvPr>
        </p:nvSpPr>
        <p:spPr/>
        <p:txBody>
          <a:bodyPr/>
          <a:lstStyle/>
          <a:p>
            <a:pPr algn="r" defTabSz="932359">
              <a:defRPr/>
            </a:pPr>
            <a:fld id="{D5F8523C-8729-40F0-9536-D6C4CA3AD238}" type="slidenum">
              <a:rPr lang="en-US" sz="1200">
                <a:solidFill>
                  <a:prstClr val="black"/>
                </a:solidFill>
                <a:latin typeface="Arial Narrow" panose="020B0604020202020204" pitchFamily="34" charset="0"/>
                <a:cs typeface="+mn-cs"/>
              </a:rPr>
              <a:pPr algn="r" defTabSz="932359">
                <a:defRPr/>
              </a:pPr>
              <a:t>11</a:t>
            </a:fld>
            <a:endParaRPr lang="en-US" sz="1200">
              <a:solidFill>
                <a:prstClr val="black"/>
              </a:solidFill>
              <a:latin typeface="Arial Narrow" panose="020B0604020202020204" pitchFamily="34" charset="0"/>
              <a:cs typeface="+mn-cs"/>
            </a:endParaRPr>
          </a:p>
        </p:txBody>
      </p:sp>
      <p:sp>
        <p:nvSpPr>
          <p:cNvPr id="7" name="Slide Image Placeholder 6">
            <a:extLst>
              <a:ext uri="{FF2B5EF4-FFF2-40B4-BE49-F238E27FC236}">
                <a16:creationId xmlns:a16="http://schemas.microsoft.com/office/drawing/2014/main" id="{B7729BA6-8754-4DC0-B831-3D05AD3C0AFD}"/>
              </a:ext>
            </a:extLst>
          </p:cNvPr>
          <p:cNvSpPr>
            <a:spLocks noGrp="1" noRot="1" noChangeAspect="1"/>
          </p:cNvSpPr>
          <p:nvPr>
            <p:ph type="sldImg"/>
          </p:nvPr>
        </p:nvSpPr>
        <p:spPr>
          <a:xfrm>
            <a:off x="820738" y="455613"/>
            <a:ext cx="5618162" cy="3160712"/>
          </a:xfrm>
        </p:spPr>
      </p:sp>
    </p:spTree>
    <p:extLst>
      <p:ext uri="{BB962C8B-B14F-4D97-AF65-F5344CB8AC3E}">
        <p14:creationId xmlns:p14="http://schemas.microsoft.com/office/powerpoint/2010/main" val="3255012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sz="1100" b="1" dirty="0">
                <a:solidFill>
                  <a:schemeClr val="bg2">
                    <a:lumMod val="10000"/>
                  </a:schemeClr>
                </a:solidFill>
              </a:rPr>
              <a:t>Key Points:</a:t>
            </a:r>
          </a:p>
          <a:p>
            <a:pPr>
              <a:lnSpc>
                <a:spcPct val="100000"/>
              </a:lnSpc>
              <a:spcBef>
                <a:spcPts val="0"/>
              </a:spcBef>
            </a:pPr>
            <a:r>
              <a:rPr lang="en-US" sz="1100" dirty="0">
                <a:solidFill>
                  <a:schemeClr val="bg2">
                    <a:lumMod val="10000"/>
                  </a:schemeClr>
                </a:solidFill>
              </a:rPr>
              <a:t>The concept of “average risk” vs “high risk” is key to making decisions about CRC screening; while there are common features, the definition of “average risk” is not uniformly consistent in the scientific literature</a:t>
            </a:r>
            <a:endParaRPr lang="en-US" sz="1100" dirty="0">
              <a:solidFill>
                <a:schemeClr val="bg2">
                  <a:lumMod val="10000"/>
                </a:schemeClr>
              </a:solidFill>
              <a:cs typeface="Calibri"/>
            </a:endParaRPr>
          </a:p>
          <a:p>
            <a:pPr>
              <a:lnSpc>
                <a:spcPct val="100000"/>
              </a:lnSpc>
              <a:spcBef>
                <a:spcPts val="0"/>
              </a:spcBef>
            </a:pPr>
            <a:r>
              <a:rPr lang="en-US" sz="1100" dirty="0">
                <a:solidFill>
                  <a:schemeClr val="bg2">
                    <a:lumMod val="10000"/>
                  </a:schemeClr>
                </a:solidFill>
              </a:rPr>
              <a:t>A patient is considered to be in the average-risk category if he or she is not in the high-risk category or has no known risk factors other than age </a:t>
            </a:r>
          </a:p>
          <a:p>
            <a:pPr>
              <a:lnSpc>
                <a:spcPct val="100000"/>
              </a:lnSpc>
              <a:spcBef>
                <a:spcPts val="0"/>
              </a:spcBef>
            </a:pPr>
            <a:r>
              <a:rPr lang="en-US" sz="1100" dirty="0">
                <a:solidFill>
                  <a:schemeClr val="bg2">
                    <a:lumMod val="10000"/>
                  </a:schemeClr>
                </a:solidFill>
              </a:rPr>
              <a:t>High risk is generally defined as having any of the following:</a:t>
            </a:r>
            <a:endParaRPr lang="en-US" sz="1100" dirty="0">
              <a:solidFill>
                <a:schemeClr val="bg2">
                  <a:lumMod val="10000"/>
                </a:schemeClr>
              </a:solidFill>
              <a:cs typeface="Calibri"/>
            </a:endParaRPr>
          </a:p>
          <a:p>
            <a:pPr lvl="1">
              <a:lnSpc>
                <a:spcPct val="100000"/>
              </a:lnSpc>
              <a:spcBef>
                <a:spcPts val="0"/>
              </a:spcBef>
            </a:pPr>
            <a:r>
              <a:rPr lang="en-US" dirty="0">
                <a:solidFill>
                  <a:schemeClr val="bg2">
                    <a:lumMod val="10000"/>
                  </a:schemeClr>
                </a:solidFill>
              </a:rPr>
              <a:t>A personal history of</a:t>
            </a:r>
            <a:endParaRPr lang="en-US" dirty="0">
              <a:solidFill>
                <a:schemeClr val="bg2">
                  <a:lumMod val="10000"/>
                </a:schemeClr>
              </a:solidFill>
              <a:cs typeface="Calibri"/>
            </a:endParaRPr>
          </a:p>
          <a:p>
            <a:pPr lvl="2">
              <a:lnSpc>
                <a:spcPct val="100000"/>
              </a:lnSpc>
              <a:spcBef>
                <a:spcPts val="0"/>
              </a:spcBef>
            </a:pPr>
            <a:r>
              <a:rPr lang="en-US" sz="1100" dirty="0">
                <a:solidFill>
                  <a:schemeClr val="bg2">
                    <a:lumMod val="10000"/>
                  </a:schemeClr>
                </a:solidFill>
              </a:rPr>
              <a:t>Colorectal cancer, adenomatous polyps, or inflammatory bowel syndrome</a:t>
            </a:r>
            <a:endParaRPr lang="en-US" sz="1100" dirty="0">
              <a:solidFill>
                <a:schemeClr val="bg2">
                  <a:lumMod val="10000"/>
                </a:schemeClr>
              </a:solidFill>
              <a:cs typeface="Calibri"/>
            </a:endParaRPr>
          </a:p>
          <a:p>
            <a:pPr lvl="2">
              <a:lnSpc>
                <a:spcPct val="100000"/>
              </a:lnSpc>
              <a:spcBef>
                <a:spcPts val="0"/>
              </a:spcBef>
            </a:pPr>
            <a:r>
              <a:rPr lang="en-US" sz="1100" dirty="0">
                <a:solidFill>
                  <a:schemeClr val="bg2">
                    <a:lumMod val="10000"/>
                  </a:schemeClr>
                </a:solidFill>
              </a:rPr>
              <a:t>A confirmed or suspected hereditary CRC syndrome</a:t>
            </a:r>
            <a:endParaRPr lang="en-US" sz="1100" dirty="0">
              <a:solidFill>
                <a:schemeClr val="bg2">
                  <a:lumMod val="10000"/>
                </a:schemeClr>
              </a:solidFill>
              <a:cs typeface="Calibri"/>
            </a:endParaRPr>
          </a:p>
          <a:p>
            <a:pPr lvl="2">
              <a:lnSpc>
                <a:spcPct val="100000"/>
              </a:lnSpc>
              <a:spcBef>
                <a:spcPts val="0"/>
              </a:spcBef>
            </a:pPr>
            <a:r>
              <a:rPr lang="en-US" sz="1100" dirty="0">
                <a:solidFill>
                  <a:schemeClr val="bg2">
                    <a:lumMod val="10000"/>
                  </a:schemeClr>
                </a:solidFill>
              </a:rPr>
              <a:t>ACS only has an additional category: ACS excludes patients with radiation to the abdomen/ pelvic area to treat prior cancer from the average-risk category (reflected in the footnote section)</a:t>
            </a:r>
            <a:endParaRPr lang="en-US" sz="1100" dirty="0">
              <a:solidFill>
                <a:schemeClr val="bg2">
                  <a:lumMod val="10000"/>
                </a:schemeClr>
              </a:solidFill>
              <a:cs typeface="Calibri"/>
            </a:endParaRPr>
          </a:p>
          <a:p>
            <a:pPr lvl="1">
              <a:lnSpc>
                <a:spcPct val="100000"/>
              </a:lnSpc>
              <a:spcBef>
                <a:spcPts val="0"/>
              </a:spcBef>
            </a:pPr>
            <a:r>
              <a:rPr lang="en-US" dirty="0">
                <a:solidFill>
                  <a:schemeClr val="bg2">
                    <a:lumMod val="10000"/>
                  </a:schemeClr>
                </a:solidFill>
              </a:rPr>
              <a:t>And/or a family history of</a:t>
            </a:r>
            <a:endParaRPr lang="en-US" dirty="0">
              <a:solidFill>
                <a:schemeClr val="bg2">
                  <a:lumMod val="10000"/>
                </a:schemeClr>
              </a:solidFill>
              <a:cs typeface="Calibri"/>
            </a:endParaRPr>
          </a:p>
          <a:p>
            <a:pPr lvl="2">
              <a:lnSpc>
                <a:spcPct val="100000"/>
              </a:lnSpc>
              <a:spcBef>
                <a:spcPts val="0"/>
              </a:spcBef>
            </a:pPr>
            <a:r>
              <a:rPr lang="en-US" sz="1100" dirty="0">
                <a:solidFill>
                  <a:schemeClr val="bg2">
                    <a:lumMod val="10000"/>
                  </a:schemeClr>
                </a:solidFill>
              </a:rPr>
              <a:t>First-degree relative (parents, siblings, children) who has had CRC, adenoma or sessile serrated polyp</a:t>
            </a:r>
            <a:endParaRPr lang="en-US" sz="1100" dirty="0">
              <a:solidFill>
                <a:schemeClr val="bg2">
                  <a:lumMod val="10000"/>
                </a:schemeClr>
              </a:solidFill>
              <a:cs typeface="Calibri"/>
            </a:endParaRPr>
          </a:p>
          <a:p>
            <a:pPr lvl="2">
              <a:lnSpc>
                <a:spcPct val="100000"/>
              </a:lnSpc>
              <a:spcBef>
                <a:spcPts val="0"/>
              </a:spcBef>
            </a:pPr>
            <a:r>
              <a:rPr lang="en-US" sz="1100" dirty="0">
                <a:solidFill>
                  <a:schemeClr val="bg2">
                    <a:lumMod val="10000"/>
                  </a:schemeClr>
                </a:solidFill>
              </a:rPr>
              <a:t>Familial adenomatous polyposis</a:t>
            </a:r>
            <a:endParaRPr lang="en-US" sz="1100" dirty="0">
              <a:solidFill>
                <a:schemeClr val="bg2">
                  <a:lumMod val="10000"/>
                </a:schemeClr>
              </a:solidFill>
              <a:cs typeface="Calibri"/>
            </a:endParaRPr>
          </a:p>
          <a:p>
            <a:pPr lvl="2">
              <a:lnSpc>
                <a:spcPct val="100000"/>
              </a:lnSpc>
              <a:spcBef>
                <a:spcPts val="0"/>
              </a:spcBef>
            </a:pPr>
            <a:r>
              <a:rPr lang="en-US" sz="1100" dirty="0">
                <a:solidFill>
                  <a:schemeClr val="bg2">
                    <a:lumMod val="10000"/>
                  </a:schemeClr>
                </a:solidFill>
              </a:rPr>
              <a:t>Hereditary nonpolyposis colorectal cancer</a:t>
            </a:r>
            <a:endParaRPr lang="en-US" sz="1100" dirty="0">
              <a:solidFill>
                <a:schemeClr val="bg2">
                  <a:lumMod val="10000"/>
                </a:schemeClr>
              </a:solidFill>
              <a:cs typeface="Calibri"/>
            </a:endParaRPr>
          </a:p>
          <a:p>
            <a:pPr marL="0" indent="0">
              <a:lnSpc>
                <a:spcPct val="100000"/>
              </a:lnSpc>
              <a:spcBef>
                <a:spcPts val="0"/>
              </a:spcBef>
              <a:buNone/>
            </a:pPr>
            <a:endParaRPr lang="en-US" sz="1100" dirty="0">
              <a:solidFill>
                <a:schemeClr val="bg2">
                  <a:lumMod val="10000"/>
                </a:schemeClr>
              </a:solidFill>
            </a:endParaRPr>
          </a:p>
          <a:p>
            <a:pPr>
              <a:lnSpc>
                <a:spcPct val="100000"/>
              </a:lnSpc>
              <a:spcBef>
                <a:spcPts val="0"/>
              </a:spcBef>
            </a:pPr>
            <a:r>
              <a:rPr lang="en-GB" sz="1100" dirty="0">
                <a:solidFill>
                  <a:schemeClr val="bg2">
                    <a:lumMod val="10000"/>
                  </a:schemeClr>
                </a:solidFill>
              </a:rPr>
              <a:t>Certain factors associated with Western lifestyles are known to increase the risk of developing CRC. While assessment of these factors provides an important opportunity for lifestyle modification advice, their presence is not considered sufficient to elevate individuals beyond the average-risk category, and there is no evidence to support their use in stratifying subgroups of the population within the average-risk category.</a:t>
            </a:r>
            <a:endParaRPr lang="en-GB" sz="1100" dirty="0">
              <a:solidFill>
                <a:schemeClr val="bg2">
                  <a:lumMod val="10000"/>
                </a:schemeClr>
              </a:solidFill>
              <a:cs typeface="Calibri"/>
            </a:endParaRPr>
          </a:p>
          <a:p>
            <a:pPr marL="0" indent="0">
              <a:lnSpc>
                <a:spcPct val="100000"/>
              </a:lnSpc>
              <a:spcBef>
                <a:spcPts val="0"/>
              </a:spcBef>
              <a:buNone/>
            </a:pPr>
            <a:endParaRPr lang="en-GB" sz="1100" dirty="0">
              <a:solidFill>
                <a:schemeClr val="bg2">
                  <a:lumMod val="10000"/>
                </a:schemeClr>
              </a:solidFill>
            </a:endParaRPr>
          </a:p>
          <a:p>
            <a:pPr marL="0" indent="0">
              <a:lnSpc>
                <a:spcPct val="100000"/>
              </a:lnSpc>
              <a:spcBef>
                <a:spcPts val="0"/>
              </a:spcBef>
              <a:buNone/>
            </a:pPr>
            <a:r>
              <a:rPr lang="en-GB" sz="1100" b="1" dirty="0">
                <a:solidFill>
                  <a:schemeClr val="bg2">
                    <a:lumMod val="10000"/>
                  </a:schemeClr>
                </a:solidFill>
              </a:rPr>
              <a:t>Additional information on CRC risk factors:</a:t>
            </a:r>
            <a:endParaRPr lang="en-GB" sz="1100" b="1" dirty="0">
              <a:solidFill>
                <a:schemeClr val="bg2">
                  <a:lumMod val="10000"/>
                </a:schemeClr>
              </a:solidFill>
              <a:cs typeface="Calibri"/>
            </a:endParaRPr>
          </a:p>
          <a:p>
            <a:pPr>
              <a:lnSpc>
                <a:spcPct val="100000"/>
              </a:lnSpc>
              <a:spcBef>
                <a:spcPts val="0"/>
              </a:spcBef>
            </a:pPr>
            <a:r>
              <a:rPr lang="en-GB" sz="1100" dirty="0">
                <a:solidFill>
                  <a:schemeClr val="bg2">
                    <a:lumMod val="10000"/>
                  </a:schemeClr>
                </a:solidFill>
              </a:rPr>
              <a:t>CRC Risk factors according to NCI (the most complete list, no direct evidence available, only associations). NCCN 2021 guideline update also includes low levels of Vitamin D  association with increased risk for CRC.</a:t>
            </a:r>
            <a:endParaRPr lang="en-GB" sz="1100" dirty="0">
              <a:solidFill>
                <a:schemeClr val="bg2">
                  <a:lumMod val="10000"/>
                </a:schemeClr>
              </a:solidFill>
              <a:cs typeface="Calibri"/>
            </a:endParaRPr>
          </a:p>
          <a:p>
            <a:pPr>
              <a:lnSpc>
                <a:spcPct val="100000"/>
              </a:lnSpc>
              <a:spcBef>
                <a:spcPts val="0"/>
              </a:spcBef>
            </a:pPr>
            <a:r>
              <a:rPr lang="en-GB" sz="1100" dirty="0">
                <a:solidFill>
                  <a:schemeClr val="bg2">
                    <a:lumMod val="10000"/>
                  </a:schemeClr>
                </a:solidFill>
              </a:rPr>
              <a:t>https://www.cancer.gov/types/colorectal/patient/colorectal-prevention-pdq </a:t>
            </a:r>
            <a:endParaRPr lang="en-GB" sz="1100" dirty="0">
              <a:solidFill>
                <a:schemeClr val="bg2">
                  <a:lumMod val="10000"/>
                </a:schemeClr>
              </a:solidFill>
              <a:cs typeface="Calibri"/>
            </a:endParaRPr>
          </a:p>
          <a:p>
            <a:pPr marL="0" indent="0">
              <a:lnSpc>
                <a:spcPct val="100000"/>
              </a:lnSpc>
              <a:spcBef>
                <a:spcPts val="0"/>
              </a:spcBef>
              <a:buNone/>
            </a:pPr>
            <a:endParaRPr lang="en-GB" sz="1100" dirty="0">
              <a:solidFill>
                <a:schemeClr val="bg2">
                  <a:lumMod val="10000"/>
                </a:schemeClr>
              </a:solidFill>
            </a:endParaRPr>
          </a:p>
          <a:p>
            <a:pPr fontAlgn="base">
              <a:lnSpc>
                <a:spcPct val="100000"/>
              </a:lnSpc>
              <a:spcBef>
                <a:spcPts val="0"/>
              </a:spcBef>
            </a:pPr>
            <a:r>
              <a:rPr lang="en-US" sz="1100" dirty="0">
                <a:solidFill>
                  <a:schemeClr val="bg2">
                    <a:lumMod val="10000"/>
                  </a:schemeClr>
                </a:solidFill>
              </a:rPr>
              <a:t>The following risk factors </a:t>
            </a:r>
            <a:r>
              <a:rPr lang="en-US" sz="1100" b="1" dirty="0">
                <a:solidFill>
                  <a:schemeClr val="bg2">
                    <a:lumMod val="10000"/>
                  </a:schemeClr>
                </a:solidFill>
              </a:rPr>
              <a:t>increase</a:t>
            </a:r>
            <a:r>
              <a:rPr lang="en-US" sz="1100" dirty="0">
                <a:solidFill>
                  <a:schemeClr val="bg2">
                    <a:lumMod val="10000"/>
                  </a:schemeClr>
                </a:solidFill>
              </a:rPr>
              <a:t> the risk of colorectal cancer:</a:t>
            </a:r>
            <a:endParaRPr lang="en-US" sz="1100"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Age</a:t>
            </a:r>
            <a:endParaRPr lang="en-US"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Family history of colorectal cancer</a:t>
            </a:r>
            <a:endParaRPr lang="en-US"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Personal history</a:t>
            </a:r>
            <a:endParaRPr lang="en-US"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Inherited risk</a:t>
            </a:r>
            <a:endParaRPr lang="en-US"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Alcohol</a:t>
            </a:r>
            <a:endParaRPr lang="en-US"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Cigarette smoking</a:t>
            </a:r>
            <a:endParaRPr lang="en-US"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Race</a:t>
            </a:r>
            <a:endParaRPr lang="en-US"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Obesity</a:t>
            </a:r>
            <a:endParaRPr lang="en-US" dirty="0">
              <a:solidFill>
                <a:schemeClr val="bg2">
                  <a:lumMod val="10000"/>
                </a:schemeClr>
              </a:solidFill>
              <a:cs typeface="Calibri"/>
            </a:endParaRPr>
          </a:p>
          <a:p>
            <a:pPr fontAlgn="base">
              <a:lnSpc>
                <a:spcPct val="100000"/>
              </a:lnSpc>
              <a:spcBef>
                <a:spcPts val="0"/>
              </a:spcBef>
            </a:pPr>
            <a:r>
              <a:rPr lang="en-US" sz="1100" dirty="0">
                <a:solidFill>
                  <a:schemeClr val="bg2">
                    <a:lumMod val="10000"/>
                  </a:schemeClr>
                </a:solidFill>
              </a:rPr>
              <a:t>The following </a:t>
            </a:r>
            <a:r>
              <a:rPr lang="en-US" sz="1100" i="1" dirty="0">
                <a:solidFill>
                  <a:schemeClr val="bg2">
                    <a:lumMod val="10000"/>
                  </a:schemeClr>
                </a:solidFill>
              </a:rPr>
              <a:t>protective</a:t>
            </a:r>
            <a:r>
              <a:rPr lang="en-US" sz="1100" dirty="0">
                <a:solidFill>
                  <a:schemeClr val="bg2">
                    <a:lumMod val="10000"/>
                  </a:schemeClr>
                </a:solidFill>
              </a:rPr>
              <a:t> factors </a:t>
            </a:r>
            <a:r>
              <a:rPr lang="en-US" sz="1100" b="1" dirty="0">
                <a:solidFill>
                  <a:schemeClr val="bg2">
                    <a:lumMod val="10000"/>
                  </a:schemeClr>
                </a:solidFill>
              </a:rPr>
              <a:t>decrease</a:t>
            </a:r>
            <a:r>
              <a:rPr lang="en-US" sz="1100" dirty="0">
                <a:solidFill>
                  <a:schemeClr val="bg2">
                    <a:lumMod val="10000"/>
                  </a:schemeClr>
                </a:solidFill>
              </a:rPr>
              <a:t> the risk of colorectal cancer:</a:t>
            </a:r>
            <a:endParaRPr lang="en-US" sz="1100"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Physical activity</a:t>
            </a:r>
            <a:endParaRPr lang="en-US"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Aspirin [The USPSTF has made a recommendation statement on aspirin use to prevent cardiovascular disease and colorectal cancer. As stated in Figure 1 of JAMA article]</a:t>
            </a:r>
            <a:endParaRPr lang="en-US"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Combination hormone replacement therapy</a:t>
            </a:r>
            <a:endParaRPr lang="en-US"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Polyp removal</a:t>
            </a:r>
            <a:endParaRPr lang="en-US" dirty="0">
              <a:solidFill>
                <a:schemeClr val="bg2">
                  <a:lumMod val="10000"/>
                </a:schemeClr>
              </a:solidFill>
              <a:cs typeface="Calibri"/>
            </a:endParaRPr>
          </a:p>
          <a:p>
            <a:pPr fontAlgn="base">
              <a:lnSpc>
                <a:spcPct val="100000"/>
              </a:lnSpc>
              <a:spcBef>
                <a:spcPts val="0"/>
              </a:spcBef>
            </a:pPr>
            <a:r>
              <a:rPr lang="en-US" sz="1100" dirty="0">
                <a:solidFill>
                  <a:schemeClr val="bg2">
                    <a:lumMod val="10000"/>
                  </a:schemeClr>
                </a:solidFill>
              </a:rPr>
              <a:t>It is </a:t>
            </a:r>
            <a:r>
              <a:rPr lang="en-US" sz="1100" b="1" dirty="0">
                <a:solidFill>
                  <a:schemeClr val="bg2">
                    <a:lumMod val="10000"/>
                  </a:schemeClr>
                </a:solidFill>
              </a:rPr>
              <a:t>not clear </a:t>
            </a:r>
            <a:r>
              <a:rPr lang="en-US" sz="1100" dirty="0">
                <a:solidFill>
                  <a:schemeClr val="bg2">
                    <a:lumMod val="10000"/>
                  </a:schemeClr>
                </a:solidFill>
              </a:rPr>
              <a:t>if the following affect the risk of colorectal cancer:</a:t>
            </a:r>
            <a:endParaRPr lang="en-US" sz="1100"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Nonsteroidal anti-inflammatory drugs (NSAIDs) other than aspirin</a:t>
            </a:r>
            <a:endParaRPr lang="en-US"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Calcium</a:t>
            </a:r>
            <a:endParaRPr lang="en-US"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Diet</a:t>
            </a:r>
            <a:endParaRPr lang="en-US" dirty="0">
              <a:solidFill>
                <a:schemeClr val="bg2">
                  <a:lumMod val="10000"/>
                </a:schemeClr>
              </a:solidFill>
              <a:cs typeface="Calibri"/>
            </a:endParaRPr>
          </a:p>
          <a:p>
            <a:pPr fontAlgn="base">
              <a:lnSpc>
                <a:spcPct val="100000"/>
              </a:lnSpc>
              <a:spcBef>
                <a:spcPts val="0"/>
              </a:spcBef>
            </a:pPr>
            <a:r>
              <a:rPr lang="en-US" sz="1100" dirty="0">
                <a:solidFill>
                  <a:schemeClr val="bg2">
                    <a:lumMod val="10000"/>
                  </a:schemeClr>
                </a:solidFill>
              </a:rPr>
              <a:t>The following factors </a:t>
            </a:r>
            <a:r>
              <a:rPr lang="en-US" sz="1100" b="1" dirty="0">
                <a:solidFill>
                  <a:schemeClr val="bg2">
                    <a:lumMod val="10000"/>
                  </a:schemeClr>
                </a:solidFill>
              </a:rPr>
              <a:t>do not affect </a:t>
            </a:r>
            <a:r>
              <a:rPr lang="en-US" sz="1100" dirty="0">
                <a:solidFill>
                  <a:schemeClr val="bg2">
                    <a:lumMod val="10000"/>
                  </a:schemeClr>
                </a:solidFill>
              </a:rPr>
              <a:t>the risk of colorectal cancer:</a:t>
            </a:r>
            <a:endParaRPr lang="en-US" sz="1100"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Hormone replacement therapy with estrogen only</a:t>
            </a:r>
            <a:endParaRPr lang="en-US" dirty="0">
              <a:solidFill>
                <a:schemeClr val="bg2">
                  <a:lumMod val="10000"/>
                </a:schemeClr>
              </a:solidFill>
              <a:cs typeface="Calibri"/>
            </a:endParaRPr>
          </a:p>
          <a:p>
            <a:pPr lvl="1" fontAlgn="base">
              <a:lnSpc>
                <a:spcPct val="100000"/>
              </a:lnSpc>
              <a:spcBef>
                <a:spcPts val="0"/>
              </a:spcBef>
            </a:pPr>
            <a:r>
              <a:rPr lang="en-US" dirty="0">
                <a:solidFill>
                  <a:schemeClr val="bg2">
                    <a:lumMod val="10000"/>
                  </a:schemeClr>
                </a:solidFill>
              </a:rPr>
              <a:t>Statins</a:t>
            </a:r>
            <a:endParaRPr lang="en-US" dirty="0">
              <a:solidFill>
                <a:schemeClr val="bg2">
                  <a:lumMod val="10000"/>
                </a:schemeClr>
              </a:solidFill>
              <a:cs typeface="Calibri"/>
            </a:endParaRPr>
          </a:p>
          <a:p>
            <a:pPr lvl="1">
              <a:lnSpc>
                <a:spcPct val="100000"/>
              </a:lnSpc>
              <a:spcBef>
                <a:spcPts val="0"/>
              </a:spcBef>
            </a:pPr>
            <a:endParaRPr lang="en-US" dirty="0">
              <a:solidFill>
                <a:schemeClr val="bg2">
                  <a:lumMod val="10000"/>
                </a:schemeClr>
              </a:solidFill>
              <a:cs typeface="Calibri"/>
            </a:endParaRPr>
          </a:p>
          <a:p>
            <a:pPr lvl="1">
              <a:lnSpc>
                <a:spcPct val="100000"/>
              </a:lnSpc>
              <a:spcBef>
                <a:spcPts val="0"/>
              </a:spcBef>
            </a:pPr>
            <a:r>
              <a:rPr lang="en-US" dirty="0">
                <a:solidFill>
                  <a:schemeClr val="bg2">
                    <a:lumMod val="10000"/>
                  </a:schemeClr>
                </a:solidFill>
                <a:cs typeface="Calibri"/>
              </a:rPr>
              <a:t>Reference Annotations:</a:t>
            </a:r>
          </a:p>
          <a:p>
            <a:pPr lvl="1">
              <a:lnSpc>
                <a:spcPct val="100000"/>
              </a:lnSpc>
              <a:spcBef>
                <a:spcPts val="0"/>
              </a:spcBef>
            </a:pPr>
            <a:r>
              <a:rPr lang="en-US" dirty="0" err="1">
                <a:solidFill>
                  <a:schemeClr val="bg2">
                    <a:lumMod val="10000"/>
                  </a:schemeClr>
                </a:solidFill>
                <a:cs typeface="Calibri"/>
              </a:rPr>
              <a:t>Modifieable</a:t>
            </a:r>
            <a:r>
              <a:rPr lang="en-US" dirty="0">
                <a:solidFill>
                  <a:schemeClr val="bg2">
                    <a:lumMod val="10000"/>
                  </a:schemeClr>
                </a:solidFill>
                <a:cs typeface="Calibri"/>
              </a:rPr>
              <a:t> risk factors [ACS CRC </a:t>
            </a:r>
            <a:r>
              <a:rPr lang="en-US" dirty="0" err="1">
                <a:solidFill>
                  <a:schemeClr val="bg2">
                    <a:lumMod val="10000"/>
                  </a:schemeClr>
                </a:solidFill>
                <a:cs typeface="Calibri"/>
              </a:rPr>
              <a:t>Facts&amp;Fig</a:t>
            </a:r>
            <a:r>
              <a:rPr lang="en-US" dirty="0">
                <a:solidFill>
                  <a:schemeClr val="bg2">
                    <a:lumMod val="10000"/>
                  </a:schemeClr>
                </a:solidFill>
                <a:cs typeface="Calibri"/>
              </a:rPr>
              <a:t> 2020-2022 p13/col1para1/line1-10]</a:t>
            </a:r>
          </a:p>
          <a:p>
            <a:pPr lvl="1">
              <a:lnSpc>
                <a:spcPct val="100000"/>
              </a:lnSpc>
              <a:spcBef>
                <a:spcPts val="0"/>
              </a:spcBef>
            </a:pPr>
            <a:r>
              <a:rPr lang="en-US" dirty="0">
                <a:solidFill>
                  <a:schemeClr val="bg2">
                    <a:lumMod val="10000"/>
                  </a:schemeClr>
                </a:solidFill>
                <a:cs typeface="Calibri"/>
              </a:rPr>
              <a:t>Nonmodifiable risk factors </a:t>
            </a:r>
            <a:r>
              <a:rPr lang="en-US" dirty="0">
                <a:solidFill>
                  <a:schemeClr val="bg2">
                    <a:lumMod val="10000"/>
                  </a:schemeClr>
                </a:solidFill>
              </a:rPr>
              <a:t>[ACS CRC </a:t>
            </a:r>
            <a:r>
              <a:rPr lang="en-US" dirty="0" err="1">
                <a:solidFill>
                  <a:schemeClr val="bg2">
                    <a:lumMod val="10000"/>
                  </a:schemeClr>
                </a:solidFill>
              </a:rPr>
              <a:t>Facts&amp;Fig</a:t>
            </a:r>
            <a:r>
              <a:rPr lang="en-US" dirty="0">
                <a:solidFill>
                  <a:schemeClr val="bg2">
                    <a:lumMod val="10000"/>
                  </a:schemeClr>
                </a:solidFill>
              </a:rPr>
              <a:t> 2020-2022 p13/col1para2-3]</a:t>
            </a:r>
            <a:endParaRPr lang="en-US" dirty="0">
              <a:solidFill>
                <a:schemeClr val="bg2">
                  <a:lumMod val="10000"/>
                </a:schemeClr>
              </a:solidFill>
              <a:cs typeface="Calibri"/>
            </a:endParaRPr>
          </a:p>
          <a:p>
            <a:pPr lvl="1"/>
            <a:endParaRPr lang="en-US" sz="1200" dirty="0">
              <a:cs typeface="Calibri"/>
            </a:endParaRPr>
          </a:p>
        </p:txBody>
      </p:sp>
      <p:sp>
        <p:nvSpPr>
          <p:cNvPr id="4" name="Slide Number Placeholder 3"/>
          <p:cNvSpPr>
            <a:spLocks noGrp="1"/>
          </p:cNvSpPr>
          <p:nvPr>
            <p:ph type="sldNum" sz="quarter" idx="5"/>
          </p:nvPr>
        </p:nvSpPr>
        <p:spPr/>
        <p:txBody>
          <a:bodyPr/>
          <a:lstStyle/>
          <a:p>
            <a:pPr defTabSz="932359">
              <a:defRPr/>
            </a:pPr>
            <a:fld id="{D5F8523C-8729-40F0-9536-D6C4CA3AD238}" type="slidenum">
              <a:rPr lang="en-US">
                <a:solidFill>
                  <a:srgbClr val="125285"/>
                </a:solidFill>
                <a:latin typeface="Arial"/>
              </a:rPr>
              <a:pPr defTabSz="932359">
                <a:defRPr/>
              </a:pPr>
              <a:t>12</a:t>
            </a:fld>
            <a:endParaRPr lang="en-US">
              <a:solidFill>
                <a:srgbClr val="125285"/>
              </a:solidFill>
              <a:latin typeface="Arial"/>
            </a:endParaRPr>
          </a:p>
        </p:txBody>
      </p:sp>
    </p:spTree>
    <p:extLst>
      <p:ext uri="{BB962C8B-B14F-4D97-AF65-F5344CB8AC3E}">
        <p14:creationId xmlns:p14="http://schemas.microsoft.com/office/powerpoint/2010/main" val="1468163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Helix- White">
    <p:bg>
      <p:bgPr>
        <a:solidFill>
          <a:schemeClr val="bg1"/>
        </a:solidFill>
        <a:effectLst/>
      </p:bgPr>
    </p:bg>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9F8C4BFF-4393-4722-9DE7-C9493A24FFE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61100" y="-7252"/>
            <a:ext cx="5930900" cy="6872506"/>
          </a:xfrm>
          <a:prstGeom prst="rect">
            <a:avLst/>
          </a:prstGeom>
        </p:spPr>
      </p:pic>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1828799"/>
            <a:ext cx="5039248" cy="2250831"/>
          </a:xfrm>
        </p:spPr>
        <p:txBody>
          <a:bodyPr anchor="ctr" anchorCtr="0"/>
          <a:lstStyle>
            <a:lvl1pPr algn="l">
              <a:lnSpc>
                <a:spcPts val="5200"/>
              </a:lnSpc>
              <a:defRPr sz="50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4" name="Text Placeholder 7">
            <a:extLst>
              <a:ext uri="{FF2B5EF4-FFF2-40B4-BE49-F238E27FC236}">
                <a16:creationId xmlns:a16="http://schemas.microsoft.com/office/drawing/2014/main" id="{3C256E98-86F8-4E29-8A3E-342953442681}"/>
              </a:ext>
            </a:extLst>
          </p:cNvPr>
          <p:cNvSpPr>
            <a:spLocks noGrp="1"/>
          </p:cNvSpPr>
          <p:nvPr>
            <p:ph type="body" sz="quarter" idx="13" hasCustomPrompt="1"/>
          </p:nvPr>
        </p:nvSpPr>
        <p:spPr>
          <a:xfrm>
            <a:off x="457201" y="4461056"/>
            <a:ext cx="5039248" cy="603313"/>
          </a:xfrm>
        </p:spPr>
        <p:txBody>
          <a:bodyPr lIns="0" tIns="0" rIns="0" bIns="0">
            <a:noAutofit/>
          </a:bodyPr>
          <a:lstStyle>
            <a:lvl1pPr marL="0" indent="0" algn="l">
              <a:lnSpc>
                <a:spcPts val="2200"/>
              </a:lnSpc>
              <a:buNone/>
              <a:defRPr sz="2000" b="1">
                <a:solidFill>
                  <a:schemeClr val="tx1"/>
                </a:solidFill>
                <a:latin typeface="Arial" panose="020B0604020202020204" pitchFamily="34" charset="0"/>
                <a:cs typeface="Arial" panose="020B0604020202020204" pitchFamily="34" charset="0"/>
              </a:defRPr>
            </a:lvl1pPr>
          </a:lstStyle>
          <a:p>
            <a:pPr lvl="0"/>
            <a:r>
              <a:rPr lang="en-US" dirty="0"/>
              <a:t>Edit subtitle</a:t>
            </a:r>
          </a:p>
        </p:txBody>
      </p:sp>
      <p:sp>
        <p:nvSpPr>
          <p:cNvPr id="3" name="Footer Placeholder 2">
            <a:extLst>
              <a:ext uri="{FF2B5EF4-FFF2-40B4-BE49-F238E27FC236}">
                <a16:creationId xmlns:a16="http://schemas.microsoft.com/office/drawing/2014/main" id="{33555883-ED2C-4D78-9DC0-127358DC649A}"/>
              </a:ext>
            </a:extLst>
          </p:cNvPr>
          <p:cNvSpPr>
            <a:spLocks noGrp="1"/>
          </p:cNvSpPr>
          <p:nvPr>
            <p:ph type="ftr" sz="quarter" idx="14"/>
          </p:nvPr>
        </p:nvSpPr>
        <p:spPr/>
        <p:txBody>
          <a:bodyPr/>
          <a:lstStyle>
            <a:lvl1pPr algn="l">
              <a:defRPr>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
        <p:nvSpPr>
          <p:cNvPr id="12" name="TextBox 11">
            <a:extLst>
              <a:ext uri="{FF2B5EF4-FFF2-40B4-BE49-F238E27FC236}">
                <a16:creationId xmlns:a16="http://schemas.microsoft.com/office/drawing/2014/main" id="{858A10C7-A10B-45F7-A2F6-304FE1DC510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pic>
        <p:nvPicPr>
          <p:cNvPr id="8" name="Graphic 7">
            <a:extLst>
              <a:ext uri="{FF2B5EF4-FFF2-40B4-BE49-F238E27FC236}">
                <a16:creationId xmlns:a16="http://schemas.microsoft.com/office/drawing/2014/main" id="{8D35FB0C-F1AF-43F8-AF8F-2571C860868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2718" y="405227"/>
            <a:ext cx="1600200" cy="551622"/>
          </a:xfrm>
          <a:prstGeom prst="rect">
            <a:avLst/>
          </a:prstGeom>
        </p:spPr>
      </p:pic>
      <p:sp>
        <p:nvSpPr>
          <p:cNvPr id="10" name="Slide Number Placeholder 4">
            <a:extLst>
              <a:ext uri="{FF2B5EF4-FFF2-40B4-BE49-F238E27FC236}">
                <a16:creationId xmlns:a16="http://schemas.microsoft.com/office/drawing/2014/main" id="{EF01BF53-2B8A-4970-919B-C55A6D7D4312}"/>
              </a:ext>
            </a:extLst>
          </p:cNvPr>
          <p:cNvSpPr>
            <a:spLocks noGrp="1"/>
          </p:cNvSpPr>
          <p:nvPr>
            <p:ph type="sldNum" sz="quarter" idx="12"/>
          </p:nvPr>
        </p:nvSpPr>
        <p:spPr>
          <a:xfrm>
            <a:off x="8991600" y="6400800"/>
            <a:ext cx="2743200" cy="365125"/>
          </a:xfrm>
        </p:spPr>
        <p:txBody>
          <a:bodyPr/>
          <a:lstStyle>
            <a:lvl1pPr>
              <a:defRPr>
                <a:solidFill>
                  <a:schemeClr val="tx1"/>
                </a:solidFill>
              </a:defRPr>
            </a:lvl1pPr>
          </a:lstStyle>
          <a:p>
            <a:fld id="{857C9BCE-67C3-4E89-9B9C-38CCFE777CF5}" type="slidenum">
              <a:rPr lang="en-US" smtClean="0"/>
              <a:pPr/>
              <a:t>‹#›</a:t>
            </a:fld>
            <a:endParaRPr lang="en-US"/>
          </a:p>
        </p:txBody>
      </p:sp>
      <p:sp>
        <p:nvSpPr>
          <p:cNvPr id="11" name="Subtitle 2">
            <a:extLst>
              <a:ext uri="{FF2B5EF4-FFF2-40B4-BE49-F238E27FC236}">
                <a16:creationId xmlns:a16="http://schemas.microsoft.com/office/drawing/2014/main" id="{278B6976-171B-4F88-B540-22D9420020F9}"/>
              </a:ext>
            </a:extLst>
          </p:cNvPr>
          <p:cNvSpPr>
            <a:spLocks noGrp="1"/>
          </p:cNvSpPr>
          <p:nvPr>
            <p:ph type="subTitle" idx="1" hasCustomPrompt="1"/>
          </p:nvPr>
        </p:nvSpPr>
        <p:spPr>
          <a:xfrm>
            <a:off x="457200" y="5368130"/>
            <a:ext cx="5039248" cy="236540"/>
          </a:xfrm>
        </p:spPr>
        <p:txBody>
          <a:bodyPr lIns="0" tIns="0" rIns="0" bIns="0" anchor="t" anchorCtr="0">
            <a:noAutofit/>
          </a:bodyPr>
          <a:lstStyle>
            <a:lvl1pPr marL="0" indent="0" algn="l">
              <a:spcBef>
                <a:spcPts val="0"/>
              </a:spcBef>
              <a:buNone/>
              <a:defRPr sz="1200" b="1" i="0">
                <a:solidFill>
                  <a:schemeClr val="tx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[Month 00, 0000]</a:t>
            </a:r>
          </a:p>
        </p:txBody>
      </p:sp>
    </p:spTree>
    <p:extLst>
      <p:ext uri="{BB962C8B-B14F-4D97-AF65-F5344CB8AC3E}">
        <p14:creationId xmlns:p14="http://schemas.microsoft.com/office/powerpoint/2010/main" val="271116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ing/subheading- Two Content-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57ACA8-51FD-415F-8BAA-A86425385F8C}"/>
              </a:ext>
            </a:extLst>
          </p:cNvPr>
          <p:cNvSpPr>
            <a:spLocks noGrp="1"/>
          </p:cNvSpPr>
          <p:nvPr>
            <p:ph sz="half" idx="1"/>
          </p:nvPr>
        </p:nvSpPr>
        <p:spPr>
          <a:xfrm>
            <a:off x="457200" y="2260879"/>
            <a:ext cx="5232400" cy="3547068"/>
          </a:xfrm>
        </p:spPr>
        <p:txBody>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D4F4FD3B-BF57-465C-8784-67189EB47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49DD7-CF47-42CC-9A0A-DCA504FF457E}"/>
              </a:ext>
            </a:extLst>
          </p:cNvPr>
          <p:cNvSpPr>
            <a:spLocks noGrp="1"/>
          </p:cNvSpPr>
          <p:nvPr>
            <p:ph type="sldNum" sz="quarter" idx="12"/>
          </p:nvPr>
        </p:nvSpPr>
        <p:spPr/>
        <p:txBody>
          <a:bodyPr/>
          <a:lstStyle/>
          <a:p>
            <a:fld id="{857C9BCE-67C3-4E89-9B9C-38CCFE777CF5}" type="slidenum">
              <a:rPr lang="en-US" smtClean="0"/>
              <a:t>‹#›</a:t>
            </a:fld>
            <a:endParaRPr lang="en-US"/>
          </a:p>
        </p:txBody>
      </p:sp>
      <p:sp>
        <p:nvSpPr>
          <p:cNvPr id="8" name="Title 1">
            <a:extLst>
              <a:ext uri="{FF2B5EF4-FFF2-40B4-BE49-F238E27FC236}">
                <a16:creationId xmlns:a16="http://schemas.microsoft.com/office/drawing/2014/main" id="{7679C42E-6956-4964-88EB-14E09A963F70}"/>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D790B39A-5EC3-4A43-B22C-5E64FC7C25D2}"/>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lvl1pPr>
          </a:lstStyle>
          <a:p>
            <a:pPr lvl="0"/>
            <a:r>
              <a:rPr lang="en-US" dirty="0"/>
              <a:t>Edit subtitle</a:t>
            </a:r>
          </a:p>
        </p:txBody>
      </p:sp>
      <p:sp>
        <p:nvSpPr>
          <p:cNvPr id="10" name="Content Placeholder 2">
            <a:extLst>
              <a:ext uri="{FF2B5EF4-FFF2-40B4-BE49-F238E27FC236}">
                <a16:creationId xmlns:a16="http://schemas.microsoft.com/office/drawing/2014/main" id="{2739C495-43B0-4454-925B-6D53BC073DA0}"/>
              </a:ext>
            </a:extLst>
          </p:cNvPr>
          <p:cNvSpPr>
            <a:spLocks noGrp="1"/>
          </p:cNvSpPr>
          <p:nvPr>
            <p:ph sz="half" idx="14"/>
          </p:nvPr>
        </p:nvSpPr>
        <p:spPr>
          <a:xfrm>
            <a:off x="6502402" y="2260879"/>
            <a:ext cx="5232400" cy="3547068"/>
          </a:xfrm>
        </p:spPr>
        <p:txBody>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86B28A09-3292-1F44-B361-1DE7063C07BA}"/>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137289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ing/subheading- Comparison- Whi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7C8886-5B4F-445E-882D-F8827B62B03B}"/>
              </a:ext>
            </a:extLst>
          </p:cNvPr>
          <p:cNvSpPr>
            <a:spLocks noGrp="1"/>
          </p:cNvSpPr>
          <p:nvPr>
            <p:ph type="body" idx="1"/>
          </p:nvPr>
        </p:nvSpPr>
        <p:spPr>
          <a:xfrm>
            <a:off x="457200" y="1828800"/>
            <a:ext cx="5232400" cy="411956"/>
          </a:xfrm>
        </p:spPr>
        <p:txBody>
          <a:bodyPr lIns="0" tIns="0" rIns="0" bIns="0" anchor="b"/>
          <a:lstStyle>
            <a:lvl1pPr marL="0" indent="0">
              <a:buNone/>
              <a:defRPr sz="16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Footer Placeholder 7">
            <a:extLst>
              <a:ext uri="{FF2B5EF4-FFF2-40B4-BE49-F238E27FC236}">
                <a16:creationId xmlns:a16="http://schemas.microsoft.com/office/drawing/2014/main" id="{E63411FA-2CDF-4949-9EEE-39CF866FA6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1342E9-165E-4C53-BC72-671AA52D05E8}"/>
              </a:ext>
            </a:extLst>
          </p:cNvPr>
          <p:cNvSpPr>
            <a:spLocks noGrp="1"/>
          </p:cNvSpPr>
          <p:nvPr>
            <p:ph type="sldNum" sz="quarter" idx="12"/>
          </p:nvPr>
        </p:nvSpPr>
        <p:spPr/>
        <p:txBody>
          <a:bodyPr/>
          <a:lstStyle/>
          <a:p>
            <a:fld id="{857C9BCE-67C3-4E89-9B9C-38CCFE777CF5}" type="slidenum">
              <a:rPr lang="en-US" smtClean="0"/>
              <a:t>‹#›</a:t>
            </a:fld>
            <a:endParaRPr lang="en-US"/>
          </a:p>
        </p:txBody>
      </p:sp>
      <p:sp>
        <p:nvSpPr>
          <p:cNvPr id="11" name="Title 1">
            <a:extLst>
              <a:ext uri="{FF2B5EF4-FFF2-40B4-BE49-F238E27FC236}">
                <a16:creationId xmlns:a16="http://schemas.microsoft.com/office/drawing/2014/main" id="{EB4743EE-895C-4696-A5F0-2702D61F1383}"/>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8768D562-B521-4515-92A8-72C041D8D65B}"/>
              </a:ext>
            </a:extLst>
          </p:cNvPr>
          <p:cNvSpPr>
            <a:spLocks noGrp="1"/>
          </p:cNvSpPr>
          <p:nvPr>
            <p:ph type="body" sz="quarter" idx="14" hasCustomPrompt="1"/>
          </p:nvPr>
        </p:nvSpPr>
        <p:spPr>
          <a:xfrm>
            <a:off x="457200" y="1460092"/>
            <a:ext cx="11277600" cy="360400"/>
          </a:xfrm>
        </p:spPr>
        <p:txBody>
          <a:bodyPr lIns="0" tIns="0" rIns="0" bIns="0" anchor="t" anchorCtr="0">
            <a:noAutofit/>
          </a:bodyPr>
          <a:lstStyle>
            <a:lvl1pPr marL="0" indent="0">
              <a:lnSpc>
                <a:spcPts val="2200"/>
              </a:lnSpc>
              <a:buNone/>
              <a:defRPr sz="2000" b="1"/>
            </a:lvl1pPr>
          </a:lstStyle>
          <a:p>
            <a:pPr lvl="0"/>
            <a:r>
              <a:rPr lang="en-US" dirty="0"/>
              <a:t>Edit subtitle</a:t>
            </a:r>
          </a:p>
        </p:txBody>
      </p:sp>
      <p:sp>
        <p:nvSpPr>
          <p:cNvPr id="14" name="Content Placeholder 2">
            <a:extLst>
              <a:ext uri="{FF2B5EF4-FFF2-40B4-BE49-F238E27FC236}">
                <a16:creationId xmlns:a16="http://schemas.microsoft.com/office/drawing/2014/main" id="{9DEC6383-1879-495D-A085-AC738E857165}"/>
              </a:ext>
            </a:extLst>
          </p:cNvPr>
          <p:cNvSpPr>
            <a:spLocks noGrp="1"/>
          </p:cNvSpPr>
          <p:nvPr>
            <p:ph sz="half" idx="15"/>
          </p:nvPr>
        </p:nvSpPr>
        <p:spPr>
          <a:xfrm>
            <a:off x="457200" y="2260879"/>
            <a:ext cx="5232400" cy="3547068"/>
          </a:xfrm>
        </p:spPr>
        <p:txBody>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4DA43303-4061-4598-B636-58BADACF6FF6}"/>
              </a:ext>
            </a:extLst>
          </p:cNvPr>
          <p:cNvSpPr>
            <a:spLocks noGrp="1"/>
          </p:cNvSpPr>
          <p:nvPr>
            <p:ph sz="half" idx="16"/>
          </p:nvPr>
        </p:nvSpPr>
        <p:spPr>
          <a:xfrm>
            <a:off x="6502402" y="2260879"/>
            <a:ext cx="5232400" cy="3547068"/>
          </a:xfrm>
        </p:spPr>
        <p:txBody>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a:extLst>
              <a:ext uri="{FF2B5EF4-FFF2-40B4-BE49-F238E27FC236}">
                <a16:creationId xmlns:a16="http://schemas.microsoft.com/office/drawing/2014/main" id="{824C2925-73EC-4680-A9E5-E45C36CF17A1}"/>
              </a:ext>
            </a:extLst>
          </p:cNvPr>
          <p:cNvSpPr>
            <a:spLocks noGrp="1"/>
          </p:cNvSpPr>
          <p:nvPr>
            <p:ph type="body" idx="17"/>
          </p:nvPr>
        </p:nvSpPr>
        <p:spPr>
          <a:xfrm>
            <a:off x="6502402" y="1828800"/>
            <a:ext cx="5232400" cy="411956"/>
          </a:xfrm>
        </p:spPr>
        <p:txBody>
          <a:bodyPr lIns="0" tIns="0" rIns="0" bIns="0" anchor="b"/>
          <a:lstStyle>
            <a:lvl1pPr marL="0" indent="0">
              <a:buNone/>
              <a:defRPr sz="16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3" name="TextBox 12">
            <a:extLst>
              <a:ext uri="{FF2B5EF4-FFF2-40B4-BE49-F238E27FC236}">
                <a16:creationId xmlns:a16="http://schemas.microsoft.com/office/drawing/2014/main" id="{FF983F99-0BD6-0141-94BC-A957530DC9F8}"/>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57687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ing/subheading- Left text- White">
    <p:bg>
      <p:bgPr>
        <a:solidFill>
          <a:schemeClr val="bg1"/>
        </a:solidFill>
        <a:effectLst/>
      </p:bgPr>
    </p:bg>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121D96AD-CD6B-440A-859D-95B457A45173}"/>
              </a:ext>
            </a:extLst>
          </p:cNvPr>
          <p:cNvSpPr>
            <a:spLocks noGrp="1"/>
          </p:cNvSpPr>
          <p:nvPr>
            <p:ph type="ftr" sz="quarter" idx="11"/>
          </p:nvPr>
        </p:nvSpPr>
        <p:spPr>
          <a:xfrm>
            <a:off x="457200" y="5943600"/>
            <a:ext cx="4114800" cy="236539"/>
          </a:xfrm>
        </p:spPr>
        <p:txBody>
          <a:bodyPr/>
          <a:lstStyle/>
          <a:p>
            <a:endParaRPr lang="en-US"/>
          </a:p>
        </p:txBody>
      </p:sp>
      <p:sp>
        <p:nvSpPr>
          <p:cNvPr id="9" name="Slide Number Placeholder 4">
            <a:extLst>
              <a:ext uri="{FF2B5EF4-FFF2-40B4-BE49-F238E27FC236}">
                <a16:creationId xmlns:a16="http://schemas.microsoft.com/office/drawing/2014/main" id="{8E9B7BB1-D8D6-4912-A5A7-4E2BE2EB86C7}"/>
              </a:ext>
            </a:extLst>
          </p:cNvPr>
          <p:cNvSpPr>
            <a:spLocks noGrp="1"/>
          </p:cNvSpPr>
          <p:nvPr>
            <p:ph type="sldNum" sz="quarter" idx="12"/>
          </p:nvPr>
        </p:nvSpPr>
        <p:spPr>
          <a:xfrm>
            <a:off x="8991600" y="6400800"/>
            <a:ext cx="2743200" cy="365125"/>
          </a:xfrm>
        </p:spPr>
        <p:txBody>
          <a:bodyPr/>
          <a:lstStyle/>
          <a:p>
            <a:fld id="{857C9BCE-67C3-4E89-9B9C-38CCFE777CF5}" type="slidenum">
              <a:rPr lang="en-US" smtClean="0"/>
              <a:t>‹#›</a:t>
            </a:fld>
            <a:endParaRPr lang="en-US"/>
          </a:p>
        </p:txBody>
      </p:sp>
      <p:sp>
        <p:nvSpPr>
          <p:cNvPr id="11" name="Title 1">
            <a:extLst>
              <a:ext uri="{FF2B5EF4-FFF2-40B4-BE49-F238E27FC236}">
                <a16:creationId xmlns:a16="http://schemas.microsoft.com/office/drawing/2014/main" id="{EE829E80-470B-4E8B-AEC2-D6A86CFC2B2D}"/>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B6A4CDB8-E884-4B92-A1F7-8C9FF7B6214F}"/>
              </a:ext>
            </a:extLst>
          </p:cNvPr>
          <p:cNvSpPr>
            <a:spLocks noGrp="1"/>
          </p:cNvSpPr>
          <p:nvPr>
            <p:ph sz="half" idx="23" hasCustomPrompt="1"/>
          </p:nvPr>
        </p:nvSpPr>
        <p:spPr>
          <a:xfrm>
            <a:off x="457200" y="2041153"/>
            <a:ext cx="3346704" cy="3737347"/>
          </a:xfrm>
        </p:spPr>
        <p:txBody>
          <a:bodyPr lIns="0" tIns="0" rIns="0" bIns="0"/>
          <a:lstStyle>
            <a:lvl1pPr marL="0" indent="0">
              <a:buNone/>
              <a:defRPr sz="12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12" name="Text Placeholder 7">
            <a:extLst>
              <a:ext uri="{FF2B5EF4-FFF2-40B4-BE49-F238E27FC236}">
                <a16:creationId xmlns:a16="http://schemas.microsoft.com/office/drawing/2014/main" id="{45640513-DB1D-470B-A507-DD5C36D6DECE}"/>
              </a:ext>
            </a:extLst>
          </p:cNvPr>
          <p:cNvSpPr>
            <a:spLocks noGrp="1"/>
          </p:cNvSpPr>
          <p:nvPr>
            <p:ph type="body" sz="quarter" idx="13" hasCustomPrompt="1"/>
          </p:nvPr>
        </p:nvSpPr>
        <p:spPr>
          <a:xfrm>
            <a:off x="457200" y="1460092"/>
            <a:ext cx="5232400" cy="360400"/>
          </a:xfrm>
        </p:spPr>
        <p:txBody>
          <a:bodyPr lIns="0" tIns="0" rIns="0" bIns="0" anchor="t" anchorCtr="0">
            <a:noAutofit/>
          </a:bodyPr>
          <a:lstStyle>
            <a:lvl1pPr marL="0" indent="0">
              <a:lnSpc>
                <a:spcPts val="2200"/>
              </a:lnSpc>
              <a:buNone/>
              <a:defRPr sz="2000" b="1"/>
            </a:lvl1pPr>
          </a:lstStyle>
          <a:p>
            <a:pPr lvl="0"/>
            <a:r>
              <a:rPr lang="en-US" dirty="0"/>
              <a:t>Edit subtitle</a:t>
            </a:r>
          </a:p>
        </p:txBody>
      </p:sp>
      <p:sp>
        <p:nvSpPr>
          <p:cNvPr id="13" name="TextBox 12">
            <a:extLst>
              <a:ext uri="{FF2B5EF4-FFF2-40B4-BE49-F238E27FC236}">
                <a16:creationId xmlns:a16="http://schemas.microsoft.com/office/drawing/2014/main" id="{6883AACD-72D9-6548-8128-5DBB4268C77F}"/>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21493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ing- Two Content Subheading- Whit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4F0BED4-A3B9-9146-B29F-401E7C5560FB}"/>
              </a:ext>
            </a:extLst>
          </p:cNvPr>
          <p:cNvSpPr>
            <a:spLocks noGrp="1"/>
          </p:cNvSpPr>
          <p:nvPr>
            <p:ph sz="half" idx="1" hasCustomPrompt="1"/>
          </p:nvPr>
        </p:nvSpPr>
        <p:spPr>
          <a:xfrm>
            <a:off x="457200" y="3352800"/>
            <a:ext cx="5232400" cy="2359025"/>
          </a:xfrm>
        </p:spPr>
        <p:txBody>
          <a:bodyPr lIns="0" tIns="0" rIns="0" bIns="0"/>
          <a:lstStyle>
            <a:lvl1pPr marL="0" indent="0">
              <a:buNone/>
              <a:defRPr sz="1200"/>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p:txBody>
      </p:sp>
      <p:sp>
        <p:nvSpPr>
          <p:cNvPr id="6" name="Content Placeholder 3">
            <a:extLst>
              <a:ext uri="{FF2B5EF4-FFF2-40B4-BE49-F238E27FC236}">
                <a16:creationId xmlns:a16="http://schemas.microsoft.com/office/drawing/2014/main" id="{94F0BF94-6618-4C4F-8478-422E23553CC0}"/>
              </a:ext>
            </a:extLst>
          </p:cNvPr>
          <p:cNvSpPr>
            <a:spLocks noGrp="1"/>
          </p:cNvSpPr>
          <p:nvPr>
            <p:ph sz="half" idx="2" hasCustomPrompt="1"/>
          </p:nvPr>
        </p:nvSpPr>
        <p:spPr>
          <a:xfrm>
            <a:off x="6502400" y="3352800"/>
            <a:ext cx="5232400" cy="2359025"/>
          </a:xfrm>
        </p:spPr>
        <p:txBody>
          <a:bodyPr lIns="0" tIns="0" rIns="0" bIns="0"/>
          <a:lstStyle>
            <a:lvl1pPr marL="0" indent="0">
              <a:buNone/>
              <a:defRPr sz="1200"/>
            </a:lvl1pPr>
          </a:lstStyle>
          <a:p>
            <a:pPr lvl="0"/>
            <a:r>
              <a:rPr lang="en-US" dirty="0"/>
              <a:t>Edit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facilisi.eet</a:t>
            </a:r>
            <a:r>
              <a:rPr lang="en-US" dirty="0"/>
              <a:t> dolore Master text style.</a:t>
            </a:r>
          </a:p>
        </p:txBody>
      </p:sp>
      <p:sp>
        <p:nvSpPr>
          <p:cNvPr id="8" name="Footer Placeholder 3">
            <a:extLst>
              <a:ext uri="{FF2B5EF4-FFF2-40B4-BE49-F238E27FC236}">
                <a16:creationId xmlns:a16="http://schemas.microsoft.com/office/drawing/2014/main" id="{C655E1A6-79C3-493B-9E68-C57B898A50A8}"/>
              </a:ext>
            </a:extLst>
          </p:cNvPr>
          <p:cNvSpPr>
            <a:spLocks noGrp="1"/>
          </p:cNvSpPr>
          <p:nvPr>
            <p:ph type="ftr" sz="quarter" idx="3"/>
          </p:nvPr>
        </p:nvSpPr>
        <p:spPr>
          <a:xfrm>
            <a:off x="457200" y="6033587"/>
            <a:ext cx="3373419" cy="274742"/>
          </a:xfrm>
          <a:prstGeom prst="rect">
            <a:avLst/>
          </a:prstGeom>
        </p:spPr>
        <p:txBody>
          <a:bodyPr vert="horz" lIns="0" tIns="0" rIns="0" bIns="0" rtlCol="0" anchor="ctr"/>
          <a:lstStyle>
            <a:lvl1pPr algn="l">
              <a:defRPr sz="700">
                <a:solidFill>
                  <a:schemeClr val="bg1">
                    <a:lumMod val="65000"/>
                  </a:schemeClr>
                </a:solidFill>
              </a:defRPr>
            </a:lvl1pPr>
          </a:lstStyle>
          <a:p>
            <a:endParaRPr lang="en-US" dirty="0"/>
          </a:p>
        </p:txBody>
      </p:sp>
      <p:sp>
        <p:nvSpPr>
          <p:cNvPr id="9" name="Title 1">
            <a:extLst>
              <a:ext uri="{FF2B5EF4-FFF2-40B4-BE49-F238E27FC236}">
                <a16:creationId xmlns:a16="http://schemas.microsoft.com/office/drawing/2014/main" id="{48983036-A1B9-4AFB-8177-BFF90C41979B}"/>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tx1"/>
                </a:solidFill>
              </a:defRPr>
            </a:lvl1pPr>
          </a:lstStyle>
          <a:p>
            <a:r>
              <a:rPr lang="en-US"/>
              <a:t>Click to edit Master title style</a:t>
            </a:r>
            <a:endParaRPr lang="en-US" dirty="0"/>
          </a:p>
        </p:txBody>
      </p:sp>
      <p:sp>
        <p:nvSpPr>
          <p:cNvPr id="10" name="Text Placeholder 7">
            <a:extLst>
              <a:ext uri="{FF2B5EF4-FFF2-40B4-BE49-F238E27FC236}">
                <a16:creationId xmlns:a16="http://schemas.microsoft.com/office/drawing/2014/main" id="{E49CF587-D3E6-4A94-8584-FABC234AB462}"/>
              </a:ext>
            </a:extLst>
          </p:cNvPr>
          <p:cNvSpPr>
            <a:spLocks noGrp="1"/>
          </p:cNvSpPr>
          <p:nvPr>
            <p:ph type="body" sz="quarter" idx="13" hasCustomPrompt="1"/>
          </p:nvPr>
        </p:nvSpPr>
        <p:spPr>
          <a:xfrm>
            <a:off x="457200" y="2883445"/>
            <a:ext cx="5232400" cy="360400"/>
          </a:xfrm>
        </p:spPr>
        <p:txBody>
          <a:bodyPr lIns="0" tIns="0" rIns="0" bIns="0" anchor="t" anchorCtr="0">
            <a:noAutofit/>
          </a:bodyPr>
          <a:lstStyle>
            <a:lvl1pPr marL="0" indent="0">
              <a:lnSpc>
                <a:spcPts val="2200"/>
              </a:lnSpc>
              <a:buNone/>
              <a:defRPr sz="2000" b="1">
                <a:solidFill>
                  <a:schemeClr val="tx1"/>
                </a:solidFill>
              </a:defRPr>
            </a:lvl1pPr>
          </a:lstStyle>
          <a:p>
            <a:pPr lvl="0"/>
            <a:r>
              <a:rPr lang="en-US" dirty="0"/>
              <a:t>Edit subtitle</a:t>
            </a:r>
          </a:p>
        </p:txBody>
      </p:sp>
      <p:sp>
        <p:nvSpPr>
          <p:cNvPr id="11" name="Slide Number Placeholder 4">
            <a:extLst>
              <a:ext uri="{FF2B5EF4-FFF2-40B4-BE49-F238E27FC236}">
                <a16:creationId xmlns:a16="http://schemas.microsoft.com/office/drawing/2014/main" id="{869A065B-9314-4AFF-A8B4-95F1046B8EAB}"/>
              </a:ext>
            </a:extLst>
          </p:cNvPr>
          <p:cNvSpPr>
            <a:spLocks noGrp="1"/>
          </p:cNvSpPr>
          <p:nvPr>
            <p:ph type="sldNum" sz="quarter" idx="12"/>
          </p:nvPr>
        </p:nvSpPr>
        <p:spPr>
          <a:xfrm>
            <a:off x="8991600" y="6400800"/>
            <a:ext cx="2743200" cy="365125"/>
          </a:xfrm>
        </p:spPr>
        <p:txBody>
          <a:bodyPr/>
          <a:lstStyle>
            <a:lvl1pPr>
              <a:defRPr>
                <a:solidFill>
                  <a:schemeClr val="tx1"/>
                </a:solidFill>
              </a:defRPr>
            </a:lvl1pPr>
          </a:lstStyle>
          <a:p>
            <a:fld id="{857C9BCE-67C3-4E89-9B9C-38CCFE777CF5}" type="slidenum">
              <a:rPr lang="en-US" smtClean="0"/>
              <a:pPr/>
              <a:t>‹#›</a:t>
            </a:fld>
            <a:endParaRPr lang="en-US"/>
          </a:p>
        </p:txBody>
      </p:sp>
      <p:sp>
        <p:nvSpPr>
          <p:cNvPr id="13" name="TextBox 12">
            <a:extLst>
              <a:ext uri="{FF2B5EF4-FFF2-40B4-BE49-F238E27FC236}">
                <a16:creationId xmlns:a16="http://schemas.microsoft.com/office/drawing/2014/main" id="{1EA29073-3E65-2E4C-B674-1B0D3EC2FF1A}"/>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73098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ing- Three content w/ Photos- 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B458B68-EFD1-4961-AC20-B9EFCD6461D4}"/>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A91FEDE0-C41E-44F1-BE6E-DA6ADBC46386}"/>
              </a:ext>
            </a:extLst>
          </p:cNvPr>
          <p:cNvSpPr>
            <a:spLocks noGrp="1"/>
          </p:cNvSpPr>
          <p:nvPr>
            <p:ph type="sldNum" sz="quarter" idx="11"/>
          </p:nvPr>
        </p:nvSpPr>
        <p:spPr/>
        <p:txBody>
          <a:bodyPr/>
          <a:lstStyle/>
          <a:p>
            <a:fld id="{857C9BCE-67C3-4E89-9B9C-38CCFE777CF5}" type="slidenum">
              <a:rPr lang="en-US" smtClean="0"/>
              <a:pPr/>
              <a:t>‹#›</a:t>
            </a:fld>
            <a:endParaRPr lang="en-US"/>
          </a:p>
        </p:txBody>
      </p:sp>
      <p:sp>
        <p:nvSpPr>
          <p:cNvPr id="5" name="Content Placeholder 2">
            <a:extLst>
              <a:ext uri="{FF2B5EF4-FFF2-40B4-BE49-F238E27FC236}">
                <a16:creationId xmlns:a16="http://schemas.microsoft.com/office/drawing/2014/main" id="{0FC0B14C-965F-4B2B-B25A-2B8AC4ED5567}"/>
              </a:ext>
            </a:extLst>
          </p:cNvPr>
          <p:cNvSpPr>
            <a:spLocks noGrp="1"/>
          </p:cNvSpPr>
          <p:nvPr>
            <p:ph sz="half" idx="1"/>
          </p:nvPr>
        </p:nvSpPr>
        <p:spPr>
          <a:xfrm>
            <a:off x="457200" y="4495800"/>
            <a:ext cx="3346704" cy="1444624"/>
          </a:xfrm>
        </p:spPr>
        <p:txBody>
          <a:bodyPr lIns="0" tIns="0" rIns="0" bIns="0"/>
          <a:lstStyle>
            <a:lvl1pPr marL="0" indent="0">
              <a:buNone/>
              <a:defRPr sz="1200">
                <a:solidFill>
                  <a:schemeClr val="tx1"/>
                </a:solidFill>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D3C58D92-3B5D-415E-A3C8-CF7E533574DD}"/>
              </a:ext>
            </a:extLst>
          </p:cNvPr>
          <p:cNvSpPr>
            <a:spLocks noGrp="1"/>
          </p:cNvSpPr>
          <p:nvPr>
            <p:ph sz="half" idx="14" hasCustomPrompt="1"/>
          </p:nvPr>
        </p:nvSpPr>
        <p:spPr>
          <a:xfrm>
            <a:off x="457200" y="4114800"/>
            <a:ext cx="3346704" cy="307720"/>
          </a:xfrm>
        </p:spPr>
        <p:txBody>
          <a:bodyPr lIns="0" tIns="0" rIns="0" bIns="0"/>
          <a:lstStyle>
            <a:lvl1pPr marL="0" indent="0">
              <a:buNone/>
              <a:defRPr sz="1600" b="1">
                <a:solidFill>
                  <a:schemeClr val="tx1"/>
                </a:solidFill>
              </a:defRPr>
            </a:lvl1pPr>
          </a:lstStyle>
          <a:p>
            <a:pPr lvl="0"/>
            <a:r>
              <a:rPr lang="en-US" dirty="0"/>
              <a:t>Subhead</a:t>
            </a:r>
          </a:p>
        </p:txBody>
      </p:sp>
      <p:sp>
        <p:nvSpPr>
          <p:cNvPr id="7" name="Content Placeholder 2">
            <a:extLst>
              <a:ext uri="{FF2B5EF4-FFF2-40B4-BE49-F238E27FC236}">
                <a16:creationId xmlns:a16="http://schemas.microsoft.com/office/drawing/2014/main" id="{F5EB9473-4DE2-4177-9E51-F311E1242569}"/>
              </a:ext>
            </a:extLst>
          </p:cNvPr>
          <p:cNvSpPr>
            <a:spLocks noGrp="1"/>
          </p:cNvSpPr>
          <p:nvPr>
            <p:ph sz="half" idx="17" hasCustomPrompt="1"/>
          </p:nvPr>
        </p:nvSpPr>
        <p:spPr>
          <a:xfrm>
            <a:off x="4416552" y="4114800"/>
            <a:ext cx="3346704" cy="307720"/>
          </a:xfrm>
        </p:spPr>
        <p:txBody>
          <a:bodyPr lIns="0" tIns="0" rIns="0" bIns="0"/>
          <a:lstStyle>
            <a:lvl1pPr marL="0" indent="0">
              <a:buNone/>
              <a:defRPr sz="1600" b="1">
                <a:solidFill>
                  <a:schemeClr val="tx1"/>
                </a:solidFill>
              </a:defRPr>
            </a:lvl1pPr>
          </a:lstStyle>
          <a:p>
            <a:pPr lvl="0"/>
            <a:r>
              <a:rPr lang="en-US" dirty="0"/>
              <a:t>Subhead</a:t>
            </a:r>
          </a:p>
        </p:txBody>
      </p:sp>
      <p:sp>
        <p:nvSpPr>
          <p:cNvPr id="8" name="Content Placeholder 2">
            <a:extLst>
              <a:ext uri="{FF2B5EF4-FFF2-40B4-BE49-F238E27FC236}">
                <a16:creationId xmlns:a16="http://schemas.microsoft.com/office/drawing/2014/main" id="{54481031-E60A-4D6A-BC8A-F91C5D6933D1}"/>
              </a:ext>
            </a:extLst>
          </p:cNvPr>
          <p:cNvSpPr>
            <a:spLocks noGrp="1"/>
          </p:cNvSpPr>
          <p:nvPr>
            <p:ph sz="half" idx="18" hasCustomPrompt="1"/>
          </p:nvPr>
        </p:nvSpPr>
        <p:spPr>
          <a:xfrm>
            <a:off x="8388096" y="4114800"/>
            <a:ext cx="3346704" cy="307720"/>
          </a:xfrm>
        </p:spPr>
        <p:txBody>
          <a:bodyPr lIns="0" tIns="0" rIns="0" bIns="0"/>
          <a:lstStyle>
            <a:lvl1pPr marL="0" indent="0">
              <a:buNone/>
              <a:defRPr sz="1600" b="1">
                <a:solidFill>
                  <a:schemeClr val="tx1"/>
                </a:solidFill>
              </a:defRPr>
            </a:lvl1pPr>
          </a:lstStyle>
          <a:p>
            <a:pPr lvl="0"/>
            <a:r>
              <a:rPr lang="en-US" dirty="0"/>
              <a:t>Subhead</a:t>
            </a:r>
          </a:p>
        </p:txBody>
      </p:sp>
      <p:sp>
        <p:nvSpPr>
          <p:cNvPr id="9" name="Content Placeholder 2">
            <a:extLst>
              <a:ext uri="{FF2B5EF4-FFF2-40B4-BE49-F238E27FC236}">
                <a16:creationId xmlns:a16="http://schemas.microsoft.com/office/drawing/2014/main" id="{093CC2CA-B04B-441D-A780-9924E1C372EB}"/>
              </a:ext>
            </a:extLst>
          </p:cNvPr>
          <p:cNvSpPr>
            <a:spLocks noGrp="1"/>
          </p:cNvSpPr>
          <p:nvPr>
            <p:ph sz="half" idx="19"/>
          </p:nvPr>
        </p:nvSpPr>
        <p:spPr>
          <a:xfrm>
            <a:off x="4416552" y="4495800"/>
            <a:ext cx="3346704" cy="1444624"/>
          </a:xfrm>
        </p:spPr>
        <p:txBody>
          <a:bodyPr lIns="0" tIns="0" rIns="0" bIns="0"/>
          <a:lstStyle>
            <a:lvl1pPr marL="0" indent="0">
              <a:buNone/>
              <a:defRPr sz="1200">
                <a:solidFill>
                  <a:schemeClr val="tx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166A3CC8-AF07-409A-AF96-5CFFA5A0B9AA}"/>
              </a:ext>
            </a:extLst>
          </p:cNvPr>
          <p:cNvSpPr>
            <a:spLocks noGrp="1"/>
          </p:cNvSpPr>
          <p:nvPr>
            <p:ph sz="half" idx="20"/>
          </p:nvPr>
        </p:nvSpPr>
        <p:spPr>
          <a:xfrm>
            <a:off x="8385048" y="4495800"/>
            <a:ext cx="3346704" cy="1444624"/>
          </a:xfrm>
        </p:spPr>
        <p:txBody>
          <a:bodyPr lIns="0" tIns="0" rIns="0" bIns="0"/>
          <a:lstStyle>
            <a:lvl1pPr marL="0" indent="0">
              <a:buNone/>
              <a:defRPr sz="1200">
                <a:solidFill>
                  <a:schemeClr val="tx1"/>
                </a:solidFill>
              </a:defRPr>
            </a:lvl1pPr>
          </a:lstStyle>
          <a:p>
            <a:pPr lvl="0"/>
            <a:r>
              <a:rPr lang="en-US"/>
              <a:t>Click to edit Master text styles</a:t>
            </a:r>
          </a:p>
        </p:txBody>
      </p:sp>
      <p:sp>
        <p:nvSpPr>
          <p:cNvPr id="11" name="Picture Placeholder 5">
            <a:extLst>
              <a:ext uri="{FF2B5EF4-FFF2-40B4-BE49-F238E27FC236}">
                <a16:creationId xmlns:a16="http://schemas.microsoft.com/office/drawing/2014/main" id="{2E36A2F4-0871-4C49-BCAC-E255CA0AD204}"/>
              </a:ext>
            </a:extLst>
          </p:cNvPr>
          <p:cNvSpPr>
            <a:spLocks noGrp="1"/>
          </p:cNvSpPr>
          <p:nvPr>
            <p:ph type="pic" sz="quarter" idx="21"/>
          </p:nvPr>
        </p:nvSpPr>
        <p:spPr bwMode="hidden">
          <a:xfrm>
            <a:off x="457200" y="2386584"/>
            <a:ext cx="3346704" cy="1577721"/>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a:t>Click icon to add picture</a:t>
            </a:r>
          </a:p>
        </p:txBody>
      </p:sp>
      <p:sp>
        <p:nvSpPr>
          <p:cNvPr id="12" name="Picture Placeholder 5">
            <a:extLst>
              <a:ext uri="{FF2B5EF4-FFF2-40B4-BE49-F238E27FC236}">
                <a16:creationId xmlns:a16="http://schemas.microsoft.com/office/drawing/2014/main" id="{D7798985-5F0A-4DED-BCAB-048CA24E74BD}"/>
              </a:ext>
            </a:extLst>
          </p:cNvPr>
          <p:cNvSpPr>
            <a:spLocks noGrp="1"/>
          </p:cNvSpPr>
          <p:nvPr>
            <p:ph type="pic" sz="quarter" idx="22"/>
          </p:nvPr>
        </p:nvSpPr>
        <p:spPr bwMode="hidden">
          <a:xfrm>
            <a:off x="4416552" y="2386584"/>
            <a:ext cx="3346704" cy="1577721"/>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a:t>Click icon to add picture</a:t>
            </a:r>
          </a:p>
        </p:txBody>
      </p:sp>
      <p:sp>
        <p:nvSpPr>
          <p:cNvPr id="13" name="Picture Placeholder 5">
            <a:extLst>
              <a:ext uri="{FF2B5EF4-FFF2-40B4-BE49-F238E27FC236}">
                <a16:creationId xmlns:a16="http://schemas.microsoft.com/office/drawing/2014/main" id="{F88DA16B-1D30-40C3-AF15-B3EA82154817}"/>
              </a:ext>
            </a:extLst>
          </p:cNvPr>
          <p:cNvSpPr>
            <a:spLocks noGrp="1"/>
          </p:cNvSpPr>
          <p:nvPr>
            <p:ph type="pic" sz="quarter" idx="23"/>
          </p:nvPr>
        </p:nvSpPr>
        <p:spPr bwMode="hidden">
          <a:xfrm>
            <a:off x="8385048" y="2386584"/>
            <a:ext cx="3346704" cy="1577721"/>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a:t>Click icon to add picture</a:t>
            </a:r>
          </a:p>
        </p:txBody>
      </p:sp>
      <p:sp>
        <p:nvSpPr>
          <p:cNvPr id="14" name="Title 1">
            <a:extLst>
              <a:ext uri="{FF2B5EF4-FFF2-40B4-BE49-F238E27FC236}">
                <a16:creationId xmlns:a16="http://schemas.microsoft.com/office/drawing/2014/main" id="{DCDE7B1B-8904-4797-868D-DEBC2812B919}"/>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16" name="TextBox 15">
            <a:extLst>
              <a:ext uri="{FF2B5EF4-FFF2-40B4-BE49-F238E27FC236}">
                <a16:creationId xmlns:a16="http://schemas.microsoft.com/office/drawing/2014/main" id="{71523790-A083-1640-8372-EFE3A1FFE016}"/>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78735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ing- Four content- 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2CA935-3996-450F-BBA4-3F8F6020F7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B0B7C9-C366-49E7-B1D1-76F4BD25BC5C}"/>
              </a:ext>
            </a:extLst>
          </p:cNvPr>
          <p:cNvSpPr>
            <a:spLocks noGrp="1"/>
          </p:cNvSpPr>
          <p:nvPr>
            <p:ph type="sldNum" sz="quarter" idx="12"/>
          </p:nvPr>
        </p:nvSpPr>
        <p:spPr/>
        <p:txBody>
          <a:bodyPr/>
          <a:lstStyle/>
          <a:p>
            <a:fld id="{857C9BCE-67C3-4E89-9B9C-38CCFE777CF5}" type="slidenum">
              <a:rPr lang="en-US" smtClean="0"/>
              <a:t>‹#›</a:t>
            </a:fld>
            <a:endParaRPr lang="en-US"/>
          </a:p>
        </p:txBody>
      </p:sp>
      <p:sp>
        <p:nvSpPr>
          <p:cNvPr id="8" name="Content Placeholder 2">
            <a:extLst>
              <a:ext uri="{FF2B5EF4-FFF2-40B4-BE49-F238E27FC236}">
                <a16:creationId xmlns:a16="http://schemas.microsoft.com/office/drawing/2014/main" id="{D52187DF-ACE8-49FB-B6CC-7FFE6950E296}"/>
              </a:ext>
            </a:extLst>
          </p:cNvPr>
          <p:cNvSpPr>
            <a:spLocks noGrp="1"/>
          </p:cNvSpPr>
          <p:nvPr>
            <p:ph sz="half" idx="1"/>
          </p:nvPr>
        </p:nvSpPr>
        <p:spPr>
          <a:xfrm>
            <a:off x="457200" y="4035425"/>
            <a:ext cx="2359025" cy="1750776"/>
          </a:xfrm>
        </p:spPr>
        <p:txBody>
          <a:bodyPr lIns="0" tIns="0" rIns="0" bIns="0"/>
          <a:lstStyle>
            <a:lvl1pPr marL="0" indent="0">
              <a:lnSpc>
                <a:spcPct val="100000"/>
              </a:lnSpc>
              <a:spcBef>
                <a:spcPts val="0"/>
              </a:spcBef>
              <a:buNone/>
              <a:defRPr sz="1200">
                <a:solidFill>
                  <a:schemeClr val="tx1"/>
                </a:solidFill>
              </a:defRPr>
            </a:lvl1pPr>
            <a:lvl2pPr marL="457200" indent="0">
              <a:buNone/>
              <a:defRPr/>
            </a:lvl2pPr>
            <a:lvl3pPr marL="914400" indent="0">
              <a:buNone/>
              <a:defRPr/>
            </a:lvl3pPr>
          </a:lstStyle>
          <a:p>
            <a:pPr lvl="0"/>
            <a:r>
              <a:rPr lang="en-US"/>
              <a:t>Click to edit Master text styles</a:t>
            </a:r>
          </a:p>
        </p:txBody>
      </p:sp>
      <p:sp>
        <p:nvSpPr>
          <p:cNvPr id="9" name="Content Placeholder 3">
            <a:extLst>
              <a:ext uri="{FF2B5EF4-FFF2-40B4-BE49-F238E27FC236}">
                <a16:creationId xmlns:a16="http://schemas.microsoft.com/office/drawing/2014/main" id="{98BAFC81-5751-4364-8FF9-8661F135A29A}"/>
              </a:ext>
            </a:extLst>
          </p:cNvPr>
          <p:cNvSpPr>
            <a:spLocks noGrp="1"/>
          </p:cNvSpPr>
          <p:nvPr>
            <p:ph sz="half" idx="2"/>
          </p:nvPr>
        </p:nvSpPr>
        <p:spPr>
          <a:xfrm>
            <a:off x="3425825" y="4035425"/>
            <a:ext cx="2359025" cy="1750776"/>
          </a:xfrm>
        </p:spPr>
        <p:txBody>
          <a:bodyPr lIns="0" tIns="0" rIns="0" bIns="0"/>
          <a:lstStyle>
            <a:lvl1pPr marL="0" indent="0">
              <a:lnSpc>
                <a:spcPct val="100000"/>
              </a:lnSpc>
              <a:spcBef>
                <a:spcPts val="0"/>
              </a:spcBef>
              <a:buNone/>
              <a:defRPr sz="1200">
                <a:solidFill>
                  <a:schemeClr val="tx1"/>
                </a:solidFill>
              </a:defRPr>
            </a:lvl1pPr>
          </a:lstStyle>
          <a:p>
            <a:pPr lvl="0"/>
            <a:r>
              <a:rPr lang="en-US"/>
              <a:t>Click to edit Master text styles</a:t>
            </a:r>
          </a:p>
        </p:txBody>
      </p:sp>
      <p:sp>
        <p:nvSpPr>
          <p:cNvPr id="10" name="Content Placeholder 5">
            <a:extLst>
              <a:ext uri="{FF2B5EF4-FFF2-40B4-BE49-F238E27FC236}">
                <a16:creationId xmlns:a16="http://schemas.microsoft.com/office/drawing/2014/main" id="{7551C339-B836-4FB8-8F43-D316C98F0F73}"/>
              </a:ext>
            </a:extLst>
          </p:cNvPr>
          <p:cNvSpPr>
            <a:spLocks noGrp="1"/>
          </p:cNvSpPr>
          <p:nvPr>
            <p:ph sz="quarter" idx="13"/>
          </p:nvPr>
        </p:nvSpPr>
        <p:spPr>
          <a:xfrm>
            <a:off x="6400800" y="4036776"/>
            <a:ext cx="2362200" cy="1749425"/>
          </a:xfrm>
        </p:spPr>
        <p:txBody>
          <a:bodyPr lIns="0" tIns="0" rIns="0" bIns="0"/>
          <a:lstStyle>
            <a:lvl1pPr marL="0" indent="0">
              <a:lnSpc>
                <a:spcPct val="100000"/>
              </a:lnSpc>
              <a:spcBef>
                <a:spcPts val="0"/>
              </a:spcBef>
              <a:buNone/>
              <a:defRPr sz="1200">
                <a:solidFill>
                  <a:schemeClr val="tx1"/>
                </a:solidFill>
              </a:defRPr>
            </a:lvl1pPr>
            <a:lvl2pPr marL="457200" indent="0">
              <a:buNone/>
              <a:defRPr sz="1400"/>
            </a:lvl2pPr>
          </a:lstStyle>
          <a:p>
            <a:pPr lvl="0"/>
            <a:r>
              <a:rPr lang="en-US"/>
              <a:t>Click to edit Master text styles</a:t>
            </a:r>
          </a:p>
        </p:txBody>
      </p:sp>
      <p:sp>
        <p:nvSpPr>
          <p:cNvPr id="11" name="Content Placeholder 8">
            <a:extLst>
              <a:ext uri="{FF2B5EF4-FFF2-40B4-BE49-F238E27FC236}">
                <a16:creationId xmlns:a16="http://schemas.microsoft.com/office/drawing/2014/main" id="{F1C7EC6A-E716-420F-9A72-79A423218B4D}"/>
              </a:ext>
            </a:extLst>
          </p:cNvPr>
          <p:cNvSpPr>
            <a:spLocks noGrp="1"/>
          </p:cNvSpPr>
          <p:nvPr>
            <p:ph sz="quarter" idx="14"/>
          </p:nvPr>
        </p:nvSpPr>
        <p:spPr>
          <a:xfrm>
            <a:off x="9375775" y="4038600"/>
            <a:ext cx="2359024" cy="1750776"/>
          </a:xfrm>
        </p:spPr>
        <p:txBody>
          <a:bodyPr lIns="0" tIns="0" rIns="0" bIns="0"/>
          <a:lstStyle>
            <a:lvl1pPr marL="0" indent="0">
              <a:lnSpc>
                <a:spcPct val="100000"/>
              </a:lnSpc>
              <a:spcBef>
                <a:spcPts val="0"/>
              </a:spcBef>
              <a:buNone/>
              <a:defRPr sz="1200">
                <a:solidFill>
                  <a:schemeClr val="tx1"/>
                </a:solidFill>
              </a:defRPr>
            </a:lvl1pPr>
            <a:lvl2pPr marL="457200" indent="0">
              <a:buNone/>
              <a:defRPr sz="1600"/>
            </a:lvl2pPr>
          </a:lstStyle>
          <a:p>
            <a:pPr lvl="0"/>
            <a:r>
              <a:rPr lang="en-US"/>
              <a:t>Click to edit Master text styles</a:t>
            </a:r>
          </a:p>
        </p:txBody>
      </p:sp>
      <p:sp>
        <p:nvSpPr>
          <p:cNvPr id="12" name="Content Placeholder 2">
            <a:extLst>
              <a:ext uri="{FF2B5EF4-FFF2-40B4-BE49-F238E27FC236}">
                <a16:creationId xmlns:a16="http://schemas.microsoft.com/office/drawing/2014/main" id="{3002ED33-E28D-4D4F-BD00-E4B213D0633C}"/>
              </a:ext>
            </a:extLst>
          </p:cNvPr>
          <p:cNvSpPr>
            <a:spLocks noGrp="1"/>
          </p:cNvSpPr>
          <p:nvPr>
            <p:ph sz="half" idx="15" hasCustomPrompt="1"/>
          </p:nvPr>
        </p:nvSpPr>
        <p:spPr>
          <a:xfrm>
            <a:off x="457200" y="3659297"/>
            <a:ext cx="2359025" cy="318343"/>
          </a:xfrm>
        </p:spPr>
        <p:txBody>
          <a:bodyPr lIns="0" tIns="0" rIns="0" bIns="0"/>
          <a:lstStyle>
            <a:lvl1pPr marL="0" indent="0">
              <a:lnSpc>
                <a:spcPct val="100000"/>
              </a:lnSpc>
              <a:buNone/>
              <a:defRPr sz="1600" b="1">
                <a:solidFill>
                  <a:schemeClr val="tx1"/>
                </a:solidFill>
              </a:defRPr>
            </a:lvl1pPr>
            <a:lvl3pPr marL="914400" indent="0">
              <a:buNone/>
              <a:defRPr/>
            </a:lvl3pPr>
          </a:lstStyle>
          <a:p>
            <a:pPr lvl="0"/>
            <a:r>
              <a:rPr lang="en-US" dirty="0"/>
              <a:t>Subhead</a:t>
            </a:r>
          </a:p>
        </p:txBody>
      </p:sp>
      <p:sp>
        <p:nvSpPr>
          <p:cNvPr id="13" name="Content Placeholder 3">
            <a:extLst>
              <a:ext uri="{FF2B5EF4-FFF2-40B4-BE49-F238E27FC236}">
                <a16:creationId xmlns:a16="http://schemas.microsoft.com/office/drawing/2014/main" id="{C95ADCB9-ACE0-4FE2-8891-D14C71E59F88}"/>
              </a:ext>
            </a:extLst>
          </p:cNvPr>
          <p:cNvSpPr>
            <a:spLocks noGrp="1"/>
          </p:cNvSpPr>
          <p:nvPr>
            <p:ph sz="half" idx="16" hasCustomPrompt="1"/>
          </p:nvPr>
        </p:nvSpPr>
        <p:spPr>
          <a:xfrm>
            <a:off x="3425825" y="3659297"/>
            <a:ext cx="2359025" cy="318343"/>
          </a:xfrm>
        </p:spPr>
        <p:txBody>
          <a:bodyPr lIns="0" tIns="0" rIns="0" bIns="0"/>
          <a:lstStyle>
            <a:lvl1pPr marL="0" marR="0" indent="0" algn="l" defTabSz="914400" rtl="0" eaLnBrk="1" fontAlgn="auto" latinLnBrk="0" hangingPunct="1">
              <a:lnSpc>
                <a:spcPct val="100000"/>
              </a:lnSpc>
              <a:spcBef>
                <a:spcPts val="1200"/>
              </a:spcBef>
              <a:spcAft>
                <a:spcPts val="0"/>
              </a:spcAft>
              <a:buClrTx/>
              <a:buSzTx/>
              <a:buFont typeface="Graphik Regular" pitchFamily="34" charset="0"/>
              <a:buNone/>
              <a:tabLst/>
              <a:defRPr sz="1600" b="1">
                <a:solidFill>
                  <a:schemeClr val="tx1"/>
                </a:solidFill>
              </a:defRPr>
            </a:lvl1pPr>
            <a:lvl2pPr marL="457200" indent="0">
              <a:buNone/>
              <a:defRPr sz="1600"/>
            </a:lvl2pPr>
          </a:lstStyle>
          <a:p>
            <a:pPr lvl="0"/>
            <a:r>
              <a:rPr lang="en-US" dirty="0"/>
              <a:t>Subhead</a:t>
            </a:r>
          </a:p>
        </p:txBody>
      </p:sp>
      <p:sp>
        <p:nvSpPr>
          <p:cNvPr id="14" name="Content Placeholder 3">
            <a:extLst>
              <a:ext uri="{FF2B5EF4-FFF2-40B4-BE49-F238E27FC236}">
                <a16:creationId xmlns:a16="http://schemas.microsoft.com/office/drawing/2014/main" id="{0CAF8EFC-C9EE-48BA-BCB8-F21313C67B0F}"/>
              </a:ext>
            </a:extLst>
          </p:cNvPr>
          <p:cNvSpPr>
            <a:spLocks noGrp="1"/>
          </p:cNvSpPr>
          <p:nvPr>
            <p:ph sz="half" idx="17" hasCustomPrompt="1"/>
          </p:nvPr>
        </p:nvSpPr>
        <p:spPr>
          <a:xfrm>
            <a:off x="6406769" y="3659297"/>
            <a:ext cx="2359025" cy="318343"/>
          </a:xfrm>
        </p:spPr>
        <p:txBody>
          <a:bodyPr lIns="0" tIns="0" rIns="0" bIns="0"/>
          <a:lstStyle>
            <a:lvl1pPr marL="0" marR="0" indent="0" algn="l" defTabSz="914400" rtl="0" eaLnBrk="1" fontAlgn="auto" latinLnBrk="0" hangingPunct="1">
              <a:lnSpc>
                <a:spcPct val="100000"/>
              </a:lnSpc>
              <a:spcBef>
                <a:spcPts val="1200"/>
              </a:spcBef>
              <a:spcAft>
                <a:spcPts val="0"/>
              </a:spcAft>
              <a:buClrTx/>
              <a:buSzTx/>
              <a:buFont typeface="Graphik Regular" pitchFamily="34" charset="0"/>
              <a:buNone/>
              <a:tabLst/>
              <a:defRPr sz="1600" b="1">
                <a:solidFill>
                  <a:schemeClr val="tx1"/>
                </a:solidFill>
              </a:defRPr>
            </a:lvl1pPr>
            <a:lvl2pPr marL="457200" indent="0">
              <a:buNone/>
              <a:defRPr sz="1600"/>
            </a:lvl2pPr>
          </a:lstStyle>
          <a:p>
            <a:pPr lvl="0"/>
            <a:r>
              <a:rPr lang="en-US" dirty="0"/>
              <a:t>Subhead</a:t>
            </a:r>
          </a:p>
        </p:txBody>
      </p:sp>
      <p:sp>
        <p:nvSpPr>
          <p:cNvPr id="15" name="Content Placeholder 3">
            <a:extLst>
              <a:ext uri="{FF2B5EF4-FFF2-40B4-BE49-F238E27FC236}">
                <a16:creationId xmlns:a16="http://schemas.microsoft.com/office/drawing/2014/main" id="{661E863B-D619-4E35-B29C-9940A44B2203}"/>
              </a:ext>
            </a:extLst>
          </p:cNvPr>
          <p:cNvSpPr>
            <a:spLocks noGrp="1"/>
          </p:cNvSpPr>
          <p:nvPr>
            <p:ph sz="half" idx="18" hasCustomPrompt="1"/>
          </p:nvPr>
        </p:nvSpPr>
        <p:spPr>
          <a:xfrm>
            <a:off x="9360281" y="3659297"/>
            <a:ext cx="2359025" cy="318343"/>
          </a:xfrm>
        </p:spPr>
        <p:txBody>
          <a:bodyPr lIns="0" tIns="0" rIns="0" bIns="0"/>
          <a:lstStyle>
            <a:lvl1pPr marL="0" marR="0" indent="0" algn="l" defTabSz="914400" rtl="0" eaLnBrk="1" fontAlgn="auto" latinLnBrk="0" hangingPunct="1">
              <a:lnSpc>
                <a:spcPct val="100000"/>
              </a:lnSpc>
              <a:spcBef>
                <a:spcPts val="1200"/>
              </a:spcBef>
              <a:spcAft>
                <a:spcPts val="0"/>
              </a:spcAft>
              <a:buClrTx/>
              <a:buSzTx/>
              <a:buFont typeface="Graphik Regular" pitchFamily="34" charset="0"/>
              <a:buNone/>
              <a:tabLst/>
              <a:defRPr sz="1600" b="1">
                <a:solidFill>
                  <a:schemeClr val="tx1"/>
                </a:solidFill>
              </a:defRPr>
            </a:lvl1pPr>
            <a:lvl2pPr marL="457200" indent="0">
              <a:buNone/>
              <a:defRPr sz="1600"/>
            </a:lvl2pPr>
          </a:lstStyle>
          <a:p>
            <a:pPr lvl="0"/>
            <a:r>
              <a:rPr lang="en-US" dirty="0"/>
              <a:t>Subhead</a:t>
            </a:r>
          </a:p>
        </p:txBody>
      </p:sp>
      <p:sp>
        <p:nvSpPr>
          <p:cNvPr id="16" name="Title 1">
            <a:extLst>
              <a:ext uri="{FF2B5EF4-FFF2-40B4-BE49-F238E27FC236}">
                <a16:creationId xmlns:a16="http://schemas.microsoft.com/office/drawing/2014/main" id="{00FC2C01-A74B-4594-9982-E375A63D8FA1}"/>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17" name="TextBox 16">
            <a:extLst>
              <a:ext uri="{FF2B5EF4-FFF2-40B4-BE49-F238E27FC236}">
                <a16:creationId xmlns:a16="http://schemas.microsoft.com/office/drawing/2014/main" id="{25706D69-11DE-BD45-B771-E67998D61BB3}"/>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160663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hite">
    <p:bg>
      <p:bgPr>
        <a:solidFill>
          <a:schemeClr val="bg1"/>
        </a:solidFill>
        <a:effectLst/>
      </p:bgPr>
    </p:bg>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6D088CC8-9950-4D60-B7F2-92E75A86DF1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73800" y="105"/>
            <a:ext cx="5918198" cy="6857789"/>
          </a:xfrm>
          <a:prstGeom prst="rect">
            <a:avLst/>
          </a:prstGeom>
        </p:spPr>
      </p:pic>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lumMod val="50000"/>
                  </a:schemeClr>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tx1"/>
                </a:solidFill>
              </a:defRPr>
            </a:lvl1pPr>
          </a:lstStyle>
          <a:p>
            <a:fld id="{857C9BCE-67C3-4E89-9B9C-38CCFE777CF5}" type="slidenum">
              <a:rPr lang="en-US" smtClean="0"/>
              <a:pPr/>
              <a:t>‹#›</a:t>
            </a:fld>
            <a:endParaRPr lang="en-US"/>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791200" cy="1690398"/>
          </a:xfrm>
          <a:prstGeom prst="rect">
            <a:avLst/>
          </a:prstGeom>
        </p:spPr>
        <p:txBody>
          <a:bodyPr vert="horz" lIns="0" tIns="0" rIns="0" bIns="0" rtlCol="0" anchor="t" anchorCtr="0">
            <a:noAutofit/>
          </a:bodyPr>
          <a:lstStyle>
            <a:lvl1pPr>
              <a:defRPr sz="2000" b="0" i="0">
                <a:solidFill>
                  <a:schemeClr val="tx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400" b="0" i="0">
                <a:solidFill>
                  <a:schemeClr val="tx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11" name="TextBox 10">
            <a:extLst>
              <a:ext uri="{FF2B5EF4-FFF2-40B4-BE49-F238E27FC236}">
                <a16:creationId xmlns:a16="http://schemas.microsoft.com/office/drawing/2014/main" id="{83B9A27A-AFC1-B444-8C58-B1BA7A455A82}"/>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105562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White">
    <p:bg>
      <p:bgPr>
        <a:solidFill>
          <a:schemeClr val="bg1"/>
        </a:solidFill>
        <a:effectLst/>
      </p:bgPr>
    </p:bg>
    <p:spTree>
      <p:nvGrpSpPr>
        <p:cNvPr id="1" name=""/>
        <p:cNvGrpSpPr/>
        <p:nvPr/>
      </p:nvGrpSpPr>
      <p:grpSpPr>
        <a:xfrm>
          <a:off x="0" y="0"/>
          <a:ext cx="0" cy="0"/>
          <a:chOff x="0" y="0"/>
          <a:chExt cx="0" cy="0"/>
        </a:xfrm>
      </p:grpSpPr>
      <p:pic>
        <p:nvPicPr>
          <p:cNvPr id="10" name="Picture 7">
            <a:extLst>
              <a:ext uri="{FF2B5EF4-FFF2-40B4-BE49-F238E27FC236}">
                <a16:creationId xmlns:a16="http://schemas.microsoft.com/office/drawing/2014/main" id="{D4B93C92-B30B-4FA2-8DD4-C1AA15B061B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6261100" y="-7252"/>
            <a:ext cx="5930900" cy="6872506"/>
          </a:xfrm>
          <a:prstGeom prst="rect">
            <a:avLst/>
          </a:prstGeom>
        </p:spPr>
      </p:pic>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rgbClr val="000000"/>
                </a:solidFill>
              </a:defRPr>
            </a:lvl1pPr>
          </a:lstStyle>
          <a:p>
            <a:fld id="{857C9BCE-67C3-4E89-9B9C-38CCFE777CF5}" type="slidenum">
              <a:rPr lang="en-US" smtClean="0"/>
              <a:pPr/>
              <a:t>‹#›</a:t>
            </a:fld>
            <a:endParaRPr lang="en-US"/>
          </a:p>
        </p:txBody>
      </p:sp>
      <p:sp>
        <p:nvSpPr>
          <p:cNvPr id="7" name="Title 1">
            <a:extLst>
              <a:ext uri="{FF2B5EF4-FFF2-40B4-BE49-F238E27FC236}">
                <a16:creationId xmlns:a16="http://schemas.microsoft.com/office/drawing/2014/main" id="{23A6D7C0-9857-49C1-8B5F-16E5581511D4}"/>
              </a:ext>
            </a:extLst>
          </p:cNvPr>
          <p:cNvSpPr>
            <a:spLocks noGrp="1"/>
          </p:cNvSpPr>
          <p:nvPr>
            <p:ph type="title" hasCustomPrompt="1"/>
          </p:nvPr>
        </p:nvSpPr>
        <p:spPr>
          <a:xfrm>
            <a:off x="452718" y="2303584"/>
            <a:ext cx="5039248" cy="2250831"/>
          </a:xfrm>
        </p:spPr>
        <p:txBody>
          <a:bodyPr anchor="ctr" anchorCtr="0"/>
          <a:lstStyle>
            <a:lvl1pPr algn="l">
              <a:lnSpc>
                <a:spcPts val="5200"/>
              </a:lnSpc>
              <a:defRPr sz="5000" b="1">
                <a:solidFill>
                  <a:schemeClr val="tx1"/>
                </a:solidFill>
                <a:latin typeface="Arial" panose="020B0604020202020204" pitchFamily="34" charset="0"/>
                <a:cs typeface="Arial" panose="020B0604020202020204" pitchFamily="34" charset="0"/>
              </a:defRPr>
            </a:lvl1pPr>
          </a:lstStyle>
          <a:p>
            <a:r>
              <a:rPr lang="en-US" dirty="0"/>
              <a:t>INSERT CLOSING</a:t>
            </a:r>
            <a:br>
              <a:rPr lang="en-US" dirty="0"/>
            </a:br>
            <a:r>
              <a:rPr lang="en-US" dirty="0"/>
              <a:t>MESSAGE</a:t>
            </a:r>
          </a:p>
        </p:txBody>
      </p:sp>
      <p:pic>
        <p:nvPicPr>
          <p:cNvPr id="9" name="Graphic 8">
            <a:extLst>
              <a:ext uri="{FF2B5EF4-FFF2-40B4-BE49-F238E27FC236}">
                <a16:creationId xmlns:a16="http://schemas.microsoft.com/office/drawing/2014/main" id="{CC29CE33-3B54-41B8-A0E0-3D2229F3F4E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2718" y="405227"/>
            <a:ext cx="1600200" cy="551622"/>
          </a:xfrm>
          <a:prstGeom prst="rect">
            <a:avLst/>
          </a:prstGeom>
        </p:spPr>
      </p:pic>
      <p:sp>
        <p:nvSpPr>
          <p:cNvPr id="8" name="TextBox 7">
            <a:extLst>
              <a:ext uri="{FF2B5EF4-FFF2-40B4-BE49-F238E27FC236}">
                <a16:creationId xmlns:a16="http://schemas.microsoft.com/office/drawing/2014/main" id="{924F2BAC-7DEC-4748-B132-B87F9CBC2D22}"/>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2100602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lix- Black">
    <p:bg>
      <p:bgPr>
        <a:solidFill>
          <a:schemeClr val="tx1"/>
        </a:solidFill>
        <a:effectLst/>
      </p:bgPr>
    </p:bg>
    <p:spTree>
      <p:nvGrpSpPr>
        <p:cNvPr id="1" name=""/>
        <p:cNvGrpSpPr/>
        <p:nvPr/>
      </p:nvGrpSpPr>
      <p:grpSpPr>
        <a:xfrm>
          <a:off x="0" y="0"/>
          <a:ext cx="0" cy="0"/>
          <a:chOff x="0" y="0"/>
          <a:chExt cx="0" cy="0"/>
        </a:xfrm>
      </p:grpSpPr>
      <p:pic>
        <p:nvPicPr>
          <p:cNvPr id="16" name="Picture 5">
            <a:extLst>
              <a:ext uri="{FF2B5EF4-FFF2-40B4-BE49-F238E27FC236}">
                <a16:creationId xmlns:a16="http://schemas.microsoft.com/office/drawing/2014/main" id="{E0B65E73-A6BE-4019-BD46-ED55CB6E56E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73800" y="106"/>
            <a:ext cx="5918200" cy="6857790"/>
          </a:xfrm>
          <a:prstGeom prst="rect">
            <a:avLst/>
          </a:prstGeom>
        </p:spPr>
      </p:pic>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1828799"/>
            <a:ext cx="5039248" cy="2250831"/>
          </a:xfrm>
        </p:spPr>
        <p:txBody>
          <a:bodyPr anchor="ctr" anchorCtr="0"/>
          <a:lstStyle>
            <a:lvl1pPr algn="l">
              <a:lnSpc>
                <a:spcPts val="5200"/>
              </a:lnSpc>
              <a:defRPr sz="5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4" name="Text Placeholder 7">
            <a:extLst>
              <a:ext uri="{FF2B5EF4-FFF2-40B4-BE49-F238E27FC236}">
                <a16:creationId xmlns:a16="http://schemas.microsoft.com/office/drawing/2014/main" id="{3C256E98-86F8-4E29-8A3E-342953442681}"/>
              </a:ext>
            </a:extLst>
          </p:cNvPr>
          <p:cNvSpPr>
            <a:spLocks noGrp="1"/>
          </p:cNvSpPr>
          <p:nvPr>
            <p:ph type="body" sz="quarter" idx="13" hasCustomPrompt="1"/>
          </p:nvPr>
        </p:nvSpPr>
        <p:spPr>
          <a:xfrm>
            <a:off x="457201" y="4461056"/>
            <a:ext cx="5039248" cy="603313"/>
          </a:xfrm>
        </p:spPr>
        <p:txBody>
          <a:bodyPr lIns="0" tIns="0" rIns="0" bIns="0">
            <a:noAutofit/>
          </a:bodyPr>
          <a:lstStyle>
            <a:lvl1pPr marL="0" indent="0" algn="l">
              <a:lnSpc>
                <a:spcPts val="2200"/>
              </a:lnSpc>
              <a:buNone/>
              <a:defRPr sz="2000" b="1">
                <a:solidFill>
                  <a:schemeClr val="bg1"/>
                </a:solidFill>
                <a:latin typeface="Arial" panose="020B0604020202020204" pitchFamily="34" charset="0"/>
                <a:cs typeface="Arial" panose="020B0604020202020204" pitchFamily="34" charset="0"/>
              </a:defRPr>
            </a:lvl1pPr>
          </a:lstStyle>
          <a:p>
            <a:pPr lvl="0"/>
            <a:r>
              <a:rPr lang="en-US" dirty="0"/>
              <a:t>Edit subtitle</a:t>
            </a:r>
          </a:p>
        </p:txBody>
      </p:sp>
      <p:sp>
        <p:nvSpPr>
          <p:cNvPr id="3" name="Footer Placeholder 2">
            <a:extLst>
              <a:ext uri="{FF2B5EF4-FFF2-40B4-BE49-F238E27FC236}">
                <a16:creationId xmlns:a16="http://schemas.microsoft.com/office/drawing/2014/main" id="{33555883-ED2C-4D78-9DC0-127358DC649A}"/>
              </a:ext>
            </a:extLst>
          </p:cNvPr>
          <p:cNvSpPr>
            <a:spLocks noGrp="1"/>
          </p:cNvSpPr>
          <p:nvPr>
            <p:ph type="ftr" sz="quarter" idx="14"/>
          </p:nvPr>
        </p:nvSpPr>
        <p:spPr/>
        <p:txBody>
          <a:bodyPr/>
          <a:lstStyle>
            <a:lvl1pPr algn="l">
              <a:defRPr>
                <a:solidFill>
                  <a:schemeClr val="bg1">
                    <a:lumMod val="85000"/>
                  </a:schemeClr>
                </a:solidFill>
                <a:latin typeface="Arial" panose="020B0604020202020204" pitchFamily="34" charset="0"/>
                <a:cs typeface="Arial" panose="020B0604020202020204" pitchFamily="34" charset="0"/>
              </a:defRPr>
            </a:lvl1pPr>
          </a:lstStyle>
          <a:p>
            <a:endParaRPr lang="en-US" dirty="0"/>
          </a:p>
        </p:txBody>
      </p:sp>
      <p:pic>
        <p:nvPicPr>
          <p:cNvPr id="14" name="Graphic 13">
            <a:extLst>
              <a:ext uri="{FF2B5EF4-FFF2-40B4-BE49-F238E27FC236}">
                <a16:creationId xmlns:a16="http://schemas.microsoft.com/office/drawing/2014/main" id="{E086E5E8-63B6-4BA8-A72F-5877B9C2510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7200" y="405227"/>
            <a:ext cx="1600200" cy="551622"/>
          </a:xfrm>
          <a:prstGeom prst="rect">
            <a:avLst/>
          </a:prstGeom>
        </p:spPr>
      </p:pic>
      <p:sp>
        <p:nvSpPr>
          <p:cNvPr id="17" name="Slide Number Placeholder 4">
            <a:extLst>
              <a:ext uri="{FF2B5EF4-FFF2-40B4-BE49-F238E27FC236}">
                <a16:creationId xmlns:a16="http://schemas.microsoft.com/office/drawing/2014/main" id="{407B94EE-EF27-4286-B74E-FC1A27B61A02}"/>
              </a:ext>
            </a:extLst>
          </p:cNvPr>
          <p:cNvSpPr>
            <a:spLocks noGrp="1"/>
          </p:cNvSpPr>
          <p:nvPr>
            <p:ph type="sldNum" sz="quarter" idx="12"/>
          </p:nvPr>
        </p:nvSpPr>
        <p:spPr>
          <a:xfrm>
            <a:off x="8991600" y="6400800"/>
            <a:ext cx="2743200" cy="365125"/>
          </a:xfrm>
        </p:spPr>
        <p:txBody>
          <a:bodyPr/>
          <a:lstStyle>
            <a:lvl1pPr>
              <a:defRPr>
                <a:solidFill>
                  <a:schemeClr val="bg1"/>
                </a:solidFill>
              </a:defRPr>
            </a:lvl1pPr>
          </a:lstStyle>
          <a:p>
            <a:fld id="{857C9BCE-67C3-4E89-9B9C-38CCFE777CF5}" type="slidenum">
              <a:rPr lang="en-US" smtClean="0"/>
              <a:pPr/>
              <a:t>‹#›</a:t>
            </a:fld>
            <a:endParaRPr lang="en-US"/>
          </a:p>
        </p:txBody>
      </p:sp>
      <p:sp>
        <p:nvSpPr>
          <p:cNvPr id="18" name="Subtitle 2">
            <a:extLst>
              <a:ext uri="{FF2B5EF4-FFF2-40B4-BE49-F238E27FC236}">
                <a16:creationId xmlns:a16="http://schemas.microsoft.com/office/drawing/2014/main" id="{7BC28B2C-28E1-4ACF-B7F5-14B468AC36F0}"/>
              </a:ext>
            </a:extLst>
          </p:cNvPr>
          <p:cNvSpPr>
            <a:spLocks noGrp="1"/>
          </p:cNvSpPr>
          <p:nvPr>
            <p:ph type="subTitle" idx="1" hasCustomPrompt="1"/>
          </p:nvPr>
        </p:nvSpPr>
        <p:spPr>
          <a:xfrm>
            <a:off x="457200" y="5368130"/>
            <a:ext cx="5039248" cy="236540"/>
          </a:xfrm>
        </p:spPr>
        <p:txBody>
          <a:bodyPr lIns="0" tIns="0" rIns="0" bIns="0" anchor="t" anchorCtr="0">
            <a:noAutofit/>
          </a:bodyPr>
          <a:lstStyle>
            <a:lvl1pPr marL="0" indent="0" algn="l">
              <a:spcBef>
                <a:spcPts val="0"/>
              </a:spcBef>
              <a:buNone/>
              <a:defRPr sz="1200" b="1"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[Month 00, 0000]</a:t>
            </a:r>
          </a:p>
        </p:txBody>
      </p:sp>
      <p:sp>
        <p:nvSpPr>
          <p:cNvPr id="10" name="TextBox 9">
            <a:extLst>
              <a:ext uri="{FF2B5EF4-FFF2-40B4-BE49-F238E27FC236}">
                <a16:creationId xmlns:a16="http://schemas.microsoft.com/office/drawing/2014/main" id="{99CFE381-51EE-FF44-B584-7551C3ACC95F}"/>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2525638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Plain- Black">
    <p:bg>
      <p:bgPr>
        <a:solidFill>
          <a:schemeClr val="tx1"/>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1828799"/>
            <a:ext cx="5039248" cy="2250831"/>
          </a:xfrm>
        </p:spPr>
        <p:txBody>
          <a:bodyPr anchor="ctr" anchorCtr="0"/>
          <a:lstStyle>
            <a:lvl1pPr algn="l">
              <a:lnSpc>
                <a:spcPts val="5200"/>
              </a:lnSpc>
              <a:defRPr sz="5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4" name="Text Placeholder 7">
            <a:extLst>
              <a:ext uri="{FF2B5EF4-FFF2-40B4-BE49-F238E27FC236}">
                <a16:creationId xmlns:a16="http://schemas.microsoft.com/office/drawing/2014/main" id="{3C256E98-86F8-4E29-8A3E-342953442681}"/>
              </a:ext>
            </a:extLst>
          </p:cNvPr>
          <p:cNvSpPr>
            <a:spLocks noGrp="1"/>
          </p:cNvSpPr>
          <p:nvPr>
            <p:ph type="body" sz="quarter" idx="13" hasCustomPrompt="1"/>
          </p:nvPr>
        </p:nvSpPr>
        <p:spPr>
          <a:xfrm>
            <a:off x="457201" y="4461056"/>
            <a:ext cx="5039248" cy="603313"/>
          </a:xfrm>
        </p:spPr>
        <p:txBody>
          <a:bodyPr lIns="0" tIns="0" rIns="0" bIns="0">
            <a:normAutofit/>
          </a:bodyPr>
          <a:lstStyle>
            <a:lvl1pPr marL="0" indent="0" algn="l">
              <a:lnSpc>
                <a:spcPts val="2200"/>
              </a:lnSpc>
              <a:buNone/>
              <a:defRPr sz="2000" b="1">
                <a:solidFill>
                  <a:schemeClr val="bg1"/>
                </a:solidFill>
                <a:latin typeface="Arial" panose="020B0604020202020204" pitchFamily="34" charset="0"/>
                <a:cs typeface="Arial" panose="020B0604020202020204" pitchFamily="34" charset="0"/>
              </a:defRPr>
            </a:lvl1pPr>
          </a:lstStyle>
          <a:p>
            <a:pPr lvl="0"/>
            <a:r>
              <a:rPr lang="en-US" dirty="0"/>
              <a:t>Edit subtitle</a:t>
            </a:r>
          </a:p>
        </p:txBody>
      </p:sp>
      <p:sp>
        <p:nvSpPr>
          <p:cNvPr id="3" name="Footer Placeholder 2">
            <a:extLst>
              <a:ext uri="{FF2B5EF4-FFF2-40B4-BE49-F238E27FC236}">
                <a16:creationId xmlns:a16="http://schemas.microsoft.com/office/drawing/2014/main" id="{33555883-ED2C-4D78-9DC0-127358DC649A}"/>
              </a:ext>
            </a:extLst>
          </p:cNvPr>
          <p:cNvSpPr>
            <a:spLocks noGrp="1"/>
          </p:cNvSpPr>
          <p:nvPr>
            <p:ph type="ftr" sz="quarter" idx="14"/>
          </p:nvPr>
        </p:nvSpPr>
        <p:spPr/>
        <p:txBody>
          <a:bodyPr/>
          <a:lstStyle>
            <a:lvl1pPr algn="l">
              <a:defRPr>
                <a:solidFill>
                  <a:schemeClr val="bg1">
                    <a:lumMod val="85000"/>
                  </a:schemeClr>
                </a:solidFill>
                <a:latin typeface="Arial" panose="020B0604020202020204" pitchFamily="34" charset="0"/>
                <a:cs typeface="Arial" panose="020B0604020202020204" pitchFamily="34" charset="0"/>
              </a:defRPr>
            </a:lvl1pPr>
          </a:lstStyle>
          <a:p>
            <a:endParaRPr lang="en-US" dirty="0"/>
          </a:p>
        </p:txBody>
      </p:sp>
      <p:pic>
        <p:nvPicPr>
          <p:cNvPr id="14" name="Graphic 13">
            <a:extLst>
              <a:ext uri="{FF2B5EF4-FFF2-40B4-BE49-F238E27FC236}">
                <a16:creationId xmlns:a16="http://schemas.microsoft.com/office/drawing/2014/main" id="{E086E5E8-63B6-4BA8-A72F-5877B9C2510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405227"/>
            <a:ext cx="1600200" cy="551622"/>
          </a:xfrm>
          <a:prstGeom prst="rect">
            <a:avLst/>
          </a:prstGeom>
        </p:spPr>
      </p:pic>
      <p:sp>
        <p:nvSpPr>
          <p:cNvPr id="8" name="Slide Number Placeholder 4">
            <a:extLst>
              <a:ext uri="{FF2B5EF4-FFF2-40B4-BE49-F238E27FC236}">
                <a16:creationId xmlns:a16="http://schemas.microsoft.com/office/drawing/2014/main" id="{604B3D6F-8359-462D-9119-CF5A262BB94A}"/>
              </a:ext>
            </a:extLst>
          </p:cNvPr>
          <p:cNvSpPr>
            <a:spLocks noGrp="1"/>
          </p:cNvSpPr>
          <p:nvPr>
            <p:ph type="sldNum" sz="quarter" idx="12"/>
          </p:nvPr>
        </p:nvSpPr>
        <p:spPr>
          <a:xfrm>
            <a:off x="8991600" y="6400800"/>
            <a:ext cx="2743200" cy="365125"/>
          </a:xfrm>
        </p:spPr>
        <p:txBody>
          <a:bodyPr/>
          <a:lstStyle>
            <a:lvl1pPr>
              <a:defRPr>
                <a:solidFill>
                  <a:schemeClr val="bg1"/>
                </a:solidFill>
              </a:defRPr>
            </a:lvl1pPr>
          </a:lstStyle>
          <a:p>
            <a:fld id="{857C9BCE-67C3-4E89-9B9C-38CCFE777CF5}" type="slidenum">
              <a:rPr lang="en-US" smtClean="0"/>
              <a:pPr/>
              <a:t>‹#›</a:t>
            </a:fld>
            <a:endParaRPr lang="en-US"/>
          </a:p>
        </p:txBody>
      </p:sp>
      <p:sp>
        <p:nvSpPr>
          <p:cNvPr id="9" name="Subtitle 2">
            <a:extLst>
              <a:ext uri="{FF2B5EF4-FFF2-40B4-BE49-F238E27FC236}">
                <a16:creationId xmlns:a16="http://schemas.microsoft.com/office/drawing/2014/main" id="{9811449C-3DC9-4166-BA56-43C2FB5FAF35}"/>
              </a:ext>
            </a:extLst>
          </p:cNvPr>
          <p:cNvSpPr>
            <a:spLocks noGrp="1"/>
          </p:cNvSpPr>
          <p:nvPr>
            <p:ph type="subTitle" idx="1" hasCustomPrompt="1"/>
          </p:nvPr>
        </p:nvSpPr>
        <p:spPr>
          <a:xfrm>
            <a:off x="457200" y="5368130"/>
            <a:ext cx="5039248" cy="236540"/>
          </a:xfrm>
        </p:spPr>
        <p:txBody>
          <a:bodyPr lIns="0" tIns="0" rIns="0" bIns="0" anchor="t" anchorCtr="0">
            <a:noAutofit/>
          </a:bodyPr>
          <a:lstStyle>
            <a:lvl1pPr marL="0" indent="0" algn="l">
              <a:spcBef>
                <a:spcPts val="0"/>
              </a:spcBef>
              <a:buNone/>
              <a:defRPr sz="1200" b="1"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[Month 00, 0000]</a:t>
            </a:r>
          </a:p>
        </p:txBody>
      </p:sp>
      <p:sp>
        <p:nvSpPr>
          <p:cNvPr id="10" name="TextBox 9">
            <a:extLst>
              <a:ext uri="{FF2B5EF4-FFF2-40B4-BE49-F238E27FC236}">
                <a16:creationId xmlns:a16="http://schemas.microsoft.com/office/drawing/2014/main" id="{44BB4950-4629-174D-BB6D-44C722695129}"/>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48722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lain- White">
    <p:bg>
      <p:bgPr>
        <a:solidFill>
          <a:schemeClr val="bg1"/>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1828799"/>
            <a:ext cx="5039248" cy="2250831"/>
          </a:xfrm>
        </p:spPr>
        <p:txBody>
          <a:bodyPr anchor="ctr" anchorCtr="0"/>
          <a:lstStyle>
            <a:lvl1pPr algn="l">
              <a:lnSpc>
                <a:spcPts val="5200"/>
              </a:lnSpc>
              <a:defRPr sz="50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4" name="Text Placeholder 7">
            <a:extLst>
              <a:ext uri="{FF2B5EF4-FFF2-40B4-BE49-F238E27FC236}">
                <a16:creationId xmlns:a16="http://schemas.microsoft.com/office/drawing/2014/main" id="{3C256E98-86F8-4E29-8A3E-342953442681}"/>
              </a:ext>
            </a:extLst>
          </p:cNvPr>
          <p:cNvSpPr>
            <a:spLocks noGrp="1"/>
          </p:cNvSpPr>
          <p:nvPr>
            <p:ph type="body" sz="quarter" idx="13" hasCustomPrompt="1"/>
          </p:nvPr>
        </p:nvSpPr>
        <p:spPr>
          <a:xfrm>
            <a:off x="457201" y="4461056"/>
            <a:ext cx="5039248" cy="603313"/>
          </a:xfrm>
        </p:spPr>
        <p:txBody>
          <a:bodyPr lIns="0" tIns="0" rIns="0" bIns="0">
            <a:normAutofit/>
          </a:bodyPr>
          <a:lstStyle>
            <a:lvl1pPr marL="0" indent="0" algn="l">
              <a:lnSpc>
                <a:spcPts val="2200"/>
              </a:lnSpc>
              <a:buNone/>
              <a:defRPr sz="2000" b="1">
                <a:solidFill>
                  <a:schemeClr val="tx1"/>
                </a:solidFill>
                <a:latin typeface="Arial" panose="020B0604020202020204" pitchFamily="34" charset="0"/>
                <a:cs typeface="Arial" panose="020B0604020202020204" pitchFamily="34" charset="0"/>
              </a:defRPr>
            </a:lvl1pPr>
          </a:lstStyle>
          <a:p>
            <a:pPr lvl="0"/>
            <a:r>
              <a:rPr lang="en-US" dirty="0"/>
              <a:t>Edit subtitle</a:t>
            </a:r>
          </a:p>
        </p:txBody>
      </p:sp>
      <p:sp>
        <p:nvSpPr>
          <p:cNvPr id="3" name="Footer Placeholder 2">
            <a:extLst>
              <a:ext uri="{FF2B5EF4-FFF2-40B4-BE49-F238E27FC236}">
                <a16:creationId xmlns:a16="http://schemas.microsoft.com/office/drawing/2014/main" id="{33555883-ED2C-4D78-9DC0-127358DC649A}"/>
              </a:ext>
            </a:extLst>
          </p:cNvPr>
          <p:cNvSpPr>
            <a:spLocks noGrp="1"/>
          </p:cNvSpPr>
          <p:nvPr>
            <p:ph type="ftr" sz="quarter" idx="14"/>
          </p:nvPr>
        </p:nvSpPr>
        <p:spPr/>
        <p:txBody>
          <a:bodyPr/>
          <a:lstStyle>
            <a:lvl1pPr algn="l">
              <a:defRPr>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pic>
        <p:nvPicPr>
          <p:cNvPr id="8" name="Graphic 7">
            <a:extLst>
              <a:ext uri="{FF2B5EF4-FFF2-40B4-BE49-F238E27FC236}">
                <a16:creationId xmlns:a16="http://schemas.microsoft.com/office/drawing/2014/main" id="{8D35FB0C-F1AF-43F8-AF8F-2571C860868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2718" y="405227"/>
            <a:ext cx="1600200" cy="551622"/>
          </a:xfrm>
          <a:prstGeom prst="rect">
            <a:avLst/>
          </a:prstGeom>
        </p:spPr>
      </p:pic>
      <p:sp>
        <p:nvSpPr>
          <p:cNvPr id="10" name="Slide Number Placeholder 4">
            <a:extLst>
              <a:ext uri="{FF2B5EF4-FFF2-40B4-BE49-F238E27FC236}">
                <a16:creationId xmlns:a16="http://schemas.microsoft.com/office/drawing/2014/main" id="{B47C50B5-B385-40F2-ADFA-55F0E769DDCF}"/>
              </a:ext>
            </a:extLst>
          </p:cNvPr>
          <p:cNvSpPr>
            <a:spLocks noGrp="1"/>
          </p:cNvSpPr>
          <p:nvPr>
            <p:ph type="sldNum" sz="quarter" idx="12"/>
          </p:nvPr>
        </p:nvSpPr>
        <p:spPr>
          <a:xfrm>
            <a:off x="8991600" y="6400800"/>
            <a:ext cx="2743200" cy="365125"/>
          </a:xfrm>
        </p:spPr>
        <p:txBody>
          <a:bodyPr/>
          <a:lstStyle>
            <a:lvl1pPr>
              <a:defRPr>
                <a:solidFill>
                  <a:schemeClr val="tx1"/>
                </a:solidFill>
              </a:defRPr>
            </a:lvl1pPr>
          </a:lstStyle>
          <a:p>
            <a:fld id="{857C9BCE-67C3-4E89-9B9C-38CCFE777CF5}" type="slidenum">
              <a:rPr lang="en-US" smtClean="0"/>
              <a:pPr/>
              <a:t>‹#›</a:t>
            </a:fld>
            <a:endParaRPr lang="en-US"/>
          </a:p>
        </p:txBody>
      </p:sp>
      <p:sp>
        <p:nvSpPr>
          <p:cNvPr id="11" name="Subtitle 2">
            <a:extLst>
              <a:ext uri="{FF2B5EF4-FFF2-40B4-BE49-F238E27FC236}">
                <a16:creationId xmlns:a16="http://schemas.microsoft.com/office/drawing/2014/main" id="{30842379-1CF2-4B0F-96F0-B00D72F5E7F5}"/>
              </a:ext>
            </a:extLst>
          </p:cNvPr>
          <p:cNvSpPr>
            <a:spLocks noGrp="1"/>
          </p:cNvSpPr>
          <p:nvPr>
            <p:ph type="subTitle" idx="1" hasCustomPrompt="1"/>
          </p:nvPr>
        </p:nvSpPr>
        <p:spPr>
          <a:xfrm>
            <a:off x="457200" y="5368130"/>
            <a:ext cx="5039248" cy="236540"/>
          </a:xfrm>
        </p:spPr>
        <p:txBody>
          <a:bodyPr lIns="0" tIns="0" rIns="0" bIns="0" anchor="t" anchorCtr="0">
            <a:noAutofit/>
          </a:bodyPr>
          <a:lstStyle>
            <a:lvl1pPr marL="0" indent="0" algn="l">
              <a:spcBef>
                <a:spcPts val="0"/>
              </a:spcBef>
              <a:buNone/>
              <a:defRPr sz="1200" b="1" i="0">
                <a:solidFill>
                  <a:schemeClr val="tx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[Month 00, 0000]</a:t>
            </a:r>
          </a:p>
        </p:txBody>
      </p:sp>
      <p:sp>
        <p:nvSpPr>
          <p:cNvPr id="9" name="TextBox 8">
            <a:extLst>
              <a:ext uri="{FF2B5EF4-FFF2-40B4-BE49-F238E27FC236}">
                <a16:creationId xmlns:a16="http://schemas.microsoft.com/office/drawing/2014/main" id="{3A3D3DC5-96DE-264C-84CA-242D44D27DA9}"/>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2648747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Photo- Black">
    <p:bg>
      <p:bgPr>
        <a:solidFill>
          <a:schemeClr val="tx1"/>
        </a:solid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68579C7C-BF63-451F-83C5-7C754FB93267}"/>
              </a:ext>
            </a:extLst>
          </p:cNvPr>
          <p:cNvSpPr>
            <a:spLocks noGrp="1"/>
          </p:cNvSpPr>
          <p:nvPr>
            <p:ph type="pic" sz="quarter" idx="11"/>
          </p:nvPr>
        </p:nvSpPr>
        <p:spPr bwMode="hidden">
          <a:xfrm>
            <a:off x="0" y="0"/>
            <a:ext cx="12192000"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a:t>Click icon to add picture</a:t>
            </a:r>
          </a:p>
        </p:txBody>
      </p:sp>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1828799"/>
            <a:ext cx="5039248" cy="2250831"/>
          </a:xfrm>
        </p:spPr>
        <p:txBody>
          <a:bodyPr anchor="ctr" anchorCtr="0"/>
          <a:lstStyle>
            <a:lvl1pPr algn="l">
              <a:lnSpc>
                <a:spcPts val="5200"/>
              </a:lnSpc>
              <a:defRPr sz="5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4" name="Text Placeholder 7">
            <a:extLst>
              <a:ext uri="{FF2B5EF4-FFF2-40B4-BE49-F238E27FC236}">
                <a16:creationId xmlns:a16="http://schemas.microsoft.com/office/drawing/2014/main" id="{3C256E98-86F8-4E29-8A3E-342953442681}"/>
              </a:ext>
            </a:extLst>
          </p:cNvPr>
          <p:cNvSpPr>
            <a:spLocks noGrp="1"/>
          </p:cNvSpPr>
          <p:nvPr>
            <p:ph type="body" sz="quarter" idx="13" hasCustomPrompt="1"/>
          </p:nvPr>
        </p:nvSpPr>
        <p:spPr>
          <a:xfrm>
            <a:off x="457201" y="4461056"/>
            <a:ext cx="5039248" cy="603313"/>
          </a:xfrm>
        </p:spPr>
        <p:txBody>
          <a:bodyPr lIns="0" tIns="0" rIns="0" bIns="0">
            <a:normAutofit/>
          </a:bodyPr>
          <a:lstStyle>
            <a:lvl1pPr marL="0" indent="0" algn="l">
              <a:lnSpc>
                <a:spcPts val="2200"/>
              </a:lnSpc>
              <a:buNone/>
              <a:defRPr sz="2000" b="1">
                <a:solidFill>
                  <a:schemeClr val="bg1"/>
                </a:solidFill>
                <a:latin typeface="Arial" panose="020B0604020202020204" pitchFamily="34" charset="0"/>
                <a:cs typeface="Arial" panose="020B0604020202020204" pitchFamily="34" charset="0"/>
              </a:defRPr>
            </a:lvl1pPr>
          </a:lstStyle>
          <a:p>
            <a:pPr lvl="0"/>
            <a:r>
              <a:rPr lang="en-US" dirty="0"/>
              <a:t>Edit subtitle</a:t>
            </a:r>
          </a:p>
        </p:txBody>
      </p:sp>
      <p:sp>
        <p:nvSpPr>
          <p:cNvPr id="3" name="Footer Placeholder 2">
            <a:extLst>
              <a:ext uri="{FF2B5EF4-FFF2-40B4-BE49-F238E27FC236}">
                <a16:creationId xmlns:a16="http://schemas.microsoft.com/office/drawing/2014/main" id="{33555883-ED2C-4D78-9DC0-127358DC649A}"/>
              </a:ext>
            </a:extLst>
          </p:cNvPr>
          <p:cNvSpPr>
            <a:spLocks noGrp="1"/>
          </p:cNvSpPr>
          <p:nvPr>
            <p:ph type="ftr" sz="quarter" idx="14"/>
          </p:nvPr>
        </p:nvSpPr>
        <p:spPr/>
        <p:txBody>
          <a:bodyPr/>
          <a:lstStyle>
            <a:lvl1pPr algn="l">
              <a:defRPr>
                <a:solidFill>
                  <a:schemeClr val="bg1">
                    <a:lumMod val="85000"/>
                  </a:schemeClr>
                </a:solidFill>
                <a:latin typeface="Arial" panose="020B0604020202020204" pitchFamily="34" charset="0"/>
                <a:cs typeface="Arial" panose="020B0604020202020204" pitchFamily="34" charset="0"/>
              </a:defRPr>
            </a:lvl1pPr>
          </a:lstStyle>
          <a:p>
            <a:endParaRPr lang="en-US" dirty="0"/>
          </a:p>
        </p:txBody>
      </p:sp>
      <p:pic>
        <p:nvPicPr>
          <p:cNvPr id="14" name="Graphic 13">
            <a:extLst>
              <a:ext uri="{FF2B5EF4-FFF2-40B4-BE49-F238E27FC236}">
                <a16:creationId xmlns:a16="http://schemas.microsoft.com/office/drawing/2014/main" id="{E086E5E8-63B6-4BA8-A72F-5877B9C2510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405227"/>
            <a:ext cx="1600200" cy="551622"/>
          </a:xfrm>
          <a:prstGeom prst="rect">
            <a:avLst/>
          </a:prstGeom>
        </p:spPr>
      </p:pic>
      <p:sp>
        <p:nvSpPr>
          <p:cNvPr id="8" name="Slide Number Placeholder 4">
            <a:extLst>
              <a:ext uri="{FF2B5EF4-FFF2-40B4-BE49-F238E27FC236}">
                <a16:creationId xmlns:a16="http://schemas.microsoft.com/office/drawing/2014/main" id="{604B3D6F-8359-462D-9119-CF5A262BB94A}"/>
              </a:ext>
            </a:extLst>
          </p:cNvPr>
          <p:cNvSpPr>
            <a:spLocks noGrp="1"/>
          </p:cNvSpPr>
          <p:nvPr>
            <p:ph type="sldNum" sz="quarter" idx="12"/>
          </p:nvPr>
        </p:nvSpPr>
        <p:spPr>
          <a:xfrm>
            <a:off x="8991600" y="6400800"/>
            <a:ext cx="2743200" cy="365125"/>
          </a:xfrm>
        </p:spPr>
        <p:txBody>
          <a:bodyPr/>
          <a:lstStyle>
            <a:lvl1pPr>
              <a:defRPr>
                <a:solidFill>
                  <a:schemeClr val="bg1"/>
                </a:solidFill>
              </a:defRPr>
            </a:lvl1pPr>
          </a:lstStyle>
          <a:p>
            <a:fld id="{857C9BCE-67C3-4E89-9B9C-38CCFE777CF5}" type="slidenum">
              <a:rPr lang="en-US" smtClean="0"/>
              <a:pPr/>
              <a:t>‹#›</a:t>
            </a:fld>
            <a:endParaRPr lang="en-US"/>
          </a:p>
        </p:txBody>
      </p:sp>
      <p:sp>
        <p:nvSpPr>
          <p:cNvPr id="10" name="Subtitle 2">
            <a:extLst>
              <a:ext uri="{FF2B5EF4-FFF2-40B4-BE49-F238E27FC236}">
                <a16:creationId xmlns:a16="http://schemas.microsoft.com/office/drawing/2014/main" id="{A9F60294-1CA7-403F-9467-4A314B9C5496}"/>
              </a:ext>
            </a:extLst>
          </p:cNvPr>
          <p:cNvSpPr>
            <a:spLocks noGrp="1"/>
          </p:cNvSpPr>
          <p:nvPr>
            <p:ph type="subTitle" idx="1" hasCustomPrompt="1"/>
          </p:nvPr>
        </p:nvSpPr>
        <p:spPr>
          <a:xfrm>
            <a:off x="457200" y="5368130"/>
            <a:ext cx="5039248" cy="236540"/>
          </a:xfrm>
        </p:spPr>
        <p:txBody>
          <a:bodyPr lIns="0" tIns="0" rIns="0" bIns="0" anchor="t" anchorCtr="0">
            <a:noAutofit/>
          </a:bodyPr>
          <a:lstStyle>
            <a:lvl1pPr marL="0" indent="0" algn="l">
              <a:spcBef>
                <a:spcPts val="0"/>
              </a:spcBef>
              <a:buNone/>
              <a:defRPr sz="1200" b="1"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[Month 00, 0000]</a:t>
            </a:r>
          </a:p>
        </p:txBody>
      </p:sp>
      <p:sp>
        <p:nvSpPr>
          <p:cNvPr id="11" name="TextBox 10">
            <a:extLst>
              <a:ext uri="{FF2B5EF4-FFF2-40B4-BE49-F238E27FC236}">
                <a16:creationId xmlns:a16="http://schemas.microsoft.com/office/drawing/2014/main" id="{6054D4A3-A0AB-1145-A726-7FA3220F9568}"/>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389296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ing/subheading Content- 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5C6321-0E55-4B2D-8C6C-D2DF2AEFD42D}"/>
              </a:ext>
            </a:extLst>
          </p:cNvPr>
          <p:cNvSpPr>
            <a:spLocks noGrp="1"/>
          </p:cNvSpPr>
          <p:nvPr>
            <p:ph idx="1"/>
          </p:nvPr>
        </p:nvSpPr>
        <p:spPr>
          <a:xfrm>
            <a:off x="457200" y="1839562"/>
            <a:ext cx="11277600" cy="3898048"/>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5171054-62CF-44B2-93EF-E4656819B962}"/>
              </a:ext>
            </a:extLst>
          </p:cNvPr>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a:extLst>
              <a:ext uri="{FF2B5EF4-FFF2-40B4-BE49-F238E27FC236}">
                <a16:creationId xmlns:a16="http://schemas.microsoft.com/office/drawing/2014/main" id="{83DD106C-0C6A-43E1-9868-B158901286E3}"/>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9" name="Title 1">
            <a:extLst>
              <a:ext uri="{FF2B5EF4-FFF2-40B4-BE49-F238E27FC236}">
                <a16:creationId xmlns:a16="http://schemas.microsoft.com/office/drawing/2014/main" id="{C38836B2-B1D7-4286-A90A-78B51B0EDE02}"/>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10" name="Text Placeholder 7">
            <a:extLst>
              <a:ext uri="{FF2B5EF4-FFF2-40B4-BE49-F238E27FC236}">
                <a16:creationId xmlns:a16="http://schemas.microsoft.com/office/drawing/2014/main" id="{DC72F1E4-A976-4CEA-922B-E5C73EDF6356}"/>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buNone/>
              <a:defRPr sz="2000" b="1">
                <a:solidFill>
                  <a:schemeClr val="bg1"/>
                </a:solidFill>
              </a:defRPr>
            </a:lvl1pPr>
          </a:lstStyle>
          <a:p>
            <a:pPr lvl="0"/>
            <a:r>
              <a:rPr lang="en-US" dirty="0"/>
              <a:t>Edit subtitle</a:t>
            </a:r>
          </a:p>
        </p:txBody>
      </p:sp>
      <p:sp>
        <p:nvSpPr>
          <p:cNvPr id="8" name="TextBox 7">
            <a:extLst>
              <a:ext uri="{FF2B5EF4-FFF2-40B4-BE49-F238E27FC236}">
                <a16:creationId xmlns:a16="http://schemas.microsoft.com/office/drawing/2014/main" id="{B7A47BCF-F500-A441-A480-283104CF109C}"/>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960793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ading- Content- Black">
    <p:bg>
      <p:bgPr>
        <a:solidFill>
          <a:srgbClr val="0000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171054-62CF-44B2-93EF-E4656819B962}"/>
              </a:ext>
            </a:extLst>
          </p:cNvPr>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a:extLst>
              <a:ext uri="{FF2B5EF4-FFF2-40B4-BE49-F238E27FC236}">
                <a16:creationId xmlns:a16="http://schemas.microsoft.com/office/drawing/2014/main" id="{83DD106C-0C6A-43E1-9868-B158901286E3}"/>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7" name="Content Placeholder 2">
            <a:extLst>
              <a:ext uri="{FF2B5EF4-FFF2-40B4-BE49-F238E27FC236}">
                <a16:creationId xmlns:a16="http://schemas.microsoft.com/office/drawing/2014/main" id="{5F357150-8EA2-4FD8-A229-50140EF1914F}"/>
              </a:ext>
            </a:extLst>
          </p:cNvPr>
          <p:cNvSpPr>
            <a:spLocks noGrp="1"/>
          </p:cNvSpPr>
          <p:nvPr>
            <p:ph idx="1"/>
          </p:nvPr>
        </p:nvSpPr>
        <p:spPr>
          <a:xfrm>
            <a:off x="457200" y="1839562"/>
            <a:ext cx="11277600" cy="3898048"/>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2E0EB9C2-D076-4820-82B8-C3D56354508E}"/>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CEE1E7D8-23C8-804F-8AA5-89B8EA0C71E4}"/>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1082266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ing/subheading- Blank- Black">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25C9C44-9A33-4A57-9421-E42FA49334A6}"/>
              </a:ext>
            </a:extLst>
          </p:cNvPr>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5" name="Slide Number Placeholder 4">
            <a:extLst>
              <a:ext uri="{FF2B5EF4-FFF2-40B4-BE49-F238E27FC236}">
                <a16:creationId xmlns:a16="http://schemas.microsoft.com/office/drawing/2014/main" id="{7FF9C9BA-B060-43A8-8A58-DC8EE70ADD4E}"/>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10" name="Title 1">
            <a:extLst>
              <a:ext uri="{FF2B5EF4-FFF2-40B4-BE49-F238E27FC236}">
                <a16:creationId xmlns:a16="http://schemas.microsoft.com/office/drawing/2014/main" id="{50C22533-2CCB-46C6-927F-D562137EE6B6}"/>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13" name="Text Placeholder 7">
            <a:extLst>
              <a:ext uri="{FF2B5EF4-FFF2-40B4-BE49-F238E27FC236}">
                <a16:creationId xmlns:a16="http://schemas.microsoft.com/office/drawing/2014/main" id="{B9CD6432-73A5-4585-B50B-4931F85D0A39}"/>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solidFill>
                  <a:schemeClr val="bg1"/>
                </a:solidFill>
              </a:defRPr>
            </a:lvl1pPr>
          </a:lstStyle>
          <a:p>
            <a:pPr lvl="0"/>
            <a:r>
              <a:rPr lang="en-US" dirty="0"/>
              <a:t>Edit subtitle</a:t>
            </a:r>
          </a:p>
        </p:txBody>
      </p:sp>
      <p:sp>
        <p:nvSpPr>
          <p:cNvPr id="7" name="TextBox 6">
            <a:extLst>
              <a:ext uri="{FF2B5EF4-FFF2-40B4-BE49-F238E27FC236}">
                <a16:creationId xmlns:a16="http://schemas.microsoft.com/office/drawing/2014/main" id="{1801C53F-1AF6-0746-883B-FD755412EE9A}"/>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468939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ing/subheading- Content/Photo- Black">
    <p:bg>
      <p:bgPr>
        <a:solidFill>
          <a:schemeClr val="tx1"/>
        </a:solid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B929735-09EC-4C3A-8774-2E3871F71840}"/>
              </a:ext>
            </a:extLst>
          </p:cNvPr>
          <p:cNvSpPr>
            <a:spLocks noGrp="1"/>
          </p:cNvSpPr>
          <p:nvPr>
            <p:ph type="pic" sz="quarter" idx="14"/>
          </p:nvPr>
        </p:nvSpPr>
        <p:spPr bwMode="hidden">
          <a:xfrm>
            <a:off x="6403850" y="0"/>
            <a:ext cx="5788150"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a:t>Click icon to add picture</a:t>
            </a:r>
          </a:p>
        </p:txBody>
      </p:sp>
      <p:sp>
        <p:nvSpPr>
          <p:cNvPr id="4" name="Footer Placeholder 3">
            <a:extLst>
              <a:ext uri="{FF2B5EF4-FFF2-40B4-BE49-F238E27FC236}">
                <a16:creationId xmlns:a16="http://schemas.microsoft.com/office/drawing/2014/main" id="{E25C9C44-9A33-4A57-9421-E42FA49334A6}"/>
              </a:ext>
            </a:extLst>
          </p:cNvPr>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5" name="Slide Number Placeholder 4">
            <a:extLst>
              <a:ext uri="{FF2B5EF4-FFF2-40B4-BE49-F238E27FC236}">
                <a16:creationId xmlns:a16="http://schemas.microsoft.com/office/drawing/2014/main" id="{7FF9C9BA-B060-43A8-8A58-DC8EE70ADD4E}"/>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10" name="Title 1">
            <a:extLst>
              <a:ext uri="{FF2B5EF4-FFF2-40B4-BE49-F238E27FC236}">
                <a16:creationId xmlns:a16="http://schemas.microsoft.com/office/drawing/2014/main" id="{50C22533-2CCB-46C6-927F-D562137EE6B6}"/>
              </a:ext>
            </a:extLst>
          </p:cNvPr>
          <p:cNvSpPr>
            <a:spLocks noGrp="1"/>
          </p:cNvSpPr>
          <p:nvPr>
            <p:ph type="title"/>
          </p:nvPr>
        </p:nvSpPr>
        <p:spPr>
          <a:xfrm>
            <a:off x="457200" y="457200"/>
            <a:ext cx="56388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13" name="Text Placeholder 7">
            <a:extLst>
              <a:ext uri="{FF2B5EF4-FFF2-40B4-BE49-F238E27FC236}">
                <a16:creationId xmlns:a16="http://schemas.microsoft.com/office/drawing/2014/main" id="{B9CD6432-73A5-4585-B50B-4931F85D0A39}"/>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lvl1pPr>
          </a:lstStyle>
          <a:p>
            <a:pPr lvl="0"/>
            <a:r>
              <a:rPr lang="en-US" dirty="0"/>
              <a:t>Edit subtitle</a:t>
            </a:r>
          </a:p>
        </p:txBody>
      </p:sp>
      <p:sp>
        <p:nvSpPr>
          <p:cNvPr id="7" name="Content Placeholder 2">
            <a:extLst>
              <a:ext uri="{FF2B5EF4-FFF2-40B4-BE49-F238E27FC236}">
                <a16:creationId xmlns:a16="http://schemas.microsoft.com/office/drawing/2014/main" id="{3FD9C597-9F26-428B-8B81-1C55707DB28C}"/>
              </a:ext>
            </a:extLst>
          </p:cNvPr>
          <p:cNvSpPr>
            <a:spLocks noGrp="1"/>
          </p:cNvSpPr>
          <p:nvPr>
            <p:ph sz="half" idx="1" hasCustomPrompt="1"/>
          </p:nvPr>
        </p:nvSpPr>
        <p:spPr>
          <a:xfrm>
            <a:off x="457200" y="2249487"/>
            <a:ext cx="5638800" cy="2359025"/>
          </a:xfrm>
        </p:spPr>
        <p:txBody>
          <a:bodyPr lIns="0" tIns="0" rIns="0" bIns="0"/>
          <a:lstStyle>
            <a:lvl1pPr marL="0" indent="0">
              <a:buNone/>
              <a:defRPr sz="1200">
                <a:solidFill>
                  <a:schemeClr val="bg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p:txBody>
      </p:sp>
      <p:sp>
        <p:nvSpPr>
          <p:cNvPr id="11" name="TextBox 10">
            <a:extLst>
              <a:ext uri="{FF2B5EF4-FFF2-40B4-BE49-F238E27FC236}">
                <a16:creationId xmlns:a16="http://schemas.microsoft.com/office/drawing/2014/main" id="{56F4E7FD-38A4-FF45-A7F3-D4F7BA4F5984}"/>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238318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ing- Blank- Black">
    <p:bg>
      <p:bgPr>
        <a:solidFill>
          <a:schemeClr val="tx1"/>
        </a:solidFill>
        <a:effectLst/>
      </p:bgPr>
    </p:bg>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121D96AD-CD6B-440A-859D-95B457A45173}"/>
              </a:ext>
            </a:extLst>
          </p:cNvPr>
          <p:cNvSpPr>
            <a:spLocks noGrp="1"/>
          </p:cNvSpPr>
          <p:nvPr>
            <p:ph type="ftr" sz="quarter" idx="11"/>
          </p:nvPr>
        </p:nvSpPr>
        <p:spPr>
          <a:xfrm>
            <a:off x="457200" y="5943600"/>
            <a:ext cx="4114800" cy="236539"/>
          </a:xfrm>
        </p:spPr>
        <p:txBody>
          <a:bodyPr/>
          <a:lstStyle>
            <a:lvl1pPr>
              <a:defRPr>
                <a:solidFill>
                  <a:schemeClr val="bg1">
                    <a:lumMod val="85000"/>
                  </a:schemeClr>
                </a:solidFill>
              </a:defRPr>
            </a:lvl1pPr>
          </a:lstStyle>
          <a:p>
            <a:endParaRPr lang="en-US"/>
          </a:p>
        </p:txBody>
      </p:sp>
      <p:sp>
        <p:nvSpPr>
          <p:cNvPr id="9" name="Slide Number Placeholder 4">
            <a:extLst>
              <a:ext uri="{FF2B5EF4-FFF2-40B4-BE49-F238E27FC236}">
                <a16:creationId xmlns:a16="http://schemas.microsoft.com/office/drawing/2014/main" id="{8E9B7BB1-D8D6-4912-A5A7-4E2BE2EB86C7}"/>
              </a:ext>
            </a:extLst>
          </p:cNvPr>
          <p:cNvSpPr>
            <a:spLocks noGrp="1"/>
          </p:cNvSpPr>
          <p:nvPr>
            <p:ph type="sldNum" sz="quarter" idx="12"/>
          </p:nvPr>
        </p:nvSpPr>
        <p:spPr>
          <a:xfrm>
            <a:off x="8991600" y="6400800"/>
            <a:ext cx="2743200" cy="365125"/>
          </a:xfrm>
        </p:spPr>
        <p:txBody>
          <a:bodyPr/>
          <a:lstStyle>
            <a:lvl1pPr>
              <a:defRPr>
                <a:solidFill>
                  <a:schemeClr val="bg1"/>
                </a:solidFill>
              </a:defRPr>
            </a:lvl1pPr>
          </a:lstStyle>
          <a:p>
            <a:fld id="{857C9BCE-67C3-4E89-9B9C-38CCFE777CF5}" type="slidenum">
              <a:rPr lang="en-US" smtClean="0"/>
              <a:pPr/>
              <a:t>‹#›</a:t>
            </a:fld>
            <a:endParaRPr lang="en-US"/>
          </a:p>
        </p:txBody>
      </p:sp>
      <p:sp>
        <p:nvSpPr>
          <p:cNvPr id="11" name="Title 1">
            <a:extLst>
              <a:ext uri="{FF2B5EF4-FFF2-40B4-BE49-F238E27FC236}">
                <a16:creationId xmlns:a16="http://schemas.microsoft.com/office/drawing/2014/main" id="{EE829E80-470B-4E8B-AEC2-D6A86CFC2B2D}"/>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E019692E-E466-0641-9BFE-B820E393600A}"/>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813640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2CA935-3996-450F-BBA4-3F8F6020F753}"/>
              </a:ext>
            </a:extLst>
          </p:cNvPr>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4" name="Slide Number Placeholder 3">
            <a:extLst>
              <a:ext uri="{FF2B5EF4-FFF2-40B4-BE49-F238E27FC236}">
                <a16:creationId xmlns:a16="http://schemas.microsoft.com/office/drawing/2014/main" id="{E7B0B7C9-C366-49E7-B1D1-76F4BD25BC5C}"/>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6" name="TextBox 5">
            <a:extLst>
              <a:ext uri="{FF2B5EF4-FFF2-40B4-BE49-F238E27FC236}">
                <a16:creationId xmlns:a16="http://schemas.microsoft.com/office/drawing/2014/main" id="{F14E045A-EF0E-764C-B760-3650B5961F65}"/>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62967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ing/subheading- Two Content- 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57ACA8-51FD-415F-8BAA-A86425385F8C}"/>
              </a:ext>
            </a:extLst>
          </p:cNvPr>
          <p:cNvSpPr>
            <a:spLocks noGrp="1"/>
          </p:cNvSpPr>
          <p:nvPr>
            <p:ph sz="half" idx="1"/>
          </p:nvPr>
        </p:nvSpPr>
        <p:spPr>
          <a:xfrm>
            <a:off x="457200" y="2260879"/>
            <a:ext cx="5232400" cy="3547068"/>
          </a:xfrm>
        </p:spPr>
        <p:txBody>
          <a:bodyPr/>
          <a:lstStyle>
            <a:lvl1pPr>
              <a:lnSpc>
                <a:spcPct val="100000"/>
              </a:lnSpc>
              <a:defRPr sz="1200">
                <a:solidFill>
                  <a:schemeClr val="bg1"/>
                </a:solidFill>
              </a:defRPr>
            </a:lvl1pPr>
            <a:lvl2pPr>
              <a:lnSpc>
                <a:spcPct val="100000"/>
              </a:lnSpc>
              <a:defRPr sz="1200">
                <a:solidFill>
                  <a:schemeClr val="bg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D4F4FD3B-BF57-465C-8784-67189EB47465}"/>
              </a:ext>
            </a:extLst>
          </p:cNvPr>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7" name="Slide Number Placeholder 6">
            <a:extLst>
              <a:ext uri="{FF2B5EF4-FFF2-40B4-BE49-F238E27FC236}">
                <a16:creationId xmlns:a16="http://schemas.microsoft.com/office/drawing/2014/main" id="{95D49DD7-CF47-42CC-9A0A-DCA504FF457E}"/>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8" name="Title 1">
            <a:extLst>
              <a:ext uri="{FF2B5EF4-FFF2-40B4-BE49-F238E27FC236}">
                <a16:creationId xmlns:a16="http://schemas.microsoft.com/office/drawing/2014/main" id="{7679C42E-6956-4964-88EB-14E09A963F70}"/>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D790B39A-5EC3-4A43-B22C-5E64FC7C25D2}"/>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solidFill>
                  <a:schemeClr val="bg1"/>
                </a:solidFill>
              </a:defRPr>
            </a:lvl1pPr>
          </a:lstStyle>
          <a:p>
            <a:pPr lvl="0"/>
            <a:r>
              <a:rPr lang="en-US" dirty="0"/>
              <a:t>Edit subtitle</a:t>
            </a:r>
          </a:p>
        </p:txBody>
      </p:sp>
      <p:sp>
        <p:nvSpPr>
          <p:cNvPr id="10" name="Content Placeholder 2">
            <a:extLst>
              <a:ext uri="{FF2B5EF4-FFF2-40B4-BE49-F238E27FC236}">
                <a16:creationId xmlns:a16="http://schemas.microsoft.com/office/drawing/2014/main" id="{2739C495-43B0-4454-925B-6D53BC073DA0}"/>
              </a:ext>
            </a:extLst>
          </p:cNvPr>
          <p:cNvSpPr>
            <a:spLocks noGrp="1"/>
          </p:cNvSpPr>
          <p:nvPr>
            <p:ph sz="half" idx="14"/>
          </p:nvPr>
        </p:nvSpPr>
        <p:spPr>
          <a:xfrm>
            <a:off x="6502402" y="2260879"/>
            <a:ext cx="5232400" cy="3547068"/>
          </a:xfrm>
        </p:spPr>
        <p:txBody>
          <a:bodyPr/>
          <a:lstStyle>
            <a:lvl1pPr>
              <a:lnSpc>
                <a:spcPct val="100000"/>
              </a:lnSpc>
              <a:defRPr sz="1200">
                <a:solidFill>
                  <a:schemeClr val="bg1"/>
                </a:solidFill>
              </a:defRPr>
            </a:lvl1pPr>
            <a:lvl2pPr>
              <a:lnSpc>
                <a:spcPct val="100000"/>
              </a:lnSpc>
              <a:defRPr sz="1200">
                <a:solidFill>
                  <a:schemeClr val="bg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D8E78983-99F2-114A-A193-4F756C3C4A3C}"/>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743812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ing/subheading- Comparison- Black">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7C8886-5B4F-445E-882D-F8827B62B03B}"/>
              </a:ext>
            </a:extLst>
          </p:cNvPr>
          <p:cNvSpPr>
            <a:spLocks noGrp="1"/>
          </p:cNvSpPr>
          <p:nvPr>
            <p:ph type="body" idx="1"/>
          </p:nvPr>
        </p:nvSpPr>
        <p:spPr>
          <a:xfrm>
            <a:off x="457200" y="1828800"/>
            <a:ext cx="5232400" cy="411956"/>
          </a:xfrm>
        </p:spPr>
        <p:txBody>
          <a:bodyPr lIns="0" tIns="0" rIns="0" bIns="0" anchor="b"/>
          <a:lstStyle>
            <a:lvl1pPr marL="0" indent="0">
              <a:buNone/>
              <a:defRPr sz="16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Footer Placeholder 7">
            <a:extLst>
              <a:ext uri="{FF2B5EF4-FFF2-40B4-BE49-F238E27FC236}">
                <a16:creationId xmlns:a16="http://schemas.microsoft.com/office/drawing/2014/main" id="{E63411FA-2CDF-4949-9EEE-39CF866FA69B}"/>
              </a:ext>
            </a:extLst>
          </p:cNvPr>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9" name="Slide Number Placeholder 8">
            <a:extLst>
              <a:ext uri="{FF2B5EF4-FFF2-40B4-BE49-F238E27FC236}">
                <a16:creationId xmlns:a16="http://schemas.microsoft.com/office/drawing/2014/main" id="{C61342E9-165E-4C53-BC72-671AA52D05E8}"/>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11" name="Title 1">
            <a:extLst>
              <a:ext uri="{FF2B5EF4-FFF2-40B4-BE49-F238E27FC236}">
                <a16:creationId xmlns:a16="http://schemas.microsoft.com/office/drawing/2014/main" id="{EB4743EE-895C-4696-A5F0-2702D61F1383}"/>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8768D562-B521-4515-92A8-72C041D8D65B}"/>
              </a:ext>
            </a:extLst>
          </p:cNvPr>
          <p:cNvSpPr>
            <a:spLocks noGrp="1"/>
          </p:cNvSpPr>
          <p:nvPr>
            <p:ph type="body" sz="quarter" idx="14" hasCustomPrompt="1"/>
          </p:nvPr>
        </p:nvSpPr>
        <p:spPr>
          <a:xfrm>
            <a:off x="457200" y="1460092"/>
            <a:ext cx="11277600" cy="360400"/>
          </a:xfrm>
        </p:spPr>
        <p:txBody>
          <a:bodyPr lIns="0" tIns="0" rIns="0" bIns="0" anchor="t" anchorCtr="0">
            <a:noAutofit/>
          </a:bodyPr>
          <a:lstStyle>
            <a:lvl1pPr marL="0" indent="0">
              <a:lnSpc>
                <a:spcPts val="2200"/>
              </a:lnSpc>
              <a:buNone/>
              <a:defRPr sz="2000" b="1">
                <a:solidFill>
                  <a:schemeClr val="bg1"/>
                </a:solidFill>
              </a:defRPr>
            </a:lvl1pPr>
          </a:lstStyle>
          <a:p>
            <a:pPr lvl="0"/>
            <a:r>
              <a:rPr lang="en-US" dirty="0"/>
              <a:t>Edit subtitle</a:t>
            </a:r>
          </a:p>
        </p:txBody>
      </p:sp>
      <p:sp>
        <p:nvSpPr>
          <p:cNvPr id="14" name="Content Placeholder 2">
            <a:extLst>
              <a:ext uri="{FF2B5EF4-FFF2-40B4-BE49-F238E27FC236}">
                <a16:creationId xmlns:a16="http://schemas.microsoft.com/office/drawing/2014/main" id="{9DEC6383-1879-495D-A085-AC738E857165}"/>
              </a:ext>
            </a:extLst>
          </p:cNvPr>
          <p:cNvSpPr>
            <a:spLocks noGrp="1"/>
          </p:cNvSpPr>
          <p:nvPr>
            <p:ph sz="half" idx="15"/>
          </p:nvPr>
        </p:nvSpPr>
        <p:spPr>
          <a:xfrm>
            <a:off x="457200" y="2260879"/>
            <a:ext cx="5232400" cy="3547068"/>
          </a:xfrm>
        </p:spPr>
        <p:txBody>
          <a:bodyPr/>
          <a:lstStyle>
            <a:lvl1pPr>
              <a:lnSpc>
                <a:spcPct val="100000"/>
              </a:lnSpc>
              <a:defRPr sz="1200">
                <a:solidFill>
                  <a:schemeClr val="bg1"/>
                </a:solidFill>
              </a:defRPr>
            </a:lvl1pPr>
            <a:lvl2pPr>
              <a:lnSpc>
                <a:spcPct val="100000"/>
              </a:lnSpc>
              <a:defRPr sz="1200">
                <a:solidFill>
                  <a:schemeClr val="bg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4DA43303-4061-4598-B636-58BADACF6FF6}"/>
              </a:ext>
            </a:extLst>
          </p:cNvPr>
          <p:cNvSpPr>
            <a:spLocks noGrp="1"/>
          </p:cNvSpPr>
          <p:nvPr>
            <p:ph sz="half" idx="16"/>
          </p:nvPr>
        </p:nvSpPr>
        <p:spPr>
          <a:xfrm>
            <a:off x="6502402" y="2260879"/>
            <a:ext cx="5232400" cy="3547068"/>
          </a:xfrm>
        </p:spPr>
        <p:txBody>
          <a:bodyPr/>
          <a:lstStyle>
            <a:lvl1pPr>
              <a:lnSpc>
                <a:spcPct val="100000"/>
              </a:lnSpc>
              <a:defRPr sz="1200">
                <a:solidFill>
                  <a:schemeClr val="bg1"/>
                </a:solidFill>
              </a:defRPr>
            </a:lvl1pPr>
            <a:lvl2pPr>
              <a:lnSpc>
                <a:spcPct val="100000"/>
              </a:lnSpc>
              <a:defRPr sz="1200">
                <a:solidFill>
                  <a:schemeClr val="bg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a:extLst>
              <a:ext uri="{FF2B5EF4-FFF2-40B4-BE49-F238E27FC236}">
                <a16:creationId xmlns:a16="http://schemas.microsoft.com/office/drawing/2014/main" id="{824C2925-73EC-4680-A9E5-E45C36CF17A1}"/>
              </a:ext>
            </a:extLst>
          </p:cNvPr>
          <p:cNvSpPr>
            <a:spLocks noGrp="1"/>
          </p:cNvSpPr>
          <p:nvPr>
            <p:ph type="body" idx="17"/>
          </p:nvPr>
        </p:nvSpPr>
        <p:spPr>
          <a:xfrm>
            <a:off x="6502402" y="1828800"/>
            <a:ext cx="5232400" cy="411956"/>
          </a:xfrm>
        </p:spPr>
        <p:txBody>
          <a:bodyPr lIns="0" tIns="0" rIns="0" bIns="0" anchor="b"/>
          <a:lstStyle>
            <a:lvl1pPr marL="0" indent="0">
              <a:buNone/>
              <a:defRPr sz="16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3" name="TextBox 12">
            <a:extLst>
              <a:ext uri="{FF2B5EF4-FFF2-40B4-BE49-F238E27FC236}">
                <a16:creationId xmlns:a16="http://schemas.microsoft.com/office/drawing/2014/main" id="{1C2BEC36-FD59-C54E-9152-61729AB442E5}"/>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941889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ing/subheading- Left text- Black">
    <p:bg>
      <p:bgPr>
        <a:solidFill>
          <a:schemeClr val="tx1"/>
        </a:solidFill>
        <a:effectLst/>
      </p:bgPr>
    </p:bg>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121D96AD-CD6B-440A-859D-95B457A45173}"/>
              </a:ext>
            </a:extLst>
          </p:cNvPr>
          <p:cNvSpPr>
            <a:spLocks noGrp="1"/>
          </p:cNvSpPr>
          <p:nvPr>
            <p:ph type="ftr" sz="quarter" idx="11"/>
          </p:nvPr>
        </p:nvSpPr>
        <p:spPr>
          <a:xfrm>
            <a:off x="457200" y="5943600"/>
            <a:ext cx="4114800" cy="236539"/>
          </a:xfrm>
        </p:spPr>
        <p:txBody>
          <a:bodyPr/>
          <a:lstStyle>
            <a:lvl1pPr>
              <a:defRPr>
                <a:solidFill>
                  <a:schemeClr val="bg1">
                    <a:lumMod val="85000"/>
                  </a:schemeClr>
                </a:solidFill>
              </a:defRPr>
            </a:lvl1pPr>
          </a:lstStyle>
          <a:p>
            <a:endParaRPr lang="en-US"/>
          </a:p>
        </p:txBody>
      </p:sp>
      <p:sp>
        <p:nvSpPr>
          <p:cNvPr id="9" name="Slide Number Placeholder 4">
            <a:extLst>
              <a:ext uri="{FF2B5EF4-FFF2-40B4-BE49-F238E27FC236}">
                <a16:creationId xmlns:a16="http://schemas.microsoft.com/office/drawing/2014/main" id="{8E9B7BB1-D8D6-4912-A5A7-4E2BE2EB86C7}"/>
              </a:ext>
            </a:extLst>
          </p:cNvPr>
          <p:cNvSpPr>
            <a:spLocks noGrp="1"/>
          </p:cNvSpPr>
          <p:nvPr>
            <p:ph type="sldNum" sz="quarter" idx="12"/>
          </p:nvPr>
        </p:nvSpPr>
        <p:spPr>
          <a:xfrm>
            <a:off x="8991600" y="6400800"/>
            <a:ext cx="2743200" cy="365125"/>
          </a:xfrm>
        </p:spPr>
        <p:txBody>
          <a:bodyPr/>
          <a:lstStyle>
            <a:lvl1pPr>
              <a:defRPr>
                <a:solidFill>
                  <a:schemeClr val="bg1"/>
                </a:solidFill>
              </a:defRPr>
            </a:lvl1pPr>
          </a:lstStyle>
          <a:p>
            <a:fld id="{857C9BCE-67C3-4E89-9B9C-38CCFE777CF5}" type="slidenum">
              <a:rPr lang="en-US" smtClean="0"/>
              <a:pPr/>
              <a:t>‹#›</a:t>
            </a:fld>
            <a:endParaRPr lang="en-US"/>
          </a:p>
        </p:txBody>
      </p:sp>
      <p:sp>
        <p:nvSpPr>
          <p:cNvPr id="11" name="Title 1">
            <a:extLst>
              <a:ext uri="{FF2B5EF4-FFF2-40B4-BE49-F238E27FC236}">
                <a16:creationId xmlns:a16="http://schemas.microsoft.com/office/drawing/2014/main" id="{EE829E80-470B-4E8B-AEC2-D6A86CFC2B2D}"/>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B6A4CDB8-E884-4B92-A1F7-8C9FF7B6214F}"/>
              </a:ext>
            </a:extLst>
          </p:cNvPr>
          <p:cNvSpPr>
            <a:spLocks noGrp="1"/>
          </p:cNvSpPr>
          <p:nvPr>
            <p:ph sz="half" idx="23" hasCustomPrompt="1"/>
          </p:nvPr>
        </p:nvSpPr>
        <p:spPr>
          <a:xfrm>
            <a:off x="457200" y="2041153"/>
            <a:ext cx="3346704" cy="3737347"/>
          </a:xfrm>
        </p:spPr>
        <p:txBody>
          <a:bodyPr lIns="0" tIns="0" rIns="0" bIns="0"/>
          <a:lstStyle>
            <a:lvl1pPr marL="0" indent="0">
              <a:buNone/>
              <a:defRPr sz="1200">
                <a:solidFill>
                  <a:schemeClr val="bg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12" name="Text Placeholder 7">
            <a:extLst>
              <a:ext uri="{FF2B5EF4-FFF2-40B4-BE49-F238E27FC236}">
                <a16:creationId xmlns:a16="http://schemas.microsoft.com/office/drawing/2014/main" id="{45640513-DB1D-470B-A507-DD5C36D6DECE}"/>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solidFill>
                  <a:schemeClr val="bg1"/>
                </a:solidFill>
              </a:defRPr>
            </a:lvl1pPr>
          </a:lstStyle>
          <a:p>
            <a:pPr lvl="0"/>
            <a:r>
              <a:rPr lang="en-US" dirty="0"/>
              <a:t>Edit subtitle</a:t>
            </a:r>
          </a:p>
        </p:txBody>
      </p:sp>
      <p:sp>
        <p:nvSpPr>
          <p:cNvPr id="13" name="TextBox 12">
            <a:extLst>
              <a:ext uri="{FF2B5EF4-FFF2-40B4-BE49-F238E27FC236}">
                <a16:creationId xmlns:a16="http://schemas.microsoft.com/office/drawing/2014/main" id="{DD3ACA4E-AB6B-404D-A9B1-A3C2C65CC20D}"/>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117942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White">
    <p:bg>
      <p:bgPr>
        <a:solidFill>
          <a:schemeClr val="bg1"/>
        </a:solid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F31271D-A2C7-4D9D-997A-90942D280A92}"/>
              </a:ext>
            </a:extLst>
          </p:cNvPr>
          <p:cNvSpPr>
            <a:spLocks noGrp="1"/>
          </p:cNvSpPr>
          <p:nvPr>
            <p:ph type="pic" sz="quarter" idx="11"/>
          </p:nvPr>
        </p:nvSpPr>
        <p:spPr bwMode="hidden">
          <a:xfrm>
            <a:off x="0" y="0"/>
            <a:ext cx="12192000"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a:t>Click icon to add picture</a:t>
            </a:r>
          </a:p>
        </p:txBody>
      </p:sp>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1828799"/>
            <a:ext cx="5039248" cy="2250831"/>
          </a:xfrm>
        </p:spPr>
        <p:txBody>
          <a:bodyPr anchor="ctr" anchorCtr="0"/>
          <a:lstStyle>
            <a:lvl1pPr algn="l">
              <a:lnSpc>
                <a:spcPts val="5200"/>
              </a:lnSpc>
              <a:defRPr sz="50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4" name="Text Placeholder 7">
            <a:extLst>
              <a:ext uri="{FF2B5EF4-FFF2-40B4-BE49-F238E27FC236}">
                <a16:creationId xmlns:a16="http://schemas.microsoft.com/office/drawing/2014/main" id="{3C256E98-86F8-4E29-8A3E-342953442681}"/>
              </a:ext>
            </a:extLst>
          </p:cNvPr>
          <p:cNvSpPr>
            <a:spLocks noGrp="1"/>
          </p:cNvSpPr>
          <p:nvPr>
            <p:ph type="body" sz="quarter" idx="13" hasCustomPrompt="1"/>
          </p:nvPr>
        </p:nvSpPr>
        <p:spPr>
          <a:xfrm>
            <a:off x="457201" y="4461056"/>
            <a:ext cx="5039248" cy="603313"/>
          </a:xfrm>
        </p:spPr>
        <p:txBody>
          <a:bodyPr lIns="0" tIns="0" rIns="0" bIns="0">
            <a:normAutofit/>
          </a:bodyPr>
          <a:lstStyle>
            <a:lvl1pPr marL="0" indent="0" algn="l">
              <a:lnSpc>
                <a:spcPts val="2200"/>
              </a:lnSpc>
              <a:buNone/>
              <a:defRPr sz="2000" b="1">
                <a:solidFill>
                  <a:schemeClr val="tx1"/>
                </a:solidFill>
                <a:latin typeface="Arial" panose="020B0604020202020204" pitchFamily="34" charset="0"/>
                <a:cs typeface="Arial" panose="020B0604020202020204" pitchFamily="34" charset="0"/>
              </a:defRPr>
            </a:lvl1pPr>
          </a:lstStyle>
          <a:p>
            <a:pPr lvl="0"/>
            <a:r>
              <a:rPr lang="en-US" dirty="0"/>
              <a:t>Edit subtitle</a:t>
            </a:r>
          </a:p>
        </p:txBody>
      </p:sp>
      <p:sp>
        <p:nvSpPr>
          <p:cNvPr id="3" name="Footer Placeholder 2">
            <a:extLst>
              <a:ext uri="{FF2B5EF4-FFF2-40B4-BE49-F238E27FC236}">
                <a16:creationId xmlns:a16="http://schemas.microsoft.com/office/drawing/2014/main" id="{33555883-ED2C-4D78-9DC0-127358DC649A}"/>
              </a:ext>
            </a:extLst>
          </p:cNvPr>
          <p:cNvSpPr>
            <a:spLocks noGrp="1"/>
          </p:cNvSpPr>
          <p:nvPr>
            <p:ph type="ftr" sz="quarter" idx="14"/>
          </p:nvPr>
        </p:nvSpPr>
        <p:spPr/>
        <p:txBody>
          <a:bodyPr/>
          <a:lstStyle>
            <a:lvl1pPr algn="l">
              <a:defRPr>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pic>
        <p:nvPicPr>
          <p:cNvPr id="8" name="Graphic 7">
            <a:extLst>
              <a:ext uri="{FF2B5EF4-FFF2-40B4-BE49-F238E27FC236}">
                <a16:creationId xmlns:a16="http://schemas.microsoft.com/office/drawing/2014/main" id="{8D35FB0C-F1AF-43F8-AF8F-2571C860868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2718" y="405227"/>
            <a:ext cx="1600200" cy="551622"/>
          </a:xfrm>
          <a:prstGeom prst="rect">
            <a:avLst/>
          </a:prstGeom>
        </p:spPr>
      </p:pic>
      <p:sp>
        <p:nvSpPr>
          <p:cNvPr id="10" name="Slide Number Placeholder 4">
            <a:extLst>
              <a:ext uri="{FF2B5EF4-FFF2-40B4-BE49-F238E27FC236}">
                <a16:creationId xmlns:a16="http://schemas.microsoft.com/office/drawing/2014/main" id="{B47C50B5-B385-40F2-ADFA-55F0E769DDCF}"/>
              </a:ext>
            </a:extLst>
          </p:cNvPr>
          <p:cNvSpPr>
            <a:spLocks noGrp="1"/>
          </p:cNvSpPr>
          <p:nvPr>
            <p:ph type="sldNum" sz="quarter" idx="12"/>
          </p:nvPr>
        </p:nvSpPr>
        <p:spPr>
          <a:xfrm>
            <a:off x="8991600" y="6400800"/>
            <a:ext cx="2743200" cy="365125"/>
          </a:xfrm>
        </p:spPr>
        <p:txBody>
          <a:bodyPr/>
          <a:lstStyle>
            <a:lvl1pPr>
              <a:defRPr>
                <a:solidFill>
                  <a:schemeClr val="tx1"/>
                </a:solidFill>
              </a:defRPr>
            </a:lvl1pPr>
          </a:lstStyle>
          <a:p>
            <a:fld id="{857C9BCE-67C3-4E89-9B9C-38CCFE777CF5}" type="slidenum">
              <a:rPr lang="en-US" smtClean="0"/>
              <a:pPr/>
              <a:t>‹#›</a:t>
            </a:fld>
            <a:endParaRPr lang="en-US"/>
          </a:p>
        </p:txBody>
      </p:sp>
      <p:sp>
        <p:nvSpPr>
          <p:cNvPr id="11" name="Subtitle 2">
            <a:extLst>
              <a:ext uri="{FF2B5EF4-FFF2-40B4-BE49-F238E27FC236}">
                <a16:creationId xmlns:a16="http://schemas.microsoft.com/office/drawing/2014/main" id="{2EFC3EC4-6062-4BD6-B484-D2B1504A3217}"/>
              </a:ext>
            </a:extLst>
          </p:cNvPr>
          <p:cNvSpPr>
            <a:spLocks noGrp="1"/>
          </p:cNvSpPr>
          <p:nvPr>
            <p:ph type="subTitle" idx="1" hasCustomPrompt="1"/>
          </p:nvPr>
        </p:nvSpPr>
        <p:spPr>
          <a:xfrm>
            <a:off x="457200" y="5368130"/>
            <a:ext cx="5039248" cy="236540"/>
          </a:xfrm>
        </p:spPr>
        <p:txBody>
          <a:bodyPr lIns="0" tIns="0" rIns="0" bIns="0" anchor="t" anchorCtr="0">
            <a:noAutofit/>
          </a:bodyPr>
          <a:lstStyle>
            <a:lvl1pPr marL="0" indent="0" algn="l">
              <a:spcBef>
                <a:spcPts val="0"/>
              </a:spcBef>
              <a:buNone/>
              <a:defRPr sz="1200" b="1" i="0">
                <a:solidFill>
                  <a:schemeClr val="tx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[Month 00, 0000]</a:t>
            </a:r>
          </a:p>
        </p:txBody>
      </p:sp>
      <p:sp>
        <p:nvSpPr>
          <p:cNvPr id="13" name="TextBox 12">
            <a:extLst>
              <a:ext uri="{FF2B5EF4-FFF2-40B4-BE49-F238E27FC236}">
                <a16:creationId xmlns:a16="http://schemas.microsoft.com/office/drawing/2014/main" id="{351BBE26-222A-F24F-B632-153068273CFE}"/>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2896213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ing- Two Content Subheading- Black">
    <p:bg>
      <p:bgPr>
        <a:solidFill>
          <a:schemeClr val="tx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4F0BED4-A3B9-9146-B29F-401E7C5560FB}"/>
              </a:ext>
            </a:extLst>
          </p:cNvPr>
          <p:cNvSpPr>
            <a:spLocks noGrp="1"/>
          </p:cNvSpPr>
          <p:nvPr>
            <p:ph sz="half" idx="1" hasCustomPrompt="1"/>
          </p:nvPr>
        </p:nvSpPr>
        <p:spPr>
          <a:xfrm>
            <a:off x="457200" y="3352800"/>
            <a:ext cx="5232400" cy="2359025"/>
          </a:xfrm>
        </p:spPr>
        <p:txBody>
          <a:bodyPr lIns="0" tIns="0" rIns="0" bIns="0"/>
          <a:lstStyle>
            <a:lvl1pPr marL="0" indent="0">
              <a:buNone/>
              <a:defRPr sz="1200">
                <a:solidFill>
                  <a:schemeClr val="bg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p:txBody>
      </p:sp>
      <p:sp>
        <p:nvSpPr>
          <p:cNvPr id="6" name="Content Placeholder 3">
            <a:extLst>
              <a:ext uri="{FF2B5EF4-FFF2-40B4-BE49-F238E27FC236}">
                <a16:creationId xmlns:a16="http://schemas.microsoft.com/office/drawing/2014/main" id="{94F0BF94-6618-4C4F-8478-422E23553CC0}"/>
              </a:ext>
            </a:extLst>
          </p:cNvPr>
          <p:cNvSpPr>
            <a:spLocks noGrp="1"/>
          </p:cNvSpPr>
          <p:nvPr>
            <p:ph sz="half" idx="2" hasCustomPrompt="1"/>
          </p:nvPr>
        </p:nvSpPr>
        <p:spPr>
          <a:xfrm>
            <a:off x="6502400" y="3352800"/>
            <a:ext cx="5232400" cy="2359025"/>
          </a:xfrm>
        </p:spPr>
        <p:txBody>
          <a:bodyPr lIns="0" tIns="0" rIns="0" bIns="0"/>
          <a:lstStyle>
            <a:lvl1pPr marL="0" indent="0">
              <a:buNone/>
              <a:defRPr sz="1200">
                <a:solidFill>
                  <a:schemeClr val="bg1"/>
                </a:solidFill>
              </a:defRPr>
            </a:lvl1pPr>
          </a:lstStyle>
          <a:p>
            <a:pPr lvl="0"/>
            <a:r>
              <a:rPr lang="en-US" dirty="0"/>
              <a:t>Edit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facilisi.eet</a:t>
            </a:r>
            <a:r>
              <a:rPr lang="en-US" dirty="0"/>
              <a:t> dolore Master text style.</a:t>
            </a:r>
          </a:p>
        </p:txBody>
      </p:sp>
      <p:sp>
        <p:nvSpPr>
          <p:cNvPr id="8" name="Footer Placeholder 3">
            <a:extLst>
              <a:ext uri="{FF2B5EF4-FFF2-40B4-BE49-F238E27FC236}">
                <a16:creationId xmlns:a16="http://schemas.microsoft.com/office/drawing/2014/main" id="{C655E1A6-79C3-493B-9E68-C57B898A50A8}"/>
              </a:ext>
            </a:extLst>
          </p:cNvPr>
          <p:cNvSpPr>
            <a:spLocks noGrp="1"/>
          </p:cNvSpPr>
          <p:nvPr>
            <p:ph type="ftr" sz="quarter" idx="3"/>
          </p:nvPr>
        </p:nvSpPr>
        <p:spPr>
          <a:xfrm>
            <a:off x="457200" y="6033587"/>
            <a:ext cx="3373419" cy="274742"/>
          </a:xfrm>
          <a:prstGeom prst="rect">
            <a:avLst/>
          </a:prstGeom>
        </p:spPr>
        <p:txBody>
          <a:bodyPr vert="horz" lIns="0" tIns="0" rIns="0" bIns="0" rtlCol="0" anchor="ctr"/>
          <a:lstStyle>
            <a:lvl1pPr algn="l">
              <a:defRPr sz="700">
                <a:solidFill>
                  <a:schemeClr val="bg1"/>
                </a:solidFill>
              </a:defRPr>
            </a:lvl1pPr>
          </a:lstStyle>
          <a:p>
            <a:endParaRPr lang="en-US" dirty="0"/>
          </a:p>
        </p:txBody>
      </p:sp>
      <p:sp>
        <p:nvSpPr>
          <p:cNvPr id="9" name="Title 1">
            <a:extLst>
              <a:ext uri="{FF2B5EF4-FFF2-40B4-BE49-F238E27FC236}">
                <a16:creationId xmlns:a16="http://schemas.microsoft.com/office/drawing/2014/main" id="{48983036-A1B9-4AFB-8177-BFF90C41979B}"/>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10" name="Text Placeholder 7">
            <a:extLst>
              <a:ext uri="{FF2B5EF4-FFF2-40B4-BE49-F238E27FC236}">
                <a16:creationId xmlns:a16="http://schemas.microsoft.com/office/drawing/2014/main" id="{E49CF587-D3E6-4A94-8584-FABC234AB462}"/>
              </a:ext>
            </a:extLst>
          </p:cNvPr>
          <p:cNvSpPr>
            <a:spLocks noGrp="1"/>
          </p:cNvSpPr>
          <p:nvPr>
            <p:ph type="body" sz="quarter" idx="13" hasCustomPrompt="1"/>
          </p:nvPr>
        </p:nvSpPr>
        <p:spPr>
          <a:xfrm>
            <a:off x="457200" y="2883445"/>
            <a:ext cx="5232400" cy="360400"/>
          </a:xfrm>
        </p:spPr>
        <p:txBody>
          <a:bodyPr lIns="0" tIns="0" rIns="0" bIns="0" anchor="t" anchorCtr="0">
            <a:noAutofit/>
          </a:bodyPr>
          <a:lstStyle>
            <a:lvl1pPr marL="0" indent="0">
              <a:lnSpc>
                <a:spcPts val="2200"/>
              </a:lnSpc>
              <a:buNone/>
              <a:defRPr sz="2000" b="1">
                <a:solidFill>
                  <a:schemeClr val="bg1"/>
                </a:solidFill>
              </a:defRPr>
            </a:lvl1pPr>
          </a:lstStyle>
          <a:p>
            <a:pPr lvl="0"/>
            <a:r>
              <a:rPr lang="en-US" dirty="0"/>
              <a:t>Edit subtitle</a:t>
            </a:r>
          </a:p>
        </p:txBody>
      </p:sp>
      <p:sp>
        <p:nvSpPr>
          <p:cNvPr id="11" name="Slide Number Placeholder 4">
            <a:extLst>
              <a:ext uri="{FF2B5EF4-FFF2-40B4-BE49-F238E27FC236}">
                <a16:creationId xmlns:a16="http://schemas.microsoft.com/office/drawing/2014/main" id="{869A065B-9314-4AFF-A8B4-95F1046B8EAB}"/>
              </a:ext>
            </a:extLst>
          </p:cNvPr>
          <p:cNvSpPr>
            <a:spLocks noGrp="1"/>
          </p:cNvSpPr>
          <p:nvPr>
            <p:ph type="sldNum" sz="quarter" idx="12"/>
          </p:nvPr>
        </p:nvSpPr>
        <p:spPr>
          <a:xfrm>
            <a:off x="8991600" y="6400800"/>
            <a:ext cx="2743200" cy="365125"/>
          </a:xfrm>
        </p:spPr>
        <p:txBody>
          <a:bodyPr/>
          <a:lstStyle>
            <a:lvl1pPr>
              <a:defRPr>
                <a:solidFill>
                  <a:schemeClr val="bg1"/>
                </a:solidFill>
              </a:defRPr>
            </a:lvl1pPr>
          </a:lstStyle>
          <a:p>
            <a:fld id="{857C9BCE-67C3-4E89-9B9C-38CCFE777CF5}" type="slidenum">
              <a:rPr lang="en-US" smtClean="0"/>
              <a:pPr/>
              <a:t>‹#›</a:t>
            </a:fld>
            <a:endParaRPr lang="en-US"/>
          </a:p>
        </p:txBody>
      </p:sp>
      <p:sp>
        <p:nvSpPr>
          <p:cNvPr id="13" name="TextBox 12">
            <a:extLst>
              <a:ext uri="{FF2B5EF4-FFF2-40B4-BE49-F238E27FC236}">
                <a16:creationId xmlns:a16="http://schemas.microsoft.com/office/drawing/2014/main" id="{E46759F6-7B3C-DF41-8D68-711C17EFA872}"/>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140227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ing- Three content w/ Photos- Black">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B458B68-EFD1-4961-AC20-B9EFCD6461D4}"/>
              </a:ext>
            </a:extLst>
          </p:cNvPr>
          <p:cNvSpPr>
            <a:spLocks noGrp="1"/>
          </p:cNvSpPr>
          <p:nvPr>
            <p:ph type="ftr" sz="quarter" idx="10"/>
          </p:nvPr>
        </p:nvSpPr>
        <p:spPr/>
        <p:txBody>
          <a:bodyPr/>
          <a:lstStyle>
            <a:lvl1pPr>
              <a:defRPr>
                <a:solidFill>
                  <a:schemeClr val="bg1">
                    <a:lumMod val="85000"/>
                  </a:schemeClr>
                </a:solidFill>
              </a:defRPr>
            </a:lvl1pPr>
          </a:lstStyle>
          <a:p>
            <a:endParaRPr lang="en-US" dirty="0"/>
          </a:p>
        </p:txBody>
      </p:sp>
      <p:sp>
        <p:nvSpPr>
          <p:cNvPr id="4" name="Slide Number Placeholder 3">
            <a:extLst>
              <a:ext uri="{FF2B5EF4-FFF2-40B4-BE49-F238E27FC236}">
                <a16:creationId xmlns:a16="http://schemas.microsoft.com/office/drawing/2014/main" id="{A91FEDE0-C41E-44F1-BE6E-DA6ADBC46386}"/>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5" name="Content Placeholder 2">
            <a:extLst>
              <a:ext uri="{FF2B5EF4-FFF2-40B4-BE49-F238E27FC236}">
                <a16:creationId xmlns:a16="http://schemas.microsoft.com/office/drawing/2014/main" id="{0FC0B14C-965F-4B2B-B25A-2B8AC4ED5567}"/>
              </a:ext>
            </a:extLst>
          </p:cNvPr>
          <p:cNvSpPr>
            <a:spLocks noGrp="1"/>
          </p:cNvSpPr>
          <p:nvPr>
            <p:ph sz="half" idx="1"/>
          </p:nvPr>
        </p:nvSpPr>
        <p:spPr>
          <a:xfrm>
            <a:off x="457200" y="4495800"/>
            <a:ext cx="3346704" cy="1444624"/>
          </a:xfrm>
        </p:spPr>
        <p:txBody>
          <a:bodyPr lIns="0" tIns="0" rIns="0" bIns="0"/>
          <a:lstStyle>
            <a:lvl1pPr marL="0" indent="0">
              <a:buNone/>
              <a:defRPr sz="1200">
                <a:solidFill>
                  <a:schemeClr val="bg1"/>
                </a:solidFill>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D3C58D92-3B5D-415E-A3C8-CF7E533574DD}"/>
              </a:ext>
            </a:extLst>
          </p:cNvPr>
          <p:cNvSpPr>
            <a:spLocks noGrp="1"/>
          </p:cNvSpPr>
          <p:nvPr>
            <p:ph sz="half" idx="14" hasCustomPrompt="1"/>
          </p:nvPr>
        </p:nvSpPr>
        <p:spPr>
          <a:xfrm>
            <a:off x="457200" y="4114800"/>
            <a:ext cx="3346704" cy="307720"/>
          </a:xfrm>
        </p:spPr>
        <p:txBody>
          <a:bodyPr lIns="0" tIns="0" rIns="0" bIns="0"/>
          <a:lstStyle>
            <a:lvl1pPr marL="0" indent="0">
              <a:buNone/>
              <a:defRPr sz="1600" b="1">
                <a:solidFill>
                  <a:schemeClr val="bg1"/>
                </a:solidFill>
              </a:defRPr>
            </a:lvl1pPr>
          </a:lstStyle>
          <a:p>
            <a:pPr lvl="0"/>
            <a:r>
              <a:rPr lang="en-US" dirty="0"/>
              <a:t>Subhead</a:t>
            </a:r>
          </a:p>
        </p:txBody>
      </p:sp>
      <p:sp>
        <p:nvSpPr>
          <p:cNvPr id="7" name="Content Placeholder 2">
            <a:extLst>
              <a:ext uri="{FF2B5EF4-FFF2-40B4-BE49-F238E27FC236}">
                <a16:creationId xmlns:a16="http://schemas.microsoft.com/office/drawing/2014/main" id="{F5EB9473-4DE2-4177-9E51-F311E1242569}"/>
              </a:ext>
            </a:extLst>
          </p:cNvPr>
          <p:cNvSpPr>
            <a:spLocks noGrp="1"/>
          </p:cNvSpPr>
          <p:nvPr>
            <p:ph sz="half" idx="17" hasCustomPrompt="1"/>
          </p:nvPr>
        </p:nvSpPr>
        <p:spPr>
          <a:xfrm>
            <a:off x="4416552" y="4114800"/>
            <a:ext cx="3346704" cy="307720"/>
          </a:xfrm>
        </p:spPr>
        <p:txBody>
          <a:bodyPr lIns="0" tIns="0" rIns="0" bIns="0"/>
          <a:lstStyle>
            <a:lvl1pPr marL="0" indent="0">
              <a:buNone/>
              <a:defRPr sz="1600" b="1">
                <a:solidFill>
                  <a:schemeClr val="bg1"/>
                </a:solidFill>
              </a:defRPr>
            </a:lvl1pPr>
          </a:lstStyle>
          <a:p>
            <a:pPr lvl="0"/>
            <a:r>
              <a:rPr lang="en-US" dirty="0"/>
              <a:t>Subhead</a:t>
            </a:r>
          </a:p>
        </p:txBody>
      </p:sp>
      <p:sp>
        <p:nvSpPr>
          <p:cNvPr id="8" name="Content Placeholder 2">
            <a:extLst>
              <a:ext uri="{FF2B5EF4-FFF2-40B4-BE49-F238E27FC236}">
                <a16:creationId xmlns:a16="http://schemas.microsoft.com/office/drawing/2014/main" id="{54481031-E60A-4D6A-BC8A-F91C5D6933D1}"/>
              </a:ext>
            </a:extLst>
          </p:cNvPr>
          <p:cNvSpPr>
            <a:spLocks noGrp="1"/>
          </p:cNvSpPr>
          <p:nvPr>
            <p:ph sz="half" idx="18" hasCustomPrompt="1"/>
          </p:nvPr>
        </p:nvSpPr>
        <p:spPr>
          <a:xfrm>
            <a:off x="8388096" y="4114800"/>
            <a:ext cx="3346704" cy="307720"/>
          </a:xfrm>
        </p:spPr>
        <p:txBody>
          <a:bodyPr lIns="0" tIns="0" rIns="0" bIns="0"/>
          <a:lstStyle>
            <a:lvl1pPr marL="0" indent="0">
              <a:buNone/>
              <a:defRPr sz="1600" b="1">
                <a:solidFill>
                  <a:schemeClr val="bg1"/>
                </a:solidFill>
              </a:defRPr>
            </a:lvl1pPr>
          </a:lstStyle>
          <a:p>
            <a:pPr lvl="0"/>
            <a:r>
              <a:rPr lang="en-US" dirty="0"/>
              <a:t>Subhead</a:t>
            </a:r>
          </a:p>
        </p:txBody>
      </p:sp>
      <p:sp>
        <p:nvSpPr>
          <p:cNvPr id="9" name="Content Placeholder 2">
            <a:extLst>
              <a:ext uri="{FF2B5EF4-FFF2-40B4-BE49-F238E27FC236}">
                <a16:creationId xmlns:a16="http://schemas.microsoft.com/office/drawing/2014/main" id="{093CC2CA-B04B-441D-A780-9924E1C372EB}"/>
              </a:ext>
            </a:extLst>
          </p:cNvPr>
          <p:cNvSpPr>
            <a:spLocks noGrp="1"/>
          </p:cNvSpPr>
          <p:nvPr>
            <p:ph sz="half" idx="19"/>
          </p:nvPr>
        </p:nvSpPr>
        <p:spPr>
          <a:xfrm>
            <a:off x="4416552" y="4495800"/>
            <a:ext cx="3346704" cy="1444624"/>
          </a:xfrm>
        </p:spPr>
        <p:txBody>
          <a:bodyPr lIns="0" tIns="0" rIns="0" bIns="0"/>
          <a:lstStyle>
            <a:lvl1pPr marL="0" indent="0">
              <a:buNone/>
              <a:defRPr sz="1200">
                <a:solidFill>
                  <a:schemeClr val="bg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166A3CC8-AF07-409A-AF96-5CFFA5A0B9AA}"/>
              </a:ext>
            </a:extLst>
          </p:cNvPr>
          <p:cNvSpPr>
            <a:spLocks noGrp="1"/>
          </p:cNvSpPr>
          <p:nvPr>
            <p:ph sz="half" idx="20"/>
          </p:nvPr>
        </p:nvSpPr>
        <p:spPr>
          <a:xfrm>
            <a:off x="8385048" y="4495800"/>
            <a:ext cx="3346704" cy="1444624"/>
          </a:xfrm>
        </p:spPr>
        <p:txBody>
          <a:bodyPr lIns="0" tIns="0" rIns="0" bIns="0"/>
          <a:lstStyle>
            <a:lvl1pPr marL="0" indent="0">
              <a:buNone/>
              <a:defRPr sz="1200">
                <a:solidFill>
                  <a:schemeClr val="bg1"/>
                </a:solidFill>
              </a:defRPr>
            </a:lvl1pPr>
          </a:lstStyle>
          <a:p>
            <a:pPr lvl="0"/>
            <a:r>
              <a:rPr lang="en-US"/>
              <a:t>Click to edit Master text styles</a:t>
            </a:r>
          </a:p>
        </p:txBody>
      </p:sp>
      <p:sp>
        <p:nvSpPr>
          <p:cNvPr id="11" name="Picture Placeholder 5">
            <a:extLst>
              <a:ext uri="{FF2B5EF4-FFF2-40B4-BE49-F238E27FC236}">
                <a16:creationId xmlns:a16="http://schemas.microsoft.com/office/drawing/2014/main" id="{2E36A2F4-0871-4C49-BCAC-E255CA0AD204}"/>
              </a:ext>
            </a:extLst>
          </p:cNvPr>
          <p:cNvSpPr>
            <a:spLocks noGrp="1"/>
          </p:cNvSpPr>
          <p:nvPr>
            <p:ph type="pic" sz="quarter" idx="21"/>
          </p:nvPr>
        </p:nvSpPr>
        <p:spPr bwMode="hidden">
          <a:xfrm>
            <a:off x="457200" y="2386584"/>
            <a:ext cx="3346704" cy="1577721"/>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a:t>Click icon to add picture</a:t>
            </a:r>
          </a:p>
        </p:txBody>
      </p:sp>
      <p:sp>
        <p:nvSpPr>
          <p:cNvPr id="12" name="Picture Placeholder 5">
            <a:extLst>
              <a:ext uri="{FF2B5EF4-FFF2-40B4-BE49-F238E27FC236}">
                <a16:creationId xmlns:a16="http://schemas.microsoft.com/office/drawing/2014/main" id="{D7798985-5F0A-4DED-BCAB-048CA24E74BD}"/>
              </a:ext>
            </a:extLst>
          </p:cNvPr>
          <p:cNvSpPr>
            <a:spLocks noGrp="1"/>
          </p:cNvSpPr>
          <p:nvPr>
            <p:ph type="pic" sz="quarter" idx="22"/>
          </p:nvPr>
        </p:nvSpPr>
        <p:spPr bwMode="hidden">
          <a:xfrm>
            <a:off x="4416552" y="2386584"/>
            <a:ext cx="3346704" cy="1577721"/>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a:t>Click icon to add picture</a:t>
            </a:r>
          </a:p>
        </p:txBody>
      </p:sp>
      <p:sp>
        <p:nvSpPr>
          <p:cNvPr id="13" name="Picture Placeholder 5">
            <a:extLst>
              <a:ext uri="{FF2B5EF4-FFF2-40B4-BE49-F238E27FC236}">
                <a16:creationId xmlns:a16="http://schemas.microsoft.com/office/drawing/2014/main" id="{F88DA16B-1D30-40C3-AF15-B3EA82154817}"/>
              </a:ext>
            </a:extLst>
          </p:cNvPr>
          <p:cNvSpPr>
            <a:spLocks noGrp="1"/>
          </p:cNvSpPr>
          <p:nvPr>
            <p:ph type="pic" sz="quarter" idx="23"/>
          </p:nvPr>
        </p:nvSpPr>
        <p:spPr bwMode="hidden">
          <a:xfrm>
            <a:off x="8385048" y="2386584"/>
            <a:ext cx="3346704" cy="1577721"/>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a:t>Click icon to add picture</a:t>
            </a:r>
          </a:p>
        </p:txBody>
      </p:sp>
      <p:sp>
        <p:nvSpPr>
          <p:cNvPr id="14" name="Title 1">
            <a:extLst>
              <a:ext uri="{FF2B5EF4-FFF2-40B4-BE49-F238E27FC236}">
                <a16:creationId xmlns:a16="http://schemas.microsoft.com/office/drawing/2014/main" id="{DCDE7B1B-8904-4797-868D-DEBC2812B919}"/>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16" name="TextBox 15">
            <a:extLst>
              <a:ext uri="{FF2B5EF4-FFF2-40B4-BE49-F238E27FC236}">
                <a16:creationId xmlns:a16="http://schemas.microsoft.com/office/drawing/2014/main" id="{BD0F079F-0B1F-1443-9CAC-9A45599C1CA1}"/>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871922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ing- Four content- Black">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2CA935-3996-450F-BBA4-3F8F6020F753}"/>
              </a:ext>
            </a:extLst>
          </p:cNvPr>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4" name="Slide Number Placeholder 3">
            <a:extLst>
              <a:ext uri="{FF2B5EF4-FFF2-40B4-BE49-F238E27FC236}">
                <a16:creationId xmlns:a16="http://schemas.microsoft.com/office/drawing/2014/main" id="{E7B0B7C9-C366-49E7-B1D1-76F4BD25BC5C}"/>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8" name="Content Placeholder 2">
            <a:extLst>
              <a:ext uri="{FF2B5EF4-FFF2-40B4-BE49-F238E27FC236}">
                <a16:creationId xmlns:a16="http://schemas.microsoft.com/office/drawing/2014/main" id="{D52187DF-ACE8-49FB-B6CC-7FFE6950E296}"/>
              </a:ext>
            </a:extLst>
          </p:cNvPr>
          <p:cNvSpPr>
            <a:spLocks noGrp="1"/>
          </p:cNvSpPr>
          <p:nvPr>
            <p:ph sz="half" idx="1"/>
          </p:nvPr>
        </p:nvSpPr>
        <p:spPr>
          <a:xfrm>
            <a:off x="457200" y="4035425"/>
            <a:ext cx="2359025" cy="1750776"/>
          </a:xfrm>
        </p:spPr>
        <p:txBody>
          <a:bodyPr lIns="0" tIns="0" rIns="0" bIns="0"/>
          <a:lstStyle>
            <a:lvl1pPr marL="0" indent="0">
              <a:lnSpc>
                <a:spcPct val="100000"/>
              </a:lnSpc>
              <a:spcBef>
                <a:spcPts val="0"/>
              </a:spcBef>
              <a:buNone/>
              <a:defRPr sz="1200">
                <a:solidFill>
                  <a:schemeClr val="bg1"/>
                </a:solidFill>
              </a:defRPr>
            </a:lvl1pPr>
            <a:lvl2pPr marL="457200" indent="0">
              <a:buNone/>
              <a:defRPr/>
            </a:lvl2pPr>
            <a:lvl3pPr marL="914400" indent="0">
              <a:buNone/>
              <a:defRPr/>
            </a:lvl3pPr>
          </a:lstStyle>
          <a:p>
            <a:pPr lvl="0"/>
            <a:r>
              <a:rPr lang="en-US"/>
              <a:t>Click to edit Master text styles</a:t>
            </a:r>
          </a:p>
        </p:txBody>
      </p:sp>
      <p:sp>
        <p:nvSpPr>
          <p:cNvPr id="9" name="Content Placeholder 3">
            <a:extLst>
              <a:ext uri="{FF2B5EF4-FFF2-40B4-BE49-F238E27FC236}">
                <a16:creationId xmlns:a16="http://schemas.microsoft.com/office/drawing/2014/main" id="{98BAFC81-5751-4364-8FF9-8661F135A29A}"/>
              </a:ext>
            </a:extLst>
          </p:cNvPr>
          <p:cNvSpPr>
            <a:spLocks noGrp="1"/>
          </p:cNvSpPr>
          <p:nvPr>
            <p:ph sz="half" idx="2"/>
          </p:nvPr>
        </p:nvSpPr>
        <p:spPr>
          <a:xfrm>
            <a:off x="3425825" y="4035425"/>
            <a:ext cx="2359025" cy="1750776"/>
          </a:xfrm>
        </p:spPr>
        <p:txBody>
          <a:bodyPr lIns="0" tIns="0" rIns="0" bIns="0"/>
          <a:lstStyle>
            <a:lvl1pPr marL="0" indent="0">
              <a:lnSpc>
                <a:spcPct val="100000"/>
              </a:lnSpc>
              <a:spcBef>
                <a:spcPts val="0"/>
              </a:spcBef>
              <a:buNone/>
              <a:defRPr sz="1200">
                <a:solidFill>
                  <a:schemeClr val="bg1"/>
                </a:solidFill>
              </a:defRPr>
            </a:lvl1pPr>
          </a:lstStyle>
          <a:p>
            <a:pPr lvl="0"/>
            <a:r>
              <a:rPr lang="en-US"/>
              <a:t>Click to edit Master text styles</a:t>
            </a:r>
          </a:p>
        </p:txBody>
      </p:sp>
      <p:sp>
        <p:nvSpPr>
          <p:cNvPr id="10" name="Content Placeholder 5">
            <a:extLst>
              <a:ext uri="{FF2B5EF4-FFF2-40B4-BE49-F238E27FC236}">
                <a16:creationId xmlns:a16="http://schemas.microsoft.com/office/drawing/2014/main" id="{7551C339-B836-4FB8-8F43-D316C98F0F73}"/>
              </a:ext>
            </a:extLst>
          </p:cNvPr>
          <p:cNvSpPr>
            <a:spLocks noGrp="1"/>
          </p:cNvSpPr>
          <p:nvPr>
            <p:ph sz="quarter" idx="13"/>
          </p:nvPr>
        </p:nvSpPr>
        <p:spPr>
          <a:xfrm>
            <a:off x="6400800" y="4036776"/>
            <a:ext cx="2362200" cy="1749425"/>
          </a:xfrm>
        </p:spPr>
        <p:txBody>
          <a:bodyPr lIns="0" tIns="0" rIns="0" bIns="0"/>
          <a:lstStyle>
            <a:lvl1pPr marL="0" indent="0">
              <a:lnSpc>
                <a:spcPct val="100000"/>
              </a:lnSpc>
              <a:spcBef>
                <a:spcPts val="0"/>
              </a:spcBef>
              <a:buNone/>
              <a:defRPr sz="1200">
                <a:solidFill>
                  <a:schemeClr val="bg1"/>
                </a:solidFill>
              </a:defRPr>
            </a:lvl1pPr>
            <a:lvl2pPr marL="457200" indent="0">
              <a:buNone/>
              <a:defRPr sz="1400"/>
            </a:lvl2pPr>
          </a:lstStyle>
          <a:p>
            <a:pPr lvl="0"/>
            <a:r>
              <a:rPr lang="en-US"/>
              <a:t>Click to edit Master text styles</a:t>
            </a:r>
          </a:p>
        </p:txBody>
      </p:sp>
      <p:sp>
        <p:nvSpPr>
          <p:cNvPr id="11" name="Content Placeholder 8">
            <a:extLst>
              <a:ext uri="{FF2B5EF4-FFF2-40B4-BE49-F238E27FC236}">
                <a16:creationId xmlns:a16="http://schemas.microsoft.com/office/drawing/2014/main" id="{F1C7EC6A-E716-420F-9A72-79A423218B4D}"/>
              </a:ext>
            </a:extLst>
          </p:cNvPr>
          <p:cNvSpPr>
            <a:spLocks noGrp="1"/>
          </p:cNvSpPr>
          <p:nvPr>
            <p:ph sz="quarter" idx="14"/>
          </p:nvPr>
        </p:nvSpPr>
        <p:spPr>
          <a:xfrm>
            <a:off x="9375775" y="4038600"/>
            <a:ext cx="2359024" cy="1750776"/>
          </a:xfrm>
        </p:spPr>
        <p:txBody>
          <a:bodyPr lIns="0" tIns="0" rIns="0" bIns="0"/>
          <a:lstStyle>
            <a:lvl1pPr marL="0" indent="0">
              <a:lnSpc>
                <a:spcPct val="100000"/>
              </a:lnSpc>
              <a:spcBef>
                <a:spcPts val="0"/>
              </a:spcBef>
              <a:buNone/>
              <a:defRPr sz="1200">
                <a:solidFill>
                  <a:schemeClr val="bg1"/>
                </a:solidFill>
              </a:defRPr>
            </a:lvl1pPr>
            <a:lvl2pPr marL="457200" indent="0">
              <a:buNone/>
              <a:defRPr sz="1600"/>
            </a:lvl2pPr>
          </a:lstStyle>
          <a:p>
            <a:pPr lvl="0"/>
            <a:r>
              <a:rPr lang="en-US"/>
              <a:t>Click to edit Master text styles</a:t>
            </a:r>
          </a:p>
        </p:txBody>
      </p:sp>
      <p:sp>
        <p:nvSpPr>
          <p:cNvPr id="12" name="Content Placeholder 2">
            <a:extLst>
              <a:ext uri="{FF2B5EF4-FFF2-40B4-BE49-F238E27FC236}">
                <a16:creationId xmlns:a16="http://schemas.microsoft.com/office/drawing/2014/main" id="{3002ED33-E28D-4D4F-BD00-E4B213D0633C}"/>
              </a:ext>
            </a:extLst>
          </p:cNvPr>
          <p:cNvSpPr>
            <a:spLocks noGrp="1"/>
          </p:cNvSpPr>
          <p:nvPr>
            <p:ph sz="half" idx="15" hasCustomPrompt="1"/>
          </p:nvPr>
        </p:nvSpPr>
        <p:spPr>
          <a:xfrm>
            <a:off x="457200" y="3659297"/>
            <a:ext cx="2359025" cy="318343"/>
          </a:xfrm>
        </p:spPr>
        <p:txBody>
          <a:bodyPr lIns="0" tIns="0" rIns="0" bIns="0"/>
          <a:lstStyle>
            <a:lvl1pPr marL="0" indent="0">
              <a:lnSpc>
                <a:spcPct val="100000"/>
              </a:lnSpc>
              <a:buNone/>
              <a:defRPr sz="1600" b="1">
                <a:solidFill>
                  <a:schemeClr val="bg1"/>
                </a:solidFill>
              </a:defRPr>
            </a:lvl1pPr>
            <a:lvl3pPr marL="914400" indent="0">
              <a:buNone/>
              <a:defRPr/>
            </a:lvl3pPr>
          </a:lstStyle>
          <a:p>
            <a:pPr lvl="0"/>
            <a:r>
              <a:rPr lang="en-US" dirty="0"/>
              <a:t>Subhead</a:t>
            </a:r>
          </a:p>
        </p:txBody>
      </p:sp>
      <p:sp>
        <p:nvSpPr>
          <p:cNvPr id="13" name="Content Placeholder 3">
            <a:extLst>
              <a:ext uri="{FF2B5EF4-FFF2-40B4-BE49-F238E27FC236}">
                <a16:creationId xmlns:a16="http://schemas.microsoft.com/office/drawing/2014/main" id="{C95ADCB9-ACE0-4FE2-8891-D14C71E59F88}"/>
              </a:ext>
            </a:extLst>
          </p:cNvPr>
          <p:cNvSpPr>
            <a:spLocks noGrp="1"/>
          </p:cNvSpPr>
          <p:nvPr>
            <p:ph sz="half" idx="16" hasCustomPrompt="1"/>
          </p:nvPr>
        </p:nvSpPr>
        <p:spPr>
          <a:xfrm>
            <a:off x="3425825" y="3659297"/>
            <a:ext cx="2359025" cy="318343"/>
          </a:xfrm>
        </p:spPr>
        <p:txBody>
          <a:bodyPr lIns="0" tIns="0" rIns="0" bIns="0"/>
          <a:lstStyle>
            <a:lvl1pPr marL="0" marR="0" indent="0" algn="l" defTabSz="914400" rtl="0" eaLnBrk="1" fontAlgn="auto" latinLnBrk="0" hangingPunct="1">
              <a:lnSpc>
                <a:spcPct val="100000"/>
              </a:lnSpc>
              <a:spcBef>
                <a:spcPts val="1200"/>
              </a:spcBef>
              <a:spcAft>
                <a:spcPts val="0"/>
              </a:spcAft>
              <a:buClrTx/>
              <a:buSzTx/>
              <a:buFont typeface="Graphik Regular" pitchFamily="34" charset="0"/>
              <a:buNone/>
              <a:tabLst/>
              <a:defRPr sz="1600" b="1">
                <a:solidFill>
                  <a:schemeClr val="bg1"/>
                </a:solidFill>
              </a:defRPr>
            </a:lvl1pPr>
            <a:lvl2pPr marL="457200" indent="0">
              <a:buNone/>
              <a:defRPr sz="1600"/>
            </a:lvl2pPr>
          </a:lstStyle>
          <a:p>
            <a:pPr lvl="0"/>
            <a:r>
              <a:rPr lang="en-US" dirty="0"/>
              <a:t>Subhead</a:t>
            </a:r>
          </a:p>
        </p:txBody>
      </p:sp>
      <p:sp>
        <p:nvSpPr>
          <p:cNvPr id="14" name="Content Placeholder 3">
            <a:extLst>
              <a:ext uri="{FF2B5EF4-FFF2-40B4-BE49-F238E27FC236}">
                <a16:creationId xmlns:a16="http://schemas.microsoft.com/office/drawing/2014/main" id="{0CAF8EFC-C9EE-48BA-BCB8-F21313C67B0F}"/>
              </a:ext>
            </a:extLst>
          </p:cNvPr>
          <p:cNvSpPr>
            <a:spLocks noGrp="1"/>
          </p:cNvSpPr>
          <p:nvPr>
            <p:ph sz="half" idx="17" hasCustomPrompt="1"/>
          </p:nvPr>
        </p:nvSpPr>
        <p:spPr>
          <a:xfrm>
            <a:off x="6406769" y="3659297"/>
            <a:ext cx="2359025" cy="318343"/>
          </a:xfrm>
        </p:spPr>
        <p:txBody>
          <a:bodyPr lIns="0" tIns="0" rIns="0" bIns="0"/>
          <a:lstStyle>
            <a:lvl1pPr marL="0" marR="0" indent="0" algn="l" defTabSz="914400" rtl="0" eaLnBrk="1" fontAlgn="auto" latinLnBrk="0" hangingPunct="1">
              <a:lnSpc>
                <a:spcPct val="100000"/>
              </a:lnSpc>
              <a:spcBef>
                <a:spcPts val="1200"/>
              </a:spcBef>
              <a:spcAft>
                <a:spcPts val="0"/>
              </a:spcAft>
              <a:buClrTx/>
              <a:buSzTx/>
              <a:buFont typeface="Graphik Regular" pitchFamily="34" charset="0"/>
              <a:buNone/>
              <a:tabLst/>
              <a:defRPr sz="1600" b="1">
                <a:solidFill>
                  <a:schemeClr val="bg1"/>
                </a:solidFill>
              </a:defRPr>
            </a:lvl1pPr>
            <a:lvl2pPr marL="457200" indent="0">
              <a:buNone/>
              <a:defRPr sz="1600"/>
            </a:lvl2pPr>
          </a:lstStyle>
          <a:p>
            <a:pPr lvl="0"/>
            <a:r>
              <a:rPr lang="en-US" dirty="0"/>
              <a:t>Subhead</a:t>
            </a:r>
          </a:p>
        </p:txBody>
      </p:sp>
      <p:sp>
        <p:nvSpPr>
          <p:cNvPr id="15" name="Content Placeholder 3">
            <a:extLst>
              <a:ext uri="{FF2B5EF4-FFF2-40B4-BE49-F238E27FC236}">
                <a16:creationId xmlns:a16="http://schemas.microsoft.com/office/drawing/2014/main" id="{661E863B-D619-4E35-B29C-9940A44B2203}"/>
              </a:ext>
            </a:extLst>
          </p:cNvPr>
          <p:cNvSpPr>
            <a:spLocks noGrp="1"/>
          </p:cNvSpPr>
          <p:nvPr>
            <p:ph sz="half" idx="18" hasCustomPrompt="1"/>
          </p:nvPr>
        </p:nvSpPr>
        <p:spPr>
          <a:xfrm>
            <a:off x="9360281" y="3659297"/>
            <a:ext cx="2359025" cy="318343"/>
          </a:xfrm>
        </p:spPr>
        <p:txBody>
          <a:bodyPr lIns="0" tIns="0" rIns="0" bIns="0"/>
          <a:lstStyle>
            <a:lvl1pPr marL="0" marR="0" indent="0" algn="l" defTabSz="914400" rtl="0" eaLnBrk="1" fontAlgn="auto" latinLnBrk="0" hangingPunct="1">
              <a:lnSpc>
                <a:spcPct val="100000"/>
              </a:lnSpc>
              <a:spcBef>
                <a:spcPts val="1200"/>
              </a:spcBef>
              <a:spcAft>
                <a:spcPts val="0"/>
              </a:spcAft>
              <a:buClrTx/>
              <a:buSzTx/>
              <a:buFont typeface="Graphik Regular" pitchFamily="34" charset="0"/>
              <a:buNone/>
              <a:tabLst/>
              <a:defRPr sz="1600" b="1">
                <a:solidFill>
                  <a:schemeClr val="bg1"/>
                </a:solidFill>
              </a:defRPr>
            </a:lvl1pPr>
            <a:lvl2pPr marL="457200" indent="0">
              <a:buNone/>
              <a:defRPr sz="1600"/>
            </a:lvl2pPr>
          </a:lstStyle>
          <a:p>
            <a:pPr lvl="0"/>
            <a:r>
              <a:rPr lang="en-US" dirty="0"/>
              <a:t>Subhead</a:t>
            </a:r>
          </a:p>
        </p:txBody>
      </p:sp>
      <p:sp>
        <p:nvSpPr>
          <p:cNvPr id="16" name="Title 1">
            <a:extLst>
              <a:ext uri="{FF2B5EF4-FFF2-40B4-BE49-F238E27FC236}">
                <a16:creationId xmlns:a16="http://schemas.microsoft.com/office/drawing/2014/main" id="{00FC2C01-A74B-4594-9982-E375A63D8FA1}"/>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17" name="TextBox 16">
            <a:extLst>
              <a:ext uri="{FF2B5EF4-FFF2-40B4-BE49-F238E27FC236}">
                <a16:creationId xmlns:a16="http://schemas.microsoft.com/office/drawing/2014/main" id="{606A1D98-EEB8-2144-AB56-1624117C1B14}"/>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4101367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Black">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587ABD-0CA2-4904-A77F-4CA3B7E8594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73800" y="105"/>
            <a:ext cx="5918200" cy="6857790"/>
          </a:xfrm>
          <a:prstGeom prst="rect">
            <a:avLst/>
          </a:prstGeom>
        </p:spPr>
      </p:pic>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lumMod val="85000"/>
                  </a:schemeClr>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791200" cy="1690398"/>
          </a:xfrm>
          <a:prstGeom prst="rect">
            <a:avLst/>
          </a:prstGeom>
        </p:spPr>
        <p:txBody>
          <a:bodyPr vert="horz" lIns="0" tIns="0" rIns="0" bIns="0" rtlCol="0" anchor="t" anchorCtr="0">
            <a:noAutofit/>
          </a:bodyPr>
          <a:lstStyle>
            <a:lvl1pPr>
              <a:defRPr sz="20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4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10" name="TextBox 9">
            <a:extLst>
              <a:ext uri="{FF2B5EF4-FFF2-40B4-BE49-F238E27FC236}">
                <a16:creationId xmlns:a16="http://schemas.microsoft.com/office/drawing/2014/main" id="{7AA2F708-222A-C34F-B0EC-DDACC7D911EC}"/>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251650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losing- Black">
    <p:bg>
      <p:bgPr>
        <a:solidFill>
          <a:schemeClr val="tx1"/>
        </a:solidFill>
        <a:effectLst/>
      </p:bgPr>
    </p:bg>
    <p:spTree>
      <p:nvGrpSpPr>
        <p:cNvPr id="1" name=""/>
        <p:cNvGrpSpPr/>
        <p:nvPr/>
      </p:nvGrpSpPr>
      <p:grpSpPr>
        <a:xfrm>
          <a:off x="0" y="0"/>
          <a:ext cx="0" cy="0"/>
          <a:chOff x="0" y="0"/>
          <a:chExt cx="0" cy="0"/>
        </a:xfrm>
      </p:grpSpPr>
      <p:pic>
        <p:nvPicPr>
          <p:cNvPr id="14" name="Picture 5">
            <a:extLst>
              <a:ext uri="{FF2B5EF4-FFF2-40B4-BE49-F238E27FC236}">
                <a16:creationId xmlns:a16="http://schemas.microsoft.com/office/drawing/2014/main" id="{DB30D767-D45F-4C31-B79D-A66F509EF8B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6273800" y="106"/>
            <a:ext cx="5918200" cy="6857790"/>
          </a:xfrm>
          <a:prstGeom prst="rect">
            <a:avLst/>
          </a:prstGeom>
        </p:spPr>
      </p:pic>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9" name="Title 1">
            <a:extLst>
              <a:ext uri="{FF2B5EF4-FFF2-40B4-BE49-F238E27FC236}">
                <a16:creationId xmlns:a16="http://schemas.microsoft.com/office/drawing/2014/main" id="{7E354D3C-7913-4FD8-B5AB-77840BEEB0CF}"/>
              </a:ext>
            </a:extLst>
          </p:cNvPr>
          <p:cNvSpPr>
            <a:spLocks noGrp="1"/>
          </p:cNvSpPr>
          <p:nvPr>
            <p:ph type="title" hasCustomPrompt="1"/>
          </p:nvPr>
        </p:nvSpPr>
        <p:spPr>
          <a:xfrm>
            <a:off x="457200" y="2303584"/>
            <a:ext cx="5039248" cy="2250831"/>
          </a:xfrm>
        </p:spPr>
        <p:txBody>
          <a:bodyPr anchor="ctr" anchorCtr="0"/>
          <a:lstStyle>
            <a:lvl1pPr algn="l">
              <a:lnSpc>
                <a:spcPts val="5200"/>
              </a:lnSpc>
              <a:defRPr sz="5000" b="1">
                <a:solidFill>
                  <a:schemeClr val="bg1"/>
                </a:solidFill>
                <a:latin typeface="Arial" panose="020B0604020202020204" pitchFamily="34" charset="0"/>
                <a:cs typeface="Arial" panose="020B0604020202020204" pitchFamily="34" charset="0"/>
              </a:defRPr>
            </a:lvl1pPr>
          </a:lstStyle>
          <a:p>
            <a:r>
              <a:rPr lang="en-US" dirty="0"/>
              <a:t>INSERT CLOSING</a:t>
            </a:r>
            <a:br>
              <a:rPr lang="en-US" dirty="0"/>
            </a:br>
            <a:r>
              <a:rPr lang="en-US" dirty="0"/>
              <a:t>MESSAGE</a:t>
            </a:r>
          </a:p>
        </p:txBody>
      </p:sp>
      <p:pic>
        <p:nvPicPr>
          <p:cNvPr id="12" name="Graphic 11">
            <a:extLst>
              <a:ext uri="{FF2B5EF4-FFF2-40B4-BE49-F238E27FC236}">
                <a16:creationId xmlns:a16="http://schemas.microsoft.com/office/drawing/2014/main" id="{7EA1B3DD-B665-49BD-A972-311F86446D5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7200" y="405227"/>
            <a:ext cx="1600200" cy="551622"/>
          </a:xfrm>
          <a:prstGeom prst="rect">
            <a:avLst/>
          </a:prstGeom>
        </p:spPr>
      </p:pic>
      <p:sp>
        <p:nvSpPr>
          <p:cNvPr id="7" name="TextBox 6">
            <a:extLst>
              <a:ext uri="{FF2B5EF4-FFF2-40B4-BE49-F238E27FC236}">
                <a16:creationId xmlns:a16="http://schemas.microsoft.com/office/drawing/2014/main" id="{A26ED8AA-8603-9A42-9CE1-D0E4AE32BD70}"/>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204708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ransition- Heading/subheading- Purple">
    <p:bg>
      <p:bgPr>
        <a:solidFill>
          <a:schemeClr val="tx2"/>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488721"/>
            <a:ext cx="11277600" cy="3580861"/>
          </a:xfrm>
        </p:spPr>
        <p:txBody>
          <a:bodyPr/>
          <a:lstStyle>
            <a:lvl1pPr algn="l">
              <a:lnSpc>
                <a:spcPts val="5200"/>
              </a:lnSpc>
              <a:defRPr sz="5000" b="1">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3" name="Text Placeholder 2">
            <a:extLst>
              <a:ext uri="{FF2B5EF4-FFF2-40B4-BE49-F238E27FC236}">
                <a16:creationId xmlns:a16="http://schemas.microsoft.com/office/drawing/2014/main" id="{1977B7ED-3604-479A-8714-9540D5112993}"/>
              </a:ext>
            </a:extLst>
          </p:cNvPr>
          <p:cNvSpPr>
            <a:spLocks noGrp="1"/>
          </p:cNvSpPr>
          <p:nvPr>
            <p:ph type="body" sz="quarter" idx="13" hasCustomPrompt="1"/>
          </p:nvPr>
        </p:nvSpPr>
        <p:spPr>
          <a:xfrm>
            <a:off x="457200" y="4210259"/>
            <a:ext cx="11277600" cy="974690"/>
          </a:xfrm>
        </p:spPr>
        <p:txBody>
          <a:bodyPr lIns="0" tIns="0" rIns="0" bIns="0"/>
          <a:lstStyle>
            <a:lvl1pPr marL="0" indent="0">
              <a:buNone/>
              <a:defRPr sz="2400" b="1">
                <a:solidFill>
                  <a:schemeClr val="bg1"/>
                </a:solidFill>
              </a:defRPr>
            </a:lvl1pPr>
          </a:lstStyle>
          <a:p>
            <a:pPr lvl="0"/>
            <a:r>
              <a:rPr lang="en-US" dirty="0"/>
              <a:t>Edit subtitle</a:t>
            </a:r>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TextBox 6">
            <a:extLst>
              <a:ext uri="{FF2B5EF4-FFF2-40B4-BE49-F238E27FC236}">
                <a16:creationId xmlns:a16="http://schemas.microsoft.com/office/drawing/2014/main" id="{20627D67-9B36-2440-98E6-2D19FC0B68B6}"/>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4044323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Quote- Purple">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232400" cy="1690398"/>
          </a:xfrm>
          <a:prstGeom prst="rect">
            <a:avLst/>
          </a:prstGeom>
        </p:spPr>
        <p:txBody>
          <a:bodyPr vert="horz" lIns="0" tIns="0" rIns="0" bIns="0" rtlCol="0" anchor="t" anchorCtr="0">
            <a:noAutofit/>
          </a:bodyPr>
          <a:lstStyle>
            <a:lvl1pPr>
              <a:defRPr sz="18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2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10" name="TextBox 9">
            <a:extLst>
              <a:ext uri="{FF2B5EF4-FFF2-40B4-BE49-F238E27FC236}">
                <a16:creationId xmlns:a16="http://schemas.microsoft.com/office/drawing/2014/main" id="{D6A9175D-A875-C24A-ACB5-F8829317EF00}"/>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661990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uote- Photo- Purple">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232400" cy="1690398"/>
          </a:xfrm>
          <a:prstGeom prst="rect">
            <a:avLst/>
          </a:prstGeom>
        </p:spPr>
        <p:txBody>
          <a:bodyPr vert="horz" lIns="0" tIns="0" rIns="0" bIns="0" rtlCol="0" anchor="t" anchorCtr="0">
            <a:noAutofit/>
          </a:bodyPr>
          <a:lstStyle>
            <a:lvl1pPr>
              <a:defRPr sz="18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2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10" name="Picture Placeholder 5">
            <a:extLst>
              <a:ext uri="{FF2B5EF4-FFF2-40B4-BE49-F238E27FC236}">
                <a16:creationId xmlns:a16="http://schemas.microsoft.com/office/drawing/2014/main" id="{1ECE4D55-617F-49EB-97E7-38665296E131}"/>
              </a:ext>
            </a:extLst>
          </p:cNvPr>
          <p:cNvSpPr>
            <a:spLocks noGrp="1"/>
          </p:cNvSpPr>
          <p:nvPr>
            <p:ph type="pic" sz="quarter" idx="12"/>
          </p:nvPr>
        </p:nvSpPr>
        <p:spPr bwMode="hidden">
          <a:xfrm>
            <a:off x="6502402" y="0"/>
            <a:ext cx="5689598"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a:t>Click icon to add picture</a:t>
            </a:r>
          </a:p>
        </p:txBody>
      </p:sp>
      <p:sp>
        <p:nvSpPr>
          <p:cNvPr id="11" name="TextBox 10">
            <a:extLst>
              <a:ext uri="{FF2B5EF4-FFF2-40B4-BE49-F238E27FC236}">
                <a16:creationId xmlns:a16="http://schemas.microsoft.com/office/drawing/2014/main" id="{45F196B5-C8FF-CA47-8F0E-FDD04ADE0975}"/>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679234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ansition- Heading/subheading- Teal">
    <p:bg>
      <p:bgPr>
        <a:solidFill>
          <a:schemeClr val="bg2"/>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488721"/>
            <a:ext cx="11277600" cy="3580861"/>
          </a:xfrm>
        </p:spPr>
        <p:txBody>
          <a:bodyPr/>
          <a:lstStyle>
            <a:lvl1pPr algn="l">
              <a:lnSpc>
                <a:spcPts val="5200"/>
              </a:lnSpc>
              <a:defRPr sz="5000" b="1">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3" name="Text Placeholder 2">
            <a:extLst>
              <a:ext uri="{FF2B5EF4-FFF2-40B4-BE49-F238E27FC236}">
                <a16:creationId xmlns:a16="http://schemas.microsoft.com/office/drawing/2014/main" id="{1977B7ED-3604-479A-8714-9540D5112993}"/>
              </a:ext>
            </a:extLst>
          </p:cNvPr>
          <p:cNvSpPr>
            <a:spLocks noGrp="1"/>
          </p:cNvSpPr>
          <p:nvPr>
            <p:ph type="body" sz="quarter" idx="13" hasCustomPrompt="1"/>
          </p:nvPr>
        </p:nvSpPr>
        <p:spPr>
          <a:xfrm>
            <a:off x="457200" y="4210259"/>
            <a:ext cx="11277600" cy="974690"/>
          </a:xfrm>
        </p:spPr>
        <p:txBody>
          <a:bodyPr lIns="0" tIns="0" rIns="0" bIns="0"/>
          <a:lstStyle>
            <a:lvl1pPr marL="0" indent="0">
              <a:buNone/>
              <a:defRPr sz="2400" b="1">
                <a:solidFill>
                  <a:schemeClr val="bg1"/>
                </a:solidFill>
              </a:defRPr>
            </a:lvl1pPr>
          </a:lstStyle>
          <a:p>
            <a:pPr lvl="0"/>
            <a:r>
              <a:rPr lang="en-US" dirty="0"/>
              <a:t>Edit subtitle</a:t>
            </a:r>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TextBox 6">
            <a:extLst>
              <a:ext uri="{FF2B5EF4-FFF2-40B4-BE49-F238E27FC236}">
                <a16:creationId xmlns:a16="http://schemas.microsoft.com/office/drawing/2014/main" id="{67D4FE3A-5302-344F-95BB-C8B0284C908A}"/>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4107572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Quote- Teal">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232400" cy="1690398"/>
          </a:xfrm>
          <a:prstGeom prst="rect">
            <a:avLst/>
          </a:prstGeom>
        </p:spPr>
        <p:txBody>
          <a:bodyPr vert="horz" lIns="0" tIns="0" rIns="0" bIns="0" rtlCol="0" anchor="t" anchorCtr="0">
            <a:noAutofit/>
          </a:bodyPr>
          <a:lstStyle>
            <a:lvl1pPr>
              <a:defRPr sz="18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2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10" name="TextBox 9">
            <a:extLst>
              <a:ext uri="{FF2B5EF4-FFF2-40B4-BE49-F238E27FC236}">
                <a16:creationId xmlns:a16="http://schemas.microsoft.com/office/drawing/2014/main" id="{544772D7-F85B-C742-8CDA-0FE22F6F3477}"/>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21321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subheading- Content-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5C6321-0E55-4B2D-8C6C-D2DF2AEFD42D}"/>
              </a:ext>
            </a:extLst>
          </p:cNvPr>
          <p:cNvSpPr>
            <a:spLocks noGrp="1"/>
          </p:cNvSpPr>
          <p:nvPr>
            <p:ph idx="1" hasCustomPrompt="1"/>
          </p:nvPr>
        </p:nvSpPr>
        <p:spPr>
          <a:xfrm>
            <a:off x="457200" y="1839562"/>
            <a:ext cx="11277600" cy="3898048"/>
          </a:xfrm>
        </p:spPr>
        <p:txBody>
          <a:bodyPr lIns="0" tIns="0" rIns="0" bIns="0"/>
          <a:lstStyle>
            <a:lvl1pPr marL="0" indent="0">
              <a:lnSpc>
                <a:spcPct val="100000"/>
              </a:lnSpc>
              <a:buNone/>
              <a:defRPr sz="1200"/>
            </a:lvl1pPr>
            <a:lvl2pPr marL="457189" indent="0">
              <a:lnSpc>
                <a:spcPct val="100000"/>
              </a:lnSpc>
              <a:buNone/>
              <a:defRPr sz="1200"/>
            </a:lvl2pPr>
            <a:lvl3pPr marL="914377" indent="0">
              <a:lnSpc>
                <a:spcPct val="100000"/>
              </a:lnSpc>
              <a:buNone/>
              <a:defRPr sz="1200"/>
            </a:lvl3pPr>
            <a:lvl4pPr marL="1371566" indent="0">
              <a:lnSpc>
                <a:spcPct val="100000"/>
              </a:lnSpc>
              <a:buNone/>
              <a:defRPr sz="1200"/>
            </a:lvl4pPr>
            <a:lvl5pPr marL="1828755" indent="0">
              <a:lnSpc>
                <a:spcPct val="100000"/>
              </a:lnSpc>
              <a:buNone/>
              <a:defRPr sz="12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p:txBody>
      </p:sp>
      <p:sp>
        <p:nvSpPr>
          <p:cNvPr id="5" name="Footer Placeholder 4">
            <a:extLst>
              <a:ext uri="{FF2B5EF4-FFF2-40B4-BE49-F238E27FC236}">
                <a16:creationId xmlns:a16="http://schemas.microsoft.com/office/drawing/2014/main" id="{C5171054-62CF-44B2-93EF-E4656819B9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DD106C-0C6A-43E1-9868-B158901286E3}"/>
              </a:ext>
            </a:extLst>
          </p:cNvPr>
          <p:cNvSpPr>
            <a:spLocks noGrp="1"/>
          </p:cNvSpPr>
          <p:nvPr>
            <p:ph type="sldNum" sz="quarter" idx="12"/>
          </p:nvPr>
        </p:nvSpPr>
        <p:spPr/>
        <p:txBody>
          <a:bodyPr/>
          <a:lstStyle/>
          <a:p>
            <a:fld id="{857C9BCE-67C3-4E89-9B9C-38CCFE777CF5}" type="slidenum">
              <a:rPr lang="en-US" smtClean="0"/>
              <a:t>‹#›</a:t>
            </a:fld>
            <a:endParaRPr lang="en-US"/>
          </a:p>
        </p:txBody>
      </p:sp>
      <p:sp>
        <p:nvSpPr>
          <p:cNvPr id="9" name="Title 1">
            <a:extLst>
              <a:ext uri="{FF2B5EF4-FFF2-40B4-BE49-F238E27FC236}">
                <a16:creationId xmlns:a16="http://schemas.microsoft.com/office/drawing/2014/main" id="{C38836B2-B1D7-4286-A90A-78B51B0EDE02}"/>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10" name="Text Placeholder 7">
            <a:extLst>
              <a:ext uri="{FF2B5EF4-FFF2-40B4-BE49-F238E27FC236}">
                <a16:creationId xmlns:a16="http://schemas.microsoft.com/office/drawing/2014/main" id="{DC72F1E4-A976-4CEA-922B-E5C73EDF6356}"/>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lvl1pPr>
          </a:lstStyle>
          <a:p>
            <a:pPr lvl="0"/>
            <a:r>
              <a:rPr lang="en-US" dirty="0"/>
              <a:t>Edit subtitle</a:t>
            </a:r>
          </a:p>
        </p:txBody>
      </p:sp>
      <p:sp>
        <p:nvSpPr>
          <p:cNvPr id="8" name="TextBox 7">
            <a:extLst>
              <a:ext uri="{FF2B5EF4-FFF2-40B4-BE49-F238E27FC236}">
                <a16:creationId xmlns:a16="http://schemas.microsoft.com/office/drawing/2014/main" id="{07BE6AF4-EAA7-7A4B-9949-6BC71FC99E2F}"/>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4289155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Photo- Teal">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232400" cy="1690398"/>
          </a:xfrm>
          <a:prstGeom prst="rect">
            <a:avLst/>
          </a:prstGeom>
        </p:spPr>
        <p:txBody>
          <a:bodyPr vert="horz" lIns="0" tIns="0" rIns="0" bIns="0" rtlCol="0" anchor="t" anchorCtr="0">
            <a:noAutofit/>
          </a:bodyPr>
          <a:lstStyle>
            <a:lvl1pPr>
              <a:defRPr sz="18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2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9" name="TextBox 8">
            <a:extLst>
              <a:ext uri="{FF2B5EF4-FFF2-40B4-BE49-F238E27FC236}">
                <a16:creationId xmlns:a16="http://schemas.microsoft.com/office/drawing/2014/main" id="{82F70BBA-AA60-45EF-A845-4365974EB80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0" name="Picture Placeholder 5">
            <a:extLst>
              <a:ext uri="{FF2B5EF4-FFF2-40B4-BE49-F238E27FC236}">
                <a16:creationId xmlns:a16="http://schemas.microsoft.com/office/drawing/2014/main" id="{1ECE4D55-617F-49EB-97E7-38665296E131}"/>
              </a:ext>
            </a:extLst>
          </p:cNvPr>
          <p:cNvSpPr>
            <a:spLocks noGrp="1"/>
          </p:cNvSpPr>
          <p:nvPr>
            <p:ph type="pic" sz="quarter" idx="12"/>
          </p:nvPr>
        </p:nvSpPr>
        <p:spPr bwMode="hidden">
          <a:xfrm>
            <a:off x="6502402" y="0"/>
            <a:ext cx="5689598"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a:t>Click icon to add picture</a:t>
            </a:r>
          </a:p>
        </p:txBody>
      </p:sp>
    </p:spTree>
    <p:extLst>
      <p:ext uri="{BB962C8B-B14F-4D97-AF65-F5344CB8AC3E}">
        <p14:creationId xmlns:p14="http://schemas.microsoft.com/office/powerpoint/2010/main" val="2687227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ansition- Heading/subheading- Blue">
    <p:bg>
      <p:bgPr>
        <a:solidFill>
          <a:schemeClr val="accent6"/>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488721"/>
            <a:ext cx="11277600" cy="3580861"/>
          </a:xfrm>
        </p:spPr>
        <p:txBody>
          <a:bodyPr/>
          <a:lstStyle>
            <a:lvl1pPr algn="l">
              <a:lnSpc>
                <a:spcPts val="5200"/>
              </a:lnSpc>
              <a:defRPr sz="5000" b="1">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3" name="Text Placeholder 2">
            <a:extLst>
              <a:ext uri="{FF2B5EF4-FFF2-40B4-BE49-F238E27FC236}">
                <a16:creationId xmlns:a16="http://schemas.microsoft.com/office/drawing/2014/main" id="{1977B7ED-3604-479A-8714-9540D5112993}"/>
              </a:ext>
            </a:extLst>
          </p:cNvPr>
          <p:cNvSpPr>
            <a:spLocks noGrp="1"/>
          </p:cNvSpPr>
          <p:nvPr>
            <p:ph type="body" sz="quarter" idx="13" hasCustomPrompt="1"/>
          </p:nvPr>
        </p:nvSpPr>
        <p:spPr>
          <a:xfrm>
            <a:off x="457200" y="4210259"/>
            <a:ext cx="11277600" cy="974690"/>
          </a:xfrm>
        </p:spPr>
        <p:txBody>
          <a:bodyPr lIns="0" tIns="0" rIns="0" bIns="0"/>
          <a:lstStyle>
            <a:lvl1pPr marL="0" indent="0">
              <a:buNone/>
              <a:defRPr sz="2400" b="1">
                <a:solidFill>
                  <a:schemeClr val="bg1"/>
                </a:solidFill>
              </a:defRPr>
            </a:lvl1pPr>
          </a:lstStyle>
          <a:p>
            <a:pPr lvl="0"/>
            <a:r>
              <a:rPr lang="en-US" dirty="0"/>
              <a:t>Edit subtitle</a:t>
            </a:r>
          </a:p>
        </p:txBody>
      </p:sp>
      <p:sp>
        <p:nvSpPr>
          <p:cNvPr id="12" name="TextBox 11">
            <a:extLst>
              <a:ext uri="{FF2B5EF4-FFF2-40B4-BE49-F238E27FC236}">
                <a16:creationId xmlns:a16="http://schemas.microsoft.com/office/drawing/2014/main" id="{5C259433-32CE-47A6-B2CD-6246BA443552}"/>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62496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Quote- Blue">
    <p:bg>
      <p:bgPr>
        <a:solidFill>
          <a:schemeClr val="accent6"/>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232400" cy="1690398"/>
          </a:xfrm>
          <a:prstGeom prst="rect">
            <a:avLst/>
          </a:prstGeom>
        </p:spPr>
        <p:txBody>
          <a:bodyPr vert="horz" lIns="0" tIns="0" rIns="0" bIns="0" rtlCol="0" anchor="t" anchorCtr="0">
            <a:noAutofit/>
          </a:bodyPr>
          <a:lstStyle>
            <a:lvl1pPr>
              <a:defRPr sz="18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2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10" name="TextBox 9">
            <a:extLst>
              <a:ext uri="{FF2B5EF4-FFF2-40B4-BE49-F238E27FC236}">
                <a16:creationId xmlns:a16="http://schemas.microsoft.com/office/drawing/2014/main" id="{73EC9DB3-5C34-B34A-A3D8-261E99F67E9E}"/>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4245578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ote- Photo- Blue">
    <p:bg>
      <p:bgPr>
        <a:solidFill>
          <a:schemeClr val="accent6"/>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232400" cy="1690398"/>
          </a:xfrm>
          <a:prstGeom prst="rect">
            <a:avLst/>
          </a:prstGeom>
        </p:spPr>
        <p:txBody>
          <a:bodyPr vert="horz" lIns="0" tIns="0" rIns="0" bIns="0" rtlCol="0" anchor="t" anchorCtr="0">
            <a:noAutofit/>
          </a:bodyPr>
          <a:lstStyle>
            <a:lvl1pPr>
              <a:defRPr sz="18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2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10" name="Picture Placeholder 5">
            <a:extLst>
              <a:ext uri="{FF2B5EF4-FFF2-40B4-BE49-F238E27FC236}">
                <a16:creationId xmlns:a16="http://schemas.microsoft.com/office/drawing/2014/main" id="{1ECE4D55-617F-49EB-97E7-38665296E131}"/>
              </a:ext>
            </a:extLst>
          </p:cNvPr>
          <p:cNvSpPr>
            <a:spLocks noGrp="1"/>
          </p:cNvSpPr>
          <p:nvPr>
            <p:ph type="pic" sz="quarter" idx="12"/>
          </p:nvPr>
        </p:nvSpPr>
        <p:spPr bwMode="hidden">
          <a:xfrm>
            <a:off x="6502402" y="0"/>
            <a:ext cx="5689598"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a:t>Click icon to add picture</a:t>
            </a:r>
          </a:p>
        </p:txBody>
      </p:sp>
      <p:sp>
        <p:nvSpPr>
          <p:cNvPr id="11" name="TextBox 10">
            <a:extLst>
              <a:ext uri="{FF2B5EF4-FFF2-40B4-BE49-F238E27FC236}">
                <a16:creationId xmlns:a16="http://schemas.microsoft.com/office/drawing/2014/main" id="{8793B43C-A593-8546-BA53-2C06CC86D9B4}"/>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16866649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 Transition- Purple">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ubtitle 2">
            <a:extLst>
              <a:ext uri="{FF2B5EF4-FFF2-40B4-BE49-F238E27FC236}">
                <a16:creationId xmlns:a16="http://schemas.microsoft.com/office/drawing/2014/main" id="{5860B574-8C74-4265-99F2-61F4F0A70BF2}"/>
              </a:ext>
            </a:extLst>
          </p:cNvPr>
          <p:cNvSpPr>
            <a:spLocks noGrp="1"/>
          </p:cNvSpPr>
          <p:nvPr>
            <p:ph type="subTitle" idx="1" hasCustomPrompt="1"/>
          </p:nvPr>
        </p:nvSpPr>
        <p:spPr>
          <a:xfrm>
            <a:off x="457200" y="3429000"/>
            <a:ext cx="4870450" cy="2293939"/>
          </a:xfrm>
        </p:spPr>
        <p:txBody>
          <a:bodyPr lIns="0" tIns="0" rIns="0" bIns="0" anchor="t" anchorCtr="0">
            <a:noAutofit/>
          </a:bodyPr>
          <a:lstStyle>
            <a:lvl1pPr marL="0" indent="0" algn="l">
              <a:lnSpc>
                <a:spcPts val="2160"/>
              </a:lnSpc>
              <a:spcBef>
                <a:spcPts val="0"/>
              </a:spcBef>
              <a:spcAft>
                <a:spcPts val="600"/>
              </a:spcAft>
              <a:buNone/>
              <a:defRPr sz="18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Section Content</a:t>
            </a:r>
          </a:p>
          <a:p>
            <a:r>
              <a:rPr lang="en-US" dirty="0"/>
              <a:t>Lorem ipsum </a:t>
            </a:r>
          </a:p>
          <a:p>
            <a:r>
              <a:rPr lang="en-US" dirty="0"/>
              <a:t>Dolor sit </a:t>
            </a:r>
            <a:r>
              <a:rPr lang="en-US" dirty="0" err="1"/>
              <a:t>amet</a:t>
            </a:r>
            <a:endParaRPr lang="en-US" dirty="0"/>
          </a:p>
          <a:p>
            <a:r>
              <a:rPr lang="en-US" dirty="0" err="1"/>
              <a:t>Consectetuer</a:t>
            </a:r>
            <a:r>
              <a:rPr lang="en-US" dirty="0"/>
              <a:t> </a:t>
            </a:r>
          </a:p>
          <a:p>
            <a:r>
              <a:rPr lang="en-US" dirty="0" err="1"/>
              <a:t>Adipiscing</a:t>
            </a:r>
            <a:r>
              <a:rPr lang="en-US" dirty="0"/>
              <a:t> </a:t>
            </a:r>
            <a:r>
              <a:rPr lang="en-US" dirty="0" err="1"/>
              <a:t>elit</a:t>
            </a:r>
            <a:endParaRPr lang="en-US" dirty="0"/>
          </a:p>
        </p:txBody>
      </p:sp>
      <p:sp>
        <p:nvSpPr>
          <p:cNvPr id="8" name="Title Placeholder 1">
            <a:extLst>
              <a:ext uri="{FF2B5EF4-FFF2-40B4-BE49-F238E27FC236}">
                <a16:creationId xmlns:a16="http://schemas.microsoft.com/office/drawing/2014/main" id="{0DE7CC5A-65F3-4D06-A3BA-5CAB1F162924}"/>
              </a:ext>
            </a:extLst>
          </p:cNvPr>
          <p:cNvSpPr txBox="1">
            <a:spLocks/>
          </p:cNvSpPr>
          <p:nvPr/>
        </p:nvSpPr>
        <p:spPr>
          <a:xfrm>
            <a:off x="228600" y="-214602"/>
            <a:ext cx="11277600" cy="268099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sz="22500" dirty="0">
                <a:solidFill>
                  <a:schemeClr val="bg1"/>
                </a:solidFill>
              </a:rPr>
              <a:t>1</a:t>
            </a:r>
          </a:p>
        </p:txBody>
      </p:sp>
      <p:sp>
        <p:nvSpPr>
          <p:cNvPr id="9" name="TextBox 8">
            <a:extLst>
              <a:ext uri="{FF2B5EF4-FFF2-40B4-BE49-F238E27FC236}">
                <a16:creationId xmlns:a16="http://schemas.microsoft.com/office/drawing/2014/main" id="{5854E564-5F9F-094B-B7E5-671FF3F7BB2B}"/>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544703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Transition- Purple">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ubtitle 2">
            <a:extLst>
              <a:ext uri="{FF2B5EF4-FFF2-40B4-BE49-F238E27FC236}">
                <a16:creationId xmlns:a16="http://schemas.microsoft.com/office/drawing/2014/main" id="{5860B574-8C74-4265-99F2-61F4F0A70BF2}"/>
              </a:ext>
            </a:extLst>
          </p:cNvPr>
          <p:cNvSpPr>
            <a:spLocks noGrp="1"/>
          </p:cNvSpPr>
          <p:nvPr>
            <p:ph type="subTitle" idx="1" hasCustomPrompt="1"/>
          </p:nvPr>
        </p:nvSpPr>
        <p:spPr>
          <a:xfrm>
            <a:off x="457200" y="3429000"/>
            <a:ext cx="4870450" cy="2293939"/>
          </a:xfrm>
        </p:spPr>
        <p:txBody>
          <a:bodyPr lIns="0" tIns="0" rIns="0" bIns="0" anchor="t" anchorCtr="0">
            <a:noAutofit/>
          </a:bodyPr>
          <a:lstStyle>
            <a:lvl1pPr marL="0" indent="0" algn="l">
              <a:lnSpc>
                <a:spcPts val="2160"/>
              </a:lnSpc>
              <a:spcBef>
                <a:spcPts val="0"/>
              </a:spcBef>
              <a:spcAft>
                <a:spcPts val="600"/>
              </a:spcAft>
              <a:buNone/>
              <a:defRPr sz="18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Section Content</a:t>
            </a:r>
          </a:p>
          <a:p>
            <a:r>
              <a:rPr lang="en-US" dirty="0"/>
              <a:t>Lorem ipsum </a:t>
            </a:r>
          </a:p>
          <a:p>
            <a:r>
              <a:rPr lang="en-US" dirty="0"/>
              <a:t>Dolor sit </a:t>
            </a:r>
            <a:r>
              <a:rPr lang="en-US" dirty="0" err="1"/>
              <a:t>amet</a:t>
            </a:r>
            <a:endParaRPr lang="en-US" dirty="0"/>
          </a:p>
          <a:p>
            <a:r>
              <a:rPr lang="en-US" dirty="0" err="1"/>
              <a:t>Consectetuer</a:t>
            </a:r>
            <a:r>
              <a:rPr lang="en-US" dirty="0"/>
              <a:t> </a:t>
            </a:r>
          </a:p>
          <a:p>
            <a:r>
              <a:rPr lang="en-US" dirty="0" err="1"/>
              <a:t>Adipiscing</a:t>
            </a:r>
            <a:r>
              <a:rPr lang="en-US" dirty="0"/>
              <a:t> </a:t>
            </a:r>
            <a:r>
              <a:rPr lang="en-US" dirty="0" err="1"/>
              <a:t>elit</a:t>
            </a:r>
            <a:endParaRPr lang="en-US" dirty="0"/>
          </a:p>
        </p:txBody>
      </p:sp>
      <p:sp>
        <p:nvSpPr>
          <p:cNvPr id="8" name="Title Placeholder 1">
            <a:extLst>
              <a:ext uri="{FF2B5EF4-FFF2-40B4-BE49-F238E27FC236}">
                <a16:creationId xmlns:a16="http://schemas.microsoft.com/office/drawing/2014/main" id="{0DE7CC5A-65F3-4D06-A3BA-5CAB1F162924}"/>
              </a:ext>
            </a:extLst>
          </p:cNvPr>
          <p:cNvSpPr txBox="1">
            <a:spLocks/>
          </p:cNvSpPr>
          <p:nvPr/>
        </p:nvSpPr>
        <p:spPr>
          <a:xfrm>
            <a:off x="228600" y="-214602"/>
            <a:ext cx="11277600" cy="268099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sz="22500" dirty="0">
                <a:solidFill>
                  <a:schemeClr val="bg1"/>
                </a:solidFill>
              </a:rPr>
              <a:t>2</a:t>
            </a:r>
          </a:p>
        </p:txBody>
      </p:sp>
      <p:sp>
        <p:nvSpPr>
          <p:cNvPr id="9" name="TextBox 8">
            <a:extLst>
              <a:ext uri="{FF2B5EF4-FFF2-40B4-BE49-F238E27FC236}">
                <a16:creationId xmlns:a16="http://schemas.microsoft.com/office/drawing/2014/main" id="{20152B88-E8FD-8540-B5E9-9AB6C0CA7ADE}"/>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532891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Transition- Purple">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ubtitle 2">
            <a:extLst>
              <a:ext uri="{FF2B5EF4-FFF2-40B4-BE49-F238E27FC236}">
                <a16:creationId xmlns:a16="http://schemas.microsoft.com/office/drawing/2014/main" id="{5860B574-8C74-4265-99F2-61F4F0A70BF2}"/>
              </a:ext>
            </a:extLst>
          </p:cNvPr>
          <p:cNvSpPr>
            <a:spLocks noGrp="1"/>
          </p:cNvSpPr>
          <p:nvPr>
            <p:ph type="subTitle" idx="1" hasCustomPrompt="1"/>
          </p:nvPr>
        </p:nvSpPr>
        <p:spPr>
          <a:xfrm>
            <a:off x="457200" y="3429000"/>
            <a:ext cx="4870450" cy="2293939"/>
          </a:xfrm>
        </p:spPr>
        <p:txBody>
          <a:bodyPr lIns="0" tIns="0" rIns="0" bIns="0" anchor="t" anchorCtr="0">
            <a:noAutofit/>
          </a:bodyPr>
          <a:lstStyle>
            <a:lvl1pPr marL="0" indent="0" algn="l">
              <a:lnSpc>
                <a:spcPts val="2160"/>
              </a:lnSpc>
              <a:spcBef>
                <a:spcPts val="0"/>
              </a:spcBef>
              <a:spcAft>
                <a:spcPts val="600"/>
              </a:spcAft>
              <a:buNone/>
              <a:defRPr sz="18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Section Content</a:t>
            </a:r>
          </a:p>
          <a:p>
            <a:r>
              <a:rPr lang="en-US" dirty="0"/>
              <a:t>Lorem ipsum </a:t>
            </a:r>
          </a:p>
          <a:p>
            <a:r>
              <a:rPr lang="en-US" dirty="0"/>
              <a:t>Dolor sit </a:t>
            </a:r>
            <a:r>
              <a:rPr lang="en-US" dirty="0" err="1"/>
              <a:t>amet</a:t>
            </a:r>
            <a:endParaRPr lang="en-US" dirty="0"/>
          </a:p>
          <a:p>
            <a:r>
              <a:rPr lang="en-US" dirty="0" err="1"/>
              <a:t>Consectetuer</a:t>
            </a:r>
            <a:r>
              <a:rPr lang="en-US" dirty="0"/>
              <a:t> </a:t>
            </a:r>
          </a:p>
          <a:p>
            <a:r>
              <a:rPr lang="en-US" dirty="0" err="1"/>
              <a:t>Adipiscing</a:t>
            </a:r>
            <a:r>
              <a:rPr lang="en-US" dirty="0"/>
              <a:t> </a:t>
            </a:r>
            <a:r>
              <a:rPr lang="en-US" dirty="0" err="1"/>
              <a:t>elit</a:t>
            </a:r>
            <a:endParaRPr lang="en-US" dirty="0"/>
          </a:p>
        </p:txBody>
      </p:sp>
      <p:sp>
        <p:nvSpPr>
          <p:cNvPr id="8" name="Title Placeholder 1">
            <a:extLst>
              <a:ext uri="{FF2B5EF4-FFF2-40B4-BE49-F238E27FC236}">
                <a16:creationId xmlns:a16="http://schemas.microsoft.com/office/drawing/2014/main" id="{0DE7CC5A-65F3-4D06-A3BA-5CAB1F162924}"/>
              </a:ext>
            </a:extLst>
          </p:cNvPr>
          <p:cNvSpPr txBox="1">
            <a:spLocks/>
          </p:cNvSpPr>
          <p:nvPr/>
        </p:nvSpPr>
        <p:spPr>
          <a:xfrm>
            <a:off x="228600" y="-214602"/>
            <a:ext cx="11277600" cy="268099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sz="22500" dirty="0">
                <a:solidFill>
                  <a:schemeClr val="bg1"/>
                </a:solidFill>
              </a:rPr>
              <a:t>3</a:t>
            </a:r>
          </a:p>
        </p:txBody>
      </p:sp>
      <p:sp>
        <p:nvSpPr>
          <p:cNvPr id="9" name="TextBox 8">
            <a:extLst>
              <a:ext uri="{FF2B5EF4-FFF2-40B4-BE49-F238E27FC236}">
                <a16:creationId xmlns:a16="http://schemas.microsoft.com/office/drawing/2014/main" id="{06DE24CC-B67D-BB40-BBF8-ED34153D2B81}"/>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763293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 Transition- Teal">
    <p:bg>
      <p:bgPr>
        <a:solidFill>
          <a:schemeClr val="bg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ubtitle 2">
            <a:extLst>
              <a:ext uri="{FF2B5EF4-FFF2-40B4-BE49-F238E27FC236}">
                <a16:creationId xmlns:a16="http://schemas.microsoft.com/office/drawing/2014/main" id="{5860B574-8C74-4265-99F2-61F4F0A70BF2}"/>
              </a:ext>
            </a:extLst>
          </p:cNvPr>
          <p:cNvSpPr>
            <a:spLocks noGrp="1"/>
          </p:cNvSpPr>
          <p:nvPr>
            <p:ph type="subTitle" idx="1" hasCustomPrompt="1"/>
          </p:nvPr>
        </p:nvSpPr>
        <p:spPr>
          <a:xfrm>
            <a:off x="457200" y="3429000"/>
            <a:ext cx="4870450" cy="2293939"/>
          </a:xfrm>
        </p:spPr>
        <p:txBody>
          <a:bodyPr lIns="0" tIns="0" rIns="0" bIns="0" anchor="t" anchorCtr="0">
            <a:noAutofit/>
          </a:bodyPr>
          <a:lstStyle>
            <a:lvl1pPr marL="0" indent="0" algn="l">
              <a:lnSpc>
                <a:spcPts val="2160"/>
              </a:lnSpc>
              <a:spcBef>
                <a:spcPts val="0"/>
              </a:spcBef>
              <a:spcAft>
                <a:spcPts val="600"/>
              </a:spcAft>
              <a:buNone/>
              <a:defRPr sz="18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Section Content</a:t>
            </a:r>
          </a:p>
          <a:p>
            <a:r>
              <a:rPr lang="en-US" dirty="0"/>
              <a:t>Lorem ipsum </a:t>
            </a:r>
          </a:p>
          <a:p>
            <a:r>
              <a:rPr lang="en-US" dirty="0"/>
              <a:t>Dolor sit </a:t>
            </a:r>
            <a:r>
              <a:rPr lang="en-US" dirty="0" err="1"/>
              <a:t>amet</a:t>
            </a:r>
            <a:endParaRPr lang="en-US" dirty="0"/>
          </a:p>
          <a:p>
            <a:r>
              <a:rPr lang="en-US" dirty="0" err="1"/>
              <a:t>Consectetuer</a:t>
            </a:r>
            <a:r>
              <a:rPr lang="en-US" dirty="0"/>
              <a:t> </a:t>
            </a:r>
          </a:p>
          <a:p>
            <a:r>
              <a:rPr lang="en-US" dirty="0" err="1"/>
              <a:t>Adipiscing</a:t>
            </a:r>
            <a:r>
              <a:rPr lang="en-US" dirty="0"/>
              <a:t> </a:t>
            </a:r>
            <a:r>
              <a:rPr lang="en-US" dirty="0" err="1"/>
              <a:t>elit</a:t>
            </a:r>
            <a:endParaRPr lang="en-US" dirty="0"/>
          </a:p>
        </p:txBody>
      </p:sp>
      <p:sp>
        <p:nvSpPr>
          <p:cNvPr id="8" name="Title Placeholder 1">
            <a:extLst>
              <a:ext uri="{FF2B5EF4-FFF2-40B4-BE49-F238E27FC236}">
                <a16:creationId xmlns:a16="http://schemas.microsoft.com/office/drawing/2014/main" id="{0DE7CC5A-65F3-4D06-A3BA-5CAB1F162924}"/>
              </a:ext>
            </a:extLst>
          </p:cNvPr>
          <p:cNvSpPr txBox="1">
            <a:spLocks/>
          </p:cNvSpPr>
          <p:nvPr/>
        </p:nvSpPr>
        <p:spPr>
          <a:xfrm>
            <a:off x="228600" y="-214602"/>
            <a:ext cx="11277600" cy="268099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sz="22500" dirty="0">
                <a:solidFill>
                  <a:schemeClr val="bg1"/>
                </a:solidFill>
              </a:rPr>
              <a:t>2</a:t>
            </a:r>
          </a:p>
        </p:txBody>
      </p:sp>
      <p:sp>
        <p:nvSpPr>
          <p:cNvPr id="9" name="TextBox 8">
            <a:extLst>
              <a:ext uri="{FF2B5EF4-FFF2-40B4-BE49-F238E27FC236}">
                <a16:creationId xmlns:a16="http://schemas.microsoft.com/office/drawing/2014/main" id="{D6508DC1-02CF-6642-918B-82332260C56B}"/>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1249645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Transition- Blue">
    <p:bg>
      <p:bgPr>
        <a:solidFill>
          <a:schemeClr val="accent6"/>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ubtitle 2">
            <a:extLst>
              <a:ext uri="{FF2B5EF4-FFF2-40B4-BE49-F238E27FC236}">
                <a16:creationId xmlns:a16="http://schemas.microsoft.com/office/drawing/2014/main" id="{5860B574-8C74-4265-99F2-61F4F0A70BF2}"/>
              </a:ext>
            </a:extLst>
          </p:cNvPr>
          <p:cNvSpPr>
            <a:spLocks noGrp="1"/>
          </p:cNvSpPr>
          <p:nvPr>
            <p:ph type="subTitle" idx="1" hasCustomPrompt="1"/>
          </p:nvPr>
        </p:nvSpPr>
        <p:spPr>
          <a:xfrm>
            <a:off x="457200" y="3429000"/>
            <a:ext cx="4870450" cy="2293939"/>
          </a:xfrm>
        </p:spPr>
        <p:txBody>
          <a:bodyPr lIns="0" tIns="0" rIns="0" bIns="0" anchor="t" anchorCtr="0">
            <a:noAutofit/>
          </a:bodyPr>
          <a:lstStyle>
            <a:lvl1pPr marL="0" indent="0" algn="l">
              <a:lnSpc>
                <a:spcPts val="2160"/>
              </a:lnSpc>
              <a:spcBef>
                <a:spcPts val="0"/>
              </a:spcBef>
              <a:spcAft>
                <a:spcPts val="600"/>
              </a:spcAft>
              <a:buNone/>
              <a:defRPr sz="18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Section Content</a:t>
            </a:r>
          </a:p>
          <a:p>
            <a:r>
              <a:rPr lang="en-US" dirty="0"/>
              <a:t>Lorem ipsum </a:t>
            </a:r>
          </a:p>
          <a:p>
            <a:r>
              <a:rPr lang="en-US" dirty="0"/>
              <a:t>Dolor sit </a:t>
            </a:r>
            <a:r>
              <a:rPr lang="en-US" dirty="0" err="1"/>
              <a:t>amet</a:t>
            </a:r>
            <a:endParaRPr lang="en-US" dirty="0"/>
          </a:p>
          <a:p>
            <a:r>
              <a:rPr lang="en-US" dirty="0" err="1"/>
              <a:t>Consectetuer</a:t>
            </a:r>
            <a:r>
              <a:rPr lang="en-US" dirty="0"/>
              <a:t> </a:t>
            </a:r>
          </a:p>
          <a:p>
            <a:r>
              <a:rPr lang="en-US" dirty="0" err="1"/>
              <a:t>Adipiscing</a:t>
            </a:r>
            <a:r>
              <a:rPr lang="en-US" dirty="0"/>
              <a:t> </a:t>
            </a:r>
            <a:r>
              <a:rPr lang="en-US" dirty="0" err="1"/>
              <a:t>elit</a:t>
            </a:r>
            <a:endParaRPr lang="en-US" dirty="0"/>
          </a:p>
        </p:txBody>
      </p:sp>
      <p:sp>
        <p:nvSpPr>
          <p:cNvPr id="8" name="Title Placeholder 1">
            <a:extLst>
              <a:ext uri="{FF2B5EF4-FFF2-40B4-BE49-F238E27FC236}">
                <a16:creationId xmlns:a16="http://schemas.microsoft.com/office/drawing/2014/main" id="{0DE7CC5A-65F3-4D06-A3BA-5CAB1F162924}"/>
              </a:ext>
            </a:extLst>
          </p:cNvPr>
          <p:cNvSpPr txBox="1">
            <a:spLocks/>
          </p:cNvSpPr>
          <p:nvPr/>
        </p:nvSpPr>
        <p:spPr>
          <a:xfrm>
            <a:off x="228600" y="-214602"/>
            <a:ext cx="11277600" cy="268099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sz="22500" dirty="0">
                <a:solidFill>
                  <a:schemeClr val="bg1"/>
                </a:solidFill>
              </a:rPr>
              <a:t>3</a:t>
            </a:r>
          </a:p>
        </p:txBody>
      </p:sp>
      <p:sp>
        <p:nvSpPr>
          <p:cNvPr id="9" name="TextBox 8">
            <a:extLst>
              <a:ext uri="{FF2B5EF4-FFF2-40B4-BE49-F238E27FC236}">
                <a16:creationId xmlns:a16="http://schemas.microsoft.com/office/drawing/2014/main" id="{6E1E64FD-4D13-094B-B60B-198412B97B38}"/>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4198089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Quote- Photo">
    <p:bg>
      <p:bgPr>
        <a:solidFill>
          <a:srgbClr val="000000"/>
        </a:solidFill>
        <a:effectLst/>
      </p:bgPr>
    </p:bg>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9388F0A-94EB-4759-9503-BFB9668ED934}"/>
              </a:ext>
            </a:extLst>
          </p:cNvPr>
          <p:cNvSpPr>
            <a:spLocks noGrp="1"/>
          </p:cNvSpPr>
          <p:nvPr>
            <p:ph type="pic" sz="quarter" idx="12"/>
          </p:nvPr>
        </p:nvSpPr>
        <p:spPr bwMode="hidden">
          <a:xfrm>
            <a:off x="0" y="0"/>
            <a:ext cx="12192000"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a:t>Click icon to add picture</a:t>
            </a:r>
          </a:p>
        </p:txBody>
      </p:sp>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232400" cy="1690398"/>
          </a:xfrm>
          <a:prstGeom prst="rect">
            <a:avLst/>
          </a:prstGeom>
        </p:spPr>
        <p:txBody>
          <a:bodyPr vert="horz" lIns="0" tIns="0" rIns="0" bIns="0" rtlCol="0" anchor="t" anchorCtr="0">
            <a:noAutofit/>
          </a:bodyPr>
          <a:lstStyle>
            <a:lvl1pPr>
              <a:defRPr sz="18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2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10" name="TextBox 9">
            <a:extLst>
              <a:ext uri="{FF2B5EF4-FFF2-40B4-BE49-F238E27FC236}">
                <a16:creationId xmlns:a16="http://schemas.microsoft.com/office/drawing/2014/main" id="{46E5B7AF-390E-E143-AD3B-CFF1DEB2400C}"/>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22500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ing- Content- Whi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171054-62CF-44B2-93EF-E4656819B9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DD106C-0C6A-43E1-9868-B158901286E3}"/>
              </a:ext>
            </a:extLst>
          </p:cNvPr>
          <p:cNvSpPr>
            <a:spLocks noGrp="1"/>
          </p:cNvSpPr>
          <p:nvPr>
            <p:ph type="sldNum" sz="quarter" idx="12"/>
          </p:nvPr>
        </p:nvSpPr>
        <p:spPr/>
        <p:txBody>
          <a:bodyPr/>
          <a:lstStyle/>
          <a:p>
            <a:fld id="{857C9BCE-67C3-4E89-9B9C-38CCFE777CF5}" type="slidenum">
              <a:rPr lang="en-US" smtClean="0"/>
              <a:t>‹#›</a:t>
            </a:fld>
            <a:endParaRPr lang="en-US"/>
          </a:p>
        </p:txBody>
      </p:sp>
      <p:sp>
        <p:nvSpPr>
          <p:cNvPr id="7" name="Content Placeholder 2">
            <a:extLst>
              <a:ext uri="{FF2B5EF4-FFF2-40B4-BE49-F238E27FC236}">
                <a16:creationId xmlns:a16="http://schemas.microsoft.com/office/drawing/2014/main" id="{5F357150-8EA2-4FD8-A229-50140EF1914F}"/>
              </a:ext>
            </a:extLst>
          </p:cNvPr>
          <p:cNvSpPr>
            <a:spLocks noGrp="1"/>
          </p:cNvSpPr>
          <p:nvPr>
            <p:ph idx="1" hasCustomPrompt="1"/>
          </p:nvPr>
        </p:nvSpPr>
        <p:spPr>
          <a:xfrm>
            <a:off x="457200" y="1839562"/>
            <a:ext cx="11277600" cy="3898048"/>
          </a:xfrm>
        </p:spPr>
        <p:txBody>
          <a:bodyPr lIns="0" tIns="0" rIns="0" bIns="0"/>
          <a:lstStyle>
            <a:lvl1pPr marL="0" indent="0">
              <a:lnSpc>
                <a:spcPct val="100000"/>
              </a:lnSpc>
              <a:buNone/>
              <a:defRPr sz="1200"/>
            </a:lvl1pPr>
            <a:lvl2pPr marL="457189" indent="0">
              <a:lnSpc>
                <a:spcPct val="100000"/>
              </a:lnSpc>
              <a:buNone/>
              <a:defRPr sz="1200"/>
            </a:lvl2pPr>
            <a:lvl3pPr marL="914377" indent="0">
              <a:lnSpc>
                <a:spcPct val="100000"/>
              </a:lnSpc>
              <a:buNone/>
              <a:defRPr sz="1200"/>
            </a:lvl3pPr>
            <a:lvl4pPr marL="1371566" indent="0">
              <a:lnSpc>
                <a:spcPct val="100000"/>
              </a:lnSpc>
              <a:buNone/>
              <a:defRPr sz="1200"/>
            </a:lvl4pPr>
            <a:lvl5pPr marL="1828755" indent="0">
              <a:lnSpc>
                <a:spcPct val="100000"/>
              </a:lnSpc>
              <a:buNone/>
              <a:defRPr sz="12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p:txBody>
      </p:sp>
      <p:sp>
        <p:nvSpPr>
          <p:cNvPr id="11" name="Title 1">
            <a:extLst>
              <a:ext uri="{FF2B5EF4-FFF2-40B4-BE49-F238E27FC236}">
                <a16:creationId xmlns:a16="http://schemas.microsoft.com/office/drawing/2014/main" id="{CEFBDCEB-5A1B-4803-86C0-0FE0C3998BF9}"/>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8" name="TextBox 7">
            <a:extLst>
              <a:ext uri="{FF2B5EF4-FFF2-40B4-BE49-F238E27FC236}">
                <a16:creationId xmlns:a16="http://schemas.microsoft.com/office/drawing/2014/main" id="{74A906D1-03E6-6949-8284-6A19736B0339}"/>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852102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172" y="1647826"/>
            <a:ext cx="11295782" cy="4253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a:xfrm>
            <a:off x="1646350" y="6285863"/>
            <a:ext cx="10095221"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3937748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a:xfrm>
            <a:off x="1646349" y="6285863"/>
            <a:ext cx="10097605" cy="426611"/>
          </a:xfrm>
        </p:spPr>
        <p:txBody>
          <a:bodyPr tIns="0" bIns="0" anchor="b"/>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41107977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172" y="1647826"/>
            <a:ext cx="11295781" cy="4253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16" hasCustomPrompt="1"/>
          </p:nvPr>
        </p:nvSpPr>
        <p:spPr>
          <a:xfrm>
            <a:off x="1442107" y="6041761"/>
            <a:ext cx="10095221" cy="426611"/>
          </a:xfrm>
        </p:spPr>
        <p:txBody>
          <a:bodyPr tIns="0" bIns="0" anchor="b"/>
          <a:lstStyle>
            <a:lvl1pPr marL="0" indent="0" algn="l" defTabSz="685983" rtl="0" eaLnBrk="1" latinLnBrk="0" hangingPunct="1">
              <a:lnSpc>
                <a:spcPct val="85000"/>
              </a:lnSpc>
              <a:spcBef>
                <a:spcPts val="225"/>
              </a:spcBef>
              <a:buClr>
                <a:schemeClr val="accent2"/>
              </a:buClr>
              <a:buSzPct val="85000"/>
              <a:buFont typeface="Arial" pitchFamily="34" charset="0"/>
              <a:buNone/>
              <a:tabLst/>
              <a:defRPr lang="en-US" sz="750" kern="1200" dirty="0">
                <a:solidFill>
                  <a:schemeClr val="tx1"/>
                </a:solidFill>
                <a:latin typeface="+mn-lt"/>
                <a:ea typeface="+mn-ea"/>
                <a:cs typeface="Arial" pitchFamily="34" charset="0"/>
              </a:defRPr>
            </a:lvl1pPr>
          </a:lstStyle>
          <a:p>
            <a:pPr lvl="0"/>
            <a:r>
              <a:rPr lang="en-US"/>
              <a:t>Click to edit source</a:t>
            </a:r>
          </a:p>
        </p:txBody>
      </p:sp>
      <p:sp>
        <p:nvSpPr>
          <p:cNvPr id="13" name="Text Placeholder 9"/>
          <p:cNvSpPr>
            <a:spLocks noGrp="1"/>
          </p:cNvSpPr>
          <p:nvPr>
            <p:ph type="body" sz="quarter" idx="15" hasCustomPrompt="1"/>
          </p:nvPr>
        </p:nvSpPr>
        <p:spPr bwMode="gray">
          <a:xfrm>
            <a:off x="448172" y="1110361"/>
            <a:ext cx="11295781"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500" b="0" kern="1200" smtClean="0">
                <a:solidFill>
                  <a:schemeClr val="tx2"/>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9404551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Section Divider Slide">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1182233" y="2314005"/>
            <a:ext cx="9827533" cy="1205865"/>
          </a:xfrm>
        </p:spPr>
        <p:txBody>
          <a:bodyPr vert="horz" lIns="0" tIns="0" rIns="0" bIns="0" rtlCol="0" anchor="b" anchorCtr="0">
            <a:noAutofit/>
          </a:bodyPr>
          <a:lstStyle>
            <a:lvl1pPr algn="ctr">
              <a:spcBef>
                <a:spcPts val="0"/>
              </a:spcBef>
              <a:defRPr lang="en-US" sz="4200" b="0" dirty="0">
                <a:solidFill>
                  <a:schemeClr val="tx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1182188" y="3760292"/>
            <a:ext cx="9827626" cy="539496"/>
          </a:xfrm>
        </p:spPr>
        <p:txBody>
          <a:bodyPr lIns="0" tIns="0" rIns="0" bIns="0" anchor="t" anchorCtr="0"/>
          <a:lstStyle>
            <a:lvl1pPr marL="0" indent="0" algn="ctr">
              <a:spcBef>
                <a:spcPts val="600"/>
              </a:spcBef>
              <a:buNone/>
              <a:defRPr sz="24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5" name="TextBox 4">
            <a:extLst>
              <a:ext uri="{FF2B5EF4-FFF2-40B4-BE49-F238E27FC236}">
                <a16:creationId xmlns:a16="http://schemas.microsoft.com/office/drawing/2014/main" id="{7E65AB5B-4D53-4C5A-9B4E-6A685063DCD1}"/>
              </a:ext>
            </a:extLst>
          </p:cNvPr>
          <p:cNvSpPr txBox="1"/>
          <p:nvPr userDrawn="1"/>
        </p:nvSpPr>
        <p:spPr bwMode="gray">
          <a:xfrm>
            <a:off x="232913" y="6504317"/>
            <a:ext cx="1526876" cy="208155"/>
          </a:xfrm>
          <a:prstGeom prst="rect">
            <a:avLst/>
          </a:prstGeom>
        </p:spPr>
        <p:txBody>
          <a:bodyPr wrap="square" rtlCol="0">
            <a:noAutofit/>
          </a:bodyPr>
          <a:lstStyle/>
          <a:p>
            <a:pPr marL="0" indent="0">
              <a:lnSpc>
                <a:spcPct val="90000"/>
              </a:lnSpc>
              <a:spcBef>
                <a:spcPts val="1000"/>
              </a:spcBef>
              <a:buSzPct val="100000"/>
              <a:buFont typeface="Arial" panose="020B0604020202020204" pitchFamily="34" charset="0"/>
              <a:buNone/>
            </a:pPr>
            <a:r>
              <a:rPr lang="en-US" sz="800">
                <a:solidFill>
                  <a:schemeClr val="bg2">
                    <a:lumMod val="10000"/>
                  </a:schemeClr>
                </a:solidFill>
              </a:rPr>
              <a:t>EXACT SCIENCES</a:t>
            </a:r>
          </a:p>
        </p:txBody>
      </p:sp>
      <p:sp>
        <p:nvSpPr>
          <p:cNvPr id="7" name="Slide Number Placeholder 5">
            <a:extLst>
              <a:ext uri="{FF2B5EF4-FFF2-40B4-BE49-F238E27FC236}">
                <a16:creationId xmlns:a16="http://schemas.microsoft.com/office/drawing/2014/main" id="{29386C75-36DE-4888-BB90-B10E6E9EFF5F}"/>
              </a:ext>
            </a:extLst>
          </p:cNvPr>
          <p:cNvSpPr txBox="1">
            <a:spLocks/>
          </p:cNvSpPr>
          <p:nvPr userDrawn="1"/>
        </p:nvSpPr>
        <p:spPr bwMode="gray">
          <a:xfrm>
            <a:off x="11522495" y="6592288"/>
            <a:ext cx="438151"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900" smtClean="0">
                <a:solidFill>
                  <a:schemeClr val="tx2"/>
                </a:solidFill>
                <a:latin typeface="+mn-lt"/>
              </a:rPr>
              <a:pPr/>
              <a:t>‹#›</a:t>
            </a:fld>
            <a:endParaRPr lang="en-US" sz="900">
              <a:solidFill>
                <a:schemeClr val="tx2"/>
              </a:solidFill>
              <a:latin typeface="+mn-lt"/>
            </a:endParaRPr>
          </a:p>
        </p:txBody>
      </p:sp>
    </p:spTree>
    <p:custDataLst>
      <p:tags r:id="rId1"/>
    </p:custDataLst>
    <p:extLst>
      <p:ext uri="{BB962C8B-B14F-4D97-AF65-F5344CB8AC3E}">
        <p14:creationId xmlns:p14="http://schemas.microsoft.com/office/powerpoint/2010/main" val="3792882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able of Content">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F8F76C5A-408E-5361-BBC8-675F74C1D917}"/>
              </a:ext>
            </a:extLst>
          </p:cNvPr>
          <p:cNvSpPr/>
          <p:nvPr userDrawn="1"/>
        </p:nvSpPr>
        <p:spPr>
          <a:xfrm>
            <a:off x="0" y="0"/>
            <a:ext cx="1227849" cy="6902450"/>
          </a:xfrm>
          <a:prstGeom prst="rect">
            <a:avLst/>
          </a:prstGeom>
          <a:solidFill>
            <a:srgbClr val="006774"/>
          </a:solidFill>
          <a:ln w="3175">
            <a:miter lim="400000"/>
          </a:ln>
        </p:spPr>
        <p:txBody>
          <a:bodyPr lIns="25400" tIns="25400" rIns="25400" bIns="25400" anchor="ctr"/>
          <a:lstStyle/>
          <a:p>
            <a:pPr defTabSz="412739">
              <a:defRPr sz="1200">
                <a:solidFill>
                  <a:srgbClr val="FFFFFF"/>
                </a:solidFill>
                <a:latin typeface="Helvetica Neue Medium"/>
                <a:ea typeface="Helvetica Neue Medium"/>
                <a:cs typeface="Helvetica Neue Medium"/>
                <a:sym typeface="Helvetica Neue Medium"/>
              </a:defRPr>
            </a:pPr>
            <a:endParaRPr sz="1600"/>
          </a:p>
        </p:txBody>
      </p:sp>
      <p:sp>
        <p:nvSpPr>
          <p:cNvPr id="8" name="V">
            <a:extLst>
              <a:ext uri="{FF2B5EF4-FFF2-40B4-BE49-F238E27FC236}">
                <a16:creationId xmlns:a16="http://schemas.microsoft.com/office/drawing/2014/main" id="{C34D1A8E-FFC9-D4C8-28D0-5BF232C4B0FD}"/>
              </a:ext>
            </a:extLst>
          </p:cNvPr>
          <p:cNvSpPr/>
          <p:nvPr userDrawn="1"/>
        </p:nvSpPr>
        <p:spPr>
          <a:xfrm>
            <a:off x="187971" y="107479"/>
            <a:ext cx="11855450" cy="6440777"/>
          </a:xfrm>
          <a:prstGeom prst="rect">
            <a:avLst/>
          </a:prstGeom>
          <a:solidFill>
            <a:srgbClr val="FFFFFF"/>
          </a:solidFill>
          <a:ln w="12700">
            <a:solidFill>
              <a:schemeClr val="tx1"/>
            </a:solidFill>
            <a:miter lim="400000"/>
          </a:ln>
          <a:effectLst>
            <a:outerShdw blurRad="38100" dist="12700" dir="5400000" rotWithShape="0">
              <a:srgbClr val="000000">
                <a:alpha val="4008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309562">
              <a:defRPr sz="1200">
                <a:solidFill>
                  <a:srgbClr val="FFFFFF"/>
                </a:solidFill>
                <a:latin typeface="Helvetica Neue Medium"/>
                <a:ea typeface="Helvetica Neue Medium"/>
                <a:cs typeface="Helvetica Neue Medium"/>
                <a:sym typeface="Helvetica Neue Medium"/>
              </a:defRPr>
            </a:lvl1pPr>
          </a:lstStyle>
          <a:p>
            <a:r>
              <a:rPr sz="1600"/>
              <a:t>V</a:t>
            </a:r>
          </a:p>
        </p:txBody>
      </p:sp>
      <p:sp>
        <p:nvSpPr>
          <p:cNvPr id="9" name="Rectangle">
            <a:extLst>
              <a:ext uri="{FF2B5EF4-FFF2-40B4-BE49-F238E27FC236}">
                <a16:creationId xmlns:a16="http://schemas.microsoft.com/office/drawing/2014/main" id="{6DF2F3E4-ED81-F012-47BB-FF192DDD03A0}"/>
              </a:ext>
            </a:extLst>
          </p:cNvPr>
          <p:cNvSpPr/>
          <p:nvPr userDrawn="1"/>
        </p:nvSpPr>
        <p:spPr>
          <a:xfrm>
            <a:off x="337818" y="107479"/>
            <a:ext cx="890031" cy="888425"/>
          </a:xfrm>
          <a:prstGeom prst="rect">
            <a:avLst/>
          </a:prstGeom>
          <a:solidFill>
            <a:srgbClr val="016774"/>
          </a:solidFill>
          <a:ln w="3175">
            <a:noFill/>
            <a:miter lim="400000"/>
          </a:ln>
        </p:spPr>
        <p:txBody>
          <a:bodyPr lIns="25400" tIns="25400" rIns="25400" bIns="25400" anchor="ctr"/>
          <a:lstStyle/>
          <a:p>
            <a:pPr algn="ctr" defTabSz="412739">
              <a:defRPr sz="1200">
                <a:solidFill>
                  <a:srgbClr val="FFFFFF"/>
                </a:solidFill>
                <a:latin typeface="Helvetica Neue Medium"/>
                <a:ea typeface="Helvetica Neue Medium"/>
                <a:cs typeface="Helvetica Neue Medium"/>
                <a:sym typeface="Helvetica Neue Medium"/>
              </a:defRPr>
            </a:pPr>
            <a:endParaRPr sz="4267">
              <a:solidFill>
                <a:srgbClr val="006774"/>
              </a:solidFill>
              <a:latin typeface="+mj-lt"/>
            </a:endParaRPr>
          </a:p>
        </p:txBody>
      </p:sp>
      <p:sp>
        <p:nvSpPr>
          <p:cNvPr id="10" name="Internal Use Only. Do Not Distribute. Not for Promotional Use.">
            <a:extLst>
              <a:ext uri="{FF2B5EF4-FFF2-40B4-BE49-F238E27FC236}">
                <a16:creationId xmlns:a16="http://schemas.microsoft.com/office/drawing/2014/main" id="{AA217092-F025-0F84-D89B-82E2E44ACF39}"/>
              </a:ext>
            </a:extLst>
          </p:cNvPr>
          <p:cNvSpPr txBox="1"/>
          <p:nvPr userDrawn="1"/>
        </p:nvSpPr>
        <p:spPr>
          <a:xfrm>
            <a:off x="9746111" y="6634724"/>
            <a:ext cx="1912383" cy="16671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171450">
              <a:defRPr sz="500" b="1">
                <a:solidFill>
                  <a:srgbClr val="7F7F7F"/>
                </a:solidFill>
                <a:latin typeface="Arial"/>
                <a:ea typeface="Arial"/>
                <a:cs typeface="Arial"/>
                <a:sym typeface="Arial"/>
              </a:defRPr>
            </a:lvl1pPr>
          </a:lstStyle>
          <a:p>
            <a:r>
              <a:rPr sz="750" b="0"/>
              <a:t>Do Not Distribute. Not for Promotional Use.</a:t>
            </a:r>
          </a:p>
        </p:txBody>
      </p:sp>
      <p:sp>
        <p:nvSpPr>
          <p:cNvPr id="11" name="EXACT SCIENCES">
            <a:extLst>
              <a:ext uri="{FF2B5EF4-FFF2-40B4-BE49-F238E27FC236}">
                <a16:creationId xmlns:a16="http://schemas.microsoft.com/office/drawing/2014/main" id="{55D9DE72-6985-F53F-F668-4F37357E5935}"/>
              </a:ext>
            </a:extLst>
          </p:cNvPr>
          <p:cNvSpPr txBox="1"/>
          <p:nvPr userDrawn="1"/>
        </p:nvSpPr>
        <p:spPr>
          <a:xfrm>
            <a:off x="164635" y="6630877"/>
            <a:ext cx="1224048" cy="17440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l" defTabSz="171450">
              <a:defRPr sz="600" b="1">
                <a:solidFill>
                  <a:srgbClr val="FFFFFF"/>
                </a:solidFill>
                <a:latin typeface="Arial"/>
                <a:ea typeface="Arial"/>
                <a:cs typeface="Arial"/>
                <a:sym typeface="Arial"/>
              </a:defRPr>
            </a:lvl1pPr>
          </a:lstStyle>
          <a:p>
            <a:r>
              <a:rPr sz="800"/>
              <a:t>EXACT SCIENCES</a:t>
            </a:r>
          </a:p>
        </p:txBody>
      </p:sp>
      <p:sp>
        <p:nvSpPr>
          <p:cNvPr id="20" name="Text Placeholder 18">
            <a:extLst>
              <a:ext uri="{FF2B5EF4-FFF2-40B4-BE49-F238E27FC236}">
                <a16:creationId xmlns:a16="http://schemas.microsoft.com/office/drawing/2014/main" id="{52072C15-18F3-A68A-48C2-55FC0521EB5A}"/>
              </a:ext>
            </a:extLst>
          </p:cNvPr>
          <p:cNvSpPr>
            <a:spLocks noGrp="1"/>
          </p:cNvSpPr>
          <p:nvPr>
            <p:ph type="body" sz="quarter" idx="10"/>
          </p:nvPr>
        </p:nvSpPr>
        <p:spPr>
          <a:xfrm>
            <a:off x="1389063" y="250674"/>
            <a:ext cx="10464800" cy="745230"/>
          </a:xfrm>
        </p:spPr>
        <p:txBody>
          <a:bodyPr anchor="ctr">
            <a:noAutofit/>
          </a:bodyPr>
          <a:lstStyle>
            <a:lvl1pPr marL="0" indent="0">
              <a:buNone/>
              <a:defRPr sz="2400" b="1">
                <a:latin typeface="Arial" panose="020B0604020202020204" pitchFamily="34" charset="0"/>
                <a:cs typeface="Arial" panose="020B0604020202020204" pitchFamily="34" charset="0"/>
              </a:defRPr>
            </a:lvl1pPr>
            <a:lvl2pPr>
              <a:defRPr sz="3800" b="1">
                <a:latin typeface="Arial" panose="020B0604020202020204" pitchFamily="34" charset="0"/>
                <a:cs typeface="Arial" panose="020B0604020202020204" pitchFamily="34" charset="0"/>
              </a:defRPr>
            </a:lvl2pPr>
            <a:lvl3pPr>
              <a:defRPr sz="3800" b="1">
                <a:latin typeface="Arial" panose="020B0604020202020204" pitchFamily="34" charset="0"/>
                <a:cs typeface="Arial" panose="020B0604020202020204" pitchFamily="34" charset="0"/>
              </a:defRPr>
            </a:lvl3pPr>
            <a:lvl4pPr>
              <a:defRPr sz="3800" b="1">
                <a:latin typeface="Arial" panose="020B0604020202020204" pitchFamily="34" charset="0"/>
                <a:cs typeface="Arial" panose="020B0604020202020204" pitchFamily="34" charset="0"/>
              </a:defRPr>
            </a:lvl4pPr>
            <a:lvl5pPr>
              <a:defRPr sz="3800" b="1">
                <a:latin typeface="Arial" panose="020B0604020202020204" pitchFamily="34" charset="0"/>
                <a:cs typeface="Arial" panose="020B0604020202020204" pitchFamily="34" charset="0"/>
              </a:defRPr>
            </a:lvl5pPr>
          </a:lstStyle>
          <a:p>
            <a:pPr lvl="0"/>
            <a:r>
              <a:rPr lang="en-US"/>
              <a:t>Click to edit Master text styles</a:t>
            </a:r>
          </a:p>
        </p:txBody>
      </p:sp>
      <p:pic>
        <p:nvPicPr>
          <p:cNvPr id="26" name="Graphic 25">
            <a:extLst>
              <a:ext uri="{FF2B5EF4-FFF2-40B4-BE49-F238E27FC236}">
                <a16:creationId xmlns:a16="http://schemas.microsoft.com/office/drawing/2014/main" id="{5D266E10-5F2E-C3A8-14E9-71B4CBC026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5930" y="250674"/>
            <a:ext cx="461458" cy="602033"/>
          </a:xfrm>
          <a:prstGeom prst="rect">
            <a:avLst/>
          </a:prstGeom>
        </p:spPr>
      </p:pic>
      <p:sp>
        <p:nvSpPr>
          <p:cNvPr id="32" name="Content Placeholder 30">
            <a:extLst>
              <a:ext uri="{FF2B5EF4-FFF2-40B4-BE49-F238E27FC236}">
                <a16:creationId xmlns:a16="http://schemas.microsoft.com/office/drawing/2014/main" id="{E096A716-8C1F-DEFF-18E0-9BA27110C8FC}"/>
              </a:ext>
            </a:extLst>
          </p:cNvPr>
          <p:cNvSpPr>
            <a:spLocks noGrp="1"/>
          </p:cNvSpPr>
          <p:nvPr>
            <p:ph sz="quarter" idx="12"/>
          </p:nvPr>
        </p:nvSpPr>
        <p:spPr>
          <a:xfrm>
            <a:off x="367554" y="1255222"/>
            <a:ext cx="11486309" cy="4113703"/>
          </a:xfrm>
        </p:spPr>
        <p:txBody>
          <a:bodyPr/>
          <a:lstStyle>
            <a:lvl1pPr marL="285750" indent="-285750">
              <a:buClr>
                <a:srgbClr val="006774"/>
              </a:buClr>
              <a:buFont typeface="Arial" panose="020B0604020202020204" pitchFamily="34" charset="0"/>
              <a:buChar char="•"/>
              <a:defRPr sz="1400" b="1"/>
            </a:lvl1pPr>
            <a:lvl2pPr marL="742950" indent="-285750">
              <a:buClr>
                <a:srgbClr val="006774"/>
              </a:buClr>
              <a:buFont typeface="Arial" panose="020B0604020202020204" pitchFamily="34" charset="0"/>
              <a:buChar cha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0E10ED57-D0E2-6DD0-6CF3-3A9945265E1A}"/>
              </a:ext>
            </a:extLst>
          </p:cNvPr>
          <p:cNvSpPr>
            <a:spLocks noGrp="1"/>
          </p:cNvSpPr>
          <p:nvPr>
            <p:ph type="body" sz="quarter" idx="13" hasCustomPrompt="1"/>
          </p:nvPr>
        </p:nvSpPr>
        <p:spPr>
          <a:xfrm>
            <a:off x="367554" y="5596984"/>
            <a:ext cx="11486307" cy="880804"/>
          </a:xfrm>
        </p:spPr>
        <p:txBody>
          <a:bodyPr anchor="b">
            <a:normAutofit/>
          </a:bodyPr>
          <a:lstStyle>
            <a:lvl1pPr marL="0" indent="0">
              <a:lnSpc>
                <a:spcPct val="100000"/>
              </a:lnSpc>
              <a:spcBef>
                <a:spcPts val="0"/>
              </a:spcBef>
              <a:buNone/>
              <a:defRPr sz="750">
                <a:solidFill>
                  <a:schemeClr val="bg1">
                    <a:lumMod val="50000"/>
                  </a:schemeClr>
                </a:solidFill>
              </a:defRPr>
            </a:lvl1pPr>
          </a:lstStyle>
          <a:p>
            <a:pPr lvl="0"/>
            <a:r>
              <a:rPr lang="en-US"/>
              <a:t>Footnotes</a:t>
            </a:r>
          </a:p>
        </p:txBody>
      </p:sp>
      <p:sp>
        <p:nvSpPr>
          <p:cNvPr id="4" name="Slide Number Placeholder 5">
            <a:extLst>
              <a:ext uri="{FF2B5EF4-FFF2-40B4-BE49-F238E27FC236}">
                <a16:creationId xmlns:a16="http://schemas.microsoft.com/office/drawing/2014/main" id="{5CF9D177-EE1B-AE2D-98A6-2659297D8538}"/>
              </a:ext>
            </a:extLst>
          </p:cNvPr>
          <p:cNvSpPr txBox="1">
            <a:spLocks/>
          </p:cNvSpPr>
          <p:nvPr userDrawn="1"/>
        </p:nvSpPr>
        <p:spPr>
          <a:xfrm>
            <a:off x="11224647" y="6548256"/>
            <a:ext cx="629214" cy="262625"/>
          </a:xfrm>
          <a:prstGeom prst="rect">
            <a:avLst/>
          </a:prstGeom>
        </p:spPr>
        <p:txBody>
          <a:bodyPr vert="horz" lIns="91440" tIns="45720" rIns="0" bIns="45720" rtlCol="0" anchor="b"/>
          <a:lstStyle>
            <a:defPPr>
              <a:defRPr lang="en-US"/>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F9097-CA13-B64C-BE68-22D50EADD0BB}" type="slidenum">
              <a:rPr lang="en-US" smtClean="0"/>
              <a:pPr/>
              <a:t>‹#›</a:t>
            </a:fld>
            <a:endParaRPr lang="en-US"/>
          </a:p>
        </p:txBody>
      </p:sp>
    </p:spTree>
    <p:extLst>
      <p:ext uri="{BB962C8B-B14F-4D97-AF65-F5344CB8AC3E}">
        <p14:creationId xmlns:p14="http://schemas.microsoft.com/office/powerpoint/2010/main" val="3205913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F8F76C5A-408E-5361-BBC8-675F74C1D917}"/>
              </a:ext>
            </a:extLst>
          </p:cNvPr>
          <p:cNvSpPr/>
          <p:nvPr userDrawn="1"/>
        </p:nvSpPr>
        <p:spPr>
          <a:xfrm>
            <a:off x="0" y="0"/>
            <a:ext cx="1227849" cy="6902450"/>
          </a:xfrm>
          <a:prstGeom prst="rect">
            <a:avLst/>
          </a:prstGeom>
          <a:solidFill>
            <a:srgbClr val="006774"/>
          </a:solidFill>
          <a:ln w="3175">
            <a:miter lim="400000"/>
          </a:ln>
        </p:spPr>
        <p:txBody>
          <a:bodyPr lIns="25400" tIns="25400" rIns="25400" bIns="25400" anchor="ctr"/>
          <a:lstStyle/>
          <a:p>
            <a:pPr defTabSz="412739">
              <a:defRPr sz="1200">
                <a:solidFill>
                  <a:srgbClr val="FFFFFF"/>
                </a:solidFill>
                <a:latin typeface="Helvetica Neue Medium"/>
                <a:ea typeface="Helvetica Neue Medium"/>
                <a:cs typeface="Helvetica Neue Medium"/>
                <a:sym typeface="Helvetica Neue Medium"/>
              </a:defRPr>
            </a:pPr>
            <a:endParaRPr sz="1600"/>
          </a:p>
        </p:txBody>
      </p:sp>
      <p:sp>
        <p:nvSpPr>
          <p:cNvPr id="8" name="V">
            <a:extLst>
              <a:ext uri="{FF2B5EF4-FFF2-40B4-BE49-F238E27FC236}">
                <a16:creationId xmlns:a16="http://schemas.microsoft.com/office/drawing/2014/main" id="{C34D1A8E-FFC9-D4C8-28D0-5BF232C4B0FD}"/>
              </a:ext>
            </a:extLst>
          </p:cNvPr>
          <p:cNvSpPr/>
          <p:nvPr userDrawn="1"/>
        </p:nvSpPr>
        <p:spPr>
          <a:xfrm>
            <a:off x="187971" y="107479"/>
            <a:ext cx="11855450" cy="6440777"/>
          </a:xfrm>
          <a:prstGeom prst="rect">
            <a:avLst/>
          </a:prstGeom>
          <a:solidFill>
            <a:srgbClr val="FFFFFF"/>
          </a:solidFill>
          <a:ln w="12700">
            <a:solidFill>
              <a:schemeClr val="tx1"/>
            </a:solidFill>
            <a:miter lim="400000"/>
          </a:ln>
          <a:effectLst>
            <a:outerShdw blurRad="38100" dist="12700" dir="5400000" rotWithShape="0">
              <a:srgbClr val="000000">
                <a:alpha val="4008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ctr"/>
          <a:lstStyle>
            <a:lvl1pPr defTabSz="309562">
              <a:defRPr sz="1200">
                <a:solidFill>
                  <a:srgbClr val="FFFFFF"/>
                </a:solidFill>
                <a:latin typeface="Helvetica Neue Medium"/>
                <a:ea typeface="Helvetica Neue Medium"/>
                <a:cs typeface="Helvetica Neue Medium"/>
                <a:sym typeface="Helvetica Neue Medium"/>
              </a:defRPr>
            </a:lvl1pPr>
          </a:lstStyle>
          <a:p>
            <a:r>
              <a:rPr sz="1600"/>
              <a:t>V</a:t>
            </a:r>
          </a:p>
        </p:txBody>
      </p:sp>
      <p:sp>
        <p:nvSpPr>
          <p:cNvPr id="9" name="Rectangle">
            <a:extLst>
              <a:ext uri="{FF2B5EF4-FFF2-40B4-BE49-F238E27FC236}">
                <a16:creationId xmlns:a16="http://schemas.microsoft.com/office/drawing/2014/main" id="{6DF2F3E4-ED81-F012-47BB-FF192DDD03A0}"/>
              </a:ext>
            </a:extLst>
          </p:cNvPr>
          <p:cNvSpPr/>
          <p:nvPr userDrawn="1"/>
        </p:nvSpPr>
        <p:spPr>
          <a:xfrm>
            <a:off x="337818" y="107479"/>
            <a:ext cx="890031" cy="888425"/>
          </a:xfrm>
          <a:prstGeom prst="rect">
            <a:avLst/>
          </a:prstGeom>
          <a:solidFill>
            <a:srgbClr val="006774"/>
          </a:solidFill>
          <a:ln w="3175">
            <a:noFill/>
            <a:miter lim="400000"/>
          </a:ln>
        </p:spPr>
        <p:txBody>
          <a:bodyPr lIns="25400" tIns="25400" rIns="25400" bIns="25400" anchor="ctr"/>
          <a:lstStyle/>
          <a:p>
            <a:pPr algn="ctr" defTabSz="412739">
              <a:defRPr sz="1200">
                <a:solidFill>
                  <a:srgbClr val="FFFFFF"/>
                </a:solidFill>
                <a:latin typeface="Helvetica Neue Medium"/>
                <a:ea typeface="Helvetica Neue Medium"/>
                <a:cs typeface="Helvetica Neue Medium"/>
                <a:sym typeface="Helvetica Neue Medium"/>
              </a:defRPr>
            </a:pPr>
            <a:endParaRPr sz="4267">
              <a:solidFill>
                <a:srgbClr val="006774"/>
              </a:solidFill>
              <a:latin typeface="+mj-lt"/>
            </a:endParaRPr>
          </a:p>
        </p:txBody>
      </p:sp>
      <p:sp>
        <p:nvSpPr>
          <p:cNvPr id="11" name="EXACT SCIENCES">
            <a:extLst>
              <a:ext uri="{FF2B5EF4-FFF2-40B4-BE49-F238E27FC236}">
                <a16:creationId xmlns:a16="http://schemas.microsoft.com/office/drawing/2014/main" id="{55D9DE72-6985-F53F-F668-4F37357E5935}"/>
              </a:ext>
            </a:extLst>
          </p:cNvPr>
          <p:cNvSpPr txBox="1"/>
          <p:nvPr userDrawn="1"/>
        </p:nvSpPr>
        <p:spPr>
          <a:xfrm>
            <a:off x="164635" y="6630877"/>
            <a:ext cx="1224048" cy="174407"/>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lvl1pPr algn="l" defTabSz="171450">
              <a:defRPr sz="600" b="1">
                <a:solidFill>
                  <a:srgbClr val="FFFFFF"/>
                </a:solidFill>
                <a:latin typeface="Arial"/>
                <a:ea typeface="Arial"/>
                <a:cs typeface="Arial"/>
                <a:sym typeface="Arial"/>
              </a:defRPr>
            </a:lvl1pPr>
          </a:lstStyle>
          <a:p>
            <a:r>
              <a:rPr sz="800"/>
              <a:t>EXACT SCIENCES</a:t>
            </a:r>
          </a:p>
        </p:txBody>
      </p:sp>
      <p:sp>
        <p:nvSpPr>
          <p:cNvPr id="20" name="Text Placeholder 18">
            <a:extLst>
              <a:ext uri="{FF2B5EF4-FFF2-40B4-BE49-F238E27FC236}">
                <a16:creationId xmlns:a16="http://schemas.microsoft.com/office/drawing/2014/main" id="{52072C15-18F3-A68A-48C2-55FC0521EB5A}"/>
              </a:ext>
            </a:extLst>
          </p:cNvPr>
          <p:cNvSpPr>
            <a:spLocks noGrp="1"/>
          </p:cNvSpPr>
          <p:nvPr>
            <p:ph type="body" sz="quarter" idx="10"/>
          </p:nvPr>
        </p:nvSpPr>
        <p:spPr>
          <a:xfrm>
            <a:off x="1389063" y="250674"/>
            <a:ext cx="10464800" cy="745230"/>
          </a:xfrm>
        </p:spPr>
        <p:txBody>
          <a:bodyPr anchor="ctr">
            <a:noAutofit/>
          </a:bodyPr>
          <a:lstStyle>
            <a:lvl1pPr marL="0" indent="0">
              <a:buNone/>
              <a:defRPr sz="2400" b="1">
                <a:latin typeface="Arial" panose="020B0604020202020204" pitchFamily="34" charset="0"/>
                <a:cs typeface="Arial" panose="020B0604020202020204" pitchFamily="34" charset="0"/>
              </a:defRPr>
            </a:lvl1pPr>
            <a:lvl2pPr>
              <a:defRPr sz="3800" b="1">
                <a:latin typeface="Arial" panose="020B0604020202020204" pitchFamily="34" charset="0"/>
                <a:cs typeface="Arial" panose="020B0604020202020204" pitchFamily="34" charset="0"/>
              </a:defRPr>
            </a:lvl2pPr>
            <a:lvl3pPr>
              <a:defRPr sz="3800" b="1">
                <a:latin typeface="Arial" panose="020B0604020202020204" pitchFamily="34" charset="0"/>
                <a:cs typeface="Arial" panose="020B0604020202020204" pitchFamily="34" charset="0"/>
              </a:defRPr>
            </a:lvl3pPr>
            <a:lvl4pPr>
              <a:defRPr sz="3800" b="1">
                <a:latin typeface="Arial" panose="020B0604020202020204" pitchFamily="34" charset="0"/>
                <a:cs typeface="Arial" panose="020B0604020202020204" pitchFamily="34" charset="0"/>
              </a:defRPr>
            </a:lvl4pPr>
            <a:lvl5pPr>
              <a:defRPr sz="3800" b="1">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Content Placeholder 22">
            <a:extLst>
              <a:ext uri="{FF2B5EF4-FFF2-40B4-BE49-F238E27FC236}">
                <a16:creationId xmlns:a16="http://schemas.microsoft.com/office/drawing/2014/main" id="{2D7F3429-5A70-25AE-0E51-311229C56F0C}"/>
              </a:ext>
            </a:extLst>
          </p:cNvPr>
          <p:cNvSpPr>
            <a:spLocks noGrp="1"/>
          </p:cNvSpPr>
          <p:nvPr>
            <p:ph sz="quarter" idx="11"/>
          </p:nvPr>
        </p:nvSpPr>
        <p:spPr>
          <a:xfrm>
            <a:off x="367558" y="1266825"/>
            <a:ext cx="11486305" cy="4105275"/>
          </a:xfrm>
        </p:spPr>
        <p:txBody>
          <a:bodyPr/>
          <a:lstStyle>
            <a:lvl1pPr marL="0" indent="0">
              <a:buNone/>
              <a:defRPr sz="1800" b="1">
                <a:solidFill>
                  <a:srgbClr val="006774"/>
                </a:solidFill>
                <a:latin typeface="Arial" panose="020B0604020202020204" pitchFamily="34" charset="0"/>
                <a:cs typeface="Arial" panose="020B0604020202020204" pitchFamily="34" charset="0"/>
              </a:defRPr>
            </a:lvl1pPr>
            <a:lvl2pPr marL="457200" indent="0">
              <a:buNone/>
              <a:defRPr sz="14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6" name="Graphic 25">
            <a:extLst>
              <a:ext uri="{FF2B5EF4-FFF2-40B4-BE49-F238E27FC236}">
                <a16:creationId xmlns:a16="http://schemas.microsoft.com/office/drawing/2014/main" id="{5D266E10-5F2E-C3A8-14E9-71B4CBC026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5930" y="250674"/>
            <a:ext cx="461458" cy="602033"/>
          </a:xfrm>
          <a:prstGeom prst="rect">
            <a:avLst/>
          </a:prstGeom>
        </p:spPr>
      </p:pic>
      <p:sp>
        <p:nvSpPr>
          <p:cNvPr id="2" name="Text Placeholder 2">
            <a:extLst>
              <a:ext uri="{FF2B5EF4-FFF2-40B4-BE49-F238E27FC236}">
                <a16:creationId xmlns:a16="http://schemas.microsoft.com/office/drawing/2014/main" id="{22D5C379-C07E-E4F8-5BAE-F1F5E0CDE2E4}"/>
              </a:ext>
            </a:extLst>
          </p:cNvPr>
          <p:cNvSpPr>
            <a:spLocks noGrp="1"/>
          </p:cNvSpPr>
          <p:nvPr>
            <p:ph type="body" sz="quarter" idx="13" hasCustomPrompt="1"/>
          </p:nvPr>
        </p:nvSpPr>
        <p:spPr>
          <a:xfrm>
            <a:off x="367554" y="5596984"/>
            <a:ext cx="11486307" cy="880804"/>
          </a:xfrm>
        </p:spPr>
        <p:txBody>
          <a:bodyPr anchor="b">
            <a:normAutofit/>
          </a:bodyPr>
          <a:lstStyle>
            <a:lvl1pPr marL="0" indent="0">
              <a:lnSpc>
                <a:spcPct val="100000"/>
              </a:lnSpc>
              <a:spcBef>
                <a:spcPts val="0"/>
              </a:spcBef>
              <a:buNone/>
              <a:defRPr sz="750">
                <a:solidFill>
                  <a:schemeClr val="bg1">
                    <a:lumMod val="50000"/>
                  </a:schemeClr>
                </a:solidFill>
              </a:defRPr>
            </a:lvl1pPr>
          </a:lstStyle>
          <a:p>
            <a:pPr lvl="0"/>
            <a:r>
              <a:rPr lang="en-US"/>
              <a:t>Footnotes</a:t>
            </a:r>
          </a:p>
        </p:txBody>
      </p:sp>
      <p:sp>
        <p:nvSpPr>
          <p:cNvPr id="3" name="Slide Number Placeholder 5">
            <a:extLst>
              <a:ext uri="{FF2B5EF4-FFF2-40B4-BE49-F238E27FC236}">
                <a16:creationId xmlns:a16="http://schemas.microsoft.com/office/drawing/2014/main" id="{3DE90368-18F3-83B3-B7D9-D30C2A2B0B00}"/>
              </a:ext>
            </a:extLst>
          </p:cNvPr>
          <p:cNvSpPr txBox="1">
            <a:spLocks/>
          </p:cNvSpPr>
          <p:nvPr userDrawn="1"/>
        </p:nvSpPr>
        <p:spPr>
          <a:xfrm>
            <a:off x="11224647" y="6548256"/>
            <a:ext cx="629214" cy="262625"/>
          </a:xfrm>
          <a:prstGeom prst="rect">
            <a:avLst/>
          </a:prstGeom>
        </p:spPr>
        <p:txBody>
          <a:bodyPr vert="horz" lIns="91440" tIns="45720" rIns="0" bIns="45720" rtlCol="0" anchor="b"/>
          <a:lstStyle>
            <a:defPPr>
              <a:defRPr lang="en-US"/>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F9097-CA13-B64C-BE68-22D50EADD0BB}" type="slidenum">
              <a:rPr lang="en-US" smtClean="0"/>
              <a:pPr/>
              <a:t>‹#›</a:t>
            </a:fld>
            <a:endParaRPr lang="en-US"/>
          </a:p>
        </p:txBody>
      </p:sp>
      <p:sp>
        <p:nvSpPr>
          <p:cNvPr id="12" name="Internal Use Only. Do Not Distribute. Not for Promotional Use.">
            <a:extLst>
              <a:ext uri="{FF2B5EF4-FFF2-40B4-BE49-F238E27FC236}">
                <a16:creationId xmlns:a16="http://schemas.microsoft.com/office/drawing/2014/main" id="{255CD5E4-6F50-4588-9D33-9D1EBD01DF5F}"/>
              </a:ext>
            </a:extLst>
          </p:cNvPr>
          <p:cNvSpPr txBox="1"/>
          <p:nvPr userDrawn="1"/>
        </p:nvSpPr>
        <p:spPr>
          <a:xfrm>
            <a:off x="9746111" y="6634724"/>
            <a:ext cx="1912383" cy="16671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171450">
              <a:defRPr sz="500" b="1">
                <a:solidFill>
                  <a:srgbClr val="7F7F7F"/>
                </a:solidFill>
                <a:latin typeface="Arial"/>
                <a:ea typeface="Arial"/>
                <a:cs typeface="Arial"/>
                <a:sym typeface="Arial"/>
              </a:defRPr>
            </a:lvl1pPr>
          </a:lstStyle>
          <a:p>
            <a:r>
              <a:rPr sz="750" b="0"/>
              <a:t>Do Not Distribute. Not for Promotional Use.</a:t>
            </a:r>
          </a:p>
        </p:txBody>
      </p:sp>
    </p:spTree>
    <p:extLst>
      <p:ext uri="{BB962C8B-B14F-4D97-AF65-F5344CB8AC3E}">
        <p14:creationId xmlns:p14="http://schemas.microsoft.com/office/powerpoint/2010/main" val="182686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subheading- Blank- Whi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25C9C44-9A33-4A57-9421-E42FA49334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F9C9BA-B060-43A8-8A58-DC8EE70ADD4E}"/>
              </a:ext>
            </a:extLst>
          </p:cNvPr>
          <p:cNvSpPr>
            <a:spLocks noGrp="1"/>
          </p:cNvSpPr>
          <p:nvPr>
            <p:ph type="sldNum" sz="quarter" idx="12"/>
          </p:nvPr>
        </p:nvSpPr>
        <p:spPr/>
        <p:txBody>
          <a:bodyPr/>
          <a:lstStyle/>
          <a:p>
            <a:fld id="{857C9BCE-67C3-4E89-9B9C-38CCFE777CF5}" type="slidenum">
              <a:rPr lang="en-US" smtClean="0"/>
              <a:t>‹#›</a:t>
            </a:fld>
            <a:endParaRPr lang="en-US"/>
          </a:p>
        </p:txBody>
      </p:sp>
      <p:sp>
        <p:nvSpPr>
          <p:cNvPr id="10" name="Title 1">
            <a:extLst>
              <a:ext uri="{FF2B5EF4-FFF2-40B4-BE49-F238E27FC236}">
                <a16:creationId xmlns:a16="http://schemas.microsoft.com/office/drawing/2014/main" id="{50C22533-2CCB-46C6-927F-D562137EE6B6}"/>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13" name="Text Placeholder 7">
            <a:extLst>
              <a:ext uri="{FF2B5EF4-FFF2-40B4-BE49-F238E27FC236}">
                <a16:creationId xmlns:a16="http://schemas.microsoft.com/office/drawing/2014/main" id="{B9CD6432-73A5-4585-B50B-4931F85D0A39}"/>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lvl1pPr>
          </a:lstStyle>
          <a:p>
            <a:pPr lvl="0"/>
            <a:r>
              <a:rPr lang="en-US" dirty="0"/>
              <a:t>Edit subtitle</a:t>
            </a:r>
          </a:p>
        </p:txBody>
      </p:sp>
      <p:sp>
        <p:nvSpPr>
          <p:cNvPr id="7" name="TextBox 6">
            <a:extLst>
              <a:ext uri="{FF2B5EF4-FFF2-40B4-BE49-F238E27FC236}">
                <a16:creationId xmlns:a16="http://schemas.microsoft.com/office/drawing/2014/main" id="{0D7DD5F3-3FF3-EB47-ADB6-9C29F121CA7F}"/>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2862524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ing/subheading- Content/Photo- Whi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25C9C44-9A33-4A57-9421-E42FA49334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F9C9BA-B060-43A8-8A58-DC8EE70ADD4E}"/>
              </a:ext>
            </a:extLst>
          </p:cNvPr>
          <p:cNvSpPr>
            <a:spLocks noGrp="1"/>
          </p:cNvSpPr>
          <p:nvPr>
            <p:ph type="sldNum" sz="quarter" idx="12"/>
          </p:nvPr>
        </p:nvSpPr>
        <p:spPr/>
        <p:txBody>
          <a:bodyPr/>
          <a:lstStyle/>
          <a:p>
            <a:fld id="{857C9BCE-67C3-4E89-9B9C-38CCFE777CF5}" type="slidenum">
              <a:rPr lang="en-US" smtClean="0"/>
              <a:t>‹#›</a:t>
            </a:fld>
            <a:endParaRPr lang="en-US"/>
          </a:p>
        </p:txBody>
      </p:sp>
      <p:sp>
        <p:nvSpPr>
          <p:cNvPr id="10" name="Title 1">
            <a:extLst>
              <a:ext uri="{FF2B5EF4-FFF2-40B4-BE49-F238E27FC236}">
                <a16:creationId xmlns:a16="http://schemas.microsoft.com/office/drawing/2014/main" id="{50C22533-2CCB-46C6-927F-D562137EE6B6}"/>
              </a:ext>
            </a:extLst>
          </p:cNvPr>
          <p:cNvSpPr>
            <a:spLocks noGrp="1"/>
          </p:cNvSpPr>
          <p:nvPr>
            <p:ph type="title"/>
          </p:nvPr>
        </p:nvSpPr>
        <p:spPr>
          <a:xfrm>
            <a:off x="457200" y="457200"/>
            <a:ext cx="56388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13" name="Text Placeholder 7">
            <a:extLst>
              <a:ext uri="{FF2B5EF4-FFF2-40B4-BE49-F238E27FC236}">
                <a16:creationId xmlns:a16="http://schemas.microsoft.com/office/drawing/2014/main" id="{B9CD6432-73A5-4585-B50B-4931F85D0A39}"/>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lvl1pPr>
          </a:lstStyle>
          <a:p>
            <a:pPr lvl="0"/>
            <a:r>
              <a:rPr lang="en-US" dirty="0"/>
              <a:t>Edit subtitle</a:t>
            </a:r>
          </a:p>
        </p:txBody>
      </p:sp>
      <p:sp>
        <p:nvSpPr>
          <p:cNvPr id="7" name="Content Placeholder 2">
            <a:extLst>
              <a:ext uri="{FF2B5EF4-FFF2-40B4-BE49-F238E27FC236}">
                <a16:creationId xmlns:a16="http://schemas.microsoft.com/office/drawing/2014/main" id="{3FD9C597-9F26-428B-8B81-1C55707DB28C}"/>
              </a:ext>
            </a:extLst>
          </p:cNvPr>
          <p:cNvSpPr>
            <a:spLocks noGrp="1"/>
          </p:cNvSpPr>
          <p:nvPr>
            <p:ph sz="half" idx="1" hasCustomPrompt="1"/>
          </p:nvPr>
        </p:nvSpPr>
        <p:spPr>
          <a:xfrm>
            <a:off x="457200" y="2249487"/>
            <a:ext cx="5638800" cy="2359025"/>
          </a:xfrm>
        </p:spPr>
        <p:txBody>
          <a:bodyPr lIns="0" tIns="0" rIns="0" bIns="0"/>
          <a:lstStyle>
            <a:lvl1pPr marL="0" indent="0">
              <a:buNone/>
              <a:defRPr sz="12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p:txBody>
      </p:sp>
      <p:sp>
        <p:nvSpPr>
          <p:cNvPr id="8" name="Picture Placeholder 5">
            <a:extLst>
              <a:ext uri="{FF2B5EF4-FFF2-40B4-BE49-F238E27FC236}">
                <a16:creationId xmlns:a16="http://schemas.microsoft.com/office/drawing/2014/main" id="{1B929735-09EC-4C3A-8774-2E3871F71840}"/>
              </a:ext>
            </a:extLst>
          </p:cNvPr>
          <p:cNvSpPr>
            <a:spLocks noGrp="1"/>
          </p:cNvSpPr>
          <p:nvPr>
            <p:ph type="pic" sz="quarter" idx="14"/>
          </p:nvPr>
        </p:nvSpPr>
        <p:spPr bwMode="hidden">
          <a:xfrm>
            <a:off x="6403850" y="0"/>
            <a:ext cx="5788150"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a:t>Click icon to add picture</a:t>
            </a:r>
          </a:p>
        </p:txBody>
      </p:sp>
      <p:sp>
        <p:nvSpPr>
          <p:cNvPr id="11" name="TextBox 10">
            <a:extLst>
              <a:ext uri="{FF2B5EF4-FFF2-40B4-BE49-F238E27FC236}">
                <a16:creationId xmlns:a16="http://schemas.microsoft.com/office/drawing/2014/main" id="{79D6BA7F-9663-AC45-9C79-A0D351758781}"/>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42250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ing- Blank- Whi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25C9C44-9A33-4A57-9421-E42FA49334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F9C9BA-B060-43A8-8A58-DC8EE70ADD4E}"/>
              </a:ext>
            </a:extLst>
          </p:cNvPr>
          <p:cNvSpPr>
            <a:spLocks noGrp="1"/>
          </p:cNvSpPr>
          <p:nvPr>
            <p:ph type="sldNum" sz="quarter" idx="12"/>
          </p:nvPr>
        </p:nvSpPr>
        <p:spPr/>
        <p:txBody>
          <a:bodyPr/>
          <a:lstStyle/>
          <a:p>
            <a:fld id="{857C9BCE-67C3-4E89-9B9C-38CCFE777CF5}" type="slidenum">
              <a:rPr lang="en-US" smtClean="0"/>
              <a:t>‹#›</a:t>
            </a:fld>
            <a:endParaRPr lang="en-US"/>
          </a:p>
        </p:txBody>
      </p:sp>
      <p:sp>
        <p:nvSpPr>
          <p:cNvPr id="10" name="Title 1">
            <a:extLst>
              <a:ext uri="{FF2B5EF4-FFF2-40B4-BE49-F238E27FC236}">
                <a16:creationId xmlns:a16="http://schemas.microsoft.com/office/drawing/2014/main" id="{50C22533-2CCB-46C6-927F-D562137EE6B6}"/>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6" name="TextBox 5">
            <a:extLst>
              <a:ext uri="{FF2B5EF4-FFF2-40B4-BE49-F238E27FC236}">
                <a16:creationId xmlns:a16="http://schemas.microsoft.com/office/drawing/2014/main" id="{021A7C0A-D0DC-C14F-89C9-28A08CFBF318}"/>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195002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2CA935-3996-450F-BBA4-3F8F6020F7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B0B7C9-C366-49E7-B1D1-76F4BD25BC5C}"/>
              </a:ext>
            </a:extLst>
          </p:cNvPr>
          <p:cNvSpPr>
            <a:spLocks noGrp="1"/>
          </p:cNvSpPr>
          <p:nvPr>
            <p:ph type="sldNum" sz="quarter" idx="12"/>
          </p:nvPr>
        </p:nvSpPr>
        <p:spPr/>
        <p:txBody>
          <a:bodyPr/>
          <a:lstStyle/>
          <a:p>
            <a:fld id="{857C9BCE-67C3-4E89-9B9C-38CCFE777CF5}" type="slidenum">
              <a:rPr lang="en-US" smtClean="0"/>
              <a:t>‹#›</a:t>
            </a:fld>
            <a:endParaRPr lang="en-US"/>
          </a:p>
        </p:txBody>
      </p:sp>
      <p:sp>
        <p:nvSpPr>
          <p:cNvPr id="6" name="TextBox 5">
            <a:extLst>
              <a:ext uri="{FF2B5EF4-FFF2-40B4-BE49-F238E27FC236}">
                <a16:creationId xmlns:a16="http://schemas.microsoft.com/office/drawing/2014/main" id="{555241A7-13EA-A742-AD64-7ABA186E5610}"/>
              </a:ext>
            </a:extLst>
          </p:cNvPr>
          <p:cNvSpPr txBox="1"/>
          <p:nvPr userDrawn="1"/>
        </p:nvSpPr>
        <p:spPr>
          <a:xfrm>
            <a:off x="457200" y="6400800"/>
            <a:ext cx="1270000" cy="107722"/>
          </a:xfrm>
          <a:prstGeom prst="rect">
            <a:avLst/>
          </a:prstGeom>
          <a:noFill/>
        </p:spPr>
        <p:txBody>
          <a:bodyPr wrap="square" lIns="0" tIns="0" rIns="0" bIns="0" rtlCol="0">
            <a:spAutoFit/>
          </a:bodyPr>
          <a:lstStyle/>
          <a:p>
            <a:pPr algn="l"/>
            <a:r>
              <a:rPr lang="en-US" sz="700" b="1"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2737055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76FCB7-EEB2-485A-9DFC-348C44180AC5}"/>
              </a:ext>
            </a:extLst>
          </p:cNvPr>
          <p:cNvSpPr>
            <a:spLocks noGrp="1"/>
          </p:cNvSpPr>
          <p:nvPr>
            <p:ph type="title"/>
          </p:nvPr>
        </p:nvSpPr>
        <p:spPr>
          <a:xfrm>
            <a:off x="457200" y="457200"/>
            <a:ext cx="11277600" cy="1154467"/>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B090C58-0A45-4196-A146-A4FB98DF9E96}"/>
              </a:ext>
            </a:extLst>
          </p:cNvPr>
          <p:cNvSpPr>
            <a:spLocks noGrp="1"/>
          </p:cNvSpPr>
          <p:nvPr>
            <p:ph type="body" idx="1"/>
          </p:nvPr>
        </p:nvSpPr>
        <p:spPr>
          <a:xfrm>
            <a:off x="457200" y="1828801"/>
            <a:ext cx="11277600" cy="41148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80DE669-7402-4A64-80CB-81C20C72345E}"/>
              </a:ext>
            </a:extLst>
          </p:cNvPr>
          <p:cNvSpPr>
            <a:spLocks noGrp="1"/>
          </p:cNvSpPr>
          <p:nvPr>
            <p:ph type="ftr" sz="quarter" idx="3"/>
          </p:nvPr>
        </p:nvSpPr>
        <p:spPr>
          <a:xfrm>
            <a:off x="457200" y="5943600"/>
            <a:ext cx="4114800" cy="236539"/>
          </a:xfrm>
          <a:prstGeom prst="rect">
            <a:avLst/>
          </a:prstGeom>
        </p:spPr>
        <p:txBody>
          <a:bodyPr vert="horz" lIns="0" tIns="0" rIns="0" bIns="0" rtlCol="0" anchor="b" anchorCtr="0"/>
          <a:lstStyle>
            <a:lvl1pPr algn="l">
              <a:defRPr sz="70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6E38274-F6E8-42D1-A1D4-7D2C135E29FC}"/>
              </a:ext>
            </a:extLst>
          </p:cNvPr>
          <p:cNvSpPr>
            <a:spLocks noGrp="1"/>
          </p:cNvSpPr>
          <p:nvPr>
            <p:ph type="sldNum" sz="quarter" idx="4"/>
          </p:nvPr>
        </p:nvSpPr>
        <p:spPr>
          <a:xfrm>
            <a:off x="8991600" y="6400800"/>
            <a:ext cx="2743200" cy="365125"/>
          </a:xfrm>
          <a:prstGeom prst="rect">
            <a:avLst/>
          </a:prstGeom>
        </p:spPr>
        <p:txBody>
          <a:bodyPr vert="horz" lIns="0" tIns="0" rIns="0" bIns="0" rtlCol="0" anchor="t" anchorCtr="0"/>
          <a:lstStyle>
            <a:lvl1pPr algn="r">
              <a:defRPr sz="800">
                <a:solidFill>
                  <a:srgbClr val="000000"/>
                </a:solidFill>
                <a:latin typeface="Arial" panose="020B0604020202020204" pitchFamily="34" charset="0"/>
                <a:cs typeface="Arial" panose="020B0604020202020204" pitchFamily="34" charset="0"/>
              </a:defRPr>
            </a:lvl1pPr>
          </a:lstStyle>
          <a:p>
            <a:fld id="{857C9BCE-67C3-4E89-9B9C-38CCFE777CF5}" type="slidenum">
              <a:rPr lang="en-US" smtClean="0"/>
              <a:pPr/>
              <a:t>‹#›</a:t>
            </a:fld>
            <a:endParaRPr lang="en-US"/>
          </a:p>
        </p:txBody>
      </p:sp>
    </p:spTree>
    <p:extLst>
      <p:ext uri="{BB962C8B-B14F-4D97-AF65-F5344CB8AC3E}">
        <p14:creationId xmlns:p14="http://schemas.microsoft.com/office/powerpoint/2010/main" val="4047661382"/>
      </p:ext>
    </p:extLst>
  </p:cSld>
  <p:clrMap bg1="lt1" tx1="dk1" bg2="lt2" tx2="dk2" accent1="accent1" accent2="accent2" accent3="accent3" accent4="accent4" accent5="accent5" accent6="accent6" hlink="hlink" folHlink="folHlink"/>
  <p:sldLayoutIdLst>
    <p:sldLayoutId id="2147483747" r:id="rId1"/>
    <p:sldLayoutId id="2147483749" r:id="rId2"/>
    <p:sldLayoutId id="2147483774" r:id="rId3"/>
    <p:sldLayoutId id="2147483737" r:id="rId4"/>
    <p:sldLayoutId id="2147483738" r:id="rId5"/>
    <p:sldLayoutId id="2147483739" r:id="rId6"/>
    <p:sldLayoutId id="2147483759" r:id="rId7"/>
    <p:sldLayoutId id="2147483797" r:id="rId8"/>
    <p:sldLayoutId id="2147483741" r:id="rId9"/>
    <p:sldLayoutId id="2147483742" r:id="rId10"/>
    <p:sldLayoutId id="2147483743" r:id="rId11"/>
    <p:sldLayoutId id="2147483758" r:id="rId12"/>
    <p:sldLayoutId id="2147483799" r:id="rId13"/>
    <p:sldLayoutId id="2147483756" r:id="rId14"/>
    <p:sldLayoutId id="2147483757" r:id="rId15"/>
    <p:sldLayoutId id="2147483752" r:id="rId16"/>
    <p:sldLayoutId id="2147483750" r:id="rId17"/>
    <p:sldLayoutId id="2147483735" r:id="rId18"/>
    <p:sldLayoutId id="2147483748" r:id="rId19"/>
    <p:sldLayoutId id="2147483775" r:id="rId20"/>
    <p:sldLayoutId id="2147483754" r:id="rId21"/>
    <p:sldLayoutId id="2147483755" r:id="rId22"/>
    <p:sldLayoutId id="2147483765" r:id="rId23"/>
    <p:sldLayoutId id="2147483766" r:id="rId24"/>
    <p:sldLayoutId id="2147483767" r:id="rId25"/>
    <p:sldLayoutId id="2147483768" r:id="rId26"/>
    <p:sldLayoutId id="2147483769" r:id="rId27"/>
    <p:sldLayoutId id="2147483770" r:id="rId28"/>
    <p:sldLayoutId id="2147483771" r:id="rId29"/>
    <p:sldLayoutId id="2147483800" r:id="rId30"/>
    <p:sldLayoutId id="2147483772" r:id="rId31"/>
    <p:sldLayoutId id="2147483773" r:id="rId32"/>
    <p:sldLayoutId id="2147483753" r:id="rId33"/>
    <p:sldLayoutId id="2147483744" r:id="rId34"/>
    <p:sldLayoutId id="2147483746" r:id="rId35"/>
    <p:sldLayoutId id="2147483798" r:id="rId36"/>
    <p:sldLayoutId id="2147483802" r:id="rId37"/>
    <p:sldLayoutId id="2147483745" r:id="rId38"/>
    <p:sldLayoutId id="2147483804" r:id="rId39"/>
    <p:sldLayoutId id="2147483803" r:id="rId40"/>
    <p:sldLayoutId id="2147483736" r:id="rId41"/>
    <p:sldLayoutId id="2147483805" r:id="rId42"/>
    <p:sldLayoutId id="2147483801" r:id="rId43"/>
    <p:sldLayoutId id="2147483760" r:id="rId44"/>
    <p:sldLayoutId id="2147483761" r:id="rId45"/>
    <p:sldLayoutId id="2147483762" r:id="rId46"/>
    <p:sldLayoutId id="2147483763" r:id="rId47"/>
    <p:sldLayoutId id="2147483764" r:id="rId48"/>
    <p:sldLayoutId id="2147483751" r:id="rId49"/>
    <p:sldLayoutId id="2147483806" r:id="rId50"/>
    <p:sldLayoutId id="2147483807" r:id="rId51"/>
    <p:sldLayoutId id="2147483808" r:id="rId52"/>
    <p:sldLayoutId id="2147483809" r:id="rId53"/>
    <p:sldLayoutId id="2147483810" r:id="rId54"/>
    <p:sldLayoutId id="2147483811" r:id="rId55"/>
  </p:sldLayoutIdLst>
  <p:hf hdr="0" ftr="0" dt="0"/>
  <p:txStyles>
    <p:titleStyle>
      <a:lvl1pPr algn="l" defTabSz="914377" rtl="0" eaLnBrk="1" latinLnBrk="0" hangingPunct="1">
        <a:lnSpc>
          <a:spcPct val="100000"/>
        </a:lnSpc>
        <a:spcBef>
          <a:spcPct val="0"/>
        </a:spcBef>
        <a:buNone/>
        <a:defRPr sz="3200" b="1"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096">
          <p15:clr>
            <a:srgbClr val="F26B43"/>
          </p15:clr>
        </p15:guide>
        <p15:guide id="4" pos="3584">
          <p15:clr>
            <a:srgbClr val="F26B43"/>
          </p15:clr>
        </p15:guide>
        <p15:guide id="5" pos="6080">
          <p15:clr>
            <a:srgbClr val="F26B43"/>
          </p15:clr>
        </p15:guide>
        <p15:guide id="6" pos="1600">
          <p15:clr>
            <a:srgbClr val="F26B43"/>
          </p15:clr>
        </p15:guide>
        <p15:guide id="7" pos="6592">
          <p15:clr>
            <a:srgbClr val="F26B43"/>
          </p15:clr>
        </p15:guide>
        <p15:guide id="8" pos="1088">
          <p15:clr>
            <a:srgbClr val="F26B43"/>
          </p15:clr>
        </p15:guide>
        <p15:guide id="9" pos="7392">
          <p15:clr>
            <a:srgbClr val="F26B43"/>
          </p15:clr>
        </p15:guide>
        <p15:guide id="10" pos="288">
          <p15:clr>
            <a:srgbClr val="F26B43"/>
          </p15:clr>
        </p15:guide>
        <p15:guide id="11" orient="horz" pos="288">
          <p15:clr>
            <a:srgbClr val="F26B43"/>
          </p15:clr>
        </p15:guide>
        <p15:guide id="12" orient="horz" pos="4032">
          <p15:clr>
            <a:srgbClr val="F26B43"/>
          </p15:clr>
        </p15:guide>
        <p15:guide id="13" orient="horz" pos="576">
          <p15:clr>
            <a:srgbClr val="F26B43"/>
          </p15:clr>
        </p15:guide>
        <p15:guide id="14" orient="horz" pos="1152">
          <p15:clr>
            <a:srgbClr val="F26B43"/>
          </p15:clr>
        </p15:guide>
        <p15:guide id="15" orient="horz" pos="3744">
          <p15:clr>
            <a:srgbClr val="F26B43"/>
          </p15:clr>
        </p15:guide>
        <p15:guide id="16"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chart" Target="../charts/chart1.xml"/><Relationship Id="rId7" Type="http://schemas.openxmlformats.org/officeDocument/2006/relationships/slide" Target="slide6.xml"/><Relationship Id="rId12" Type="http://schemas.openxmlformats.org/officeDocument/2006/relationships/slide" Target="slide23.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slide" Target="slide17.xml"/><Relationship Id="rId11" Type="http://schemas.openxmlformats.org/officeDocument/2006/relationships/slide" Target="slide25.xml"/><Relationship Id="rId5" Type="http://schemas.openxmlformats.org/officeDocument/2006/relationships/slide" Target="slide14.xml"/><Relationship Id="rId10" Type="http://schemas.openxmlformats.org/officeDocument/2006/relationships/slide" Target="slide27.xml"/><Relationship Id="rId4" Type="http://schemas.openxmlformats.org/officeDocument/2006/relationships/slide" Target="slide3.xml"/><Relationship Id="rId9" Type="http://schemas.openxmlformats.org/officeDocument/2006/relationships/slide" Target="slide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0.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chart" Target="../charts/chart4.xml"/><Relationship Id="rId7" Type="http://schemas.openxmlformats.org/officeDocument/2006/relationships/slide" Target="slide16.xml"/><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slide" Target="slide15.xml"/><Relationship Id="rId5" Type="http://schemas.openxmlformats.org/officeDocument/2006/relationships/slide" Target="slide24.xml"/><Relationship Id="rId4" Type="http://schemas.openxmlformats.org/officeDocument/2006/relationships/slide" Target="slide7.xml"/></Relationships>
</file>

<file path=ppt/slides/_rels/slide1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7.xml"/><Relationship Id="rId7" Type="http://schemas.openxmlformats.org/officeDocument/2006/relationships/slide" Target="slide18.xml"/><Relationship Id="rId2" Type="http://schemas.openxmlformats.org/officeDocument/2006/relationships/notesSlide" Target="../notesSlides/notesSlide12.xml"/><Relationship Id="rId1" Type="http://schemas.openxmlformats.org/officeDocument/2006/relationships/slideLayout" Target="../slideLayouts/slideLayout51.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24.xml"/><Relationship Id="rId9"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slide" Target="slide18.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slide" Target="slide15.xml"/><Relationship Id="rId5" Type="http://schemas.openxmlformats.org/officeDocument/2006/relationships/slide" Target="slide24.xml"/><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5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50.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50.svg"/><Relationship Id="rId4" Type="http://schemas.openxmlformats.org/officeDocument/2006/relationships/image" Target="../media/image44.png"/><Relationship Id="rId9"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54.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5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54.xml"/><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slides/_rels/slide3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svg"/><Relationship Id="rId3" Type="http://schemas.openxmlformats.org/officeDocument/2006/relationships/image" Target="../media/image71.png"/><Relationship Id="rId7" Type="http://schemas.openxmlformats.org/officeDocument/2006/relationships/image" Target="../media/image75.emf"/><Relationship Id="rId12"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55.xml"/><Relationship Id="rId6" Type="http://schemas.openxmlformats.org/officeDocument/2006/relationships/image" Target="../media/image74.svg"/><Relationship Id="rId11" Type="http://schemas.openxmlformats.org/officeDocument/2006/relationships/image" Target="../media/image79.sv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svg"/><Relationship Id="rId9" Type="http://schemas.openxmlformats.org/officeDocument/2006/relationships/image" Target="../media/image77.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9.svg"/><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54.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slide" Target="slide15.xml"/><Relationship Id="rId5" Type="http://schemas.openxmlformats.org/officeDocument/2006/relationships/slide" Target="slide24.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ccalliance.org/pdfs/CCAlliance_FreeDownloads_ColorectalCancerDoesn_tCareHowOldYouAre.pdf" TargetMode="External"/><Relationship Id="rId7"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slide" Target="slide17.xml"/><Relationship Id="rId5" Type="http://schemas.openxmlformats.org/officeDocument/2006/relationships/slide" Target="slide14.xml"/><Relationship Id="rId10" Type="http://schemas.openxmlformats.org/officeDocument/2006/relationships/slide" Target="slide15.xml"/><Relationship Id="rId4" Type="http://schemas.openxmlformats.org/officeDocument/2006/relationships/slide" Target="slide3.xml"/><Relationship Id="rId9"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9.xml"/><Relationship Id="rId7" Type="http://schemas.openxmlformats.org/officeDocument/2006/relationships/slide" Target="slide2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slide" Target="slide25.xml"/><Relationship Id="rId11" Type="http://schemas.openxmlformats.org/officeDocument/2006/relationships/slide" Target="slide6.xml"/><Relationship Id="rId5" Type="http://schemas.openxmlformats.org/officeDocument/2006/relationships/slide" Target="slide27.xml"/><Relationship Id="rId10" Type="http://schemas.openxmlformats.org/officeDocument/2006/relationships/slide" Target="slide17.xml"/><Relationship Id="rId4" Type="http://schemas.openxmlformats.org/officeDocument/2006/relationships/slide" Target="slide20.xml"/><Relationship Id="rId9"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3BF2-28AA-E349-A7BE-C22E1BD1DB63}"/>
              </a:ext>
            </a:extLst>
          </p:cNvPr>
          <p:cNvSpPr>
            <a:spLocks noGrp="1"/>
          </p:cNvSpPr>
          <p:nvPr>
            <p:ph type="title"/>
          </p:nvPr>
        </p:nvSpPr>
        <p:spPr/>
        <p:txBody>
          <a:bodyPr/>
          <a:lstStyle/>
          <a:p>
            <a:r>
              <a:rPr lang="en-US" sz="2800" dirty="0">
                <a:solidFill>
                  <a:schemeClr val="tx1"/>
                </a:solidFill>
              </a:rPr>
              <a:t>Clinical and Health Equity </a:t>
            </a:r>
            <a:br>
              <a:rPr lang="en-US" sz="2800" dirty="0">
                <a:solidFill>
                  <a:schemeClr val="tx1"/>
                </a:solidFill>
              </a:rPr>
            </a:br>
            <a:r>
              <a:rPr lang="en-US" sz="2800" dirty="0">
                <a:solidFill>
                  <a:schemeClr val="tx2"/>
                </a:solidFill>
              </a:rPr>
              <a:t>Updates for Screening</a:t>
            </a:r>
          </a:p>
        </p:txBody>
      </p:sp>
      <p:sp>
        <p:nvSpPr>
          <p:cNvPr id="4" name="Text Placeholder 3">
            <a:extLst>
              <a:ext uri="{FF2B5EF4-FFF2-40B4-BE49-F238E27FC236}">
                <a16:creationId xmlns:a16="http://schemas.microsoft.com/office/drawing/2014/main" id="{DF1A70EF-5921-5C4B-B6F6-A977A8231838}"/>
              </a:ext>
            </a:extLst>
          </p:cNvPr>
          <p:cNvSpPr>
            <a:spLocks noGrp="1"/>
          </p:cNvSpPr>
          <p:nvPr>
            <p:ph type="body" sz="quarter" idx="13"/>
          </p:nvPr>
        </p:nvSpPr>
        <p:spPr/>
        <p:txBody>
          <a:bodyPr/>
          <a:lstStyle/>
          <a:p>
            <a:r>
              <a:rPr lang="en-US" dirty="0"/>
              <a:t>Catherine Kouchakji PhD, MPH</a:t>
            </a:r>
          </a:p>
        </p:txBody>
      </p:sp>
      <p:sp>
        <p:nvSpPr>
          <p:cNvPr id="6" name="Slide Number Placeholder 5">
            <a:extLst>
              <a:ext uri="{FF2B5EF4-FFF2-40B4-BE49-F238E27FC236}">
                <a16:creationId xmlns:a16="http://schemas.microsoft.com/office/drawing/2014/main" id="{EDB6F5F7-8846-4C28-A7D7-0144B261EF4C}"/>
              </a:ext>
            </a:extLst>
          </p:cNvPr>
          <p:cNvSpPr>
            <a:spLocks noGrp="1"/>
          </p:cNvSpPr>
          <p:nvPr>
            <p:ph type="sldNum" sz="quarter" idx="12"/>
          </p:nvPr>
        </p:nvSpPr>
        <p:spPr/>
        <p:txBody>
          <a:bodyPr/>
          <a:lstStyle/>
          <a:p>
            <a:fld id="{857C9BCE-67C3-4E89-9B9C-38CCFE777CF5}" type="slidenum">
              <a:rPr lang="en-US" smtClean="0"/>
              <a:pPr/>
              <a:t>1</a:t>
            </a:fld>
            <a:endParaRPr lang="en-US"/>
          </a:p>
        </p:txBody>
      </p:sp>
      <p:sp>
        <p:nvSpPr>
          <p:cNvPr id="3" name="Subtitle 2">
            <a:extLst>
              <a:ext uri="{FF2B5EF4-FFF2-40B4-BE49-F238E27FC236}">
                <a16:creationId xmlns:a16="http://schemas.microsoft.com/office/drawing/2014/main" id="{468F1B44-3BEF-7548-8C64-68F6A663E6CB}"/>
              </a:ext>
            </a:extLst>
          </p:cNvPr>
          <p:cNvSpPr>
            <a:spLocks noGrp="1"/>
          </p:cNvSpPr>
          <p:nvPr>
            <p:ph type="subTitle" idx="1"/>
          </p:nvPr>
        </p:nvSpPr>
        <p:spPr>
          <a:xfrm>
            <a:off x="457200" y="5175644"/>
            <a:ext cx="4813470" cy="540301"/>
          </a:xfrm>
        </p:spPr>
        <p:txBody>
          <a:bodyPr/>
          <a:lstStyle/>
          <a:p>
            <a:r>
              <a:rPr lang="en-US" sz="1400" dirty="0"/>
              <a:t>Wyoming Cancer Coalition Meeting</a:t>
            </a:r>
          </a:p>
          <a:p>
            <a:r>
              <a:rPr lang="en-US" sz="1400" dirty="0"/>
              <a:t>Cheyenne, Wyoming</a:t>
            </a:r>
          </a:p>
          <a:p>
            <a:r>
              <a:rPr lang="en-US" sz="1400" dirty="0"/>
              <a:t>June 26,2023</a:t>
            </a:r>
          </a:p>
          <a:p>
            <a:endParaRPr lang="en-US" sz="1400" dirty="0"/>
          </a:p>
        </p:txBody>
      </p:sp>
    </p:spTree>
    <p:extLst>
      <p:ext uri="{BB962C8B-B14F-4D97-AF65-F5344CB8AC3E}">
        <p14:creationId xmlns:p14="http://schemas.microsoft.com/office/powerpoint/2010/main" val="4232255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4294967295"/>
          </p:nvPr>
        </p:nvSpPr>
        <p:spPr>
          <a:xfrm>
            <a:off x="276013" y="1889186"/>
            <a:ext cx="6050137" cy="749239"/>
          </a:xfrm>
        </p:spPr>
        <p:txBody>
          <a:bodyPr/>
          <a:lstStyle/>
          <a:p>
            <a:pPr marL="0" indent="0">
              <a:buNone/>
            </a:pPr>
            <a:r>
              <a:rPr lang="en-US" sz="1800" b="1">
                <a:solidFill>
                  <a:srgbClr val="336699"/>
                </a:solidFill>
              </a:rPr>
              <a:t>Colorectal cancer is “the most preventable yet least prevented form of cancer”</a:t>
            </a:r>
            <a:r>
              <a:rPr lang="en-US" sz="1800" b="1" baseline="30000">
                <a:solidFill>
                  <a:srgbClr val="336699"/>
                </a:solidFill>
              </a:rPr>
              <a:t>1</a:t>
            </a:r>
          </a:p>
          <a:p>
            <a:pPr marL="0" indent="0">
              <a:buNone/>
            </a:pPr>
            <a:endParaRPr lang="en-US" sz="1800" b="1" baseline="30000">
              <a:solidFill>
                <a:srgbClr val="336699"/>
              </a:solidFill>
            </a:endParaRPr>
          </a:p>
        </p:txBody>
      </p:sp>
      <p:sp>
        <p:nvSpPr>
          <p:cNvPr id="3" name="Text Placeholder 2"/>
          <p:cNvSpPr>
            <a:spLocks noGrp="1"/>
          </p:cNvSpPr>
          <p:nvPr>
            <p:ph type="body" sz="quarter" idx="4294967295"/>
          </p:nvPr>
        </p:nvSpPr>
        <p:spPr>
          <a:xfrm>
            <a:off x="378562" y="5858117"/>
            <a:ext cx="4980202" cy="615950"/>
          </a:xfrm>
        </p:spPr>
        <p:txBody>
          <a:bodyPr/>
          <a:lstStyle/>
          <a:p>
            <a:pPr marL="0" indent="0">
              <a:lnSpc>
                <a:spcPct val="100000"/>
              </a:lnSpc>
              <a:spcBef>
                <a:spcPts val="0"/>
              </a:spcBef>
              <a:buNone/>
            </a:pPr>
            <a:r>
              <a:rPr lang="en-US" sz="750">
                <a:solidFill>
                  <a:srgbClr val="125285"/>
                </a:solidFill>
              </a:rPr>
              <a:t>*Based on people with CRC in stage I, stage </a:t>
            </a:r>
            <a:r>
              <a:rPr lang="en-US" sz="750" err="1">
                <a:solidFill>
                  <a:srgbClr val="125285"/>
                </a:solidFill>
              </a:rPr>
              <a:t>IIa</a:t>
            </a:r>
            <a:r>
              <a:rPr lang="en-US" sz="750">
                <a:solidFill>
                  <a:srgbClr val="125285"/>
                </a:solidFill>
              </a:rPr>
              <a:t>, or stage IIb between 2011 and 2017. </a:t>
            </a:r>
          </a:p>
          <a:p>
            <a:pPr marL="0" indent="0">
              <a:lnSpc>
                <a:spcPct val="100000"/>
              </a:lnSpc>
              <a:spcBef>
                <a:spcPts val="0"/>
              </a:spcBef>
              <a:buNone/>
            </a:pPr>
            <a:r>
              <a:rPr lang="en-US" sz="750">
                <a:solidFill>
                  <a:srgbClr val="125285"/>
                </a:solidFill>
              </a:rPr>
              <a:t>1. </a:t>
            </a:r>
            <a:r>
              <a:rPr lang="en-US" sz="750" err="1">
                <a:solidFill>
                  <a:srgbClr val="125285"/>
                </a:solidFill>
              </a:rPr>
              <a:t>Itzkowitz</a:t>
            </a:r>
            <a:r>
              <a:rPr lang="en-US" sz="750">
                <a:solidFill>
                  <a:srgbClr val="125285"/>
                </a:solidFill>
              </a:rPr>
              <a:t> SH. </a:t>
            </a:r>
            <a:r>
              <a:rPr lang="en-US" sz="750" i="1">
                <a:solidFill>
                  <a:srgbClr val="125285"/>
                </a:solidFill>
              </a:rPr>
              <a:t>J Natl Cancer Inst. </a:t>
            </a:r>
            <a:r>
              <a:rPr lang="en-US" sz="750">
                <a:solidFill>
                  <a:srgbClr val="125285"/>
                </a:solidFill>
              </a:rPr>
              <a:t>2009;101(18):1225-1227.  2. NCI. SEER cancer stat facts: colorectal cancer. 2021. Accessed September 20, 2021. https://seer.cancer.gov/statfacts/html/colorect.html</a:t>
            </a:r>
          </a:p>
        </p:txBody>
      </p:sp>
      <p:sp>
        <p:nvSpPr>
          <p:cNvPr id="39" name="TextBox 38">
            <a:extLst>
              <a:ext uri="{FF2B5EF4-FFF2-40B4-BE49-F238E27FC236}">
                <a16:creationId xmlns:a16="http://schemas.microsoft.com/office/drawing/2014/main" id="{560B3E0D-7078-4129-B1B0-1B0424B7E315}"/>
              </a:ext>
            </a:extLst>
          </p:cNvPr>
          <p:cNvSpPr txBox="1"/>
          <p:nvPr/>
        </p:nvSpPr>
        <p:spPr>
          <a:xfrm>
            <a:off x="6829832" y="1902959"/>
            <a:ext cx="4979580" cy="369332"/>
          </a:xfrm>
          <a:prstGeom prst="rect">
            <a:avLst/>
          </a:prstGeom>
          <a:noFill/>
        </p:spPr>
        <p:txBody>
          <a:bodyPr wrap="square" rtlCol="0">
            <a:spAutoFit/>
          </a:bodyPr>
          <a:lstStyle/>
          <a:p>
            <a:pPr algn="ctr"/>
            <a:r>
              <a:rPr lang="en-US">
                <a:solidFill>
                  <a:srgbClr val="336699"/>
                </a:solidFill>
                <a:latin typeface="Arial"/>
              </a:rPr>
              <a:t>Percentage of Cases by Stage</a:t>
            </a:r>
            <a:r>
              <a:rPr lang="en-US" baseline="30000">
                <a:solidFill>
                  <a:srgbClr val="336699"/>
                </a:solidFill>
                <a:latin typeface="Arial"/>
              </a:rPr>
              <a:t>2</a:t>
            </a:r>
          </a:p>
        </p:txBody>
      </p:sp>
      <p:graphicFrame>
        <p:nvGraphicFramePr>
          <p:cNvPr id="42" name="Content Placeholder 28">
            <a:extLst>
              <a:ext uri="{FF2B5EF4-FFF2-40B4-BE49-F238E27FC236}">
                <a16:creationId xmlns:a16="http://schemas.microsoft.com/office/drawing/2014/main" id="{042FD1F5-A3FA-48AB-8E39-C09B625286A5}"/>
              </a:ext>
            </a:extLst>
          </p:cNvPr>
          <p:cNvGraphicFramePr>
            <a:graphicFrameLocks/>
          </p:cNvGraphicFramePr>
          <p:nvPr/>
        </p:nvGraphicFramePr>
        <p:xfrm>
          <a:off x="6829832" y="2272291"/>
          <a:ext cx="5191878" cy="3714149"/>
        </p:xfrm>
        <a:graphic>
          <a:graphicData uri="http://schemas.openxmlformats.org/drawingml/2006/chart">
            <c:chart xmlns:c="http://schemas.openxmlformats.org/drawingml/2006/chart" xmlns:r="http://schemas.openxmlformats.org/officeDocument/2006/relationships" r:id="rId3"/>
          </a:graphicData>
        </a:graphic>
      </p:graphicFrame>
      <p:sp>
        <p:nvSpPr>
          <p:cNvPr id="98" name="Rectangle 97">
            <a:extLst>
              <a:ext uri="{FF2B5EF4-FFF2-40B4-BE49-F238E27FC236}">
                <a16:creationId xmlns:a16="http://schemas.microsoft.com/office/drawing/2014/main" id="{ECE23880-762B-F830-A2DC-24B018F01AEB}"/>
              </a:ext>
            </a:extLst>
          </p:cNvPr>
          <p:cNvSpPr/>
          <p:nvPr/>
        </p:nvSpPr>
        <p:spPr>
          <a:xfrm>
            <a:off x="977914" y="2802238"/>
            <a:ext cx="4293704" cy="1789043"/>
          </a:xfrm>
          <a:prstGeom prst="rect">
            <a:avLst/>
          </a:prstGeom>
          <a:solidFill>
            <a:srgbClr val="4472C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Yet &gt;50% of colorectal cancer cases are diagnosed at regional and distant stages</a:t>
            </a:r>
          </a:p>
        </p:txBody>
      </p:sp>
      <p:graphicFrame>
        <p:nvGraphicFramePr>
          <p:cNvPr id="20" name="Table 3">
            <a:extLst>
              <a:ext uri="{FF2B5EF4-FFF2-40B4-BE49-F238E27FC236}">
                <a16:creationId xmlns:a16="http://schemas.microsoft.com/office/drawing/2014/main" id="{4D284EB8-A998-9200-F799-3421FAE2BC39}"/>
              </a:ext>
            </a:extLst>
          </p:cNvPr>
          <p:cNvGraphicFramePr>
            <a:graphicFrameLocks noGrp="1"/>
          </p:cNvGraphicFramePr>
          <p:nvPr/>
        </p:nvGraphicFramePr>
        <p:xfrm>
          <a:off x="-95252" y="147372"/>
          <a:ext cx="12422292" cy="640080"/>
        </p:xfrm>
        <a:graphic>
          <a:graphicData uri="http://schemas.openxmlformats.org/drawingml/2006/table">
            <a:tbl>
              <a:tblPr firstRow="1" bandRow="1"/>
              <a:tblGrid>
                <a:gridCol w="3105573">
                  <a:extLst>
                    <a:ext uri="{9D8B030D-6E8A-4147-A177-3AD203B41FA5}">
                      <a16:colId xmlns:a16="http://schemas.microsoft.com/office/drawing/2014/main" val="1860788153"/>
                    </a:ext>
                  </a:extLst>
                </a:gridCol>
                <a:gridCol w="3105573">
                  <a:extLst>
                    <a:ext uri="{9D8B030D-6E8A-4147-A177-3AD203B41FA5}">
                      <a16:colId xmlns:a16="http://schemas.microsoft.com/office/drawing/2014/main" val="3631497311"/>
                    </a:ext>
                  </a:extLst>
                </a:gridCol>
                <a:gridCol w="3105573">
                  <a:extLst>
                    <a:ext uri="{9D8B030D-6E8A-4147-A177-3AD203B41FA5}">
                      <a16:colId xmlns:a16="http://schemas.microsoft.com/office/drawing/2014/main" val="950554308"/>
                    </a:ext>
                  </a:extLst>
                </a:gridCol>
                <a:gridCol w="3105573">
                  <a:extLst>
                    <a:ext uri="{9D8B030D-6E8A-4147-A177-3AD203B41FA5}">
                      <a16:colId xmlns:a16="http://schemas.microsoft.com/office/drawing/2014/main" val="2103435621"/>
                    </a:ext>
                  </a:extLst>
                </a:gridCol>
              </a:tblGrid>
              <a:tr h="370840">
                <a:tc>
                  <a:txBody>
                    <a:bodyPr/>
                    <a:lstStyle/>
                    <a:p>
                      <a:pPr algn="ctr"/>
                      <a:endParaRPr lang="en-US">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chemeClr val="tx1"/>
                          </a:solidFill>
                        </a:rPr>
                        <a:t> </a:t>
                      </a:r>
                    </a:p>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9365615"/>
                  </a:ext>
                </a:extLst>
              </a:tr>
            </a:tbl>
          </a:graphicData>
        </a:graphic>
      </p:graphicFrame>
      <p:sp>
        <p:nvSpPr>
          <p:cNvPr id="24" name="Rectangle 23">
            <a:hlinkClick r:id="rId4" action="ppaction://hlinksldjump"/>
            <a:extLst>
              <a:ext uri="{FF2B5EF4-FFF2-40B4-BE49-F238E27FC236}">
                <a16:creationId xmlns:a16="http://schemas.microsoft.com/office/drawing/2014/main" id="{09295E94-B509-C807-9823-2182DB7C7065}"/>
              </a:ext>
            </a:extLst>
          </p:cNvPr>
          <p:cNvSpPr/>
          <p:nvPr/>
        </p:nvSpPr>
        <p:spPr>
          <a:xfrm>
            <a:off x="526052" y="151053"/>
            <a:ext cx="1910228"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336699"/>
                </a:solidFill>
                <a:effectLst/>
                <a:uLnTx/>
                <a:uFillTx/>
                <a:latin typeface="Arial" panose="020B0604020202020204"/>
                <a:ea typeface="+mn-ea"/>
                <a:cs typeface="+mn-cs"/>
              </a:rPr>
              <a:t>CRC Overview</a:t>
            </a:r>
          </a:p>
        </p:txBody>
      </p:sp>
      <p:sp>
        <p:nvSpPr>
          <p:cNvPr id="31" name="Rectangle 30">
            <a:hlinkClick r:id="rId5" action="ppaction://hlinksldjump"/>
            <a:extLst>
              <a:ext uri="{FF2B5EF4-FFF2-40B4-BE49-F238E27FC236}">
                <a16:creationId xmlns:a16="http://schemas.microsoft.com/office/drawing/2014/main" id="{FECFA11B-287C-B80C-859F-584C99F775CF}"/>
              </a:ext>
            </a:extLst>
          </p:cNvPr>
          <p:cNvSpPr/>
          <p:nvPr/>
        </p:nvSpPr>
        <p:spPr>
          <a:xfrm>
            <a:off x="6516692" y="143751"/>
            <a:ext cx="2260629"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336699"/>
                </a:solidFill>
                <a:effectLst/>
                <a:uLnTx/>
                <a:uFillTx/>
                <a:latin typeface="Arial" panose="020B0604020202020204"/>
                <a:ea typeface="+mn-ea"/>
                <a:cs typeface="+mn-cs"/>
              </a:rPr>
              <a:t>Risk Factors, Signs, Symptoms</a:t>
            </a:r>
          </a:p>
        </p:txBody>
      </p:sp>
      <p:sp>
        <p:nvSpPr>
          <p:cNvPr id="32" name="Rectangle 31">
            <a:hlinkClick r:id="rId6" action="ppaction://hlinksldjump"/>
            <a:extLst>
              <a:ext uri="{FF2B5EF4-FFF2-40B4-BE49-F238E27FC236}">
                <a16:creationId xmlns:a16="http://schemas.microsoft.com/office/drawing/2014/main" id="{A7C666BB-D918-817E-9418-496CA8C8A874}"/>
              </a:ext>
            </a:extLst>
          </p:cNvPr>
          <p:cNvSpPr/>
          <p:nvPr/>
        </p:nvSpPr>
        <p:spPr>
          <a:xfrm>
            <a:off x="9668199" y="151053"/>
            <a:ext cx="2284436"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b="1">
                <a:solidFill>
                  <a:srgbClr val="ED7D31"/>
                </a:solidFill>
                <a:latin typeface="Arial" panose="020B0604020202020204"/>
              </a:rPr>
              <a:t>Prevention through Screening</a:t>
            </a:r>
            <a:endParaRPr kumimoji="0" lang="en-US" sz="1800" b="1" i="0" u="none" strike="noStrike" kern="1200" cap="none" spc="0" normalizeH="0" baseline="0" noProof="0">
              <a:ln>
                <a:noFill/>
              </a:ln>
              <a:solidFill>
                <a:srgbClr val="ED7D31"/>
              </a:solidFill>
              <a:effectLst/>
              <a:uLnTx/>
              <a:uFillTx/>
              <a:latin typeface="Arial" panose="020B0604020202020204"/>
              <a:ea typeface="+mn-ea"/>
              <a:cs typeface="+mn-cs"/>
            </a:endParaRPr>
          </a:p>
        </p:txBody>
      </p:sp>
      <p:sp>
        <p:nvSpPr>
          <p:cNvPr id="33" name="Rectangle 32">
            <a:hlinkClick r:id="rId7" action="ppaction://hlinksldjump"/>
            <a:extLst>
              <a:ext uri="{FF2B5EF4-FFF2-40B4-BE49-F238E27FC236}">
                <a16:creationId xmlns:a16="http://schemas.microsoft.com/office/drawing/2014/main" id="{D076AF06-499F-C970-A431-44F2A969CE72}"/>
              </a:ext>
            </a:extLst>
          </p:cNvPr>
          <p:cNvSpPr/>
          <p:nvPr/>
        </p:nvSpPr>
        <p:spPr>
          <a:xfrm>
            <a:off x="3488863" y="143413"/>
            <a:ext cx="2136951"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panose="020B0604020202020204"/>
                <a:ea typeface="+mn-ea"/>
                <a:cs typeface="+mn-cs"/>
              </a:rPr>
              <a:t>Epidemiology</a:t>
            </a:r>
          </a:p>
        </p:txBody>
      </p:sp>
      <p:graphicFrame>
        <p:nvGraphicFramePr>
          <p:cNvPr id="34" name="Table 33">
            <a:extLst>
              <a:ext uri="{FF2B5EF4-FFF2-40B4-BE49-F238E27FC236}">
                <a16:creationId xmlns:a16="http://schemas.microsoft.com/office/drawing/2014/main" id="{9763FDC8-A862-C6F2-E0B3-BD2D178F2BF5}"/>
              </a:ext>
            </a:extLst>
          </p:cNvPr>
          <p:cNvGraphicFramePr>
            <a:graphicFrameLocks noGrp="1"/>
          </p:cNvGraphicFramePr>
          <p:nvPr/>
        </p:nvGraphicFramePr>
        <p:xfrm>
          <a:off x="0" y="999883"/>
          <a:ext cx="12191998" cy="521208"/>
        </p:xfrm>
        <a:graphic>
          <a:graphicData uri="http://schemas.openxmlformats.org/drawingml/2006/table">
            <a:tbl>
              <a:tblPr firstRow="1" bandRow="1"/>
              <a:tblGrid>
                <a:gridCol w="1741714">
                  <a:extLst>
                    <a:ext uri="{9D8B030D-6E8A-4147-A177-3AD203B41FA5}">
                      <a16:colId xmlns:a16="http://schemas.microsoft.com/office/drawing/2014/main" val="2389958081"/>
                    </a:ext>
                  </a:extLst>
                </a:gridCol>
                <a:gridCol w="1741714">
                  <a:extLst>
                    <a:ext uri="{9D8B030D-6E8A-4147-A177-3AD203B41FA5}">
                      <a16:colId xmlns:a16="http://schemas.microsoft.com/office/drawing/2014/main" val="353192504"/>
                    </a:ext>
                  </a:extLst>
                </a:gridCol>
                <a:gridCol w="1741714">
                  <a:extLst>
                    <a:ext uri="{9D8B030D-6E8A-4147-A177-3AD203B41FA5}">
                      <a16:colId xmlns:a16="http://schemas.microsoft.com/office/drawing/2014/main" val="3006038237"/>
                    </a:ext>
                  </a:extLst>
                </a:gridCol>
                <a:gridCol w="1741714">
                  <a:extLst>
                    <a:ext uri="{9D8B030D-6E8A-4147-A177-3AD203B41FA5}">
                      <a16:colId xmlns:a16="http://schemas.microsoft.com/office/drawing/2014/main" val="1997516311"/>
                    </a:ext>
                  </a:extLst>
                </a:gridCol>
                <a:gridCol w="1741714">
                  <a:extLst>
                    <a:ext uri="{9D8B030D-6E8A-4147-A177-3AD203B41FA5}">
                      <a16:colId xmlns:a16="http://schemas.microsoft.com/office/drawing/2014/main" val="3824938757"/>
                    </a:ext>
                  </a:extLst>
                </a:gridCol>
                <a:gridCol w="1741714">
                  <a:extLst>
                    <a:ext uri="{9D8B030D-6E8A-4147-A177-3AD203B41FA5}">
                      <a16:colId xmlns:a16="http://schemas.microsoft.com/office/drawing/2014/main" val="1612397615"/>
                    </a:ext>
                  </a:extLst>
                </a:gridCol>
                <a:gridCol w="1741714">
                  <a:extLst>
                    <a:ext uri="{9D8B030D-6E8A-4147-A177-3AD203B41FA5}">
                      <a16:colId xmlns:a16="http://schemas.microsoft.com/office/drawing/2014/main" val="3269941624"/>
                    </a:ext>
                  </a:extLst>
                </a:gridCol>
              </a:tblGrid>
              <a:tr h="521208">
                <a:tc>
                  <a:txBody>
                    <a:bodyPr/>
                    <a:lstStyle>
                      <a:lvl1pPr marL="0" algn="l" defTabSz="685983" rtl="0" eaLnBrk="1" latinLnBrk="0" hangingPunct="1">
                        <a:defRPr sz="1350" b="1" kern="1200">
                          <a:solidFill>
                            <a:schemeClr val="lt1"/>
                          </a:solidFill>
                          <a:latin typeface="Arial" panose="020B0604020202020204"/>
                        </a:defRPr>
                      </a:lvl1pPr>
                      <a:lvl2pPr marL="342991" algn="l" defTabSz="685983" rtl="0" eaLnBrk="1" latinLnBrk="0" hangingPunct="1">
                        <a:defRPr sz="1350" b="1" kern="1200">
                          <a:solidFill>
                            <a:schemeClr val="lt1"/>
                          </a:solidFill>
                          <a:latin typeface="Arial" panose="020B0604020202020204"/>
                        </a:defRPr>
                      </a:lvl2pPr>
                      <a:lvl3pPr marL="685983" algn="l" defTabSz="685983" rtl="0" eaLnBrk="1" latinLnBrk="0" hangingPunct="1">
                        <a:defRPr sz="1350" b="1" kern="1200">
                          <a:solidFill>
                            <a:schemeClr val="lt1"/>
                          </a:solidFill>
                          <a:latin typeface="Arial" panose="020B0604020202020204"/>
                        </a:defRPr>
                      </a:lvl3pPr>
                      <a:lvl4pPr marL="1028974" algn="l" defTabSz="685983" rtl="0" eaLnBrk="1" latinLnBrk="0" hangingPunct="1">
                        <a:defRPr sz="1350" b="1" kern="1200">
                          <a:solidFill>
                            <a:schemeClr val="lt1"/>
                          </a:solidFill>
                          <a:latin typeface="Arial" panose="020B0604020202020204"/>
                        </a:defRPr>
                      </a:lvl4pPr>
                      <a:lvl5pPr marL="1371966" algn="l" defTabSz="685983" rtl="0" eaLnBrk="1" latinLnBrk="0" hangingPunct="1">
                        <a:defRPr sz="1350" b="1" kern="1200">
                          <a:solidFill>
                            <a:schemeClr val="lt1"/>
                          </a:solidFill>
                          <a:latin typeface="Arial" panose="020B0604020202020204"/>
                        </a:defRPr>
                      </a:lvl5pPr>
                      <a:lvl6pPr marL="1714957" algn="l" defTabSz="685983" rtl="0" eaLnBrk="1" latinLnBrk="0" hangingPunct="1">
                        <a:defRPr sz="1350" b="1" kern="1200">
                          <a:solidFill>
                            <a:schemeClr val="lt1"/>
                          </a:solidFill>
                          <a:latin typeface="Arial" panose="020B0604020202020204"/>
                        </a:defRPr>
                      </a:lvl6pPr>
                      <a:lvl7pPr marL="2057949" algn="l" defTabSz="685983" rtl="0" eaLnBrk="1" latinLnBrk="0" hangingPunct="1">
                        <a:defRPr sz="1350" b="1" kern="1200">
                          <a:solidFill>
                            <a:schemeClr val="lt1"/>
                          </a:solidFill>
                          <a:latin typeface="Arial" panose="020B0604020202020204"/>
                        </a:defRPr>
                      </a:lvl7pPr>
                      <a:lvl8pPr marL="2400940" algn="l" defTabSz="685983" rtl="0" eaLnBrk="1" latinLnBrk="0" hangingPunct="1">
                        <a:defRPr sz="1350" b="1" kern="1200">
                          <a:solidFill>
                            <a:schemeClr val="lt1"/>
                          </a:solidFill>
                          <a:latin typeface="Arial" panose="020B0604020202020204"/>
                        </a:defRPr>
                      </a:lvl8pPr>
                      <a:lvl9pPr marL="2743932" algn="l" defTabSz="685983" rtl="0" eaLnBrk="1" latinLnBrk="0" hangingPunct="1">
                        <a:defRPr sz="1350" b="1" kern="1200">
                          <a:solidFill>
                            <a:schemeClr val="lt1"/>
                          </a:solidFill>
                          <a:latin typeface="Arial" panose="020B0604020202020204"/>
                        </a:defRPr>
                      </a:lvl9pPr>
                    </a:lstStyle>
                    <a:p>
                      <a:pPr algn="ctr"/>
                      <a:endParaRPr lang="en-US" sz="1400" b="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lvl1pPr marL="0" algn="l" defTabSz="685983" rtl="0" eaLnBrk="1" latinLnBrk="0" hangingPunct="1">
                        <a:defRPr sz="1350" b="1" kern="1200">
                          <a:solidFill>
                            <a:schemeClr val="lt1"/>
                          </a:solidFill>
                          <a:latin typeface="Arial" panose="020B0604020202020204"/>
                        </a:defRPr>
                      </a:lvl1pPr>
                      <a:lvl2pPr marL="342991" algn="l" defTabSz="685983" rtl="0" eaLnBrk="1" latinLnBrk="0" hangingPunct="1">
                        <a:defRPr sz="1350" b="1" kern="1200">
                          <a:solidFill>
                            <a:schemeClr val="lt1"/>
                          </a:solidFill>
                          <a:latin typeface="Arial" panose="020B0604020202020204"/>
                        </a:defRPr>
                      </a:lvl2pPr>
                      <a:lvl3pPr marL="685983" algn="l" defTabSz="685983" rtl="0" eaLnBrk="1" latinLnBrk="0" hangingPunct="1">
                        <a:defRPr sz="1350" b="1" kern="1200">
                          <a:solidFill>
                            <a:schemeClr val="lt1"/>
                          </a:solidFill>
                          <a:latin typeface="Arial" panose="020B0604020202020204"/>
                        </a:defRPr>
                      </a:lvl3pPr>
                      <a:lvl4pPr marL="1028974" algn="l" defTabSz="685983" rtl="0" eaLnBrk="1" latinLnBrk="0" hangingPunct="1">
                        <a:defRPr sz="1350" b="1" kern="1200">
                          <a:solidFill>
                            <a:schemeClr val="lt1"/>
                          </a:solidFill>
                          <a:latin typeface="Arial" panose="020B0604020202020204"/>
                        </a:defRPr>
                      </a:lvl4pPr>
                      <a:lvl5pPr marL="1371966" algn="l" defTabSz="685983" rtl="0" eaLnBrk="1" latinLnBrk="0" hangingPunct="1">
                        <a:defRPr sz="1350" b="1" kern="1200">
                          <a:solidFill>
                            <a:schemeClr val="lt1"/>
                          </a:solidFill>
                          <a:latin typeface="Arial" panose="020B0604020202020204"/>
                        </a:defRPr>
                      </a:lvl5pPr>
                      <a:lvl6pPr marL="1714957" algn="l" defTabSz="685983" rtl="0" eaLnBrk="1" latinLnBrk="0" hangingPunct="1">
                        <a:defRPr sz="1350" b="1" kern="1200">
                          <a:solidFill>
                            <a:schemeClr val="lt1"/>
                          </a:solidFill>
                          <a:latin typeface="Arial" panose="020B0604020202020204"/>
                        </a:defRPr>
                      </a:lvl6pPr>
                      <a:lvl7pPr marL="2057949" algn="l" defTabSz="685983" rtl="0" eaLnBrk="1" latinLnBrk="0" hangingPunct="1">
                        <a:defRPr sz="1350" b="1" kern="1200">
                          <a:solidFill>
                            <a:schemeClr val="lt1"/>
                          </a:solidFill>
                          <a:latin typeface="Arial" panose="020B0604020202020204"/>
                        </a:defRPr>
                      </a:lvl7pPr>
                      <a:lvl8pPr marL="2400940" algn="l" defTabSz="685983" rtl="0" eaLnBrk="1" latinLnBrk="0" hangingPunct="1">
                        <a:defRPr sz="1350" b="1" kern="1200">
                          <a:solidFill>
                            <a:schemeClr val="lt1"/>
                          </a:solidFill>
                          <a:latin typeface="Arial" panose="020B0604020202020204"/>
                        </a:defRPr>
                      </a:lvl8pPr>
                      <a:lvl9pPr marL="2743932" algn="l" defTabSz="685983" rtl="0" eaLnBrk="1" latinLnBrk="0" hangingPunct="1">
                        <a:defRPr sz="1350" b="1" kern="1200">
                          <a:solidFill>
                            <a:schemeClr val="lt1"/>
                          </a:solidFill>
                          <a:latin typeface="Arial" panose="020B0604020202020204"/>
                        </a:defRPr>
                      </a:lvl9pPr>
                    </a:lstStyle>
                    <a:p>
                      <a:pPr algn="ctr"/>
                      <a:endParaRPr lang="en-US" sz="1400" b="0" kern="1200">
                        <a:solidFill>
                          <a:schemeClr val="bg1"/>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685983" rtl="0" eaLnBrk="1" latinLnBrk="0" hangingPunct="1">
                        <a:defRPr sz="1350" b="1" kern="1200">
                          <a:solidFill>
                            <a:schemeClr val="lt1"/>
                          </a:solidFill>
                          <a:latin typeface="Arial" panose="020B0604020202020204"/>
                        </a:defRPr>
                      </a:lvl1pPr>
                      <a:lvl2pPr marL="342991" algn="l" defTabSz="685983" rtl="0" eaLnBrk="1" latinLnBrk="0" hangingPunct="1">
                        <a:defRPr sz="1350" b="1" kern="1200">
                          <a:solidFill>
                            <a:schemeClr val="lt1"/>
                          </a:solidFill>
                          <a:latin typeface="Arial" panose="020B0604020202020204"/>
                        </a:defRPr>
                      </a:lvl2pPr>
                      <a:lvl3pPr marL="685983" algn="l" defTabSz="685983" rtl="0" eaLnBrk="1" latinLnBrk="0" hangingPunct="1">
                        <a:defRPr sz="1350" b="1" kern="1200">
                          <a:solidFill>
                            <a:schemeClr val="lt1"/>
                          </a:solidFill>
                          <a:latin typeface="Arial" panose="020B0604020202020204"/>
                        </a:defRPr>
                      </a:lvl3pPr>
                      <a:lvl4pPr marL="1028974" algn="l" defTabSz="685983" rtl="0" eaLnBrk="1" latinLnBrk="0" hangingPunct="1">
                        <a:defRPr sz="1350" b="1" kern="1200">
                          <a:solidFill>
                            <a:schemeClr val="lt1"/>
                          </a:solidFill>
                          <a:latin typeface="Arial" panose="020B0604020202020204"/>
                        </a:defRPr>
                      </a:lvl4pPr>
                      <a:lvl5pPr marL="1371966" algn="l" defTabSz="685983" rtl="0" eaLnBrk="1" latinLnBrk="0" hangingPunct="1">
                        <a:defRPr sz="1350" b="1" kern="1200">
                          <a:solidFill>
                            <a:schemeClr val="lt1"/>
                          </a:solidFill>
                          <a:latin typeface="Arial" panose="020B0604020202020204"/>
                        </a:defRPr>
                      </a:lvl5pPr>
                      <a:lvl6pPr marL="1714957" algn="l" defTabSz="685983" rtl="0" eaLnBrk="1" latinLnBrk="0" hangingPunct="1">
                        <a:defRPr sz="1350" b="1" kern="1200">
                          <a:solidFill>
                            <a:schemeClr val="lt1"/>
                          </a:solidFill>
                          <a:latin typeface="Arial" panose="020B0604020202020204"/>
                        </a:defRPr>
                      </a:lvl6pPr>
                      <a:lvl7pPr marL="2057949" algn="l" defTabSz="685983" rtl="0" eaLnBrk="1" latinLnBrk="0" hangingPunct="1">
                        <a:defRPr sz="1350" b="1" kern="1200">
                          <a:solidFill>
                            <a:schemeClr val="lt1"/>
                          </a:solidFill>
                          <a:latin typeface="Arial" panose="020B0604020202020204"/>
                        </a:defRPr>
                      </a:lvl7pPr>
                      <a:lvl8pPr marL="2400940" algn="l" defTabSz="685983" rtl="0" eaLnBrk="1" latinLnBrk="0" hangingPunct="1">
                        <a:defRPr sz="1350" b="1" kern="1200">
                          <a:solidFill>
                            <a:schemeClr val="lt1"/>
                          </a:solidFill>
                          <a:latin typeface="Arial" panose="020B0604020202020204"/>
                        </a:defRPr>
                      </a:lvl8pPr>
                      <a:lvl9pPr marL="2743932" algn="l" defTabSz="685983" rtl="0" eaLnBrk="1" latinLnBrk="0" hangingPunct="1">
                        <a:defRPr sz="1350" b="1" kern="1200">
                          <a:solidFill>
                            <a:schemeClr val="lt1"/>
                          </a:solidFill>
                          <a:latin typeface="Arial" panose="020B0604020202020204"/>
                        </a:defRPr>
                      </a:lvl9p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lvl1pPr marL="0" algn="l" defTabSz="685983" rtl="0" eaLnBrk="1" latinLnBrk="0" hangingPunct="1">
                        <a:defRPr sz="1350" b="1" kern="1200">
                          <a:solidFill>
                            <a:schemeClr val="lt1"/>
                          </a:solidFill>
                          <a:latin typeface="Arial" panose="020B0604020202020204"/>
                        </a:defRPr>
                      </a:lvl1pPr>
                      <a:lvl2pPr marL="342991" algn="l" defTabSz="685983" rtl="0" eaLnBrk="1" latinLnBrk="0" hangingPunct="1">
                        <a:defRPr sz="1350" b="1" kern="1200">
                          <a:solidFill>
                            <a:schemeClr val="lt1"/>
                          </a:solidFill>
                          <a:latin typeface="Arial" panose="020B0604020202020204"/>
                        </a:defRPr>
                      </a:lvl2pPr>
                      <a:lvl3pPr marL="685983" algn="l" defTabSz="685983" rtl="0" eaLnBrk="1" latinLnBrk="0" hangingPunct="1">
                        <a:defRPr sz="1350" b="1" kern="1200">
                          <a:solidFill>
                            <a:schemeClr val="lt1"/>
                          </a:solidFill>
                          <a:latin typeface="Arial" panose="020B0604020202020204"/>
                        </a:defRPr>
                      </a:lvl3pPr>
                      <a:lvl4pPr marL="1028974" algn="l" defTabSz="685983" rtl="0" eaLnBrk="1" latinLnBrk="0" hangingPunct="1">
                        <a:defRPr sz="1350" b="1" kern="1200">
                          <a:solidFill>
                            <a:schemeClr val="lt1"/>
                          </a:solidFill>
                          <a:latin typeface="Arial" panose="020B0604020202020204"/>
                        </a:defRPr>
                      </a:lvl4pPr>
                      <a:lvl5pPr marL="1371966" algn="l" defTabSz="685983" rtl="0" eaLnBrk="1" latinLnBrk="0" hangingPunct="1">
                        <a:defRPr sz="1350" b="1" kern="1200">
                          <a:solidFill>
                            <a:schemeClr val="lt1"/>
                          </a:solidFill>
                          <a:latin typeface="Arial" panose="020B0604020202020204"/>
                        </a:defRPr>
                      </a:lvl5pPr>
                      <a:lvl6pPr marL="1714957" algn="l" defTabSz="685983" rtl="0" eaLnBrk="1" latinLnBrk="0" hangingPunct="1">
                        <a:defRPr sz="1350" b="1" kern="1200">
                          <a:solidFill>
                            <a:schemeClr val="lt1"/>
                          </a:solidFill>
                          <a:latin typeface="Arial" panose="020B0604020202020204"/>
                        </a:defRPr>
                      </a:lvl6pPr>
                      <a:lvl7pPr marL="2057949" algn="l" defTabSz="685983" rtl="0" eaLnBrk="1" latinLnBrk="0" hangingPunct="1">
                        <a:defRPr sz="1350" b="1" kern="1200">
                          <a:solidFill>
                            <a:schemeClr val="lt1"/>
                          </a:solidFill>
                          <a:latin typeface="Arial" panose="020B0604020202020204"/>
                        </a:defRPr>
                      </a:lvl7pPr>
                      <a:lvl8pPr marL="2400940" algn="l" defTabSz="685983" rtl="0" eaLnBrk="1" latinLnBrk="0" hangingPunct="1">
                        <a:defRPr sz="1350" b="1" kern="1200">
                          <a:solidFill>
                            <a:schemeClr val="lt1"/>
                          </a:solidFill>
                          <a:latin typeface="Arial" panose="020B0604020202020204"/>
                        </a:defRPr>
                      </a:lvl8pPr>
                      <a:lvl9pPr marL="2743932" algn="l" defTabSz="685983" rtl="0" eaLnBrk="1" latinLnBrk="0" hangingPunct="1">
                        <a:defRPr sz="1350" b="1" kern="1200">
                          <a:solidFill>
                            <a:schemeClr val="lt1"/>
                          </a:solidFill>
                          <a:latin typeface="Arial" panose="020B0604020202020204"/>
                        </a:defRPr>
                      </a:lvl9p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lvl1pPr marL="0" algn="l" defTabSz="685983" rtl="0" eaLnBrk="1" latinLnBrk="0" hangingPunct="1">
                        <a:defRPr sz="1350" b="1" kern="1200">
                          <a:solidFill>
                            <a:schemeClr val="lt1"/>
                          </a:solidFill>
                          <a:latin typeface="Arial" panose="020B0604020202020204"/>
                        </a:defRPr>
                      </a:lvl1pPr>
                      <a:lvl2pPr marL="342991" algn="l" defTabSz="685983" rtl="0" eaLnBrk="1" latinLnBrk="0" hangingPunct="1">
                        <a:defRPr sz="1350" b="1" kern="1200">
                          <a:solidFill>
                            <a:schemeClr val="lt1"/>
                          </a:solidFill>
                          <a:latin typeface="Arial" panose="020B0604020202020204"/>
                        </a:defRPr>
                      </a:lvl2pPr>
                      <a:lvl3pPr marL="685983" algn="l" defTabSz="685983" rtl="0" eaLnBrk="1" latinLnBrk="0" hangingPunct="1">
                        <a:defRPr sz="1350" b="1" kern="1200">
                          <a:solidFill>
                            <a:schemeClr val="lt1"/>
                          </a:solidFill>
                          <a:latin typeface="Arial" panose="020B0604020202020204"/>
                        </a:defRPr>
                      </a:lvl3pPr>
                      <a:lvl4pPr marL="1028974" algn="l" defTabSz="685983" rtl="0" eaLnBrk="1" latinLnBrk="0" hangingPunct="1">
                        <a:defRPr sz="1350" b="1" kern="1200">
                          <a:solidFill>
                            <a:schemeClr val="lt1"/>
                          </a:solidFill>
                          <a:latin typeface="Arial" panose="020B0604020202020204"/>
                        </a:defRPr>
                      </a:lvl4pPr>
                      <a:lvl5pPr marL="1371966" algn="l" defTabSz="685983" rtl="0" eaLnBrk="1" latinLnBrk="0" hangingPunct="1">
                        <a:defRPr sz="1350" b="1" kern="1200">
                          <a:solidFill>
                            <a:schemeClr val="lt1"/>
                          </a:solidFill>
                          <a:latin typeface="Arial" panose="020B0604020202020204"/>
                        </a:defRPr>
                      </a:lvl5pPr>
                      <a:lvl6pPr marL="1714957" algn="l" defTabSz="685983" rtl="0" eaLnBrk="1" latinLnBrk="0" hangingPunct="1">
                        <a:defRPr sz="1350" b="1" kern="1200">
                          <a:solidFill>
                            <a:schemeClr val="lt1"/>
                          </a:solidFill>
                          <a:latin typeface="Arial" panose="020B0604020202020204"/>
                        </a:defRPr>
                      </a:lvl6pPr>
                      <a:lvl7pPr marL="2057949" algn="l" defTabSz="685983" rtl="0" eaLnBrk="1" latinLnBrk="0" hangingPunct="1">
                        <a:defRPr sz="1350" b="1" kern="1200">
                          <a:solidFill>
                            <a:schemeClr val="lt1"/>
                          </a:solidFill>
                          <a:latin typeface="Arial" panose="020B0604020202020204"/>
                        </a:defRPr>
                      </a:lvl7pPr>
                      <a:lvl8pPr marL="2400940" algn="l" defTabSz="685983" rtl="0" eaLnBrk="1" latinLnBrk="0" hangingPunct="1">
                        <a:defRPr sz="1350" b="1" kern="1200">
                          <a:solidFill>
                            <a:schemeClr val="lt1"/>
                          </a:solidFill>
                          <a:latin typeface="Arial" panose="020B0604020202020204"/>
                        </a:defRPr>
                      </a:lvl8pPr>
                      <a:lvl9pPr marL="2743932" algn="l" defTabSz="685983" rtl="0" eaLnBrk="1" latinLnBrk="0" hangingPunct="1">
                        <a:defRPr sz="1350" b="1" kern="1200">
                          <a:solidFill>
                            <a:schemeClr val="lt1"/>
                          </a:solidFill>
                          <a:latin typeface="Arial" panose="020B0604020202020204"/>
                        </a:defRPr>
                      </a:lvl9p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extLst>
                  <a:ext uri="{0D108BD9-81ED-4DB2-BD59-A6C34878D82A}">
                    <a16:rowId xmlns:a16="http://schemas.microsoft.com/office/drawing/2014/main" val="2636531076"/>
                  </a:ext>
                </a:extLst>
              </a:tr>
            </a:tbl>
          </a:graphicData>
        </a:graphic>
      </p:graphicFrame>
      <p:sp>
        <p:nvSpPr>
          <p:cNvPr id="35" name="TextBox 34">
            <a:hlinkClick r:id="rId8" action="ppaction://hlinksldjump"/>
            <a:extLst>
              <a:ext uri="{FF2B5EF4-FFF2-40B4-BE49-F238E27FC236}">
                <a16:creationId xmlns:a16="http://schemas.microsoft.com/office/drawing/2014/main" id="{88C3E6DD-95CB-9EEC-DCA6-A50922571F2C}"/>
              </a:ext>
            </a:extLst>
          </p:cNvPr>
          <p:cNvSpPr txBox="1"/>
          <p:nvPr/>
        </p:nvSpPr>
        <p:spPr>
          <a:xfrm>
            <a:off x="1959143" y="1054849"/>
            <a:ext cx="1323502" cy="430887"/>
          </a:xfrm>
          <a:prstGeom prst="rect">
            <a:avLst/>
          </a:prstGeom>
          <a:noFill/>
        </p:spPr>
        <p:txBody>
          <a:bodyPr wrap="square" lIns="0" tIns="0" rIns="0" bIns="0" rtlCol="0" anchor="ctr">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336699"/>
                </a:solidFill>
                <a:effectLst/>
                <a:uLnTx/>
                <a:uFillTx/>
                <a:cs typeface="Arial" panose="020B0604020202020204" pitchFamily="34" charset="0"/>
              </a:rPr>
              <a:t>Benefits of Screening</a:t>
            </a:r>
          </a:p>
        </p:txBody>
      </p:sp>
      <p:sp>
        <p:nvSpPr>
          <p:cNvPr id="36" name="Rectangle 35">
            <a:hlinkClick r:id="rId9" action="ppaction://hlinksldjump"/>
            <a:extLst>
              <a:ext uri="{FF2B5EF4-FFF2-40B4-BE49-F238E27FC236}">
                <a16:creationId xmlns:a16="http://schemas.microsoft.com/office/drawing/2014/main" id="{EDB3F34A-D89B-A96B-8F53-BD457C4C7524}"/>
              </a:ext>
            </a:extLst>
          </p:cNvPr>
          <p:cNvSpPr/>
          <p:nvPr/>
        </p:nvSpPr>
        <p:spPr>
          <a:xfrm>
            <a:off x="3593807" y="1048409"/>
            <a:ext cx="1507434" cy="439837"/>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CRC Screening Adherence</a:t>
            </a:r>
          </a:p>
        </p:txBody>
      </p:sp>
      <p:sp>
        <p:nvSpPr>
          <p:cNvPr id="37" name="TextBox 36">
            <a:hlinkClick r:id="rId10" action="ppaction://hlinksldjump"/>
            <a:extLst>
              <a:ext uri="{FF2B5EF4-FFF2-40B4-BE49-F238E27FC236}">
                <a16:creationId xmlns:a16="http://schemas.microsoft.com/office/drawing/2014/main" id="{3A5A0548-4613-ACBB-C0AB-02F01DD29B57}"/>
              </a:ext>
            </a:extLst>
          </p:cNvPr>
          <p:cNvSpPr txBox="1"/>
          <p:nvPr/>
        </p:nvSpPr>
        <p:spPr>
          <a:xfrm>
            <a:off x="8846120" y="1166113"/>
            <a:ext cx="1507434" cy="215444"/>
          </a:xfrm>
          <a:prstGeom prst="rect">
            <a:avLst/>
          </a:prstGeom>
          <a:solidFill>
            <a:srgbClr val="336699"/>
          </a:solidFill>
        </p:spPr>
        <p:txBody>
          <a:bodyPr wrap="square" lIns="0" tIns="0" rIns="0" bIns="0" rtlCol="0" anchor="ctr">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1"/>
                </a:solidFill>
                <a:effectLst/>
                <a:uLnTx/>
                <a:uFillTx/>
                <a:cs typeface="Arial" panose="020B0604020202020204" pitchFamily="34" charset="0"/>
              </a:rPr>
              <a:t>Case Studies</a:t>
            </a:r>
          </a:p>
        </p:txBody>
      </p:sp>
      <p:sp>
        <p:nvSpPr>
          <p:cNvPr id="38" name="TextBox 37">
            <a:hlinkClick r:id="rId11" action="ppaction://hlinksldjump"/>
            <a:extLst>
              <a:ext uri="{FF2B5EF4-FFF2-40B4-BE49-F238E27FC236}">
                <a16:creationId xmlns:a16="http://schemas.microsoft.com/office/drawing/2014/main" id="{5308A715-0DF7-B5C9-5927-19DDC929F179}"/>
              </a:ext>
            </a:extLst>
          </p:cNvPr>
          <p:cNvSpPr txBox="1"/>
          <p:nvPr/>
        </p:nvSpPr>
        <p:spPr>
          <a:xfrm>
            <a:off x="7101411" y="1043558"/>
            <a:ext cx="1507434" cy="430887"/>
          </a:xfrm>
          <a:prstGeom prst="rect">
            <a:avLst/>
          </a:prstGeom>
          <a:solidFill>
            <a:srgbClr val="336699"/>
          </a:solidFill>
        </p:spPr>
        <p:txBody>
          <a:bodyPr wrap="square" lIns="0" tIns="0" rIns="0" bIns="0" rtlCol="0" anchor="ctr">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1"/>
                </a:solidFill>
                <a:effectLst/>
                <a:uLnTx/>
                <a:uFillTx/>
                <a:cs typeface="Arial" panose="020B0604020202020204" pitchFamily="34" charset="0"/>
              </a:rPr>
              <a:t>Shared Decision</a:t>
            </a:r>
          </a:p>
          <a:p>
            <a:pPr marL="0" marR="0" lvl="0" indent="0" algn="ctr" defTabSz="914377" eaLnBrk="1" fontAlgn="auto" latinLnBrk="0" hangingPunct="1">
              <a:lnSpc>
                <a:spcPct val="100000"/>
              </a:lnSpc>
              <a:spcBef>
                <a:spcPts val="0"/>
              </a:spcBef>
              <a:spcAft>
                <a:spcPts val="0"/>
              </a:spcAft>
              <a:buClrTx/>
              <a:buSzTx/>
              <a:buFontTx/>
              <a:buNone/>
              <a:tabLst/>
              <a:defRPr/>
            </a:pPr>
            <a:r>
              <a:rPr lang="en-US" sz="1400" kern="0">
                <a:solidFill>
                  <a:schemeClr val="bg1"/>
                </a:solidFill>
                <a:cs typeface="Arial" panose="020B0604020202020204" pitchFamily="34" charset="0"/>
              </a:rPr>
              <a:t>Making</a:t>
            </a:r>
            <a:endParaRPr kumimoji="0" lang="en-US" sz="1400" b="0" i="0" u="none" strike="noStrike" kern="0" cap="none" spc="0" normalizeH="0" baseline="0" noProof="0">
              <a:ln>
                <a:noFill/>
              </a:ln>
              <a:solidFill>
                <a:schemeClr val="bg1"/>
              </a:solidFill>
              <a:effectLst/>
              <a:uLnTx/>
              <a:uFillTx/>
              <a:cs typeface="Arial" panose="020B0604020202020204" pitchFamily="34" charset="0"/>
            </a:endParaRPr>
          </a:p>
        </p:txBody>
      </p:sp>
      <p:sp>
        <p:nvSpPr>
          <p:cNvPr id="40" name="TextBox 39">
            <a:hlinkClick r:id="rId12" action="ppaction://hlinksldjump"/>
            <a:extLst>
              <a:ext uri="{FF2B5EF4-FFF2-40B4-BE49-F238E27FC236}">
                <a16:creationId xmlns:a16="http://schemas.microsoft.com/office/drawing/2014/main" id="{DB7C32A6-0822-3E3A-6CAD-E0C8CB1163F2}"/>
              </a:ext>
            </a:extLst>
          </p:cNvPr>
          <p:cNvSpPr txBox="1"/>
          <p:nvPr/>
        </p:nvSpPr>
        <p:spPr>
          <a:xfrm>
            <a:off x="5358764" y="1038858"/>
            <a:ext cx="1507434" cy="430887"/>
          </a:xfrm>
          <a:prstGeom prst="rect">
            <a:avLst/>
          </a:prstGeom>
          <a:solidFill>
            <a:srgbClr val="336699"/>
          </a:solidFill>
        </p:spPr>
        <p:txBody>
          <a:bodyPr wrap="square" lIns="0" tIns="0" rIns="0" bIns="0" rtlCol="0" anchor="ctr">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1"/>
                </a:solidFill>
                <a:effectLst/>
                <a:uLnTx/>
                <a:uFillTx/>
                <a:cs typeface="Arial" panose="020B0604020202020204" pitchFamily="34" charset="0"/>
              </a:rPr>
              <a:t>CRC Screening Guidelines</a:t>
            </a:r>
          </a:p>
        </p:txBody>
      </p:sp>
    </p:spTree>
    <p:extLst>
      <p:ext uri="{BB962C8B-B14F-4D97-AF65-F5344CB8AC3E}">
        <p14:creationId xmlns:p14="http://schemas.microsoft.com/office/powerpoint/2010/main" val="440856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95A3AA0-2E13-A043-A6E0-A5C57044B386}"/>
              </a:ext>
            </a:extLst>
          </p:cNvPr>
          <p:cNvSpPr>
            <a:spLocks noGrp="1"/>
          </p:cNvSpPr>
          <p:nvPr>
            <p:ph idx="1"/>
          </p:nvPr>
        </p:nvSpPr>
        <p:spPr>
          <a:xfrm>
            <a:off x="448172" y="1124527"/>
            <a:ext cx="11295782" cy="4497782"/>
          </a:xfrm>
        </p:spPr>
        <p:txBody>
          <a:bodyPr/>
          <a:lstStyle/>
          <a:p>
            <a:pPr>
              <a:lnSpc>
                <a:spcPct val="100000"/>
              </a:lnSpc>
              <a:spcBef>
                <a:spcPts val="600"/>
              </a:spcBef>
            </a:pPr>
            <a:r>
              <a:rPr lang="en-US" dirty="0"/>
              <a:t>70% of CRCs develop from adenomas</a:t>
            </a:r>
            <a:r>
              <a:rPr lang="en-US" baseline="30000" dirty="0"/>
              <a:t>2</a:t>
            </a:r>
          </a:p>
          <a:p>
            <a:pPr>
              <a:lnSpc>
                <a:spcPct val="100000"/>
              </a:lnSpc>
              <a:spcBef>
                <a:spcPts val="600"/>
              </a:spcBef>
            </a:pPr>
            <a:r>
              <a:rPr lang="en-US" dirty="0"/>
              <a:t>Up to 30% of CRCs develop from sessile serrated polyps</a:t>
            </a:r>
            <a:r>
              <a:rPr lang="en-US" baseline="30000" dirty="0"/>
              <a:t>2</a:t>
            </a:r>
          </a:p>
        </p:txBody>
      </p:sp>
      <p:sp>
        <p:nvSpPr>
          <p:cNvPr id="11" name="Text Placeholder 10">
            <a:extLst>
              <a:ext uri="{FF2B5EF4-FFF2-40B4-BE49-F238E27FC236}">
                <a16:creationId xmlns:a16="http://schemas.microsoft.com/office/drawing/2014/main" id="{36C8400D-3E5C-9F49-821F-501E2820458D}"/>
              </a:ext>
            </a:extLst>
          </p:cNvPr>
          <p:cNvSpPr>
            <a:spLocks noGrp="1"/>
          </p:cNvSpPr>
          <p:nvPr>
            <p:ph type="body" sz="quarter" idx="16"/>
          </p:nvPr>
        </p:nvSpPr>
        <p:spPr/>
        <p:txBody>
          <a:bodyPr/>
          <a:lstStyle/>
          <a:p>
            <a:pPr>
              <a:lnSpc>
                <a:spcPct val="100000"/>
              </a:lnSpc>
              <a:spcBef>
                <a:spcPts val="0"/>
              </a:spcBef>
            </a:pPr>
            <a:r>
              <a:rPr lang="en-US" sz="750" dirty="0">
                <a:cs typeface="Arial"/>
              </a:rPr>
              <a:t>*Based on people diagnosed with CRC in stage I, stage IIa, or stage IIb between 2011 and 2017.</a:t>
            </a:r>
          </a:p>
          <a:p>
            <a:pPr>
              <a:lnSpc>
                <a:spcPct val="100000"/>
              </a:lnSpc>
              <a:spcBef>
                <a:spcPts val="0"/>
              </a:spcBef>
            </a:pPr>
            <a:r>
              <a:rPr lang="en-US" sz="750" dirty="0">
                <a:cs typeface="Arial"/>
              </a:rPr>
              <a:t>† Per American Joint Committee on Cancer (AJCC) staging system: Localized = Stage I, IIa, IIb. Regional = stage IIc and III. Distant = stage IV.</a:t>
            </a:r>
          </a:p>
          <a:p>
            <a:pPr>
              <a:lnSpc>
                <a:spcPct val="100000"/>
              </a:lnSpc>
              <a:spcBef>
                <a:spcPts val="0"/>
              </a:spcBef>
            </a:pPr>
            <a:r>
              <a:rPr lang="en-US" sz="750" dirty="0">
                <a:cs typeface="Arial"/>
              </a:rPr>
              <a:t>1. </a:t>
            </a:r>
            <a:r>
              <a:rPr lang="en-US" sz="750" dirty="0">
                <a:ea typeface="+mn-lt"/>
                <a:cs typeface="+mn-lt"/>
              </a:rPr>
              <a:t>Siegel RL, et al. </a:t>
            </a:r>
            <a:r>
              <a:rPr lang="en-US" sz="750" i="1" dirty="0">
                <a:ea typeface="+mn-lt"/>
                <a:cs typeface="+mn-lt"/>
              </a:rPr>
              <a:t>CA Cancer J Clin</a:t>
            </a:r>
            <a:r>
              <a:rPr lang="en-US" sz="750" dirty="0">
                <a:ea typeface="+mn-lt"/>
                <a:cs typeface="+mn-lt"/>
              </a:rPr>
              <a:t>. 2022;72:7-33</a:t>
            </a:r>
            <a:r>
              <a:rPr lang="en-US" sz="750" dirty="0">
                <a:cs typeface="Arial"/>
              </a:rPr>
              <a:t>. 2. Rex DK, et al. </a:t>
            </a:r>
            <a:r>
              <a:rPr lang="en-US" sz="750" i="1" dirty="0">
                <a:cs typeface="Arial"/>
              </a:rPr>
              <a:t>Am J Gastroenterol</a:t>
            </a:r>
            <a:r>
              <a:rPr lang="en-US" sz="750" dirty="0">
                <a:cs typeface="Arial"/>
              </a:rPr>
              <a:t>. 2017:112(7):1016-1030. 3. ACS. Survival rates for colorectal cancer, by stage. Accessed February 8, 2022. https://www.cancer.org/cancer/colon-rectal-cancer/detection-diagnosis-staging/survival-rates.html </a:t>
            </a:r>
          </a:p>
          <a:p>
            <a:endParaRPr lang="en-US" sz="800" dirty="0"/>
          </a:p>
        </p:txBody>
      </p:sp>
      <p:sp>
        <p:nvSpPr>
          <p:cNvPr id="4" name="Title 3">
            <a:extLst>
              <a:ext uri="{FF2B5EF4-FFF2-40B4-BE49-F238E27FC236}">
                <a16:creationId xmlns:a16="http://schemas.microsoft.com/office/drawing/2014/main" id="{0E51DBF4-6A5A-4A10-BECB-52DA65D17405}"/>
              </a:ext>
            </a:extLst>
          </p:cNvPr>
          <p:cNvSpPr>
            <a:spLocks noGrp="1"/>
          </p:cNvSpPr>
          <p:nvPr>
            <p:ph type="title"/>
          </p:nvPr>
        </p:nvSpPr>
        <p:spPr>
          <a:xfrm>
            <a:off x="446915" y="129598"/>
            <a:ext cx="11294655" cy="773426"/>
          </a:xfrm>
        </p:spPr>
        <p:txBody>
          <a:bodyPr/>
          <a:lstStyle/>
          <a:p>
            <a:r>
              <a:rPr lang="en-US" dirty="0"/>
              <a:t>CRC is Preventable and Treatable </a:t>
            </a:r>
            <a:r>
              <a:rPr lang="en-US" dirty="0">
                <a:ea typeface="+mj-lt"/>
                <a:cs typeface="+mj-lt"/>
              </a:rPr>
              <a:t>if Detected in Earlier Stages</a:t>
            </a:r>
            <a:r>
              <a:rPr lang="en-US" baseline="30000" dirty="0">
                <a:ea typeface="+mj-lt"/>
                <a:cs typeface="+mj-lt"/>
              </a:rPr>
              <a:t>1</a:t>
            </a:r>
            <a:endParaRPr lang="en-US" baseline="30000" dirty="0">
              <a:cs typeface="Arial"/>
            </a:endParaRPr>
          </a:p>
        </p:txBody>
      </p:sp>
      <p:grpSp>
        <p:nvGrpSpPr>
          <p:cNvPr id="2" name="Group 1">
            <a:extLst>
              <a:ext uri="{FF2B5EF4-FFF2-40B4-BE49-F238E27FC236}">
                <a16:creationId xmlns:a16="http://schemas.microsoft.com/office/drawing/2014/main" id="{6903637D-958A-4A77-9AF6-C355DB9A1D1C}"/>
              </a:ext>
            </a:extLst>
          </p:cNvPr>
          <p:cNvGrpSpPr/>
          <p:nvPr/>
        </p:nvGrpSpPr>
        <p:grpSpPr>
          <a:xfrm>
            <a:off x="1471797" y="2257427"/>
            <a:ext cx="9248407" cy="2118817"/>
            <a:chOff x="1424131" y="1745664"/>
            <a:chExt cx="8204758" cy="2615218"/>
          </a:xfrm>
        </p:grpSpPr>
        <p:grpSp>
          <p:nvGrpSpPr>
            <p:cNvPr id="13" name="Group 12">
              <a:extLst>
                <a:ext uri="{FF2B5EF4-FFF2-40B4-BE49-F238E27FC236}">
                  <a16:creationId xmlns:a16="http://schemas.microsoft.com/office/drawing/2014/main" id="{4C60C0E3-CC17-4EEE-8041-43740774FE33}"/>
                </a:ext>
              </a:extLst>
            </p:cNvPr>
            <p:cNvGrpSpPr/>
            <p:nvPr/>
          </p:nvGrpSpPr>
          <p:grpSpPr>
            <a:xfrm>
              <a:off x="2941096" y="3496204"/>
              <a:ext cx="5296026" cy="797755"/>
              <a:chOff x="2762825" y="3766346"/>
              <a:chExt cx="5296026" cy="797755"/>
            </a:xfrm>
          </p:grpSpPr>
          <p:sp>
            <p:nvSpPr>
              <p:cNvPr id="127" name="AutoShape 6">
                <a:extLst>
                  <a:ext uri="{FF2B5EF4-FFF2-40B4-BE49-F238E27FC236}">
                    <a16:creationId xmlns:a16="http://schemas.microsoft.com/office/drawing/2014/main" id="{D81F18DB-C155-487B-BFBC-9E6FE2DAFF9E}"/>
                  </a:ext>
                </a:extLst>
              </p:cNvPr>
              <p:cNvSpPr>
                <a:spLocks noChangeArrowheads="1"/>
              </p:cNvSpPr>
              <p:nvPr/>
            </p:nvSpPr>
            <p:spPr bwMode="gray">
              <a:xfrm>
                <a:off x="2762825" y="3784228"/>
                <a:ext cx="5296026" cy="420868"/>
              </a:xfrm>
              <a:prstGeom prst="homePlate">
                <a:avLst>
                  <a:gd name="adj" fmla="val 39305"/>
                </a:avLst>
              </a:prstGeom>
              <a:solidFill>
                <a:schemeClr val="accent5">
                  <a:lumMod val="20000"/>
                  <a:lumOff val="80000"/>
                </a:schemeClr>
              </a:solidFill>
              <a:ln w="28575">
                <a:noFill/>
              </a:ln>
              <a:effectLst/>
            </p:spPr>
            <p:txBody>
              <a:bodyPr anchor="ctr" anchorCtr="0">
                <a:noAutofit/>
              </a:bodyPr>
              <a:lstStyle/>
              <a:p>
                <a:pPr marL="685800" marR="0" lvl="1" indent="-285750" algn="l" defTabSz="914400" rtl="0" eaLnBrk="1" fontAlgn="auto" latinLnBrk="0" hangingPunct="1">
                  <a:lnSpc>
                    <a:spcPct val="90000"/>
                  </a:lnSpc>
                  <a:spcBef>
                    <a:spcPts val="1000"/>
                  </a:spcBef>
                  <a:spcAft>
                    <a:spcPts val="0"/>
                  </a:spcAft>
                  <a:buClr>
                    <a:srgbClr val="FFC000"/>
                  </a:buClr>
                  <a:buSzTx/>
                  <a:buFont typeface="Arial" pitchFamily="34" charset="0"/>
                  <a:buChar char="●"/>
                  <a:tabLst/>
                  <a:defRPr/>
                </a:pPr>
                <a:endParaRPr kumimoji="0" lang="en-US" sz="2000" b="0" i="0" u="none" strike="noStrike" kern="1200" cap="none" spc="0" normalizeH="0" baseline="0" noProof="0">
                  <a:ln>
                    <a:noFill/>
                  </a:ln>
                  <a:solidFill>
                    <a:srgbClr val="125285"/>
                  </a:solidFill>
                  <a:effectLst/>
                  <a:uLnTx/>
                  <a:uFillTx/>
                  <a:latin typeface="Arial"/>
                  <a:ea typeface="+mn-ea"/>
                  <a:cs typeface="+mn-cs"/>
                </a:endParaRPr>
              </a:p>
            </p:txBody>
          </p:sp>
          <p:sp>
            <p:nvSpPr>
              <p:cNvPr id="129" name="TextBox 128">
                <a:extLst>
                  <a:ext uri="{FF2B5EF4-FFF2-40B4-BE49-F238E27FC236}">
                    <a16:creationId xmlns:a16="http://schemas.microsoft.com/office/drawing/2014/main" id="{14B4D97B-E4D5-4AD4-80E6-CF385E831C3C}"/>
                  </a:ext>
                </a:extLst>
              </p:cNvPr>
              <p:cNvSpPr txBox="1"/>
              <p:nvPr/>
            </p:nvSpPr>
            <p:spPr>
              <a:xfrm>
                <a:off x="4551469" y="3766346"/>
                <a:ext cx="1196530" cy="79775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5285"/>
                    </a:solidFill>
                    <a:effectLst/>
                    <a:uLnTx/>
                    <a:uFillTx/>
                    <a:latin typeface="Arial"/>
                    <a:ea typeface="+mn-ea"/>
                    <a:cs typeface="+mn-cs"/>
                  </a:rPr>
                  <a:t>&gt;10 Years</a:t>
                </a:r>
                <a:r>
                  <a:rPr kumimoji="0" lang="en-US" sz="1800" b="1" i="0" u="none" strike="noStrike" kern="1200" cap="none" spc="0" normalizeH="0" baseline="30000" noProof="0" dirty="0">
                    <a:ln>
                      <a:noFill/>
                    </a:ln>
                    <a:solidFill>
                      <a:srgbClr val="125285"/>
                    </a:solidFill>
                    <a:effectLst/>
                    <a:uLnTx/>
                    <a:uFillTx/>
                    <a:latin typeface="Arial"/>
                    <a:ea typeface="+mn-ea"/>
                    <a:cs typeface="+mn-cs"/>
                  </a:rPr>
                  <a:t>2</a:t>
                </a:r>
              </a:p>
            </p:txBody>
          </p:sp>
        </p:grpSp>
        <p:grpSp>
          <p:nvGrpSpPr>
            <p:cNvPr id="15" name="Group 14">
              <a:extLst>
                <a:ext uri="{FF2B5EF4-FFF2-40B4-BE49-F238E27FC236}">
                  <a16:creationId xmlns:a16="http://schemas.microsoft.com/office/drawing/2014/main" id="{AA2D3DBE-C055-4C70-8A43-484A816E0DFE}"/>
                </a:ext>
              </a:extLst>
            </p:cNvPr>
            <p:cNvGrpSpPr/>
            <p:nvPr/>
          </p:nvGrpSpPr>
          <p:grpSpPr>
            <a:xfrm>
              <a:off x="1424131" y="1745664"/>
              <a:ext cx="8204758" cy="2615218"/>
              <a:chOff x="1408229" y="1721807"/>
              <a:chExt cx="8204758" cy="2615218"/>
            </a:xfrm>
          </p:grpSpPr>
          <p:grpSp>
            <p:nvGrpSpPr>
              <p:cNvPr id="121" name="Group 120">
                <a:extLst>
                  <a:ext uri="{FF2B5EF4-FFF2-40B4-BE49-F238E27FC236}">
                    <a16:creationId xmlns:a16="http://schemas.microsoft.com/office/drawing/2014/main" id="{2EF65874-BD45-4F10-81E2-3E93D6EA3315}"/>
                  </a:ext>
                </a:extLst>
              </p:cNvPr>
              <p:cNvGrpSpPr/>
              <p:nvPr/>
            </p:nvGrpSpPr>
            <p:grpSpPr>
              <a:xfrm>
                <a:off x="4201617" y="2224189"/>
                <a:ext cx="259394" cy="222374"/>
                <a:chOff x="3454617" y="3166088"/>
                <a:chExt cx="259394" cy="222374"/>
              </a:xfrm>
            </p:grpSpPr>
            <p:sp>
              <p:nvSpPr>
                <p:cNvPr id="262" name="Oval 261">
                  <a:extLst>
                    <a:ext uri="{FF2B5EF4-FFF2-40B4-BE49-F238E27FC236}">
                      <a16:creationId xmlns:a16="http://schemas.microsoft.com/office/drawing/2014/main" id="{334533DD-F1C5-4ABF-89C4-267D8639F1AA}"/>
                    </a:ext>
                  </a:extLst>
                </p:cNvPr>
                <p:cNvSpPr/>
                <p:nvPr/>
              </p:nvSpPr>
              <p:spPr bwMode="gray">
                <a:xfrm>
                  <a:off x="3454617" y="3166088"/>
                  <a:ext cx="181640" cy="18164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63" name="Oval 262">
                  <a:extLst>
                    <a:ext uri="{FF2B5EF4-FFF2-40B4-BE49-F238E27FC236}">
                      <a16:creationId xmlns:a16="http://schemas.microsoft.com/office/drawing/2014/main" id="{28767768-671D-46F9-9A8C-0DCAB03E809C}"/>
                    </a:ext>
                  </a:extLst>
                </p:cNvPr>
                <p:cNvSpPr/>
                <p:nvPr/>
              </p:nvSpPr>
              <p:spPr bwMode="gray">
                <a:xfrm>
                  <a:off x="3532371" y="3206822"/>
                  <a:ext cx="181640" cy="18164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grpSp>
          <p:sp>
            <p:nvSpPr>
              <p:cNvPr id="122" name="Oval 121">
                <a:extLst>
                  <a:ext uri="{FF2B5EF4-FFF2-40B4-BE49-F238E27FC236}">
                    <a16:creationId xmlns:a16="http://schemas.microsoft.com/office/drawing/2014/main" id="{C7C90D9E-254D-4638-A0C9-759C09312C66}"/>
                  </a:ext>
                </a:extLst>
              </p:cNvPr>
              <p:cNvSpPr/>
              <p:nvPr/>
            </p:nvSpPr>
            <p:spPr bwMode="gray">
              <a:xfrm>
                <a:off x="3317874" y="2232447"/>
                <a:ext cx="181640" cy="18164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grpSp>
            <p:nvGrpSpPr>
              <p:cNvPr id="123" name="Group 122">
                <a:extLst>
                  <a:ext uri="{FF2B5EF4-FFF2-40B4-BE49-F238E27FC236}">
                    <a16:creationId xmlns:a16="http://schemas.microsoft.com/office/drawing/2014/main" id="{CB7D7B23-FFA1-4934-8DCB-149E790F8549}"/>
                  </a:ext>
                </a:extLst>
              </p:cNvPr>
              <p:cNvGrpSpPr/>
              <p:nvPr/>
            </p:nvGrpSpPr>
            <p:grpSpPr>
              <a:xfrm>
                <a:off x="7403918" y="1845637"/>
                <a:ext cx="550943" cy="223148"/>
                <a:chOff x="5908707" y="3139239"/>
                <a:chExt cx="550943" cy="223148"/>
              </a:xfrm>
            </p:grpSpPr>
            <p:sp>
              <p:nvSpPr>
                <p:cNvPr id="259" name="Oval 258">
                  <a:extLst>
                    <a:ext uri="{FF2B5EF4-FFF2-40B4-BE49-F238E27FC236}">
                      <a16:creationId xmlns:a16="http://schemas.microsoft.com/office/drawing/2014/main" id="{9731581E-E478-4C1E-B9B8-5B191896E1B7}"/>
                    </a:ext>
                  </a:extLst>
                </p:cNvPr>
                <p:cNvSpPr/>
                <p:nvPr/>
              </p:nvSpPr>
              <p:spPr bwMode="gray">
                <a:xfrm>
                  <a:off x="6242374" y="3139239"/>
                  <a:ext cx="151129" cy="151129"/>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60" name="Oval 259">
                  <a:extLst>
                    <a:ext uri="{FF2B5EF4-FFF2-40B4-BE49-F238E27FC236}">
                      <a16:creationId xmlns:a16="http://schemas.microsoft.com/office/drawing/2014/main" id="{C2E97DB8-3B50-4A5A-9A56-17E5722176F3}"/>
                    </a:ext>
                  </a:extLst>
                </p:cNvPr>
                <p:cNvSpPr/>
                <p:nvPr/>
              </p:nvSpPr>
              <p:spPr bwMode="gray">
                <a:xfrm>
                  <a:off x="6332167" y="3189552"/>
                  <a:ext cx="127483" cy="127483"/>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61" name="Oval 260">
                  <a:extLst>
                    <a:ext uri="{FF2B5EF4-FFF2-40B4-BE49-F238E27FC236}">
                      <a16:creationId xmlns:a16="http://schemas.microsoft.com/office/drawing/2014/main" id="{D6BD13EC-A261-4CDA-900B-26EC852068C1}"/>
                    </a:ext>
                  </a:extLst>
                </p:cNvPr>
                <p:cNvSpPr/>
                <p:nvPr/>
              </p:nvSpPr>
              <p:spPr bwMode="gray">
                <a:xfrm>
                  <a:off x="5908707" y="3172086"/>
                  <a:ext cx="190301" cy="190301"/>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grpSp>
          <p:sp>
            <p:nvSpPr>
              <p:cNvPr id="124" name="Freeform 13">
                <a:extLst>
                  <a:ext uri="{FF2B5EF4-FFF2-40B4-BE49-F238E27FC236}">
                    <a16:creationId xmlns:a16="http://schemas.microsoft.com/office/drawing/2014/main" id="{EC6704C4-F75B-4F99-A6C9-C9828DE355A1}"/>
                  </a:ext>
                </a:extLst>
              </p:cNvPr>
              <p:cNvSpPr>
                <a:spLocks/>
              </p:cNvSpPr>
              <p:nvPr/>
            </p:nvSpPr>
            <p:spPr bwMode="auto">
              <a:xfrm>
                <a:off x="1408229" y="1721807"/>
                <a:ext cx="8204758" cy="2615218"/>
              </a:xfrm>
              <a:custGeom>
                <a:avLst/>
                <a:gdLst>
                  <a:gd name="T0" fmla="*/ 0 w 2066"/>
                  <a:gd name="T1" fmla="*/ 87 h 656"/>
                  <a:gd name="T2" fmla="*/ 358 w 2066"/>
                  <a:gd name="T3" fmla="*/ 112 h 656"/>
                  <a:gd name="T4" fmla="*/ 860 w 2066"/>
                  <a:gd name="T5" fmla="*/ 80 h 656"/>
                  <a:gd name="T6" fmla="*/ 1274 w 2066"/>
                  <a:gd name="T7" fmla="*/ 85 h 656"/>
                  <a:gd name="T8" fmla="*/ 1700 w 2066"/>
                  <a:gd name="T9" fmla="*/ 82 h 656"/>
                  <a:gd name="T10" fmla="*/ 2066 w 2066"/>
                  <a:gd name="T11" fmla="*/ 91 h 656"/>
                  <a:gd name="T12" fmla="*/ 2066 w 2066"/>
                  <a:gd name="T13" fmla="*/ 578 h 656"/>
                  <a:gd name="T14" fmla="*/ 1715 w 2066"/>
                  <a:gd name="T15" fmla="*/ 584 h 656"/>
                  <a:gd name="T16" fmla="*/ 1715 w 2066"/>
                  <a:gd name="T17" fmla="*/ 491 h 656"/>
                  <a:gd name="T18" fmla="*/ 1702 w 2066"/>
                  <a:gd name="T19" fmla="*/ 169 h 656"/>
                  <a:gd name="T20" fmla="*/ 1277 w 2066"/>
                  <a:gd name="T21" fmla="*/ 173 h 656"/>
                  <a:gd name="T22" fmla="*/ 870 w 2066"/>
                  <a:gd name="T23" fmla="*/ 169 h 656"/>
                  <a:gd name="T24" fmla="*/ 350 w 2066"/>
                  <a:gd name="T25" fmla="*/ 203 h 656"/>
                  <a:gd name="T26" fmla="*/ 358 w 2066"/>
                  <a:gd name="T27" fmla="*/ 470 h 656"/>
                  <a:gd name="T28" fmla="*/ 358 w 2066"/>
                  <a:gd name="T29" fmla="*/ 595 h 656"/>
                  <a:gd name="T30" fmla="*/ 0 w 2066"/>
                  <a:gd name="T31" fmla="*/ 582 h 656"/>
                  <a:gd name="T32" fmla="*/ 0 w 2066"/>
                  <a:gd name="T33" fmla="*/ 87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6" h="656">
                    <a:moveTo>
                      <a:pt x="0" y="87"/>
                    </a:moveTo>
                    <a:cubicBezTo>
                      <a:pt x="0" y="87"/>
                      <a:pt x="174" y="2"/>
                      <a:pt x="358" y="112"/>
                    </a:cubicBezTo>
                    <a:cubicBezTo>
                      <a:pt x="358" y="112"/>
                      <a:pt x="587" y="0"/>
                      <a:pt x="860" y="80"/>
                    </a:cubicBezTo>
                    <a:cubicBezTo>
                      <a:pt x="860" y="80"/>
                      <a:pt x="1109" y="13"/>
                      <a:pt x="1274" y="85"/>
                    </a:cubicBezTo>
                    <a:cubicBezTo>
                      <a:pt x="1274" y="85"/>
                      <a:pt x="1440" y="13"/>
                      <a:pt x="1700" y="82"/>
                    </a:cubicBezTo>
                    <a:cubicBezTo>
                      <a:pt x="1700" y="82"/>
                      <a:pt x="1958" y="23"/>
                      <a:pt x="2066" y="91"/>
                    </a:cubicBezTo>
                    <a:cubicBezTo>
                      <a:pt x="2066" y="578"/>
                      <a:pt x="2066" y="578"/>
                      <a:pt x="2066" y="578"/>
                    </a:cubicBezTo>
                    <a:cubicBezTo>
                      <a:pt x="2066" y="578"/>
                      <a:pt x="1907" y="637"/>
                      <a:pt x="1715" y="584"/>
                    </a:cubicBezTo>
                    <a:cubicBezTo>
                      <a:pt x="1715" y="491"/>
                      <a:pt x="1715" y="491"/>
                      <a:pt x="1715" y="491"/>
                    </a:cubicBezTo>
                    <a:cubicBezTo>
                      <a:pt x="1715" y="491"/>
                      <a:pt x="1823" y="364"/>
                      <a:pt x="1702" y="169"/>
                    </a:cubicBezTo>
                    <a:cubicBezTo>
                      <a:pt x="1702" y="169"/>
                      <a:pt x="1473" y="93"/>
                      <a:pt x="1277" y="173"/>
                    </a:cubicBezTo>
                    <a:cubicBezTo>
                      <a:pt x="1277" y="173"/>
                      <a:pt x="1101" y="99"/>
                      <a:pt x="870" y="169"/>
                    </a:cubicBezTo>
                    <a:cubicBezTo>
                      <a:pt x="870" y="169"/>
                      <a:pt x="578" y="99"/>
                      <a:pt x="350" y="203"/>
                    </a:cubicBezTo>
                    <a:cubicBezTo>
                      <a:pt x="350" y="203"/>
                      <a:pt x="276" y="315"/>
                      <a:pt x="358" y="470"/>
                    </a:cubicBezTo>
                    <a:cubicBezTo>
                      <a:pt x="358" y="595"/>
                      <a:pt x="358" y="595"/>
                      <a:pt x="358" y="595"/>
                    </a:cubicBezTo>
                    <a:cubicBezTo>
                      <a:pt x="358" y="595"/>
                      <a:pt x="132" y="656"/>
                      <a:pt x="0" y="582"/>
                    </a:cubicBezTo>
                    <a:lnTo>
                      <a:pt x="0" y="87"/>
                    </a:lnTo>
                    <a:close/>
                  </a:path>
                </a:pathLst>
              </a:custGeom>
              <a:gradFill>
                <a:gsLst>
                  <a:gs pos="0">
                    <a:srgbClr val="EA748E"/>
                  </a:gs>
                  <a:gs pos="100000">
                    <a:srgbClr val="D1456C"/>
                  </a:gs>
                </a:gsLst>
                <a:lin ang="54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5285"/>
                  </a:solidFill>
                  <a:effectLst/>
                  <a:uLnTx/>
                  <a:uFillTx/>
                  <a:latin typeface="Arial"/>
                  <a:ea typeface="+mn-ea"/>
                  <a:cs typeface="+mn-cs"/>
                </a:endParaRPr>
              </a:p>
            </p:txBody>
          </p:sp>
          <p:sp>
            <p:nvSpPr>
              <p:cNvPr id="131" name="TextBox 130">
                <a:extLst>
                  <a:ext uri="{FF2B5EF4-FFF2-40B4-BE49-F238E27FC236}">
                    <a16:creationId xmlns:a16="http://schemas.microsoft.com/office/drawing/2014/main" id="{F77C1F46-7082-4922-8128-CFDA2441B8B7}"/>
                  </a:ext>
                </a:extLst>
              </p:cNvPr>
              <p:cNvSpPr txBox="1"/>
              <p:nvPr/>
            </p:nvSpPr>
            <p:spPr bwMode="gray">
              <a:xfrm>
                <a:off x="2894595" y="2891927"/>
                <a:ext cx="981578" cy="409725"/>
              </a:xfrm>
              <a:prstGeom prst="rect">
                <a:avLst/>
              </a:prstGeom>
            </p:spPr>
            <p:txBody>
              <a:bodyPr wrap="square" rtlCol="0" anchor="t">
                <a:noAutofit/>
              </a:bodyPr>
              <a:lstStyle/>
              <a:p>
                <a:pPr marL="0" marR="0" lvl="0" indent="0" algn="ctr" defTabSz="914400" rtl="0" eaLnBrk="1" fontAlgn="auto" latinLnBrk="0" hangingPunct="1">
                  <a:lnSpc>
                    <a:spcPct val="88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Polyp</a:t>
                </a: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3" name="TextBox 132">
                <a:extLst>
                  <a:ext uri="{FF2B5EF4-FFF2-40B4-BE49-F238E27FC236}">
                    <a16:creationId xmlns:a16="http://schemas.microsoft.com/office/drawing/2014/main" id="{9FCBA6A1-26D5-4CB2-81B4-B0F5177637DF}"/>
                  </a:ext>
                </a:extLst>
              </p:cNvPr>
              <p:cNvSpPr txBox="1"/>
              <p:nvPr/>
            </p:nvSpPr>
            <p:spPr bwMode="gray">
              <a:xfrm>
                <a:off x="3826878" y="2891927"/>
                <a:ext cx="935701" cy="369066"/>
              </a:xfrm>
              <a:prstGeom prst="rect">
                <a:avLst/>
              </a:prstGeom>
            </p:spPr>
            <p:txBody>
              <a:bodyPr wrap="square" rtlCol="0" anchor="t">
                <a:noAutofit/>
              </a:bodyPr>
              <a:lstStyle/>
              <a:p>
                <a:pPr marL="0" marR="0" lvl="0" indent="0" algn="ctr" defTabSz="914400" rtl="0" eaLnBrk="1" fontAlgn="auto" latinLnBrk="0" hangingPunct="1">
                  <a:lnSpc>
                    <a:spcPct val="88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In Situ</a:t>
                </a:r>
                <a:br>
                  <a:rPr kumimoji="0" lang="en-US" sz="1600" b="0" i="0" u="none" strike="noStrike" kern="1200" cap="none" spc="0" normalizeH="0" baseline="0" noProof="0">
                    <a:ln>
                      <a:noFill/>
                    </a:ln>
                    <a:solidFill>
                      <a:srgbClr val="000000"/>
                    </a:solidFill>
                    <a:effectLst/>
                    <a:uLnTx/>
                    <a:uFillTx/>
                    <a:latin typeface="Arial"/>
                    <a:ea typeface="+mn-ea"/>
                    <a:cs typeface="+mn-cs"/>
                  </a:rPr>
                </a:b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5" name="TextBox 134">
                <a:extLst>
                  <a:ext uri="{FF2B5EF4-FFF2-40B4-BE49-F238E27FC236}">
                    <a16:creationId xmlns:a16="http://schemas.microsoft.com/office/drawing/2014/main" id="{79A8A1B5-DF64-41F3-9554-9257F0E24BAD}"/>
                  </a:ext>
                </a:extLst>
              </p:cNvPr>
              <p:cNvSpPr txBox="1"/>
              <p:nvPr/>
            </p:nvSpPr>
            <p:spPr bwMode="gray">
              <a:xfrm>
                <a:off x="4821315" y="2891927"/>
                <a:ext cx="981578" cy="335562"/>
              </a:xfrm>
              <a:prstGeom prst="rect">
                <a:avLst/>
              </a:prstGeom>
            </p:spPr>
            <p:txBody>
              <a:bodyPr wrap="square" rtlCol="0" anchor="t">
                <a:noAutofit/>
              </a:bodyPr>
              <a:lstStyle/>
              <a:p>
                <a:pPr marL="0" marR="0" lvl="0" indent="0" algn="ctr" defTabSz="914400" rtl="0" eaLnBrk="1" fontAlgn="auto" latinLnBrk="0" hangingPunct="1">
                  <a:lnSpc>
                    <a:spcPct val="88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Local</a:t>
                </a:r>
                <a:br>
                  <a:rPr kumimoji="0" lang="en-US" sz="1600" b="0" i="0" u="none" strike="noStrike" kern="1200" cap="none" spc="0" normalizeH="0" baseline="0" noProof="0">
                    <a:ln>
                      <a:noFill/>
                    </a:ln>
                    <a:solidFill>
                      <a:srgbClr val="000000"/>
                    </a:solidFill>
                    <a:effectLst/>
                    <a:uLnTx/>
                    <a:uFillTx/>
                    <a:latin typeface="Arial"/>
                    <a:ea typeface="+mn-ea"/>
                    <a:cs typeface="+mn-cs"/>
                  </a:rPr>
                </a:b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6" name="TextBox 135">
                <a:extLst>
                  <a:ext uri="{FF2B5EF4-FFF2-40B4-BE49-F238E27FC236}">
                    <a16:creationId xmlns:a16="http://schemas.microsoft.com/office/drawing/2014/main" id="{DDF408C7-C741-460A-91B3-BB2B8E709D67}"/>
                  </a:ext>
                </a:extLst>
              </p:cNvPr>
              <p:cNvSpPr txBox="1"/>
              <p:nvPr/>
            </p:nvSpPr>
            <p:spPr bwMode="gray">
              <a:xfrm>
                <a:off x="5796881" y="2891927"/>
                <a:ext cx="1181172" cy="477781"/>
              </a:xfrm>
              <a:prstGeom prst="rect">
                <a:avLst/>
              </a:prstGeom>
            </p:spPr>
            <p:txBody>
              <a:bodyPr wrap="square" rtlCol="0" anchor="t">
                <a:noAutofit/>
              </a:bodyPr>
              <a:lstStyle/>
              <a:p>
                <a:pPr marL="0" marR="0" lvl="0" indent="0" algn="ctr" defTabSz="914400" rtl="0" eaLnBrk="1" fontAlgn="auto" latinLnBrk="0" hangingPunct="1">
                  <a:lnSpc>
                    <a:spcPct val="88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Regional</a:t>
                </a:r>
                <a:br>
                  <a:rPr kumimoji="0" lang="en-US" sz="1600" b="0" i="0" u="none" strike="noStrike" kern="1200" cap="none" spc="0" normalizeH="0" baseline="0" noProof="0">
                    <a:ln>
                      <a:noFill/>
                    </a:ln>
                    <a:solidFill>
                      <a:srgbClr val="000000"/>
                    </a:solidFill>
                    <a:effectLst/>
                    <a:uLnTx/>
                    <a:uFillTx/>
                    <a:latin typeface="Arial"/>
                    <a:ea typeface="+mn-ea"/>
                    <a:cs typeface="+mn-cs"/>
                  </a:rPr>
                </a:b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7" name="TextBox 136">
                <a:extLst>
                  <a:ext uri="{FF2B5EF4-FFF2-40B4-BE49-F238E27FC236}">
                    <a16:creationId xmlns:a16="http://schemas.microsoft.com/office/drawing/2014/main" id="{FB602742-2927-4F1C-9AF1-A2F7FB2AB858}"/>
                  </a:ext>
                </a:extLst>
              </p:cNvPr>
              <p:cNvSpPr txBox="1"/>
              <p:nvPr/>
            </p:nvSpPr>
            <p:spPr bwMode="gray">
              <a:xfrm>
                <a:off x="7015788" y="2891927"/>
                <a:ext cx="942013" cy="343572"/>
              </a:xfrm>
              <a:prstGeom prst="rect">
                <a:avLst/>
              </a:prstGeom>
            </p:spPr>
            <p:txBody>
              <a:bodyPr wrap="square" rtlCol="0" anchor="t">
                <a:noAutofit/>
              </a:bodyPr>
              <a:lstStyle/>
              <a:p>
                <a:pPr marL="0" marR="0" lvl="0" indent="0" algn="ctr" defTabSz="914400" rtl="0" eaLnBrk="1" fontAlgn="auto" latinLnBrk="0" hangingPunct="1">
                  <a:lnSpc>
                    <a:spcPct val="88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Distant</a:t>
                </a: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grpSp>
            <p:nvGrpSpPr>
              <p:cNvPr id="139" name="Group 138">
                <a:extLst>
                  <a:ext uri="{FF2B5EF4-FFF2-40B4-BE49-F238E27FC236}">
                    <a16:creationId xmlns:a16="http://schemas.microsoft.com/office/drawing/2014/main" id="{D5C6CB3C-EEC1-4BC3-BE3F-B3C38FB7166A}"/>
                  </a:ext>
                </a:extLst>
              </p:cNvPr>
              <p:cNvGrpSpPr/>
              <p:nvPr/>
            </p:nvGrpSpPr>
            <p:grpSpPr>
              <a:xfrm>
                <a:off x="5166789" y="2062881"/>
                <a:ext cx="272460" cy="330056"/>
                <a:chOff x="4298220" y="3359791"/>
                <a:chExt cx="272460" cy="330056"/>
              </a:xfrm>
            </p:grpSpPr>
            <p:sp>
              <p:nvSpPr>
                <p:cNvPr id="234" name="Oval 233">
                  <a:extLst>
                    <a:ext uri="{FF2B5EF4-FFF2-40B4-BE49-F238E27FC236}">
                      <a16:creationId xmlns:a16="http://schemas.microsoft.com/office/drawing/2014/main" id="{EA678D7A-9E1E-44C3-9490-904919CDC719}"/>
                    </a:ext>
                  </a:extLst>
                </p:cNvPr>
                <p:cNvSpPr/>
                <p:nvPr/>
              </p:nvSpPr>
              <p:spPr bwMode="gray">
                <a:xfrm>
                  <a:off x="4389040" y="3359791"/>
                  <a:ext cx="181640" cy="18164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36" name="Oval 235">
                  <a:extLst>
                    <a:ext uri="{FF2B5EF4-FFF2-40B4-BE49-F238E27FC236}">
                      <a16:creationId xmlns:a16="http://schemas.microsoft.com/office/drawing/2014/main" id="{9649E274-1D37-4591-8411-DA6A556EE542}"/>
                    </a:ext>
                  </a:extLst>
                </p:cNvPr>
                <p:cNvSpPr/>
                <p:nvPr/>
              </p:nvSpPr>
              <p:spPr bwMode="gray">
                <a:xfrm>
                  <a:off x="4298220" y="3446633"/>
                  <a:ext cx="181640" cy="18164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38" name="Oval 237">
                  <a:extLst>
                    <a:ext uri="{FF2B5EF4-FFF2-40B4-BE49-F238E27FC236}">
                      <a16:creationId xmlns:a16="http://schemas.microsoft.com/office/drawing/2014/main" id="{FFAB465B-7474-4071-88E6-49F42D368064}"/>
                    </a:ext>
                  </a:extLst>
                </p:cNvPr>
                <p:cNvSpPr/>
                <p:nvPr/>
              </p:nvSpPr>
              <p:spPr bwMode="gray">
                <a:xfrm>
                  <a:off x="4389040" y="3508207"/>
                  <a:ext cx="181640" cy="18164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40" name="Oval 239">
                  <a:extLst>
                    <a:ext uri="{FF2B5EF4-FFF2-40B4-BE49-F238E27FC236}">
                      <a16:creationId xmlns:a16="http://schemas.microsoft.com/office/drawing/2014/main" id="{80DAB08C-1385-4E03-AB1F-597414CD4EB6}"/>
                    </a:ext>
                  </a:extLst>
                </p:cNvPr>
                <p:cNvSpPr/>
                <p:nvPr/>
              </p:nvSpPr>
              <p:spPr bwMode="gray">
                <a:xfrm>
                  <a:off x="4360334" y="3572342"/>
                  <a:ext cx="111862" cy="111862"/>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grpSp>
          <p:grpSp>
            <p:nvGrpSpPr>
              <p:cNvPr id="140" name="Group 139">
                <a:extLst>
                  <a:ext uri="{FF2B5EF4-FFF2-40B4-BE49-F238E27FC236}">
                    <a16:creationId xmlns:a16="http://schemas.microsoft.com/office/drawing/2014/main" id="{D0C140D2-1E82-4614-877D-F39CA06939AF}"/>
                  </a:ext>
                </a:extLst>
              </p:cNvPr>
              <p:cNvGrpSpPr/>
              <p:nvPr/>
            </p:nvGrpSpPr>
            <p:grpSpPr>
              <a:xfrm>
                <a:off x="6205457" y="1982371"/>
                <a:ext cx="391873" cy="468999"/>
                <a:chOff x="5058003" y="3329736"/>
                <a:chExt cx="391873" cy="468999"/>
              </a:xfrm>
            </p:grpSpPr>
            <p:sp>
              <p:nvSpPr>
                <p:cNvPr id="214" name="Oval 213">
                  <a:extLst>
                    <a:ext uri="{FF2B5EF4-FFF2-40B4-BE49-F238E27FC236}">
                      <a16:creationId xmlns:a16="http://schemas.microsoft.com/office/drawing/2014/main" id="{643677F7-27F6-4CCA-9F17-4EBC49BAC89B}"/>
                    </a:ext>
                  </a:extLst>
                </p:cNvPr>
                <p:cNvSpPr/>
                <p:nvPr/>
              </p:nvSpPr>
              <p:spPr bwMode="gray">
                <a:xfrm>
                  <a:off x="5092892" y="3384551"/>
                  <a:ext cx="111862" cy="111862"/>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16" name="Oval 215">
                  <a:extLst>
                    <a:ext uri="{FF2B5EF4-FFF2-40B4-BE49-F238E27FC236}">
                      <a16:creationId xmlns:a16="http://schemas.microsoft.com/office/drawing/2014/main" id="{F0AE2B3E-1DBE-4EB4-A891-B2B60AD40518}"/>
                    </a:ext>
                  </a:extLst>
                </p:cNvPr>
                <p:cNvSpPr/>
                <p:nvPr/>
              </p:nvSpPr>
              <p:spPr bwMode="gray">
                <a:xfrm>
                  <a:off x="5157490" y="3329736"/>
                  <a:ext cx="111862" cy="111862"/>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18" name="Oval 217">
                  <a:extLst>
                    <a:ext uri="{FF2B5EF4-FFF2-40B4-BE49-F238E27FC236}">
                      <a16:creationId xmlns:a16="http://schemas.microsoft.com/office/drawing/2014/main" id="{CC8FAA1B-D03E-40B0-AE42-D0093304B778}"/>
                    </a:ext>
                  </a:extLst>
                </p:cNvPr>
                <p:cNvSpPr/>
                <p:nvPr/>
              </p:nvSpPr>
              <p:spPr bwMode="gray">
                <a:xfrm>
                  <a:off x="5204754" y="3381210"/>
                  <a:ext cx="181640" cy="18164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20" name="Oval 219">
                  <a:extLst>
                    <a:ext uri="{FF2B5EF4-FFF2-40B4-BE49-F238E27FC236}">
                      <a16:creationId xmlns:a16="http://schemas.microsoft.com/office/drawing/2014/main" id="{2E57E78C-6327-4C11-9075-4D7F6B6A373B}"/>
                    </a:ext>
                  </a:extLst>
                </p:cNvPr>
                <p:cNvSpPr/>
                <p:nvPr/>
              </p:nvSpPr>
              <p:spPr bwMode="gray">
                <a:xfrm>
                  <a:off x="5268236" y="3485906"/>
                  <a:ext cx="181640" cy="18164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22" name="Oval 221">
                  <a:extLst>
                    <a:ext uri="{FF2B5EF4-FFF2-40B4-BE49-F238E27FC236}">
                      <a16:creationId xmlns:a16="http://schemas.microsoft.com/office/drawing/2014/main" id="{AF4D91EF-F1CC-4440-B1EB-F18C7CB35486}"/>
                    </a:ext>
                  </a:extLst>
                </p:cNvPr>
                <p:cNvSpPr/>
                <p:nvPr/>
              </p:nvSpPr>
              <p:spPr bwMode="gray">
                <a:xfrm>
                  <a:off x="5058003" y="3482640"/>
                  <a:ext cx="181640" cy="18164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24" name="Oval 223">
                  <a:extLst>
                    <a:ext uri="{FF2B5EF4-FFF2-40B4-BE49-F238E27FC236}">
                      <a16:creationId xmlns:a16="http://schemas.microsoft.com/office/drawing/2014/main" id="{DF19C59F-CEBD-430F-A6D3-C223D54DB89D}"/>
                    </a:ext>
                  </a:extLst>
                </p:cNvPr>
                <p:cNvSpPr/>
                <p:nvPr/>
              </p:nvSpPr>
              <p:spPr bwMode="gray">
                <a:xfrm>
                  <a:off x="5181987" y="3695804"/>
                  <a:ext cx="102931" cy="102931"/>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26" name="Oval 225">
                  <a:extLst>
                    <a:ext uri="{FF2B5EF4-FFF2-40B4-BE49-F238E27FC236}">
                      <a16:creationId xmlns:a16="http://schemas.microsoft.com/office/drawing/2014/main" id="{45E7C13F-A4C4-4A8A-8D9C-4C312CD4A10B}"/>
                    </a:ext>
                  </a:extLst>
                </p:cNvPr>
                <p:cNvSpPr/>
                <p:nvPr/>
              </p:nvSpPr>
              <p:spPr bwMode="gray">
                <a:xfrm>
                  <a:off x="5240409" y="3609239"/>
                  <a:ext cx="133704" cy="133704"/>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28" name="Oval 227">
                  <a:extLst>
                    <a:ext uri="{FF2B5EF4-FFF2-40B4-BE49-F238E27FC236}">
                      <a16:creationId xmlns:a16="http://schemas.microsoft.com/office/drawing/2014/main" id="{E622DFA5-3E24-400B-8101-A0310E804B6E}"/>
                    </a:ext>
                  </a:extLst>
                </p:cNvPr>
                <p:cNvSpPr/>
                <p:nvPr/>
              </p:nvSpPr>
              <p:spPr bwMode="gray">
                <a:xfrm>
                  <a:off x="5155066" y="3416315"/>
                  <a:ext cx="133704" cy="133704"/>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30" name="Oval 229">
                  <a:extLst>
                    <a:ext uri="{FF2B5EF4-FFF2-40B4-BE49-F238E27FC236}">
                      <a16:creationId xmlns:a16="http://schemas.microsoft.com/office/drawing/2014/main" id="{426AEE9C-8193-444B-A6C2-B4BE1BEA3172}"/>
                    </a:ext>
                  </a:extLst>
                </p:cNvPr>
                <p:cNvSpPr/>
                <p:nvPr/>
              </p:nvSpPr>
              <p:spPr bwMode="gray">
                <a:xfrm>
                  <a:off x="5170537" y="3517221"/>
                  <a:ext cx="133704" cy="133704"/>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32" name="Oval 231">
                  <a:extLst>
                    <a:ext uri="{FF2B5EF4-FFF2-40B4-BE49-F238E27FC236}">
                      <a16:creationId xmlns:a16="http://schemas.microsoft.com/office/drawing/2014/main" id="{F914F200-275D-4997-8183-F360B220BAF3}"/>
                    </a:ext>
                  </a:extLst>
                </p:cNvPr>
                <p:cNvSpPr/>
                <p:nvPr/>
              </p:nvSpPr>
              <p:spPr bwMode="gray">
                <a:xfrm>
                  <a:off x="5157490" y="3590742"/>
                  <a:ext cx="133704" cy="133704"/>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grpSp>
          <p:grpSp>
            <p:nvGrpSpPr>
              <p:cNvPr id="142" name="Group 141">
                <a:extLst>
                  <a:ext uri="{FF2B5EF4-FFF2-40B4-BE49-F238E27FC236}">
                    <a16:creationId xmlns:a16="http://schemas.microsoft.com/office/drawing/2014/main" id="{87AB5980-5372-4670-8D66-FEC1C5ABB355}"/>
                  </a:ext>
                </a:extLst>
              </p:cNvPr>
              <p:cNvGrpSpPr/>
              <p:nvPr/>
            </p:nvGrpSpPr>
            <p:grpSpPr>
              <a:xfrm>
                <a:off x="7244012" y="1802921"/>
                <a:ext cx="715212" cy="889717"/>
                <a:chOff x="5748802" y="3096522"/>
                <a:chExt cx="715212" cy="889717"/>
              </a:xfrm>
            </p:grpSpPr>
            <p:grpSp>
              <p:nvGrpSpPr>
                <p:cNvPr id="157" name="Group 156">
                  <a:extLst>
                    <a:ext uri="{FF2B5EF4-FFF2-40B4-BE49-F238E27FC236}">
                      <a16:creationId xmlns:a16="http://schemas.microsoft.com/office/drawing/2014/main" id="{E74F2FD4-8C2F-44E7-AB1A-BBDE0FC3784F}"/>
                    </a:ext>
                  </a:extLst>
                </p:cNvPr>
                <p:cNvGrpSpPr/>
                <p:nvPr/>
              </p:nvGrpSpPr>
              <p:grpSpPr>
                <a:xfrm>
                  <a:off x="5748802" y="3159201"/>
                  <a:ext cx="715212" cy="827038"/>
                  <a:chOff x="5748802" y="3159201"/>
                  <a:chExt cx="715212" cy="827038"/>
                </a:xfrm>
              </p:grpSpPr>
              <p:sp>
                <p:nvSpPr>
                  <p:cNvPr id="161" name="Oval 160">
                    <a:extLst>
                      <a:ext uri="{FF2B5EF4-FFF2-40B4-BE49-F238E27FC236}">
                        <a16:creationId xmlns:a16="http://schemas.microsoft.com/office/drawing/2014/main" id="{FA01B437-F1A3-4913-BEBE-D02344615D6B}"/>
                      </a:ext>
                    </a:extLst>
                  </p:cNvPr>
                  <p:cNvSpPr/>
                  <p:nvPr/>
                </p:nvSpPr>
                <p:spPr bwMode="gray">
                  <a:xfrm>
                    <a:off x="5856741" y="3301158"/>
                    <a:ext cx="94930" cy="9493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63" name="Oval 162">
                    <a:extLst>
                      <a:ext uri="{FF2B5EF4-FFF2-40B4-BE49-F238E27FC236}">
                        <a16:creationId xmlns:a16="http://schemas.microsoft.com/office/drawing/2014/main" id="{1962300C-CD42-4268-A74B-D7C1AA875351}"/>
                      </a:ext>
                    </a:extLst>
                  </p:cNvPr>
                  <p:cNvSpPr/>
                  <p:nvPr/>
                </p:nvSpPr>
                <p:spPr bwMode="gray">
                  <a:xfrm>
                    <a:off x="5953897" y="3331658"/>
                    <a:ext cx="94930" cy="9493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65" name="Oval 164">
                    <a:extLst>
                      <a:ext uri="{FF2B5EF4-FFF2-40B4-BE49-F238E27FC236}">
                        <a16:creationId xmlns:a16="http://schemas.microsoft.com/office/drawing/2014/main" id="{BAFF3577-80DD-4671-ABE5-2A1DC86F8D03}"/>
                      </a:ext>
                    </a:extLst>
                  </p:cNvPr>
                  <p:cNvSpPr/>
                  <p:nvPr/>
                </p:nvSpPr>
                <p:spPr bwMode="gray">
                  <a:xfrm>
                    <a:off x="6016855" y="3261067"/>
                    <a:ext cx="190150" cy="19015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67" name="Oval 166">
                    <a:extLst>
                      <a:ext uri="{FF2B5EF4-FFF2-40B4-BE49-F238E27FC236}">
                        <a16:creationId xmlns:a16="http://schemas.microsoft.com/office/drawing/2014/main" id="{D680C91A-C30D-44CF-BEA0-0E5F2D2EB9DD}"/>
                      </a:ext>
                    </a:extLst>
                  </p:cNvPr>
                  <p:cNvSpPr/>
                  <p:nvPr/>
                </p:nvSpPr>
                <p:spPr bwMode="gray">
                  <a:xfrm>
                    <a:off x="6068148" y="3159201"/>
                    <a:ext cx="190150" cy="19015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69" name="Oval 168">
                    <a:extLst>
                      <a:ext uri="{FF2B5EF4-FFF2-40B4-BE49-F238E27FC236}">
                        <a16:creationId xmlns:a16="http://schemas.microsoft.com/office/drawing/2014/main" id="{496CD940-DDE7-42E9-801E-BBF02BF185A5}"/>
                      </a:ext>
                    </a:extLst>
                  </p:cNvPr>
                  <p:cNvSpPr/>
                  <p:nvPr/>
                </p:nvSpPr>
                <p:spPr bwMode="gray">
                  <a:xfrm>
                    <a:off x="6126342" y="3243478"/>
                    <a:ext cx="190150" cy="19015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71" name="Oval 170">
                    <a:extLst>
                      <a:ext uri="{FF2B5EF4-FFF2-40B4-BE49-F238E27FC236}">
                        <a16:creationId xmlns:a16="http://schemas.microsoft.com/office/drawing/2014/main" id="{A5B9E5FB-7D52-4FD3-87F2-2D81B9F9AEDB}"/>
                      </a:ext>
                    </a:extLst>
                  </p:cNvPr>
                  <p:cNvSpPr/>
                  <p:nvPr/>
                </p:nvSpPr>
                <p:spPr bwMode="gray">
                  <a:xfrm>
                    <a:off x="6212287" y="3325395"/>
                    <a:ext cx="190150" cy="19015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73" name="Oval 172">
                    <a:extLst>
                      <a:ext uri="{FF2B5EF4-FFF2-40B4-BE49-F238E27FC236}">
                        <a16:creationId xmlns:a16="http://schemas.microsoft.com/office/drawing/2014/main" id="{BB77D325-25B4-433E-8A25-BCAD2C2D6BD7}"/>
                      </a:ext>
                    </a:extLst>
                  </p:cNvPr>
                  <p:cNvSpPr/>
                  <p:nvPr/>
                </p:nvSpPr>
                <p:spPr bwMode="gray">
                  <a:xfrm>
                    <a:off x="6196612" y="3466222"/>
                    <a:ext cx="190150" cy="19015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75" name="Oval 174">
                    <a:extLst>
                      <a:ext uri="{FF2B5EF4-FFF2-40B4-BE49-F238E27FC236}">
                        <a16:creationId xmlns:a16="http://schemas.microsoft.com/office/drawing/2014/main" id="{EB2F249A-0250-4CAB-8C42-522856989C94}"/>
                      </a:ext>
                    </a:extLst>
                  </p:cNvPr>
                  <p:cNvSpPr/>
                  <p:nvPr/>
                </p:nvSpPr>
                <p:spPr bwMode="gray">
                  <a:xfrm>
                    <a:off x="6273864" y="3584123"/>
                    <a:ext cx="190150" cy="19015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77" name="Oval 176">
                    <a:extLst>
                      <a:ext uri="{FF2B5EF4-FFF2-40B4-BE49-F238E27FC236}">
                        <a16:creationId xmlns:a16="http://schemas.microsoft.com/office/drawing/2014/main" id="{DFFE74AE-0A83-49FE-8166-27CCA7F680E1}"/>
                      </a:ext>
                    </a:extLst>
                  </p:cNvPr>
                  <p:cNvSpPr/>
                  <p:nvPr/>
                </p:nvSpPr>
                <p:spPr bwMode="gray">
                  <a:xfrm>
                    <a:off x="5829983" y="3540149"/>
                    <a:ext cx="190150" cy="19015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79" name="Oval 178">
                    <a:extLst>
                      <a:ext uri="{FF2B5EF4-FFF2-40B4-BE49-F238E27FC236}">
                        <a16:creationId xmlns:a16="http://schemas.microsoft.com/office/drawing/2014/main" id="{A531954C-F396-4C32-A20A-3BD0D105DA00}"/>
                      </a:ext>
                    </a:extLst>
                  </p:cNvPr>
                  <p:cNvSpPr/>
                  <p:nvPr/>
                </p:nvSpPr>
                <p:spPr bwMode="gray">
                  <a:xfrm>
                    <a:off x="5904713" y="3379165"/>
                    <a:ext cx="190150" cy="19015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82" name="Oval 181">
                    <a:extLst>
                      <a:ext uri="{FF2B5EF4-FFF2-40B4-BE49-F238E27FC236}">
                        <a16:creationId xmlns:a16="http://schemas.microsoft.com/office/drawing/2014/main" id="{6734BB65-39EB-4F6D-B559-F1A4671AB6A6}"/>
                      </a:ext>
                    </a:extLst>
                  </p:cNvPr>
                  <p:cNvSpPr/>
                  <p:nvPr/>
                </p:nvSpPr>
                <p:spPr bwMode="gray">
                  <a:xfrm>
                    <a:off x="5813986" y="3365640"/>
                    <a:ext cx="103475" cy="103475"/>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84" name="Oval 183">
                    <a:extLst>
                      <a:ext uri="{FF2B5EF4-FFF2-40B4-BE49-F238E27FC236}">
                        <a16:creationId xmlns:a16="http://schemas.microsoft.com/office/drawing/2014/main" id="{DEDFB088-34FD-455F-8DFB-5A77AC6F20C5}"/>
                      </a:ext>
                    </a:extLst>
                  </p:cNvPr>
                  <p:cNvSpPr/>
                  <p:nvPr/>
                </p:nvSpPr>
                <p:spPr bwMode="gray">
                  <a:xfrm>
                    <a:off x="5880987" y="3397670"/>
                    <a:ext cx="103475" cy="103475"/>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86" name="Oval 185">
                    <a:extLst>
                      <a:ext uri="{FF2B5EF4-FFF2-40B4-BE49-F238E27FC236}">
                        <a16:creationId xmlns:a16="http://schemas.microsoft.com/office/drawing/2014/main" id="{FE01747E-B733-4C4E-ABA9-221799032B37}"/>
                      </a:ext>
                    </a:extLst>
                  </p:cNvPr>
                  <p:cNvSpPr/>
                  <p:nvPr/>
                </p:nvSpPr>
                <p:spPr bwMode="gray">
                  <a:xfrm>
                    <a:off x="5899248" y="3341372"/>
                    <a:ext cx="103475" cy="103475"/>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88" name="Oval 187">
                    <a:extLst>
                      <a:ext uri="{FF2B5EF4-FFF2-40B4-BE49-F238E27FC236}">
                        <a16:creationId xmlns:a16="http://schemas.microsoft.com/office/drawing/2014/main" id="{E89153D9-8923-4C1B-BF62-688ECBA5D2F5}"/>
                      </a:ext>
                    </a:extLst>
                  </p:cNvPr>
                  <p:cNvSpPr/>
                  <p:nvPr/>
                </p:nvSpPr>
                <p:spPr bwMode="gray">
                  <a:xfrm>
                    <a:off x="5748802" y="3302740"/>
                    <a:ext cx="134739" cy="134739"/>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90" name="Oval 189">
                    <a:extLst>
                      <a:ext uri="{FF2B5EF4-FFF2-40B4-BE49-F238E27FC236}">
                        <a16:creationId xmlns:a16="http://schemas.microsoft.com/office/drawing/2014/main" id="{7FF464ED-76D9-4463-B11E-4494089321A4}"/>
                      </a:ext>
                    </a:extLst>
                  </p:cNvPr>
                  <p:cNvSpPr/>
                  <p:nvPr/>
                </p:nvSpPr>
                <p:spPr bwMode="gray">
                  <a:xfrm>
                    <a:off x="5883615" y="3746959"/>
                    <a:ext cx="134739" cy="134739"/>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92" name="Oval 191">
                    <a:extLst>
                      <a:ext uri="{FF2B5EF4-FFF2-40B4-BE49-F238E27FC236}">
                        <a16:creationId xmlns:a16="http://schemas.microsoft.com/office/drawing/2014/main" id="{30FBA9F1-8EE5-4263-8DF1-21C879585AB2}"/>
                      </a:ext>
                    </a:extLst>
                  </p:cNvPr>
                  <p:cNvSpPr/>
                  <p:nvPr/>
                </p:nvSpPr>
                <p:spPr bwMode="gray">
                  <a:xfrm>
                    <a:off x="5950984" y="3796059"/>
                    <a:ext cx="134739" cy="134739"/>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94" name="Oval 193">
                    <a:extLst>
                      <a:ext uri="{FF2B5EF4-FFF2-40B4-BE49-F238E27FC236}">
                        <a16:creationId xmlns:a16="http://schemas.microsoft.com/office/drawing/2014/main" id="{18653822-9CB1-4843-9DCD-4386319EF0CB}"/>
                      </a:ext>
                    </a:extLst>
                  </p:cNvPr>
                  <p:cNvSpPr/>
                  <p:nvPr/>
                </p:nvSpPr>
                <p:spPr bwMode="gray">
                  <a:xfrm>
                    <a:off x="6048827" y="3796059"/>
                    <a:ext cx="134739" cy="134739"/>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96" name="Oval 195">
                    <a:extLst>
                      <a:ext uri="{FF2B5EF4-FFF2-40B4-BE49-F238E27FC236}">
                        <a16:creationId xmlns:a16="http://schemas.microsoft.com/office/drawing/2014/main" id="{230C36A7-22F0-4041-BABD-83648A546607}"/>
                      </a:ext>
                    </a:extLst>
                  </p:cNvPr>
                  <p:cNvSpPr/>
                  <p:nvPr/>
                </p:nvSpPr>
                <p:spPr bwMode="gray">
                  <a:xfrm>
                    <a:off x="6122937" y="3851500"/>
                    <a:ext cx="134739" cy="134739"/>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98" name="Oval 197">
                    <a:extLst>
                      <a:ext uri="{FF2B5EF4-FFF2-40B4-BE49-F238E27FC236}">
                        <a16:creationId xmlns:a16="http://schemas.microsoft.com/office/drawing/2014/main" id="{1A0DE75C-DB3E-42B9-B157-1D66BDAB746D}"/>
                      </a:ext>
                    </a:extLst>
                  </p:cNvPr>
                  <p:cNvSpPr/>
                  <p:nvPr/>
                </p:nvSpPr>
                <p:spPr bwMode="gray">
                  <a:xfrm>
                    <a:off x="6191901" y="3782633"/>
                    <a:ext cx="134739" cy="134739"/>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00" name="Oval 199">
                    <a:extLst>
                      <a:ext uri="{FF2B5EF4-FFF2-40B4-BE49-F238E27FC236}">
                        <a16:creationId xmlns:a16="http://schemas.microsoft.com/office/drawing/2014/main" id="{D0C3710E-7AA8-43DD-BE27-DF4A5666241B}"/>
                      </a:ext>
                    </a:extLst>
                  </p:cNvPr>
                  <p:cNvSpPr/>
                  <p:nvPr/>
                </p:nvSpPr>
                <p:spPr bwMode="gray">
                  <a:xfrm>
                    <a:off x="6267698" y="3736969"/>
                    <a:ext cx="134739" cy="134739"/>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02" name="Oval 201">
                    <a:extLst>
                      <a:ext uri="{FF2B5EF4-FFF2-40B4-BE49-F238E27FC236}">
                        <a16:creationId xmlns:a16="http://schemas.microsoft.com/office/drawing/2014/main" id="{DD4A1F91-FD14-425C-AF7B-B0D047553CBA}"/>
                      </a:ext>
                    </a:extLst>
                  </p:cNvPr>
                  <p:cNvSpPr/>
                  <p:nvPr/>
                </p:nvSpPr>
                <p:spPr bwMode="gray">
                  <a:xfrm>
                    <a:off x="6133189" y="3388864"/>
                    <a:ext cx="134739" cy="134739"/>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04" name="Oval 203">
                    <a:extLst>
                      <a:ext uri="{FF2B5EF4-FFF2-40B4-BE49-F238E27FC236}">
                        <a16:creationId xmlns:a16="http://schemas.microsoft.com/office/drawing/2014/main" id="{98B6FB81-161E-4F47-96E7-54F5D95234D6}"/>
                      </a:ext>
                    </a:extLst>
                  </p:cNvPr>
                  <p:cNvSpPr/>
                  <p:nvPr/>
                </p:nvSpPr>
                <p:spPr bwMode="gray">
                  <a:xfrm>
                    <a:off x="6018353" y="3389285"/>
                    <a:ext cx="237850" cy="23785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06" name="Oval 205">
                    <a:extLst>
                      <a:ext uri="{FF2B5EF4-FFF2-40B4-BE49-F238E27FC236}">
                        <a16:creationId xmlns:a16="http://schemas.microsoft.com/office/drawing/2014/main" id="{45AA69E2-F316-437C-9F1C-538075670157}"/>
                      </a:ext>
                    </a:extLst>
                  </p:cNvPr>
                  <p:cNvSpPr/>
                  <p:nvPr/>
                </p:nvSpPr>
                <p:spPr bwMode="gray">
                  <a:xfrm>
                    <a:off x="6072484" y="3584413"/>
                    <a:ext cx="237850" cy="23785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08" name="Oval 207">
                    <a:extLst>
                      <a:ext uri="{FF2B5EF4-FFF2-40B4-BE49-F238E27FC236}">
                        <a16:creationId xmlns:a16="http://schemas.microsoft.com/office/drawing/2014/main" id="{74302713-8C38-4763-A321-9F2DDA658F42}"/>
                      </a:ext>
                    </a:extLst>
                  </p:cNvPr>
                  <p:cNvSpPr/>
                  <p:nvPr/>
                </p:nvSpPr>
                <p:spPr bwMode="gray">
                  <a:xfrm>
                    <a:off x="5937643" y="3518343"/>
                    <a:ext cx="237850" cy="23785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10" name="Oval 209">
                    <a:extLst>
                      <a:ext uri="{FF2B5EF4-FFF2-40B4-BE49-F238E27FC236}">
                        <a16:creationId xmlns:a16="http://schemas.microsoft.com/office/drawing/2014/main" id="{13AFF69F-7C74-4E2B-8EA8-82927322F4A8}"/>
                      </a:ext>
                    </a:extLst>
                  </p:cNvPr>
                  <p:cNvSpPr/>
                  <p:nvPr/>
                </p:nvSpPr>
                <p:spPr bwMode="gray">
                  <a:xfrm>
                    <a:off x="5967290" y="3628205"/>
                    <a:ext cx="237850" cy="23785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12" name="Oval 211">
                    <a:extLst>
                      <a:ext uri="{FF2B5EF4-FFF2-40B4-BE49-F238E27FC236}">
                        <a16:creationId xmlns:a16="http://schemas.microsoft.com/office/drawing/2014/main" id="{A9258542-EBC0-487E-BCAD-0F5C12EA626F}"/>
                      </a:ext>
                    </a:extLst>
                  </p:cNvPr>
                  <p:cNvSpPr/>
                  <p:nvPr/>
                </p:nvSpPr>
                <p:spPr bwMode="gray">
                  <a:xfrm>
                    <a:off x="6080912" y="3641884"/>
                    <a:ext cx="237850" cy="23785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grpSp>
            <p:sp>
              <p:nvSpPr>
                <p:cNvPr id="158" name="Oval 157">
                  <a:extLst>
                    <a:ext uri="{FF2B5EF4-FFF2-40B4-BE49-F238E27FC236}">
                      <a16:creationId xmlns:a16="http://schemas.microsoft.com/office/drawing/2014/main" id="{B22C3488-9A40-4619-82A3-6A9BA163C920}"/>
                    </a:ext>
                  </a:extLst>
                </p:cNvPr>
                <p:cNvSpPr/>
                <p:nvPr/>
              </p:nvSpPr>
              <p:spPr bwMode="gray">
                <a:xfrm>
                  <a:off x="6060678" y="3096522"/>
                  <a:ext cx="151129" cy="151129"/>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59" name="Oval 158">
                  <a:extLst>
                    <a:ext uri="{FF2B5EF4-FFF2-40B4-BE49-F238E27FC236}">
                      <a16:creationId xmlns:a16="http://schemas.microsoft.com/office/drawing/2014/main" id="{B7AE788A-E976-44E0-B6DB-24D5BBAB1A1D}"/>
                    </a:ext>
                  </a:extLst>
                </p:cNvPr>
                <p:cNvSpPr/>
                <p:nvPr/>
              </p:nvSpPr>
              <p:spPr bwMode="gray">
                <a:xfrm>
                  <a:off x="6116877" y="3132614"/>
                  <a:ext cx="151129" cy="151129"/>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60" name="Oval 159">
                  <a:extLst>
                    <a:ext uri="{FF2B5EF4-FFF2-40B4-BE49-F238E27FC236}">
                      <a16:creationId xmlns:a16="http://schemas.microsoft.com/office/drawing/2014/main" id="{736794F7-AFFE-4FAC-BA25-937109F6BDF7}"/>
                    </a:ext>
                  </a:extLst>
                </p:cNvPr>
                <p:cNvSpPr/>
                <p:nvPr/>
              </p:nvSpPr>
              <p:spPr bwMode="gray">
                <a:xfrm>
                  <a:off x="6001362" y="3121425"/>
                  <a:ext cx="94930" cy="94930"/>
                </a:xfrm>
                <a:prstGeom prst="ellipse">
                  <a:avLst/>
                </a:prstGeom>
                <a:solidFill>
                  <a:srgbClr val="7E0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grpSp>
          <p:grpSp>
            <p:nvGrpSpPr>
              <p:cNvPr id="144" name="Group 143">
                <a:extLst>
                  <a:ext uri="{FF2B5EF4-FFF2-40B4-BE49-F238E27FC236}">
                    <a16:creationId xmlns:a16="http://schemas.microsoft.com/office/drawing/2014/main" id="{5D9ABAF5-5E60-44EF-9B80-14DB32722023}"/>
                  </a:ext>
                </a:extLst>
              </p:cNvPr>
              <p:cNvGrpSpPr/>
              <p:nvPr/>
            </p:nvGrpSpPr>
            <p:grpSpPr>
              <a:xfrm>
                <a:off x="3391891" y="2520726"/>
                <a:ext cx="4091116" cy="335561"/>
                <a:chOff x="2504180" y="3421148"/>
                <a:chExt cx="4091116" cy="384904"/>
              </a:xfrm>
            </p:grpSpPr>
            <p:cxnSp>
              <p:nvCxnSpPr>
                <p:cNvPr id="146" name="Straight Connector 145">
                  <a:extLst>
                    <a:ext uri="{FF2B5EF4-FFF2-40B4-BE49-F238E27FC236}">
                      <a16:creationId xmlns:a16="http://schemas.microsoft.com/office/drawing/2014/main" id="{AE9C1193-30AC-4B15-ACFA-B1295C513F91}"/>
                    </a:ext>
                  </a:extLst>
                </p:cNvPr>
                <p:cNvCxnSpPr>
                  <a:cxnSpLocks/>
                </p:cNvCxnSpPr>
                <p:nvPr/>
              </p:nvCxnSpPr>
              <p:spPr>
                <a:xfrm flipV="1">
                  <a:off x="6595296" y="3421148"/>
                  <a:ext cx="0" cy="384904"/>
                </a:xfrm>
                <a:prstGeom prst="line">
                  <a:avLst/>
                </a:prstGeom>
                <a:noFill/>
                <a:ln w="22225" cap="rnd">
                  <a:solidFill>
                    <a:schemeClr val="accent3"/>
                  </a:solidFill>
                  <a:prstDash val="solid"/>
                  <a:round/>
                  <a:headEnd/>
                  <a:tailEnd type="oval" w="lg" len="lg"/>
                </a:ln>
                <a:effectLst/>
              </p:spPr>
            </p:cxnSp>
            <p:cxnSp>
              <p:nvCxnSpPr>
                <p:cNvPr id="148" name="Straight Connector 147">
                  <a:extLst>
                    <a:ext uri="{FF2B5EF4-FFF2-40B4-BE49-F238E27FC236}">
                      <a16:creationId xmlns:a16="http://schemas.microsoft.com/office/drawing/2014/main" id="{5AD2040A-FA60-4D83-B3E2-15B3DDE45DF8}"/>
                    </a:ext>
                  </a:extLst>
                </p:cNvPr>
                <p:cNvCxnSpPr>
                  <a:cxnSpLocks/>
                </p:cNvCxnSpPr>
                <p:nvPr/>
              </p:nvCxnSpPr>
              <p:spPr>
                <a:xfrm flipV="1">
                  <a:off x="5493282" y="3421148"/>
                  <a:ext cx="0" cy="384904"/>
                </a:xfrm>
                <a:prstGeom prst="line">
                  <a:avLst/>
                </a:prstGeom>
                <a:noFill/>
                <a:ln w="22225" cap="rnd">
                  <a:solidFill>
                    <a:schemeClr val="accent3"/>
                  </a:solidFill>
                  <a:prstDash val="solid"/>
                  <a:round/>
                  <a:headEnd/>
                  <a:tailEnd type="oval" w="lg" len="lg"/>
                </a:ln>
                <a:effectLst/>
              </p:spPr>
            </p:cxnSp>
            <p:cxnSp>
              <p:nvCxnSpPr>
                <p:cNvPr id="150" name="Straight Connector 149">
                  <a:extLst>
                    <a:ext uri="{FF2B5EF4-FFF2-40B4-BE49-F238E27FC236}">
                      <a16:creationId xmlns:a16="http://schemas.microsoft.com/office/drawing/2014/main" id="{3D41AFD1-EB9E-4E6B-B4F3-3617D647AB14}"/>
                    </a:ext>
                  </a:extLst>
                </p:cNvPr>
                <p:cNvCxnSpPr>
                  <a:cxnSpLocks/>
                </p:cNvCxnSpPr>
                <p:nvPr/>
              </p:nvCxnSpPr>
              <p:spPr>
                <a:xfrm flipV="1">
                  <a:off x="4427323" y="3421148"/>
                  <a:ext cx="0" cy="384904"/>
                </a:xfrm>
                <a:prstGeom prst="line">
                  <a:avLst/>
                </a:prstGeom>
                <a:noFill/>
                <a:ln w="22225" cap="rnd">
                  <a:solidFill>
                    <a:schemeClr val="accent3"/>
                  </a:solidFill>
                  <a:prstDash val="solid"/>
                  <a:round/>
                  <a:headEnd/>
                  <a:tailEnd type="oval" w="lg" len="lg"/>
                </a:ln>
                <a:effectLst/>
              </p:spPr>
            </p:cxnSp>
            <p:cxnSp>
              <p:nvCxnSpPr>
                <p:cNvPr id="152" name="Straight Connector 151">
                  <a:extLst>
                    <a:ext uri="{FF2B5EF4-FFF2-40B4-BE49-F238E27FC236}">
                      <a16:creationId xmlns:a16="http://schemas.microsoft.com/office/drawing/2014/main" id="{0ACE0148-43F1-4C4A-A8CB-00713E9D328E}"/>
                    </a:ext>
                  </a:extLst>
                </p:cNvPr>
                <p:cNvCxnSpPr>
                  <a:cxnSpLocks/>
                </p:cNvCxnSpPr>
                <p:nvPr/>
              </p:nvCxnSpPr>
              <p:spPr>
                <a:xfrm flipV="1">
                  <a:off x="3407267" y="3421148"/>
                  <a:ext cx="0" cy="384904"/>
                </a:xfrm>
                <a:prstGeom prst="line">
                  <a:avLst/>
                </a:prstGeom>
                <a:noFill/>
                <a:ln w="22225" cap="rnd">
                  <a:solidFill>
                    <a:schemeClr val="accent3"/>
                  </a:solidFill>
                  <a:prstDash val="solid"/>
                  <a:round/>
                  <a:headEnd/>
                  <a:tailEnd type="oval" w="lg" len="lg"/>
                </a:ln>
                <a:effectLst/>
              </p:spPr>
            </p:cxnSp>
            <p:cxnSp>
              <p:nvCxnSpPr>
                <p:cNvPr id="156" name="Straight Connector 155">
                  <a:extLst>
                    <a:ext uri="{FF2B5EF4-FFF2-40B4-BE49-F238E27FC236}">
                      <a16:creationId xmlns:a16="http://schemas.microsoft.com/office/drawing/2014/main" id="{D8AF5BDE-9F30-4C60-95CD-C6DC4033ABB7}"/>
                    </a:ext>
                  </a:extLst>
                </p:cNvPr>
                <p:cNvCxnSpPr>
                  <a:cxnSpLocks/>
                </p:cNvCxnSpPr>
                <p:nvPr/>
              </p:nvCxnSpPr>
              <p:spPr>
                <a:xfrm flipV="1">
                  <a:off x="2504180" y="3421148"/>
                  <a:ext cx="0" cy="384904"/>
                </a:xfrm>
                <a:prstGeom prst="line">
                  <a:avLst/>
                </a:prstGeom>
                <a:noFill/>
                <a:ln w="22225" cap="rnd">
                  <a:solidFill>
                    <a:schemeClr val="accent3"/>
                  </a:solidFill>
                  <a:prstDash val="solid"/>
                  <a:round/>
                  <a:headEnd/>
                  <a:tailEnd type="oval" w="lg" len="lg"/>
                </a:ln>
                <a:effectLst/>
              </p:spPr>
            </p:cxnSp>
          </p:grpSp>
        </p:grpSp>
      </p:grpSp>
      <p:grpSp>
        <p:nvGrpSpPr>
          <p:cNvPr id="91" name="Group 90">
            <a:extLst>
              <a:ext uri="{FF2B5EF4-FFF2-40B4-BE49-F238E27FC236}">
                <a16:creationId xmlns:a16="http://schemas.microsoft.com/office/drawing/2014/main" id="{ABC629D2-58FA-4F4E-B5C8-5354E123B58A}"/>
              </a:ext>
            </a:extLst>
          </p:cNvPr>
          <p:cNvGrpSpPr/>
          <p:nvPr/>
        </p:nvGrpSpPr>
        <p:grpSpPr>
          <a:xfrm>
            <a:off x="5023567" y="4664555"/>
            <a:ext cx="4483865" cy="1221228"/>
            <a:chOff x="1568582" y="2957920"/>
            <a:chExt cx="4098371" cy="1221228"/>
          </a:xfrm>
        </p:grpSpPr>
        <p:sp>
          <p:nvSpPr>
            <p:cNvPr id="92" name="Rectangle 91">
              <a:extLst>
                <a:ext uri="{FF2B5EF4-FFF2-40B4-BE49-F238E27FC236}">
                  <a16:creationId xmlns:a16="http://schemas.microsoft.com/office/drawing/2014/main" id="{64A86C68-015B-4369-BBA6-7C28431039E2}"/>
                </a:ext>
              </a:extLst>
            </p:cNvPr>
            <p:cNvSpPr/>
            <p:nvPr/>
          </p:nvSpPr>
          <p:spPr>
            <a:xfrm>
              <a:off x="1568582" y="2957920"/>
              <a:ext cx="4098371" cy="1221228"/>
            </a:xfrm>
            <a:prstGeom prst="rect">
              <a:avLst/>
            </a:prstGeom>
            <a:solidFill>
              <a:srgbClr val="FFFFFF">
                <a:lumMod val="95000"/>
              </a:srgbClr>
            </a:solidFill>
            <a:ln w="6350" cap="flat" cmpd="sng" algn="ctr">
              <a:noFill/>
              <a:prstDash val="solid"/>
              <a:miter lim="800000"/>
            </a:ln>
            <a:effectLst/>
          </p:spPr>
          <p:txBody>
            <a:bodyPr lIns="91440" tIns="45720" rIns="91440" bIns="45720" rtlCol="0"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D9D9DB">
                    <a:lumMod val="10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D9D9DB">
                    <a:lumMod val="10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2">
                      <a:lumMod val="10000"/>
                    </a:schemeClr>
                  </a:solidFill>
                  <a:effectLst/>
                  <a:uLnTx/>
                  <a:uFillTx/>
                </a:rPr>
                <a:t>5-yr </a:t>
              </a:r>
              <a:r>
                <a:rPr lang="en-US" sz="2000" kern="0" dirty="0">
                  <a:solidFill>
                    <a:schemeClr val="bg2">
                      <a:lumMod val="10000"/>
                    </a:schemeClr>
                  </a:solidFill>
                </a:rPr>
                <a:t>survival</a:t>
              </a:r>
              <a:r>
                <a:rPr lang="en-US" sz="2000" kern="0" baseline="30000" dirty="0">
                  <a:solidFill>
                    <a:schemeClr val="bg2">
                      <a:lumMod val="10000"/>
                    </a:schemeClr>
                  </a:solidFill>
                </a:rPr>
                <a:t>1,3</a:t>
              </a:r>
              <a:r>
                <a:rPr kumimoji="0" lang="en-US" sz="2000" b="0" i="0" u="none" strike="noStrike" kern="0" cap="none" spc="0" normalizeH="0" baseline="30000" noProof="0" dirty="0">
                  <a:ln>
                    <a:noFill/>
                  </a:ln>
                  <a:solidFill>
                    <a:schemeClr val="bg2">
                      <a:lumMod val="10000"/>
                    </a:schemeClr>
                  </a:solidFill>
                  <a:effectLst/>
                  <a:uLnTx/>
                  <a:uFillTx/>
                </a:rPr>
                <a:t>†</a:t>
              </a:r>
              <a:endParaRPr lang="en-US" sz="2000" b="0" i="0" u="none" strike="noStrike" kern="0" cap="none" spc="0" normalizeH="0" baseline="30000" noProof="0" dirty="0">
                <a:ln>
                  <a:noFill/>
                </a:ln>
                <a:solidFill>
                  <a:schemeClr val="bg2">
                    <a:lumMod val="10000"/>
                  </a:schemeClr>
                </a:solidFill>
                <a:effectLst/>
                <a:uLnTx/>
                <a:uFillTx/>
                <a:cs typeface="Arial"/>
              </a:endParaRPr>
            </a:p>
          </p:txBody>
        </p:sp>
        <p:grpSp>
          <p:nvGrpSpPr>
            <p:cNvPr id="93" name="Group 92">
              <a:extLst>
                <a:ext uri="{FF2B5EF4-FFF2-40B4-BE49-F238E27FC236}">
                  <a16:creationId xmlns:a16="http://schemas.microsoft.com/office/drawing/2014/main" id="{9D3B9197-5CB9-4EDF-B585-796F7606C29A}"/>
                </a:ext>
              </a:extLst>
            </p:cNvPr>
            <p:cNvGrpSpPr/>
            <p:nvPr/>
          </p:nvGrpSpPr>
          <p:grpSpPr>
            <a:xfrm>
              <a:off x="1771500" y="3054302"/>
              <a:ext cx="1763925" cy="705048"/>
              <a:chOff x="5338017" y="3145592"/>
              <a:chExt cx="1763925" cy="705048"/>
            </a:xfrm>
          </p:grpSpPr>
          <p:sp>
            <p:nvSpPr>
              <p:cNvPr id="98" name="TextBox 97">
                <a:extLst>
                  <a:ext uri="{FF2B5EF4-FFF2-40B4-BE49-F238E27FC236}">
                    <a16:creationId xmlns:a16="http://schemas.microsoft.com/office/drawing/2014/main" id="{86AA6B82-765D-4B3F-BF1F-CA27E3E3C302}"/>
                  </a:ext>
                </a:extLst>
              </p:cNvPr>
              <p:cNvSpPr txBox="1"/>
              <p:nvPr/>
            </p:nvSpPr>
            <p:spPr>
              <a:xfrm>
                <a:off x="5338017" y="3460570"/>
                <a:ext cx="1763925" cy="390070"/>
              </a:xfrm>
              <a:prstGeom prst="rect">
                <a:avLst/>
              </a:prstGeom>
              <a:noFill/>
              <a:ln>
                <a:solidFill>
                  <a:srgbClr val="155183"/>
                </a:solidFill>
              </a:ln>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schemeClr val="bg2">
                        <a:lumMod val="10000"/>
                      </a:schemeClr>
                    </a:solidFill>
                    <a:cs typeface="Arial"/>
                  </a:rPr>
                  <a:t>91</a:t>
                </a:r>
                <a:r>
                  <a:rPr kumimoji="0" lang="en-US" sz="2000" b="0" i="0" u="none" strike="noStrike" kern="0" cap="none" spc="0" normalizeH="0" baseline="0" noProof="0" dirty="0">
                    <a:ln>
                      <a:noFill/>
                    </a:ln>
                    <a:solidFill>
                      <a:schemeClr val="bg2">
                        <a:lumMod val="10000"/>
                      </a:schemeClr>
                    </a:solidFill>
                    <a:effectLst/>
                    <a:uLnTx/>
                    <a:uFillTx/>
                    <a:cs typeface="Arial"/>
                  </a:rPr>
                  <a:t>%</a:t>
                </a:r>
              </a:p>
            </p:txBody>
          </p:sp>
          <p:sp>
            <p:nvSpPr>
              <p:cNvPr id="99" name="Rectangle 98">
                <a:extLst>
                  <a:ext uri="{FF2B5EF4-FFF2-40B4-BE49-F238E27FC236}">
                    <a16:creationId xmlns:a16="http://schemas.microsoft.com/office/drawing/2014/main" id="{F1E32BB5-D971-42CA-95A6-1783104B22A3}"/>
                  </a:ext>
                </a:extLst>
              </p:cNvPr>
              <p:cNvSpPr/>
              <p:nvPr/>
            </p:nvSpPr>
            <p:spPr>
              <a:xfrm>
                <a:off x="5338017" y="3145592"/>
                <a:ext cx="1763925" cy="310896"/>
              </a:xfrm>
              <a:prstGeom prst="rect">
                <a:avLst/>
              </a:prstGeom>
              <a:solidFill>
                <a:srgbClr val="155183"/>
              </a:solidFill>
              <a:ln w="12700" cap="flat" cmpd="sng" algn="ctr">
                <a:solidFill>
                  <a:srgbClr val="15518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srgbClr val="FFFFFF"/>
                    </a:solidFill>
                  </a:rPr>
                  <a:t>Stage I or II*</a:t>
                </a:r>
                <a:endParaRPr kumimoji="0" lang="en-US" sz="2000" b="0" i="0" u="none" strike="noStrike" kern="0" cap="none" spc="0" normalizeH="0" baseline="0" noProof="0" dirty="0">
                  <a:ln>
                    <a:noFill/>
                  </a:ln>
                  <a:solidFill>
                    <a:srgbClr val="FFFFFF"/>
                  </a:solidFill>
                  <a:effectLst/>
                  <a:uLnTx/>
                  <a:uFillTx/>
                </a:endParaRPr>
              </a:p>
            </p:txBody>
          </p:sp>
        </p:grpSp>
        <p:grpSp>
          <p:nvGrpSpPr>
            <p:cNvPr id="95" name="Group 94">
              <a:extLst>
                <a:ext uri="{FF2B5EF4-FFF2-40B4-BE49-F238E27FC236}">
                  <a16:creationId xmlns:a16="http://schemas.microsoft.com/office/drawing/2014/main" id="{84751A9C-820B-46CF-B366-21407742BC58}"/>
                </a:ext>
              </a:extLst>
            </p:cNvPr>
            <p:cNvGrpSpPr/>
            <p:nvPr/>
          </p:nvGrpSpPr>
          <p:grpSpPr>
            <a:xfrm>
              <a:off x="3694906" y="3054302"/>
              <a:ext cx="1763934" cy="705048"/>
              <a:chOff x="5329279" y="4001987"/>
              <a:chExt cx="1763934" cy="705048"/>
            </a:xfrm>
          </p:grpSpPr>
          <p:sp>
            <p:nvSpPr>
              <p:cNvPr id="96" name="TextBox 95">
                <a:extLst>
                  <a:ext uri="{FF2B5EF4-FFF2-40B4-BE49-F238E27FC236}">
                    <a16:creationId xmlns:a16="http://schemas.microsoft.com/office/drawing/2014/main" id="{F8BFD5F7-1AE5-4A76-94B0-F4C456F36031}"/>
                  </a:ext>
                </a:extLst>
              </p:cNvPr>
              <p:cNvSpPr txBox="1"/>
              <p:nvPr/>
            </p:nvSpPr>
            <p:spPr>
              <a:xfrm>
                <a:off x="5329279" y="4316965"/>
                <a:ext cx="1763934" cy="390070"/>
              </a:xfrm>
              <a:prstGeom prst="rect">
                <a:avLst/>
              </a:prstGeom>
              <a:noFill/>
              <a:ln>
                <a:solidFill>
                  <a:srgbClr val="155183"/>
                </a:solidFill>
              </a:ln>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schemeClr val="bg2">
                        <a:lumMod val="10000"/>
                      </a:schemeClr>
                    </a:solidFill>
                    <a:cs typeface="Arial"/>
                  </a:rPr>
                  <a:t>15</a:t>
                </a:r>
                <a:r>
                  <a:rPr kumimoji="0" lang="en-US" sz="2000" b="0" i="0" u="none" strike="noStrike" kern="0" cap="none" spc="0" normalizeH="0" baseline="0" noProof="0" dirty="0">
                    <a:ln>
                      <a:noFill/>
                    </a:ln>
                    <a:solidFill>
                      <a:schemeClr val="bg2">
                        <a:lumMod val="10000"/>
                      </a:schemeClr>
                    </a:solidFill>
                    <a:effectLst/>
                    <a:uLnTx/>
                    <a:uFillTx/>
                    <a:cs typeface="Arial"/>
                  </a:rPr>
                  <a:t>%</a:t>
                </a:r>
                <a:endParaRPr lang="en-US" sz="2000" b="0" i="0" u="none" strike="noStrike" kern="0" cap="none" spc="0" normalizeH="0" baseline="0" noProof="0" dirty="0">
                  <a:ln>
                    <a:noFill/>
                  </a:ln>
                  <a:solidFill>
                    <a:schemeClr val="bg2">
                      <a:lumMod val="10000"/>
                    </a:schemeClr>
                  </a:solidFill>
                  <a:effectLst/>
                  <a:uLnTx/>
                  <a:uFillTx/>
                  <a:cs typeface="Arial"/>
                </a:endParaRPr>
              </a:p>
            </p:txBody>
          </p:sp>
          <p:sp>
            <p:nvSpPr>
              <p:cNvPr id="97" name="Rectangle 96">
                <a:extLst>
                  <a:ext uri="{FF2B5EF4-FFF2-40B4-BE49-F238E27FC236}">
                    <a16:creationId xmlns:a16="http://schemas.microsoft.com/office/drawing/2014/main" id="{1BB4693B-21A7-487C-82BD-ACFCA55EB2BB}"/>
                  </a:ext>
                </a:extLst>
              </p:cNvPr>
              <p:cNvSpPr/>
              <p:nvPr/>
            </p:nvSpPr>
            <p:spPr>
              <a:xfrm>
                <a:off x="5329279" y="4001987"/>
                <a:ext cx="1763934" cy="313038"/>
              </a:xfrm>
              <a:prstGeom prst="rect">
                <a:avLst/>
              </a:prstGeom>
              <a:solidFill>
                <a:srgbClr val="155183"/>
              </a:solidFill>
              <a:ln w="12700" cap="flat" cmpd="sng" algn="ctr">
                <a:solidFill>
                  <a:srgbClr val="15518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a:solidFill>
                      <a:srgbClr val="FFFFFF"/>
                    </a:solidFill>
                  </a:rPr>
                  <a:t>Stage</a:t>
                </a:r>
                <a:r>
                  <a:rPr kumimoji="0" lang="en-US" sz="2000" b="0" i="0" u="none" strike="noStrike" kern="0" cap="none" spc="0" normalizeH="0" baseline="0" noProof="0">
                    <a:ln>
                      <a:noFill/>
                    </a:ln>
                    <a:solidFill>
                      <a:srgbClr val="FFFFFF"/>
                    </a:solidFill>
                    <a:effectLst/>
                    <a:uLnTx/>
                    <a:uFillTx/>
                  </a:rPr>
                  <a:t> IV</a:t>
                </a:r>
              </a:p>
            </p:txBody>
          </p:sp>
        </p:grpSp>
      </p:grpSp>
    </p:spTree>
    <p:extLst>
      <p:ext uri="{BB962C8B-B14F-4D97-AF65-F5344CB8AC3E}">
        <p14:creationId xmlns:p14="http://schemas.microsoft.com/office/powerpoint/2010/main" val="52050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Placeholder 4">
            <a:extLst>
              <a:ext uri="{FF2B5EF4-FFF2-40B4-BE49-F238E27FC236}">
                <a16:creationId xmlns:a16="http://schemas.microsoft.com/office/drawing/2014/main" id="{92065C34-9EAF-473D-8927-767B4BE9A1C7}"/>
              </a:ext>
            </a:extLst>
          </p:cNvPr>
          <p:cNvSpPr txBox="1">
            <a:spLocks/>
          </p:cNvSpPr>
          <p:nvPr/>
        </p:nvSpPr>
        <p:spPr bwMode="gray">
          <a:xfrm>
            <a:off x="533400" y="4289971"/>
            <a:ext cx="11128248" cy="1464693"/>
          </a:xfrm>
          <a:prstGeom prst="rect">
            <a:avLst/>
          </a:prstGeom>
          <a:gradFill flip="none" rotWithShape="0">
            <a:gsLst>
              <a:gs pos="0">
                <a:schemeClr val="accent4">
                  <a:lumMod val="20000"/>
                  <a:lumOff val="80000"/>
                </a:schemeClr>
              </a:gs>
              <a:gs pos="100000">
                <a:schemeClr val="bg1"/>
              </a:gs>
            </a:gsLst>
            <a:lin ang="5400000" scaled="0"/>
            <a:tileRect/>
          </a:gradFill>
          <a:ln w="28575" cap="flat" cmpd="sng" algn="ctr">
            <a:noFill/>
            <a:prstDash val="solid"/>
            <a:miter lim="800000"/>
            <a:headEnd type="none" w="med" len="med"/>
            <a:tailEnd type="none" w="med" len="med"/>
          </a:ln>
          <a:effectLst/>
        </p:spPr>
        <p:txBody>
          <a:bodyPr vert="horz" wrap="square" lIns="68590" tIns="34295" rIns="68590" bIns="3429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38" name="Text Placeholder 4"/>
          <p:cNvSpPr txBox="1">
            <a:spLocks/>
          </p:cNvSpPr>
          <p:nvPr/>
        </p:nvSpPr>
        <p:spPr bwMode="gray">
          <a:xfrm>
            <a:off x="533400" y="3744646"/>
            <a:ext cx="11125200" cy="548640"/>
          </a:xfrm>
          <a:prstGeom prst="rect">
            <a:avLst/>
          </a:prstGeom>
          <a:solidFill>
            <a:schemeClr val="accent4">
              <a:lumMod val="60000"/>
              <a:lumOff val="40000"/>
            </a:schemeClr>
          </a:solidFill>
          <a:ln w="28575" cap="flat" cmpd="sng" algn="ctr">
            <a:noFill/>
            <a:prstDash val="solid"/>
            <a:miter lim="800000"/>
            <a:headEnd type="none" w="med" len="med"/>
            <a:tailEnd type="none" w="med" len="med"/>
          </a:ln>
          <a:effectLst/>
        </p:spPr>
        <p:txBody>
          <a:bodyPr vert="horz" wrap="square" lIns="68590" tIns="34295" rIns="68590" bIns="34295"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600" b="1" i="0" u="none" strike="noStrike" kern="1200" cap="none" spc="0" normalizeH="0" baseline="0" noProof="0" dirty="0">
                <a:ln>
                  <a:noFill/>
                </a:ln>
                <a:solidFill>
                  <a:srgbClr val="125285">
                    <a:lumMod val="75000"/>
                  </a:srgbClr>
                </a:solidFill>
                <a:effectLst/>
                <a:uLnTx/>
                <a:uFillTx/>
                <a:latin typeface="Arial"/>
                <a:ea typeface="+mn-ea"/>
                <a:cs typeface="+mn-cs"/>
              </a:rPr>
              <a:t>The Following Factors May Be Considered When Estimating CRC Risk for Average-risk Individuals, But These Alone Do Not Elevate People Beyond the Average-risk Category</a:t>
            </a:r>
            <a:r>
              <a:rPr kumimoji="0" lang="en-US" sz="1600" b="1" i="0" u="none" strike="noStrike" kern="1200" cap="none" spc="0" normalizeH="0" baseline="30000" noProof="0" dirty="0">
                <a:ln>
                  <a:noFill/>
                </a:ln>
                <a:solidFill>
                  <a:srgbClr val="125285">
                    <a:lumMod val="75000"/>
                  </a:srgbClr>
                </a:solidFill>
                <a:effectLst/>
                <a:uLnTx/>
                <a:uFillTx/>
                <a:latin typeface="Arial"/>
                <a:ea typeface="+mn-ea"/>
                <a:cs typeface="+mn-cs"/>
              </a:rPr>
              <a:t>5</a:t>
            </a:r>
            <a:r>
              <a:rPr lang="en-US" sz="1600" b="0" i="0" u="none" strike="noStrike" baseline="30000" dirty="0">
                <a:solidFill>
                  <a:srgbClr val="125285"/>
                </a:solidFill>
                <a:effectLst/>
                <a:latin typeface="Arial" panose="020B0604020202020204" pitchFamily="34" charset="0"/>
              </a:rPr>
              <a:t>†</a:t>
            </a:r>
            <a:endParaRPr kumimoji="0" lang="en-US" sz="1600" b="1" i="0" u="none" strike="noStrike" kern="1200" cap="none" spc="0" normalizeH="0" baseline="30000" noProof="0" dirty="0">
              <a:ln>
                <a:noFill/>
              </a:ln>
              <a:solidFill>
                <a:srgbClr val="125285">
                  <a:lumMod val="75000"/>
                </a:srgbClr>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C135E5E6-D0D6-4DB6-B713-2F1EB3E8FB8B}"/>
              </a:ext>
            </a:extLst>
          </p:cNvPr>
          <p:cNvSpPr/>
          <p:nvPr/>
        </p:nvSpPr>
        <p:spPr>
          <a:xfrm>
            <a:off x="1409700" y="4578790"/>
            <a:ext cx="2194560" cy="28623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spAutoFit/>
          </a:bodyPr>
          <a:lstStyle/>
          <a:p>
            <a:pPr marL="0" marR="0" lvl="0" indent="0" algn="l" defTabSz="685983" rtl="0" eaLnBrk="1" fontAlgn="auto" latinLnBrk="0" hangingPunct="1">
              <a:lnSpc>
                <a:spcPct val="90000"/>
              </a:lnSpc>
              <a:spcBef>
                <a:spcPts val="1500"/>
              </a:spcBef>
              <a:spcAft>
                <a:spcPct val="35000"/>
              </a:spcAft>
              <a:buClrTx/>
              <a:buSzPct val="100000"/>
              <a:buFontTx/>
              <a:buNone/>
              <a:tabLst/>
              <a:defRPr/>
            </a:pPr>
            <a:r>
              <a:rPr kumimoji="0" lang="en-US" sz="1400" b="0" i="0" u="none" strike="noStrike" kern="1200" cap="none" spc="0" normalizeH="0" baseline="0" noProof="0">
                <a:ln>
                  <a:noFill/>
                </a:ln>
                <a:solidFill>
                  <a:srgbClr val="125285"/>
                </a:solidFill>
                <a:effectLst/>
                <a:uLnTx/>
                <a:uFillTx/>
                <a:latin typeface="Arial"/>
                <a:ea typeface="+mn-ea"/>
                <a:cs typeface="+mn-cs"/>
              </a:rPr>
              <a:t>Cigarette smoking</a:t>
            </a:r>
          </a:p>
        </p:txBody>
      </p:sp>
      <p:grpSp>
        <p:nvGrpSpPr>
          <p:cNvPr id="17" name="Group 16">
            <a:extLst>
              <a:ext uri="{FF2B5EF4-FFF2-40B4-BE49-F238E27FC236}">
                <a16:creationId xmlns:a16="http://schemas.microsoft.com/office/drawing/2014/main" id="{C9F3B988-2F0C-471E-90BE-21EECD2C391B}"/>
              </a:ext>
            </a:extLst>
          </p:cNvPr>
          <p:cNvGrpSpPr>
            <a:grpSpLocks noChangeAspect="1"/>
          </p:cNvGrpSpPr>
          <p:nvPr/>
        </p:nvGrpSpPr>
        <p:grpSpPr>
          <a:xfrm>
            <a:off x="813477" y="4447586"/>
            <a:ext cx="548640" cy="548640"/>
            <a:chOff x="427522" y="4746855"/>
            <a:chExt cx="457200" cy="457200"/>
          </a:xfrm>
        </p:grpSpPr>
        <p:sp>
          <p:nvSpPr>
            <p:cNvPr id="33" name="Oval 3">
              <a:extLst>
                <a:ext uri="{FF2B5EF4-FFF2-40B4-BE49-F238E27FC236}">
                  <a16:creationId xmlns:a16="http://schemas.microsoft.com/office/drawing/2014/main" id="{58D5AC45-0D69-407E-968F-741DFEFCD6ED}"/>
                </a:ext>
              </a:extLst>
            </p:cNvPr>
            <p:cNvSpPr>
              <a:spLocks noChangeArrowheads="1"/>
            </p:cNvSpPr>
            <p:nvPr/>
          </p:nvSpPr>
          <p:spPr bwMode="gray">
            <a:xfrm>
              <a:off x="427522" y="4746855"/>
              <a:ext cx="457200" cy="457200"/>
            </a:xfrm>
            <a:prstGeom prst="ellipse">
              <a:avLst/>
            </a:prstGeom>
            <a:solidFill>
              <a:schemeClr val="bg1"/>
            </a:solidFill>
            <a:ln w="25400" algn="ctr">
              <a:solidFill>
                <a:schemeClr val="accent1"/>
              </a:solidFill>
              <a:round/>
              <a:headEnd/>
              <a:tailEnd/>
            </a:ln>
            <a:effectLst/>
          </p:spPr>
          <p:txBody>
            <a:bodyPr anchor="ctr"/>
            <a:lstStyle/>
            <a:p>
              <a:pPr marL="0" marR="0" lvl="0" indent="0" algn="ctr" defTabSz="914400" rtl="0" eaLnBrk="0" fontAlgn="auto" latinLnBrk="0" hangingPunct="0">
                <a:lnSpc>
                  <a:spcPct val="9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25285"/>
                </a:solidFill>
                <a:effectLst/>
                <a:uLnTx/>
                <a:uFillTx/>
                <a:latin typeface="Arial"/>
                <a:ea typeface="MS PGothic" pitchFamily="34" charset="-128"/>
                <a:cs typeface="+mn-cs"/>
              </a:endParaRPr>
            </a:p>
          </p:txBody>
        </p:sp>
        <p:sp>
          <p:nvSpPr>
            <p:cNvPr id="34" name="Freeform 12">
              <a:extLst>
                <a:ext uri="{FF2B5EF4-FFF2-40B4-BE49-F238E27FC236}">
                  <a16:creationId xmlns:a16="http://schemas.microsoft.com/office/drawing/2014/main" id="{87A4C05A-A6B4-4A1F-818F-62EAF3F01E10}"/>
                </a:ext>
              </a:extLst>
            </p:cNvPr>
            <p:cNvSpPr>
              <a:spLocks noEditPoints="1"/>
            </p:cNvSpPr>
            <p:nvPr/>
          </p:nvSpPr>
          <p:spPr bwMode="gray">
            <a:xfrm>
              <a:off x="495036" y="4881677"/>
              <a:ext cx="314104" cy="171090"/>
            </a:xfrm>
            <a:custGeom>
              <a:avLst/>
              <a:gdLst>
                <a:gd name="T0" fmla="*/ 218 w 229"/>
                <a:gd name="T1" fmla="*/ 80 h 125"/>
                <a:gd name="T2" fmla="*/ 5 w 229"/>
                <a:gd name="T3" fmla="*/ 80 h 125"/>
                <a:gd name="T4" fmla="*/ 0 w 229"/>
                <a:gd name="T5" fmla="*/ 85 h 125"/>
                <a:gd name="T6" fmla="*/ 0 w 229"/>
                <a:gd name="T7" fmla="*/ 121 h 125"/>
                <a:gd name="T8" fmla="*/ 5 w 229"/>
                <a:gd name="T9" fmla="*/ 125 h 125"/>
                <a:gd name="T10" fmla="*/ 218 w 229"/>
                <a:gd name="T11" fmla="*/ 125 h 125"/>
                <a:gd name="T12" fmla="*/ 223 w 229"/>
                <a:gd name="T13" fmla="*/ 121 h 125"/>
                <a:gd name="T14" fmla="*/ 223 w 229"/>
                <a:gd name="T15" fmla="*/ 85 h 125"/>
                <a:gd name="T16" fmla="*/ 218 w 229"/>
                <a:gd name="T17" fmla="*/ 80 h 125"/>
                <a:gd name="T18" fmla="*/ 66 w 229"/>
                <a:gd name="T19" fmla="*/ 90 h 125"/>
                <a:gd name="T20" fmla="*/ 197 w 229"/>
                <a:gd name="T21" fmla="*/ 90 h 125"/>
                <a:gd name="T22" fmla="*/ 197 w 229"/>
                <a:gd name="T23" fmla="*/ 116 h 125"/>
                <a:gd name="T24" fmla="*/ 66 w 229"/>
                <a:gd name="T25" fmla="*/ 116 h 125"/>
                <a:gd name="T26" fmla="*/ 66 w 229"/>
                <a:gd name="T27" fmla="*/ 90 h 125"/>
                <a:gd name="T28" fmla="*/ 214 w 229"/>
                <a:gd name="T29" fmla="*/ 116 h 125"/>
                <a:gd name="T30" fmla="*/ 206 w 229"/>
                <a:gd name="T31" fmla="*/ 116 h 125"/>
                <a:gd name="T32" fmla="*/ 206 w 229"/>
                <a:gd name="T33" fmla="*/ 90 h 125"/>
                <a:gd name="T34" fmla="*/ 214 w 229"/>
                <a:gd name="T35" fmla="*/ 90 h 125"/>
                <a:gd name="T36" fmla="*/ 214 w 229"/>
                <a:gd name="T37" fmla="*/ 116 h 125"/>
                <a:gd name="T38" fmla="*/ 204 w 229"/>
                <a:gd name="T39" fmla="*/ 29 h 125"/>
                <a:gd name="T40" fmla="*/ 210 w 229"/>
                <a:gd name="T41" fmla="*/ 2 h 125"/>
                <a:gd name="T42" fmla="*/ 217 w 229"/>
                <a:gd name="T43" fmla="*/ 3 h 125"/>
                <a:gd name="T44" fmla="*/ 217 w 229"/>
                <a:gd name="T45" fmla="*/ 9 h 125"/>
                <a:gd name="T46" fmla="*/ 213 w 229"/>
                <a:gd name="T47" fmla="*/ 26 h 125"/>
                <a:gd name="T48" fmla="*/ 218 w 229"/>
                <a:gd name="T49" fmla="*/ 35 h 125"/>
                <a:gd name="T50" fmla="*/ 225 w 229"/>
                <a:gd name="T51" fmla="*/ 45 h 125"/>
                <a:gd name="T52" fmla="*/ 215 w 229"/>
                <a:gd name="T53" fmla="*/ 75 h 125"/>
                <a:gd name="T54" fmla="*/ 212 w 229"/>
                <a:gd name="T55" fmla="*/ 76 h 125"/>
                <a:gd name="T56" fmla="*/ 208 w 229"/>
                <a:gd name="T57" fmla="*/ 74 h 125"/>
                <a:gd name="T58" fmla="*/ 210 w 229"/>
                <a:gd name="T59" fmla="*/ 67 h 125"/>
                <a:gd name="T60" fmla="*/ 216 w 229"/>
                <a:gd name="T61" fmla="*/ 49 h 125"/>
                <a:gd name="T62" fmla="*/ 210 w 229"/>
                <a:gd name="T63" fmla="*/ 40 h 125"/>
                <a:gd name="T64" fmla="*/ 204 w 229"/>
                <a:gd name="T65" fmla="*/ 29 h 125"/>
                <a:gd name="T66" fmla="*/ 204 w 229"/>
                <a:gd name="T67" fmla="*/ 29 h 125"/>
                <a:gd name="T68" fmla="*/ 204 w 229"/>
                <a:gd name="T69" fmla="*/ 2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9" h="125">
                  <a:moveTo>
                    <a:pt x="218" y="80"/>
                  </a:moveTo>
                  <a:cubicBezTo>
                    <a:pt x="5" y="80"/>
                    <a:pt x="5" y="80"/>
                    <a:pt x="5" y="80"/>
                  </a:cubicBezTo>
                  <a:cubicBezTo>
                    <a:pt x="2" y="80"/>
                    <a:pt x="0" y="82"/>
                    <a:pt x="0" y="85"/>
                  </a:cubicBezTo>
                  <a:cubicBezTo>
                    <a:pt x="0" y="121"/>
                    <a:pt x="0" y="121"/>
                    <a:pt x="0" y="121"/>
                  </a:cubicBezTo>
                  <a:cubicBezTo>
                    <a:pt x="0" y="123"/>
                    <a:pt x="2" y="125"/>
                    <a:pt x="5" y="125"/>
                  </a:cubicBezTo>
                  <a:cubicBezTo>
                    <a:pt x="218" y="125"/>
                    <a:pt x="218" y="125"/>
                    <a:pt x="218" y="125"/>
                  </a:cubicBezTo>
                  <a:cubicBezTo>
                    <a:pt x="221" y="125"/>
                    <a:pt x="223" y="123"/>
                    <a:pt x="223" y="121"/>
                  </a:cubicBezTo>
                  <a:cubicBezTo>
                    <a:pt x="223" y="85"/>
                    <a:pt x="223" y="85"/>
                    <a:pt x="223" y="85"/>
                  </a:cubicBezTo>
                  <a:cubicBezTo>
                    <a:pt x="223" y="82"/>
                    <a:pt x="221" y="80"/>
                    <a:pt x="218" y="80"/>
                  </a:cubicBezTo>
                  <a:close/>
                  <a:moveTo>
                    <a:pt x="66" y="90"/>
                  </a:moveTo>
                  <a:cubicBezTo>
                    <a:pt x="197" y="90"/>
                    <a:pt x="197" y="90"/>
                    <a:pt x="197" y="90"/>
                  </a:cubicBezTo>
                  <a:cubicBezTo>
                    <a:pt x="197" y="116"/>
                    <a:pt x="197" y="116"/>
                    <a:pt x="197" y="116"/>
                  </a:cubicBezTo>
                  <a:cubicBezTo>
                    <a:pt x="66" y="116"/>
                    <a:pt x="66" y="116"/>
                    <a:pt x="66" y="116"/>
                  </a:cubicBezTo>
                  <a:lnTo>
                    <a:pt x="66" y="90"/>
                  </a:lnTo>
                  <a:close/>
                  <a:moveTo>
                    <a:pt x="214" y="116"/>
                  </a:moveTo>
                  <a:cubicBezTo>
                    <a:pt x="206" y="116"/>
                    <a:pt x="206" y="116"/>
                    <a:pt x="206" y="116"/>
                  </a:cubicBezTo>
                  <a:cubicBezTo>
                    <a:pt x="206" y="90"/>
                    <a:pt x="206" y="90"/>
                    <a:pt x="206" y="90"/>
                  </a:cubicBezTo>
                  <a:cubicBezTo>
                    <a:pt x="214" y="90"/>
                    <a:pt x="214" y="90"/>
                    <a:pt x="214" y="90"/>
                  </a:cubicBezTo>
                  <a:lnTo>
                    <a:pt x="214" y="116"/>
                  </a:lnTo>
                  <a:close/>
                  <a:moveTo>
                    <a:pt x="204" y="29"/>
                  </a:moveTo>
                  <a:cubicBezTo>
                    <a:pt x="200" y="20"/>
                    <a:pt x="203" y="9"/>
                    <a:pt x="210" y="2"/>
                  </a:cubicBezTo>
                  <a:cubicBezTo>
                    <a:pt x="212" y="0"/>
                    <a:pt x="215" y="1"/>
                    <a:pt x="217" y="3"/>
                  </a:cubicBezTo>
                  <a:cubicBezTo>
                    <a:pt x="219" y="5"/>
                    <a:pt x="219" y="8"/>
                    <a:pt x="217" y="9"/>
                  </a:cubicBezTo>
                  <a:cubicBezTo>
                    <a:pt x="212" y="13"/>
                    <a:pt x="210" y="20"/>
                    <a:pt x="213" y="26"/>
                  </a:cubicBezTo>
                  <a:cubicBezTo>
                    <a:pt x="214" y="29"/>
                    <a:pt x="216" y="32"/>
                    <a:pt x="218" y="35"/>
                  </a:cubicBezTo>
                  <a:cubicBezTo>
                    <a:pt x="220" y="38"/>
                    <a:pt x="223" y="41"/>
                    <a:pt x="225" y="45"/>
                  </a:cubicBezTo>
                  <a:cubicBezTo>
                    <a:pt x="229" y="56"/>
                    <a:pt x="225" y="69"/>
                    <a:pt x="215" y="75"/>
                  </a:cubicBezTo>
                  <a:cubicBezTo>
                    <a:pt x="214" y="76"/>
                    <a:pt x="213" y="76"/>
                    <a:pt x="212" y="76"/>
                  </a:cubicBezTo>
                  <a:cubicBezTo>
                    <a:pt x="211" y="76"/>
                    <a:pt x="209" y="76"/>
                    <a:pt x="208" y="74"/>
                  </a:cubicBezTo>
                  <a:cubicBezTo>
                    <a:pt x="207" y="72"/>
                    <a:pt x="208" y="69"/>
                    <a:pt x="210" y="67"/>
                  </a:cubicBezTo>
                  <a:cubicBezTo>
                    <a:pt x="216" y="64"/>
                    <a:pt x="218" y="55"/>
                    <a:pt x="216" y="49"/>
                  </a:cubicBezTo>
                  <a:cubicBezTo>
                    <a:pt x="215" y="46"/>
                    <a:pt x="212" y="43"/>
                    <a:pt x="210" y="40"/>
                  </a:cubicBezTo>
                  <a:cubicBezTo>
                    <a:pt x="208" y="37"/>
                    <a:pt x="205" y="34"/>
                    <a:pt x="204" y="29"/>
                  </a:cubicBezTo>
                  <a:close/>
                  <a:moveTo>
                    <a:pt x="204" y="29"/>
                  </a:moveTo>
                  <a:cubicBezTo>
                    <a:pt x="204" y="29"/>
                    <a:pt x="204" y="29"/>
                    <a:pt x="204" y="2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25285"/>
                </a:solidFill>
                <a:effectLst/>
                <a:uLnTx/>
                <a:uFillTx/>
                <a:latin typeface="Arial"/>
                <a:ea typeface="+mn-ea"/>
                <a:cs typeface="+mn-cs"/>
              </a:endParaRPr>
            </a:p>
          </p:txBody>
        </p:sp>
      </p:grpSp>
      <p:sp>
        <p:nvSpPr>
          <p:cNvPr id="36" name="Rectangle 35">
            <a:extLst>
              <a:ext uri="{FF2B5EF4-FFF2-40B4-BE49-F238E27FC236}">
                <a16:creationId xmlns:a16="http://schemas.microsoft.com/office/drawing/2014/main" id="{D834E6C6-1097-486A-B652-1927B14C1A56}"/>
              </a:ext>
            </a:extLst>
          </p:cNvPr>
          <p:cNvSpPr/>
          <p:nvPr/>
        </p:nvSpPr>
        <p:spPr>
          <a:xfrm>
            <a:off x="1409700" y="5251153"/>
            <a:ext cx="2194560" cy="28623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spAutoFit/>
          </a:bodyPr>
          <a:lstStyle/>
          <a:p>
            <a:pPr marL="0" marR="0" lvl="0" indent="0" algn="l" defTabSz="685983" rtl="0" eaLnBrk="1" fontAlgn="auto" latinLnBrk="0" hangingPunct="1">
              <a:lnSpc>
                <a:spcPct val="90000"/>
              </a:lnSpc>
              <a:spcBef>
                <a:spcPts val="1500"/>
              </a:spcBef>
              <a:spcAft>
                <a:spcPct val="35000"/>
              </a:spcAft>
              <a:buClrTx/>
              <a:buSzPct val="100000"/>
              <a:buFontTx/>
              <a:buNone/>
              <a:tabLst/>
              <a:defRPr/>
            </a:pPr>
            <a:r>
              <a:rPr kumimoji="0" lang="en-US" sz="1400" b="0" i="0" u="none" strike="noStrike" kern="1200" cap="none" spc="0" normalizeH="0" baseline="0" noProof="0">
                <a:ln>
                  <a:noFill/>
                </a:ln>
                <a:solidFill>
                  <a:srgbClr val="125285"/>
                </a:solidFill>
                <a:effectLst/>
                <a:uLnTx/>
                <a:uFillTx/>
                <a:latin typeface="Arial"/>
                <a:ea typeface="+mn-ea"/>
                <a:cs typeface="+mn-cs"/>
              </a:rPr>
              <a:t>Diabetes</a:t>
            </a:r>
          </a:p>
        </p:txBody>
      </p:sp>
      <p:grpSp>
        <p:nvGrpSpPr>
          <p:cNvPr id="18" name="Group 17">
            <a:extLst>
              <a:ext uri="{FF2B5EF4-FFF2-40B4-BE49-F238E27FC236}">
                <a16:creationId xmlns:a16="http://schemas.microsoft.com/office/drawing/2014/main" id="{828B0FC5-B6D5-44F9-AA75-B4458F9D1353}"/>
              </a:ext>
            </a:extLst>
          </p:cNvPr>
          <p:cNvGrpSpPr>
            <a:grpSpLocks noChangeAspect="1"/>
          </p:cNvGrpSpPr>
          <p:nvPr/>
        </p:nvGrpSpPr>
        <p:grpSpPr>
          <a:xfrm>
            <a:off x="813477" y="5119949"/>
            <a:ext cx="548640" cy="548640"/>
            <a:chOff x="427522" y="5349026"/>
            <a:chExt cx="457200" cy="457200"/>
          </a:xfrm>
        </p:grpSpPr>
        <p:sp>
          <p:nvSpPr>
            <p:cNvPr id="39" name="Oval 3">
              <a:extLst>
                <a:ext uri="{FF2B5EF4-FFF2-40B4-BE49-F238E27FC236}">
                  <a16:creationId xmlns:a16="http://schemas.microsoft.com/office/drawing/2014/main" id="{E91030DA-52DC-42EF-A6C3-16BC71F62202}"/>
                </a:ext>
              </a:extLst>
            </p:cNvPr>
            <p:cNvSpPr>
              <a:spLocks noChangeArrowheads="1"/>
            </p:cNvSpPr>
            <p:nvPr/>
          </p:nvSpPr>
          <p:spPr bwMode="gray">
            <a:xfrm>
              <a:off x="427522" y="5349026"/>
              <a:ext cx="457200" cy="457200"/>
            </a:xfrm>
            <a:prstGeom prst="ellipse">
              <a:avLst/>
            </a:prstGeom>
            <a:solidFill>
              <a:schemeClr val="bg1"/>
            </a:solidFill>
            <a:ln w="25400" algn="ctr">
              <a:solidFill>
                <a:schemeClr val="accent1"/>
              </a:solidFill>
              <a:round/>
              <a:headEnd/>
              <a:tailEnd/>
            </a:ln>
            <a:effectLst/>
          </p:spPr>
          <p:txBody>
            <a:bodyPr anchor="ctr"/>
            <a:lstStyle/>
            <a:p>
              <a:pPr marL="0" marR="0" lvl="0" indent="0" algn="ctr" defTabSz="914400" rtl="0" eaLnBrk="0" fontAlgn="auto" latinLnBrk="0" hangingPunct="0">
                <a:lnSpc>
                  <a:spcPct val="9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25285"/>
                </a:solidFill>
                <a:effectLst/>
                <a:uLnTx/>
                <a:uFillTx/>
                <a:latin typeface="Arial"/>
                <a:ea typeface="MS PGothic" pitchFamily="34" charset="-128"/>
                <a:cs typeface="+mn-cs"/>
              </a:endParaRPr>
            </a:p>
          </p:txBody>
        </p:sp>
        <p:grpSp>
          <p:nvGrpSpPr>
            <p:cNvPr id="42" name="Group 35">
              <a:extLst>
                <a:ext uri="{FF2B5EF4-FFF2-40B4-BE49-F238E27FC236}">
                  <a16:creationId xmlns:a16="http://schemas.microsoft.com/office/drawing/2014/main" id="{A03C120E-49E9-44E4-A4D3-DBAA60C8DEE1}"/>
                </a:ext>
              </a:extLst>
            </p:cNvPr>
            <p:cNvGrpSpPr>
              <a:grpSpLocks noChangeAspect="1"/>
            </p:cNvGrpSpPr>
            <p:nvPr/>
          </p:nvGrpSpPr>
          <p:grpSpPr bwMode="gray">
            <a:xfrm>
              <a:off x="507432" y="5470574"/>
              <a:ext cx="296510" cy="253150"/>
              <a:chOff x="4422" y="379"/>
              <a:chExt cx="4861" cy="4133"/>
            </a:xfrm>
            <a:solidFill>
              <a:schemeClr val="accent1"/>
            </a:solidFill>
          </p:grpSpPr>
          <p:sp>
            <p:nvSpPr>
              <p:cNvPr id="43" name="Freeform 36">
                <a:extLst>
                  <a:ext uri="{FF2B5EF4-FFF2-40B4-BE49-F238E27FC236}">
                    <a16:creationId xmlns:a16="http://schemas.microsoft.com/office/drawing/2014/main" id="{4A8536D9-4F40-4E80-A15B-F6BDCD9DEB8E}"/>
                  </a:ext>
                </a:extLst>
              </p:cNvPr>
              <p:cNvSpPr>
                <a:spLocks noEditPoints="1"/>
              </p:cNvSpPr>
              <p:nvPr/>
            </p:nvSpPr>
            <p:spPr bwMode="gray">
              <a:xfrm>
                <a:off x="4422" y="379"/>
                <a:ext cx="4575" cy="2820"/>
              </a:xfrm>
              <a:custGeom>
                <a:avLst/>
                <a:gdLst>
                  <a:gd name="T0" fmla="*/ 858 w 1714"/>
                  <a:gd name="T1" fmla="*/ 747 h 1056"/>
                  <a:gd name="T2" fmla="*/ 883 w 1714"/>
                  <a:gd name="T3" fmla="*/ 563 h 1056"/>
                  <a:gd name="T4" fmla="*/ 1274 w 1714"/>
                  <a:gd name="T5" fmla="*/ 655 h 1056"/>
                  <a:gd name="T6" fmla="*/ 1122 w 1714"/>
                  <a:gd name="T7" fmla="*/ 994 h 1056"/>
                  <a:gd name="T8" fmla="*/ 771 w 1714"/>
                  <a:gd name="T9" fmla="*/ 902 h 1056"/>
                  <a:gd name="T10" fmla="*/ 1122 w 1714"/>
                  <a:gd name="T11" fmla="*/ 810 h 1056"/>
                  <a:gd name="T12" fmla="*/ 1122 w 1714"/>
                  <a:gd name="T13" fmla="*/ 994 h 1056"/>
                  <a:gd name="T14" fmla="*/ 542 w 1714"/>
                  <a:gd name="T15" fmla="*/ 60 h 1056"/>
                  <a:gd name="T16" fmla="*/ 795 w 1714"/>
                  <a:gd name="T17" fmla="*/ 90 h 1056"/>
                  <a:gd name="T18" fmla="*/ 821 w 1714"/>
                  <a:gd name="T19" fmla="*/ 664 h 1056"/>
                  <a:gd name="T20" fmla="*/ 636 w 1714"/>
                  <a:gd name="T21" fmla="*/ 664 h 1056"/>
                  <a:gd name="T22" fmla="*/ 635 w 1714"/>
                  <a:gd name="T23" fmla="*/ 302 h 1056"/>
                  <a:gd name="T24" fmla="*/ 604 w 1714"/>
                  <a:gd name="T25" fmla="*/ 263 h 1056"/>
                  <a:gd name="T26" fmla="*/ 573 w 1714"/>
                  <a:gd name="T27" fmla="*/ 294 h 1056"/>
                  <a:gd name="T28" fmla="*/ 289 w 1714"/>
                  <a:gd name="T29" fmla="*/ 657 h 1056"/>
                  <a:gd name="T30" fmla="*/ 327 w 1714"/>
                  <a:gd name="T31" fmla="*/ 678 h 1056"/>
                  <a:gd name="T32" fmla="*/ 574 w 1714"/>
                  <a:gd name="T33" fmla="*/ 664 h 1056"/>
                  <a:gd name="T34" fmla="*/ 733 w 1714"/>
                  <a:gd name="T35" fmla="*/ 818 h 1056"/>
                  <a:gd name="T36" fmla="*/ 741 w 1714"/>
                  <a:gd name="T37" fmla="*/ 996 h 1056"/>
                  <a:gd name="T38" fmla="*/ 62 w 1714"/>
                  <a:gd name="T39" fmla="*/ 533 h 1056"/>
                  <a:gd name="T40" fmla="*/ 1554 w 1714"/>
                  <a:gd name="T41" fmla="*/ 250 h 1056"/>
                  <a:gd name="T42" fmla="*/ 883 w 1714"/>
                  <a:gd name="T43" fmla="*/ 184 h 1056"/>
                  <a:gd name="T44" fmla="*/ 1554 w 1714"/>
                  <a:gd name="T45" fmla="*/ 60 h 1056"/>
                  <a:gd name="T46" fmla="*/ 1240 w 1714"/>
                  <a:gd name="T47" fmla="*/ 499 h 1056"/>
                  <a:gd name="T48" fmla="*/ 883 w 1714"/>
                  <a:gd name="T49" fmla="*/ 315 h 1056"/>
                  <a:gd name="T50" fmla="*/ 1332 w 1714"/>
                  <a:gd name="T51" fmla="*/ 407 h 1056"/>
                  <a:gd name="T52" fmla="*/ 1336 w 1714"/>
                  <a:gd name="T53" fmla="*/ 655 h 1056"/>
                  <a:gd name="T54" fmla="*/ 1394 w 1714"/>
                  <a:gd name="T55" fmla="*/ 407 h 1056"/>
                  <a:gd name="T56" fmla="*/ 1554 w 1714"/>
                  <a:gd name="T57" fmla="*/ 310 h 1056"/>
                  <a:gd name="T58" fmla="*/ 1554 w 1714"/>
                  <a:gd name="T59" fmla="*/ 0 h 1056"/>
                  <a:gd name="T60" fmla="*/ 696 w 1714"/>
                  <a:gd name="T61" fmla="*/ 0 h 1056"/>
                  <a:gd name="T62" fmla="*/ 693 w 1714"/>
                  <a:gd name="T63" fmla="*/ 0 h 1056"/>
                  <a:gd name="T64" fmla="*/ 0 w 1714"/>
                  <a:gd name="T65" fmla="*/ 533 h 1056"/>
                  <a:gd name="T66" fmla="*/ 861 w 1714"/>
                  <a:gd name="T67" fmla="*/ 1056 h 1056"/>
                  <a:gd name="T68" fmla="*/ 1122 w 1714"/>
                  <a:gd name="T69" fmla="*/ 1056 h 1056"/>
                  <a:gd name="T70" fmla="*/ 1237 w 1714"/>
                  <a:gd name="T71" fmla="*/ 7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14" h="1056">
                    <a:moveTo>
                      <a:pt x="1182" y="747"/>
                    </a:moveTo>
                    <a:cubicBezTo>
                      <a:pt x="858" y="747"/>
                      <a:pt x="858" y="747"/>
                      <a:pt x="858" y="747"/>
                    </a:cubicBezTo>
                    <a:cubicBezTo>
                      <a:pt x="874" y="723"/>
                      <a:pt x="883" y="694"/>
                      <a:pt x="883" y="664"/>
                    </a:cubicBezTo>
                    <a:cubicBezTo>
                      <a:pt x="883" y="563"/>
                      <a:pt x="883" y="563"/>
                      <a:pt x="883" y="563"/>
                    </a:cubicBezTo>
                    <a:cubicBezTo>
                      <a:pt x="1182" y="563"/>
                      <a:pt x="1182" y="563"/>
                      <a:pt x="1182" y="563"/>
                    </a:cubicBezTo>
                    <a:cubicBezTo>
                      <a:pt x="1233" y="563"/>
                      <a:pt x="1274" y="604"/>
                      <a:pt x="1274" y="655"/>
                    </a:cubicBezTo>
                    <a:cubicBezTo>
                      <a:pt x="1274" y="706"/>
                      <a:pt x="1233" y="747"/>
                      <a:pt x="1182" y="747"/>
                    </a:cubicBezTo>
                    <a:close/>
                    <a:moveTo>
                      <a:pt x="1122" y="994"/>
                    </a:moveTo>
                    <a:cubicBezTo>
                      <a:pt x="863" y="994"/>
                      <a:pt x="863" y="994"/>
                      <a:pt x="863" y="994"/>
                    </a:cubicBezTo>
                    <a:cubicBezTo>
                      <a:pt x="812" y="994"/>
                      <a:pt x="771" y="953"/>
                      <a:pt x="771" y="902"/>
                    </a:cubicBezTo>
                    <a:cubicBezTo>
                      <a:pt x="771" y="851"/>
                      <a:pt x="812" y="810"/>
                      <a:pt x="863" y="810"/>
                    </a:cubicBezTo>
                    <a:cubicBezTo>
                      <a:pt x="1122" y="810"/>
                      <a:pt x="1122" y="810"/>
                      <a:pt x="1122" y="810"/>
                    </a:cubicBezTo>
                    <a:cubicBezTo>
                      <a:pt x="1173" y="810"/>
                      <a:pt x="1214" y="851"/>
                      <a:pt x="1214" y="902"/>
                    </a:cubicBezTo>
                    <a:cubicBezTo>
                      <a:pt x="1214" y="953"/>
                      <a:pt x="1173" y="994"/>
                      <a:pt x="1122" y="994"/>
                    </a:cubicBezTo>
                    <a:close/>
                    <a:moveTo>
                      <a:pt x="62" y="533"/>
                    </a:moveTo>
                    <a:cubicBezTo>
                      <a:pt x="62" y="272"/>
                      <a:pt x="277" y="60"/>
                      <a:pt x="542" y="60"/>
                    </a:cubicBezTo>
                    <a:cubicBezTo>
                      <a:pt x="715" y="60"/>
                      <a:pt x="715" y="60"/>
                      <a:pt x="715" y="60"/>
                    </a:cubicBezTo>
                    <a:cubicBezTo>
                      <a:pt x="753" y="63"/>
                      <a:pt x="779" y="74"/>
                      <a:pt x="795" y="90"/>
                    </a:cubicBezTo>
                    <a:cubicBezTo>
                      <a:pt x="813" y="108"/>
                      <a:pt x="821" y="138"/>
                      <a:pt x="821" y="184"/>
                    </a:cubicBezTo>
                    <a:cubicBezTo>
                      <a:pt x="821" y="664"/>
                      <a:pt x="821" y="664"/>
                      <a:pt x="821" y="664"/>
                    </a:cubicBezTo>
                    <a:cubicBezTo>
                      <a:pt x="821" y="714"/>
                      <a:pt x="779" y="756"/>
                      <a:pt x="729" y="756"/>
                    </a:cubicBezTo>
                    <a:cubicBezTo>
                      <a:pt x="678" y="756"/>
                      <a:pt x="636" y="714"/>
                      <a:pt x="636" y="664"/>
                    </a:cubicBezTo>
                    <a:cubicBezTo>
                      <a:pt x="636" y="312"/>
                      <a:pt x="636" y="312"/>
                      <a:pt x="636" y="312"/>
                    </a:cubicBezTo>
                    <a:cubicBezTo>
                      <a:pt x="636" y="309"/>
                      <a:pt x="636" y="305"/>
                      <a:pt x="635" y="302"/>
                    </a:cubicBezTo>
                    <a:cubicBezTo>
                      <a:pt x="635" y="297"/>
                      <a:pt x="635" y="294"/>
                      <a:pt x="635" y="294"/>
                    </a:cubicBezTo>
                    <a:cubicBezTo>
                      <a:pt x="635" y="277"/>
                      <a:pt x="621" y="263"/>
                      <a:pt x="604" y="263"/>
                    </a:cubicBezTo>
                    <a:cubicBezTo>
                      <a:pt x="604" y="263"/>
                      <a:pt x="604" y="263"/>
                      <a:pt x="604" y="263"/>
                    </a:cubicBezTo>
                    <a:cubicBezTo>
                      <a:pt x="587" y="263"/>
                      <a:pt x="573" y="276"/>
                      <a:pt x="573" y="294"/>
                    </a:cubicBezTo>
                    <a:cubicBezTo>
                      <a:pt x="573" y="304"/>
                      <a:pt x="568" y="543"/>
                      <a:pt x="310" y="618"/>
                    </a:cubicBezTo>
                    <a:cubicBezTo>
                      <a:pt x="293" y="623"/>
                      <a:pt x="284" y="641"/>
                      <a:pt x="289" y="657"/>
                    </a:cubicBezTo>
                    <a:cubicBezTo>
                      <a:pt x="293" y="671"/>
                      <a:pt x="305" y="680"/>
                      <a:pt x="319" y="680"/>
                    </a:cubicBezTo>
                    <a:cubicBezTo>
                      <a:pt x="321" y="680"/>
                      <a:pt x="324" y="679"/>
                      <a:pt x="327" y="678"/>
                    </a:cubicBezTo>
                    <a:cubicBezTo>
                      <a:pt x="456" y="641"/>
                      <a:pt x="530" y="567"/>
                      <a:pt x="574" y="494"/>
                    </a:cubicBezTo>
                    <a:cubicBezTo>
                      <a:pt x="574" y="664"/>
                      <a:pt x="574" y="664"/>
                      <a:pt x="574" y="664"/>
                    </a:cubicBezTo>
                    <a:cubicBezTo>
                      <a:pt x="574" y="749"/>
                      <a:pt x="643" y="818"/>
                      <a:pt x="729" y="818"/>
                    </a:cubicBezTo>
                    <a:cubicBezTo>
                      <a:pt x="730" y="818"/>
                      <a:pt x="732" y="818"/>
                      <a:pt x="733" y="818"/>
                    </a:cubicBezTo>
                    <a:cubicBezTo>
                      <a:pt x="718" y="842"/>
                      <a:pt x="708" y="871"/>
                      <a:pt x="708" y="902"/>
                    </a:cubicBezTo>
                    <a:cubicBezTo>
                      <a:pt x="708" y="938"/>
                      <a:pt x="721" y="970"/>
                      <a:pt x="741" y="996"/>
                    </a:cubicBezTo>
                    <a:cubicBezTo>
                      <a:pt x="542" y="996"/>
                      <a:pt x="542" y="996"/>
                      <a:pt x="542" y="996"/>
                    </a:cubicBezTo>
                    <a:cubicBezTo>
                      <a:pt x="277" y="996"/>
                      <a:pt x="62" y="788"/>
                      <a:pt x="62" y="533"/>
                    </a:cubicBezTo>
                    <a:close/>
                    <a:moveTo>
                      <a:pt x="1652" y="155"/>
                    </a:moveTo>
                    <a:cubicBezTo>
                      <a:pt x="1652" y="207"/>
                      <a:pt x="1608" y="250"/>
                      <a:pt x="1554" y="250"/>
                    </a:cubicBezTo>
                    <a:cubicBezTo>
                      <a:pt x="883" y="250"/>
                      <a:pt x="883" y="250"/>
                      <a:pt x="883" y="250"/>
                    </a:cubicBezTo>
                    <a:cubicBezTo>
                      <a:pt x="883" y="184"/>
                      <a:pt x="883" y="184"/>
                      <a:pt x="883" y="184"/>
                    </a:cubicBezTo>
                    <a:cubicBezTo>
                      <a:pt x="884" y="130"/>
                      <a:pt x="873" y="90"/>
                      <a:pt x="851" y="60"/>
                    </a:cubicBezTo>
                    <a:cubicBezTo>
                      <a:pt x="1554" y="60"/>
                      <a:pt x="1554" y="60"/>
                      <a:pt x="1554" y="60"/>
                    </a:cubicBezTo>
                    <a:cubicBezTo>
                      <a:pt x="1608" y="60"/>
                      <a:pt x="1652" y="103"/>
                      <a:pt x="1652" y="155"/>
                    </a:cubicBezTo>
                    <a:close/>
                    <a:moveTo>
                      <a:pt x="1240" y="499"/>
                    </a:moveTo>
                    <a:cubicBezTo>
                      <a:pt x="883" y="499"/>
                      <a:pt x="883" y="499"/>
                      <a:pt x="883" y="499"/>
                    </a:cubicBezTo>
                    <a:cubicBezTo>
                      <a:pt x="883" y="315"/>
                      <a:pt x="883" y="315"/>
                      <a:pt x="883" y="315"/>
                    </a:cubicBezTo>
                    <a:cubicBezTo>
                      <a:pt x="1240" y="315"/>
                      <a:pt x="1240" y="315"/>
                      <a:pt x="1240" y="315"/>
                    </a:cubicBezTo>
                    <a:cubicBezTo>
                      <a:pt x="1291" y="315"/>
                      <a:pt x="1332" y="356"/>
                      <a:pt x="1332" y="407"/>
                    </a:cubicBezTo>
                    <a:cubicBezTo>
                      <a:pt x="1332" y="458"/>
                      <a:pt x="1291" y="499"/>
                      <a:pt x="1240" y="499"/>
                    </a:cubicBezTo>
                    <a:close/>
                    <a:moveTo>
                      <a:pt x="1336" y="655"/>
                    </a:moveTo>
                    <a:cubicBezTo>
                      <a:pt x="1336" y="615"/>
                      <a:pt x="1321" y="579"/>
                      <a:pt x="1296" y="551"/>
                    </a:cubicBezTo>
                    <a:cubicBezTo>
                      <a:pt x="1353" y="529"/>
                      <a:pt x="1394" y="473"/>
                      <a:pt x="1394" y="407"/>
                    </a:cubicBezTo>
                    <a:cubicBezTo>
                      <a:pt x="1394" y="370"/>
                      <a:pt x="1381" y="337"/>
                      <a:pt x="1360" y="310"/>
                    </a:cubicBezTo>
                    <a:cubicBezTo>
                      <a:pt x="1554" y="310"/>
                      <a:pt x="1554" y="310"/>
                      <a:pt x="1554" y="310"/>
                    </a:cubicBezTo>
                    <a:cubicBezTo>
                      <a:pt x="1642" y="310"/>
                      <a:pt x="1714" y="240"/>
                      <a:pt x="1714" y="155"/>
                    </a:cubicBezTo>
                    <a:cubicBezTo>
                      <a:pt x="1714" y="69"/>
                      <a:pt x="1642" y="0"/>
                      <a:pt x="1554" y="0"/>
                    </a:cubicBezTo>
                    <a:cubicBezTo>
                      <a:pt x="703" y="0"/>
                      <a:pt x="703" y="0"/>
                      <a:pt x="703" y="0"/>
                    </a:cubicBezTo>
                    <a:cubicBezTo>
                      <a:pt x="701" y="0"/>
                      <a:pt x="698" y="0"/>
                      <a:pt x="696" y="0"/>
                    </a:cubicBezTo>
                    <a:cubicBezTo>
                      <a:pt x="696" y="0"/>
                      <a:pt x="696" y="0"/>
                      <a:pt x="696" y="0"/>
                    </a:cubicBezTo>
                    <a:cubicBezTo>
                      <a:pt x="695" y="0"/>
                      <a:pt x="694" y="0"/>
                      <a:pt x="693" y="0"/>
                    </a:cubicBezTo>
                    <a:cubicBezTo>
                      <a:pt x="542" y="0"/>
                      <a:pt x="542" y="0"/>
                      <a:pt x="542" y="0"/>
                    </a:cubicBezTo>
                    <a:cubicBezTo>
                      <a:pt x="243" y="0"/>
                      <a:pt x="0" y="239"/>
                      <a:pt x="0" y="533"/>
                    </a:cubicBezTo>
                    <a:cubicBezTo>
                      <a:pt x="0" y="822"/>
                      <a:pt x="243" y="1056"/>
                      <a:pt x="542" y="1056"/>
                    </a:cubicBezTo>
                    <a:cubicBezTo>
                      <a:pt x="861" y="1056"/>
                      <a:pt x="861" y="1056"/>
                      <a:pt x="861" y="1056"/>
                    </a:cubicBezTo>
                    <a:cubicBezTo>
                      <a:pt x="862" y="1056"/>
                      <a:pt x="862" y="1056"/>
                      <a:pt x="863" y="1056"/>
                    </a:cubicBezTo>
                    <a:cubicBezTo>
                      <a:pt x="1122" y="1056"/>
                      <a:pt x="1122" y="1056"/>
                      <a:pt x="1122" y="1056"/>
                    </a:cubicBezTo>
                    <a:cubicBezTo>
                      <a:pt x="1207" y="1056"/>
                      <a:pt x="1277" y="987"/>
                      <a:pt x="1277" y="902"/>
                    </a:cubicBezTo>
                    <a:cubicBezTo>
                      <a:pt x="1277" y="862"/>
                      <a:pt x="1261" y="826"/>
                      <a:pt x="1237" y="799"/>
                    </a:cubicBezTo>
                    <a:cubicBezTo>
                      <a:pt x="1295" y="777"/>
                      <a:pt x="1336" y="721"/>
                      <a:pt x="1336" y="6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25285"/>
                  </a:solidFill>
                  <a:effectLst/>
                  <a:uLnTx/>
                  <a:uFillTx/>
                  <a:latin typeface="Arial"/>
                  <a:ea typeface="+mn-ea"/>
                  <a:cs typeface="+mn-cs"/>
                </a:endParaRPr>
              </a:p>
            </p:txBody>
          </p:sp>
          <p:sp>
            <p:nvSpPr>
              <p:cNvPr id="44" name="Freeform 37">
                <a:extLst>
                  <a:ext uri="{FF2B5EF4-FFF2-40B4-BE49-F238E27FC236}">
                    <a16:creationId xmlns:a16="http://schemas.microsoft.com/office/drawing/2014/main" id="{D70C9EA2-57F2-4964-959F-26B841E3260F}"/>
                  </a:ext>
                </a:extLst>
              </p:cNvPr>
              <p:cNvSpPr>
                <a:spLocks noEditPoints="1"/>
              </p:cNvSpPr>
              <p:nvPr/>
            </p:nvSpPr>
            <p:spPr bwMode="gray">
              <a:xfrm>
                <a:off x="7913" y="2718"/>
                <a:ext cx="1370" cy="1794"/>
              </a:xfrm>
              <a:custGeom>
                <a:avLst/>
                <a:gdLst>
                  <a:gd name="T0" fmla="*/ 257 w 513"/>
                  <a:gd name="T1" fmla="*/ 610 h 672"/>
                  <a:gd name="T2" fmla="*/ 62 w 513"/>
                  <a:gd name="T3" fmla="*/ 416 h 672"/>
                  <a:gd name="T4" fmla="*/ 257 w 513"/>
                  <a:gd name="T5" fmla="*/ 79 h 672"/>
                  <a:gd name="T6" fmla="*/ 451 w 513"/>
                  <a:gd name="T7" fmla="*/ 416 h 672"/>
                  <a:gd name="T8" fmla="*/ 257 w 513"/>
                  <a:gd name="T9" fmla="*/ 610 h 672"/>
                  <a:gd name="T10" fmla="*/ 395 w 513"/>
                  <a:gd name="T11" fmla="*/ 159 h 672"/>
                  <a:gd name="T12" fmla="*/ 280 w 513"/>
                  <a:gd name="T13" fmla="*/ 11 h 672"/>
                  <a:gd name="T14" fmla="*/ 257 w 513"/>
                  <a:gd name="T15" fmla="*/ 0 h 672"/>
                  <a:gd name="T16" fmla="*/ 233 w 513"/>
                  <a:gd name="T17" fmla="*/ 11 h 672"/>
                  <a:gd name="T18" fmla="*/ 118 w 513"/>
                  <a:gd name="T19" fmla="*/ 159 h 672"/>
                  <a:gd name="T20" fmla="*/ 0 w 513"/>
                  <a:gd name="T21" fmla="*/ 416 h 672"/>
                  <a:gd name="T22" fmla="*/ 257 w 513"/>
                  <a:gd name="T23" fmla="*/ 672 h 672"/>
                  <a:gd name="T24" fmla="*/ 513 w 513"/>
                  <a:gd name="T25" fmla="*/ 416 h 672"/>
                  <a:gd name="T26" fmla="*/ 395 w 513"/>
                  <a:gd name="T27" fmla="*/ 159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3" h="672">
                    <a:moveTo>
                      <a:pt x="257" y="610"/>
                    </a:moveTo>
                    <a:cubicBezTo>
                      <a:pt x="149" y="610"/>
                      <a:pt x="62" y="523"/>
                      <a:pt x="62" y="416"/>
                    </a:cubicBezTo>
                    <a:cubicBezTo>
                      <a:pt x="62" y="334"/>
                      <a:pt x="186" y="165"/>
                      <a:pt x="257" y="79"/>
                    </a:cubicBezTo>
                    <a:cubicBezTo>
                      <a:pt x="327" y="165"/>
                      <a:pt x="451" y="334"/>
                      <a:pt x="451" y="416"/>
                    </a:cubicBezTo>
                    <a:cubicBezTo>
                      <a:pt x="451" y="523"/>
                      <a:pt x="364" y="610"/>
                      <a:pt x="257" y="610"/>
                    </a:cubicBezTo>
                    <a:close/>
                    <a:moveTo>
                      <a:pt x="395" y="159"/>
                    </a:moveTo>
                    <a:cubicBezTo>
                      <a:pt x="338" y="78"/>
                      <a:pt x="282" y="13"/>
                      <a:pt x="280" y="11"/>
                    </a:cubicBezTo>
                    <a:cubicBezTo>
                      <a:pt x="274" y="4"/>
                      <a:pt x="266" y="0"/>
                      <a:pt x="257" y="0"/>
                    </a:cubicBezTo>
                    <a:cubicBezTo>
                      <a:pt x="247" y="0"/>
                      <a:pt x="239" y="4"/>
                      <a:pt x="233" y="11"/>
                    </a:cubicBezTo>
                    <a:cubicBezTo>
                      <a:pt x="231" y="13"/>
                      <a:pt x="175" y="78"/>
                      <a:pt x="118" y="159"/>
                    </a:cubicBezTo>
                    <a:cubicBezTo>
                      <a:pt x="40" y="271"/>
                      <a:pt x="0" y="358"/>
                      <a:pt x="0" y="416"/>
                    </a:cubicBezTo>
                    <a:cubicBezTo>
                      <a:pt x="0" y="557"/>
                      <a:pt x="115" y="672"/>
                      <a:pt x="257" y="672"/>
                    </a:cubicBezTo>
                    <a:cubicBezTo>
                      <a:pt x="398" y="672"/>
                      <a:pt x="513" y="557"/>
                      <a:pt x="513" y="416"/>
                    </a:cubicBezTo>
                    <a:cubicBezTo>
                      <a:pt x="513" y="358"/>
                      <a:pt x="473" y="271"/>
                      <a:pt x="395"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25285"/>
                  </a:solidFill>
                  <a:effectLst/>
                  <a:uLnTx/>
                  <a:uFillTx/>
                  <a:latin typeface="Arial"/>
                  <a:ea typeface="+mn-ea"/>
                  <a:cs typeface="+mn-cs"/>
                </a:endParaRPr>
              </a:p>
            </p:txBody>
          </p:sp>
          <p:sp>
            <p:nvSpPr>
              <p:cNvPr id="48" name="Freeform 38">
                <a:extLst>
                  <a:ext uri="{FF2B5EF4-FFF2-40B4-BE49-F238E27FC236}">
                    <a16:creationId xmlns:a16="http://schemas.microsoft.com/office/drawing/2014/main" id="{6E42CAA4-9C7B-4584-9ECB-139EB2E1C90B}"/>
                  </a:ext>
                </a:extLst>
              </p:cNvPr>
              <p:cNvSpPr>
                <a:spLocks/>
              </p:cNvSpPr>
              <p:nvPr/>
            </p:nvSpPr>
            <p:spPr bwMode="gray">
              <a:xfrm>
                <a:off x="8522" y="673"/>
                <a:ext cx="165" cy="264"/>
              </a:xfrm>
              <a:custGeom>
                <a:avLst/>
                <a:gdLst>
                  <a:gd name="T0" fmla="*/ 31 w 62"/>
                  <a:gd name="T1" fmla="*/ 99 h 99"/>
                  <a:gd name="T2" fmla="*/ 62 w 62"/>
                  <a:gd name="T3" fmla="*/ 68 h 99"/>
                  <a:gd name="T4" fmla="*/ 62 w 62"/>
                  <a:gd name="T5" fmla="*/ 31 h 99"/>
                  <a:gd name="T6" fmla="*/ 31 w 62"/>
                  <a:gd name="T7" fmla="*/ 0 h 99"/>
                  <a:gd name="T8" fmla="*/ 0 w 62"/>
                  <a:gd name="T9" fmla="*/ 31 h 99"/>
                  <a:gd name="T10" fmla="*/ 0 w 62"/>
                  <a:gd name="T11" fmla="*/ 68 h 99"/>
                  <a:gd name="T12" fmla="*/ 31 w 62"/>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62" h="99">
                    <a:moveTo>
                      <a:pt x="31" y="99"/>
                    </a:moveTo>
                    <a:cubicBezTo>
                      <a:pt x="48" y="99"/>
                      <a:pt x="62" y="85"/>
                      <a:pt x="62" y="68"/>
                    </a:cubicBezTo>
                    <a:cubicBezTo>
                      <a:pt x="62" y="31"/>
                      <a:pt x="62" y="31"/>
                      <a:pt x="62" y="31"/>
                    </a:cubicBezTo>
                    <a:cubicBezTo>
                      <a:pt x="62" y="14"/>
                      <a:pt x="48" y="0"/>
                      <a:pt x="31" y="0"/>
                    </a:cubicBezTo>
                    <a:cubicBezTo>
                      <a:pt x="14" y="0"/>
                      <a:pt x="0" y="14"/>
                      <a:pt x="0" y="31"/>
                    </a:cubicBezTo>
                    <a:cubicBezTo>
                      <a:pt x="0" y="68"/>
                      <a:pt x="0" y="68"/>
                      <a:pt x="0" y="68"/>
                    </a:cubicBezTo>
                    <a:cubicBezTo>
                      <a:pt x="0" y="85"/>
                      <a:pt x="14" y="99"/>
                      <a:pt x="3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25285"/>
                  </a:solidFill>
                  <a:effectLst/>
                  <a:uLnTx/>
                  <a:uFillTx/>
                  <a:latin typeface="Arial"/>
                  <a:ea typeface="+mn-ea"/>
                  <a:cs typeface="+mn-cs"/>
                </a:endParaRPr>
              </a:p>
            </p:txBody>
          </p:sp>
          <p:sp>
            <p:nvSpPr>
              <p:cNvPr id="49" name="Oval 39">
                <a:extLst>
                  <a:ext uri="{FF2B5EF4-FFF2-40B4-BE49-F238E27FC236}">
                    <a16:creationId xmlns:a16="http://schemas.microsoft.com/office/drawing/2014/main" id="{71E97DBC-6CDA-47B5-AC8E-5E7477FFAA4E}"/>
                  </a:ext>
                </a:extLst>
              </p:cNvPr>
              <p:cNvSpPr>
                <a:spLocks noChangeArrowheads="1"/>
              </p:cNvSpPr>
              <p:nvPr/>
            </p:nvSpPr>
            <p:spPr bwMode="gray">
              <a:xfrm>
                <a:off x="8522" y="1503"/>
                <a:ext cx="165" cy="1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25285"/>
                  </a:solidFill>
                  <a:effectLst/>
                  <a:uLnTx/>
                  <a:uFillTx/>
                  <a:latin typeface="Arial"/>
                  <a:ea typeface="+mn-ea"/>
                  <a:cs typeface="+mn-cs"/>
                </a:endParaRPr>
              </a:p>
            </p:txBody>
          </p:sp>
          <p:sp>
            <p:nvSpPr>
              <p:cNvPr id="50" name="Freeform 40">
                <a:extLst>
                  <a:ext uri="{FF2B5EF4-FFF2-40B4-BE49-F238E27FC236}">
                    <a16:creationId xmlns:a16="http://schemas.microsoft.com/office/drawing/2014/main" id="{A09023DC-C9F6-456B-A668-80E94286F26B}"/>
                  </a:ext>
                </a:extLst>
              </p:cNvPr>
              <p:cNvSpPr>
                <a:spLocks/>
              </p:cNvSpPr>
              <p:nvPr/>
            </p:nvSpPr>
            <p:spPr bwMode="gray">
              <a:xfrm>
                <a:off x="8522" y="1901"/>
                <a:ext cx="165" cy="267"/>
              </a:xfrm>
              <a:custGeom>
                <a:avLst/>
                <a:gdLst>
                  <a:gd name="T0" fmla="*/ 31 w 62"/>
                  <a:gd name="T1" fmla="*/ 0 h 100"/>
                  <a:gd name="T2" fmla="*/ 0 w 62"/>
                  <a:gd name="T3" fmla="*/ 32 h 100"/>
                  <a:gd name="T4" fmla="*/ 0 w 62"/>
                  <a:gd name="T5" fmla="*/ 69 h 100"/>
                  <a:gd name="T6" fmla="*/ 31 w 62"/>
                  <a:gd name="T7" fmla="*/ 100 h 100"/>
                  <a:gd name="T8" fmla="*/ 62 w 62"/>
                  <a:gd name="T9" fmla="*/ 69 h 100"/>
                  <a:gd name="T10" fmla="*/ 62 w 62"/>
                  <a:gd name="T11" fmla="*/ 32 h 100"/>
                  <a:gd name="T12" fmla="*/ 31 w 6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31" y="0"/>
                    </a:moveTo>
                    <a:cubicBezTo>
                      <a:pt x="14" y="0"/>
                      <a:pt x="0" y="15"/>
                      <a:pt x="0" y="32"/>
                    </a:cubicBezTo>
                    <a:cubicBezTo>
                      <a:pt x="0" y="69"/>
                      <a:pt x="0" y="69"/>
                      <a:pt x="0" y="69"/>
                    </a:cubicBezTo>
                    <a:cubicBezTo>
                      <a:pt x="0" y="86"/>
                      <a:pt x="14" y="100"/>
                      <a:pt x="31" y="100"/>
                    </a:cubicBezTo>
                    <a:cubicBezTo>
                      <a:pt x="48" y="100"/>
                      <a:pt x="62" y="86"/>
                      <a:pt x="62" y="69"/>
                    </a:cubicBezTo>
                    <a:cubicBezTo>
                      <a:pt x="62" y="32"/>
                      <a:pt x="62" y="32"/>
                      <a:pt x="62" y="32"/>
                    </a:cubicBezTo>
                    <a:cubicBezTo>
                      <a:pt x="62" y="15"/>
                      <a:pt x="48"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25285"/>
                  </a:solidFill>
                  <a:effectLst/>
                  <a:uLnTx/>
                  <a:uFillTx/>
                  <a:latin typeface="Arial"/>
                  <a:ea typeface="+mn-ea"/>
                  <a:cs typeface="+mn-cs"/>
                </a:endParaRPr>
              </a:p>
            </p:txBody>
          </p:sp>
          <p:sp>
            <p:nvSpPr>
              <p:cNvPr id="51" name="Freeform 41">
                <a:extLst>
                  <a:ext uri="{FF2B5EF4-FFF2-40B4-BE49-F238E27FC236}">
                    <a16:creationId xmlns:a16="http://schemas.microsoft.com/office/drawing/2014/main" id="{EC55C09F-E5E7-425B-BC30-614AF8172C4A}"/>
                  </a:ext>
                </a:extLst>
              </p:cNvPr>
              <p:cNvSpPr>
                <a:spLocks/>
              </p:cNvSpPr>
              <p:nvPr/>
            </p:nvSpPr>
            <p:spPr bwMode="gray">
              <a:xfrm>
                <a:off x="8249" y="3808"/>
                <a:ext cx="355" cy="355"/>
              </a:xfrm>
              <a:custGeom>
                <a:avLst/>
                <a:gdLst>
                  <a:gd name="T0" fmla="*/ 110 w 133"/>
                  <a:gd name="T1" fmla="*/ 73 h 133"/>
                  <a:gd name="T2" fmla="*/ 65 w 133"/>
                  <a:gd name="T3" fmla="*/ 27 h 133"/>
                  <a:gd name="T4" fmla="*/ 28 w 133"/>
                  <a:gd name="T5" fmla="*/ 3 h 133"/>
                  <a:gd name="T6" fmla="*/ 4 w 133"/>
                  <a:gd name="T7" fmla="*/ 40 h 133"/>
                  <a:gd name="T8" fmla="*/ 86 w 133"/>
                  <a:gd name="T9" fmla="*/ 131 h 133"/>
                  <a:gd name="T10" fmla="*/ 98 w 133"/>
                  <a:gd name="T11" fmla="*/ 133 h 133"/>
                  <a:gd name="T12" fmla="*/ 127 w 133"/>
                  <a:gd name="T13" fmla="*/ 114 h 133"/>
                  <a:gd name="T14" fmla="*/ 110 w 133"/>
                  <a:gd name="T15" fmla="*/ 7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3">
                    <a:moveTo>
                      <a:pt x="110" y="73"/>
                    </a:moveTo>
                    <a:cubicBezTo>
                      <a:pt x="73" y="58"/>
                      <a:pt x="65" y="29"/>
                      <a:pt x="65" y="27"/>
                    </a:cubicBezTo>
                    <a:cubicBezTo>
                      <a:pt x="61" y="10"/>
                      <a:pt x="45" y="0"/>
                      <a:pt x="28" y="3"/>
                    </a:cubicBezTo>
                    <a:cubicBezTo>
                      <a:pt x="11" y="7"/>
                      <a:pt x="0" y="23"/>
                      <a:pt x="4" y="40"/>
                    </a:cubicBezTo>
                    <a:cubicBezTo>
                      <a:pt x="9" y="63"/>
                      <a:pt x="31" y="108"/>
                      <a:pt x="86" y="131"/>
                    </a:cubicBezTo>
                    <a:cubicBezTo>
                      <a:pt x="90" y="132"/>
                      <a:pt x="94" y="133"/>
                      <a:pt x="98" y="133"/>
                    </a:cubicBezTo>
                    <a:cubicBezTo>
                      <a:pt x="110" y="133"/>
                      <a:pt x="122" y="126"/>
                      <a:pt x="127" y="114"/>
                    </a:cubicBezTo>
                    <a:cubicBezTo>
                      <a:pt x="133" y="98"/>
                      <a:pt x="126" y="80"/>
                      <a:pt x="11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25285"/>
                  </a:solidFill>
                  <a:effectLst/>
                  <a:uLnTx/>
                  <a:uFillTx/>
                  <a:latin typeface="Arial"/>
                  <a:ea typeface="+mn-ea"/>
                  <a:cs typeface="+mn-cs"/>
                </a:endParaRPr>
              </a:p>
            </p:txBody>
          </p:sp>
        </p:grpSp>
      </p:grpSp>
      <p:sp>
        <p:nvSpPr>
          <p:cNvPr id="53" name="Rectangle 52">
            <a:extLst>
              <a:ext uri="{FF2B5EF4-FFF2-40B4-BE49-F238E27FC236}">
                <a16:creationId xmlns:a16="http://schemas.microsoft.com/office/drawing/2014/main" id="{053B5CB5-5FBB-4D1F-BED8-74ADAE0E73D3}"/>
              </a:ext>
            </a:extLst>
          </p:cNvPr>
          <p:cNvSpPr/>
          <p:nvPr/>
        </p:nvSpPr>
        <p:spPr>
          <a:xfrm>
            <a:off x="4021241" y="5251153"/>
            <a:ext cx="2194560" cy="28623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spAutoFit/>
          </a:bodyPr>
          <a:lstStyle/>
          <a:p>
            <a:pPr marL="0" marR="0" lvl="0" indent="0" algn="l" defTabSz="685983" rtl="0" eaLnBrk="1" fontAlgn="auto" latinLnBrk="0" hangingPunct="1">
              <a:lnSpc>
                <a:spcPct val="90000"/>
              </a:lnSpc>
              <a:spcBef>
                <a:spcPts val="1500"/>
              </a:spcBef>
              <a:spcAft>
                <a:spcPct val="35000"/>
              </a:spcAft>
              <a:buClrTx/>
              <a:buSzPct val="100000"/>
              <a:buFontTx/>
              <a:buNone/>
              <a:tabLst/>
              <a:defRPr/>
            </a:pPr>
            <a:r>
              <a:rPr kumimoji="0" lang="en-US" sz="1400" b="0" i="0" u="none" strike="noStrike" kern="1200" cap="none" spc="0" normalizeH="0" baseline="0" noProof="0">
                <a:ln>
                  <a:noFill/>
                </a:ln>
                <a:solidFill>
                  <a:srgbClr val="125285"/>
                </a:solidFill>
                <a:effectLst/>
                <a:uLnTx/>
                <a:uFillTx/>
                <a:latin typeface="Arial"/>
                <a:ea typeface="+mn-ea"/>
                <a:cs typeface="+mn-cs"/>
              </a:rPr>
              <a:t>Excess body weight</a:t>
            </a:r>
          </a:p>
        </p:txBody>
      </p:sp>
      <p:grpSp>
        <p:nvGrpSpPr>
          <p:cNvPr id="16" name="Group 15">
            <a:extLst>
              <a:ext uri="{FF2B5EF4-FFF2-40B4-BE49-F238E27FC236}">
                <a16:creationId xmlns:a16="http://schemas.microsoft.com/office/drawing/2014/main" id="{F20ACD31-EECE-41E9-BAD6-6ABD341CC556}"/>
              </a:ext>
            </a:extLst>
          </p:cNvPr>
          <p:cNvGrpSpPr>
            <a:grpSpLocks noChangeAspect="1"/>
          </p:cNvGrpSpPr>
          <p:nvPr/>
        </p:nvGrpSpPr>
        <p:grpSpPr>
          <a:xfrm>
            <a:off x="3436298" y="5119949"/>
            <a:ext cx="548640" cy="548640"/>
            <a:chOff x="3200400" y="5349026"/>
            <a:chExt cx="457200" cy="457200"/>
          </a:xfrm>
        </p:grpSpPr>
        <p:sp>
          <p:nvSpPr>
            <p:cNvPr id="55" name="Oval 3">
              <a:extLst>
                <a:ext uri="{FF2B5EF4-FFF2-40B4-BE49-F238E27FC236}">
                  <a16:creationId xmlns:a16="http://schemas.microsoft.com/office/drawing/2014/main" id="{C0B34E5F-0AF0-4591-B20A-596A1B1BA43B}"/>
                </a:ext>
              </a:extLst>
            </p:cNvPr>
            <p:cNvSpPr>
              <a:spLocks noChangeArrowheads="1"/>
            </p:cNvSpPr>
            <p:nvPr/>
          </p:nvSpPr>
          <p:spPr bwMode="gray">
            <a:xfrm>
              <a:off x="3200400" y="5349026"/>
              <a:ext cx="457200" cy="457200"/>
            </a:xfrm>
            <a:prstGeom prst="ellipse">
              <a:avLst/>
            </a:prstGeom>
            <a:solidFill>
              <a:schemeClr val="bg1"/>
            </a:solidFill>
            <a:ln w="25400" algn="ctr">
              <a:solidFill>
                <a:schemeClr val="accent1"/>
              </a:solidFill>
              <a:round/>
              <a:headEnd/>
              <a:tailEnd/>
            </a:ln>
            <a:effectLst/>
          </p:spPr>
          <p:txBody>
            <a:bodyPr anchor="ctr"/>
            <a:lstStyle/>
            <a:p>
              <a:pPr marL="0" marR="0" lvl="0" indent="0" algn="ctr" defTabSz="914400" rtl="0" eaLnBrk="0" fontAlgn="auto" latinLnBrk="0" hangingPunct="0">
                <a:lnSpc>
                  <a:spcPct val="9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25285"/>
                </a:solidFill>
                <a:effectLst/>
                <a:uLnTx/>
                <a:uFillTx/>
                <a:latin typeface="Arial"/>
                <a:ea typeface="MS PGothic" pitchFamily="34" charset="-128"/>
                <a:cs typeface="+mn-cs"/>
              </a:endParaRPr>
            </a:p>
          </p:txBody>
        </p:sp>
        <p:grpSp>
          <p:nvGrpSpPr>
            <p:cNvPr id="68" name="Group 67">
              <a:extLst>
                <a:ext uri="{FF2B5EF4-FFF2-40B4-BE49-F238E27FC236}">
                  <a16:creationId xmlns:a16="http://schemas.microsoft.com/office/drawing/2014/main" id="{E8192008-A4D2-46F9-B807-1CECB1EDB341}"/>
                </a:ext>
              </a:extLst>
            </p:cNvPr>
            <p:cNvGrpSpPr/>
            <p:nvPr/>
          </p:nvGrpSpPr>
          <p:grpSpPr>
            <a:xfrm>
              <a:off x="3337624" y="5395415"/>
              <a:ext cx="182752" cy="355679"/>
              <a:chOff x="-570453" y="3569880"/>
              <a:chExt cx="368906" cy="715010"/>
            </a:xfrm>
            <a:solidFill>
              <a:schemeClr val="accent1"/>
            </a:solidFill>
          </p:grpSpPr>
          <p:sp>
            <p:nvSpPr>
              <p:cNvPr id="69" name="Oval 8">
                <a:extLst>
                  <a:ext uri="{FF2B5EF4-FFF2-40B4-BE49-F238E27FC236}">
                    <a16:creationId xmlns:a16="http://schemas.microsoft.com/office/drawing/2014/main" id="{E2B09F34-F0A1-414C-B85B-477AAC03B3FD}"/>
                  </a:ext>
                </a:extLst>
              </p:cNvPr>
              <p:cNvSpPr>
                <a:spLocks noChangeArrowheads="1"/>
              </p:cNvSpPr>
              <p:nvPr/>
            </p:nvSpPr>
            <p:spPr bwMode="gray">
              <a:xfrm>
                <a:off x="-444228" y="3569880"/>
                <a:ext cx="116454" cy="1164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25285"/>
                  </a:solidFill>
                  <a:effectLst/>
                  <a:uLnTx/>
                  <a:uFillTx/>
                  <a:latin typeface="Arial"/>
                  <a:ea typeface="+mn-ea"/>
                  <a:cs typeface="+mn-cs"/>
                </a:endParaRPr>
              </a:p>
            </p:txBody>
          </p:sp>
          <p:sp>
            <p:nvSpPr>
              <p:cNvPr id="70" name="Freeform 9">
                <a:extLst>
                  <a:ext uri="{FF2B5EF4-FFF2-40B4-BE49-F238E27FC236}">
                    <a16:creationId xmlns:a16="http://schemas.microsoft.com/office/drawing/2014/main" id="{B3D5285A-0A1D-491E-80B7-FE53C2C861A0}"/>
                  </a:ext>
                </a:extLst>
              </p:cNvPr>
              <p:cNvSpPr>
                <a:spLocks/>
              </p:cNvSpPr>
              <p:nvPr/>
            </p:nvSpPr>
            <p:spPr bwMode="gray">
              <a:xfrm>
                <a:off x="-570453" y="3700993"/>
                <a:ext cx="368906" cy="583897"/>
              </a:xfrm>
              <a:custGeom>
                <a:avLst/>
                <a:gdLst>
                  <a:gd name="T0" fmla="*/ 1467 w 1483"/>
                  <a:gd name="T1" fmla="*/ 802 h 2343"/>
                  <a:gd name="T2" fmla="*/ 942 w 1483"/>
                  <a:gd name="T3" fmla="*/ 51 h 2343"/>
                  <a:gd name="T4" fmla="*/ 772 w 1483"/>
                  <a:gd name="T5" fmla="*/ 0 h 2343"/>
                  <a:gd name="T6" fmla="*/ 744 w 1483"/>
                  <a:gd name="T7" fmla="*/ 1 h 2343"/>
                  <a:gd name="T8" fmla="*/ 741 w 1483"/>
                  <a:gd name="T9" fmla="*/ 2 h 2343"/>
                  <a:gd name="T10" fmla="*/ 738 w 1483"/>
                  <a:gd name="T11" fmla="*/ 1 h 2343"/>
                  <a:gd name="T12" fmla="*/ 710 w 1483"/>
                  <a:gd name="T13" fmla="*/ 0 h 2343"/>
                  <a:gd name="T14" fmla="*/ 540 w 1483"/>
                  <a:gd name="T15" fmla="*/ 51 h 2343"/>
                  <a:gd name="T16" fmla="*/ 15 w 1483"/>
                  <a:gd name="T17" fmla="*/ 802 h 2343"/>
                  <a:gd name="T18" fmla="*/ 74 w 1483"/>
                  <a:gd name="T19" fmla="*/ 969 h 2343"/>
                  <a:gd name="T20" fmla="*/ 202 w 1483"/>
                  <a:gd name="T21" fmla="*/ 852 h 2343"/>
                  <a:gd name="T22" fmla="*/ 396 w 1483"/>
                  <a:gd name="T23" fmla="*/ 372 h 2343"/>
                  <a:gd name="T24" fmla="*/ 283 w 1483"/>
                  <a:gd name="T25" fmla="*/ 1231 h 2343"/>
                  <a:gd name="T26" fmla="*/ 291 w 1483"/>
                  <a:gd name="T27" fmla="*/ 1245 h 2343"/>
                  <a:gd name="T28" fmla="*/ 256 w 1483"/>
                  <a:gd name="T29" fmla="*/ 2205 h 2343"/>
                  <a:gd name="T30" fmla="*/ 236 w 1483"/>
                  <a:gd name="T31" fmla="*/ 2312 h 2343"/>
                  <a:gd name="T32" fmla="*/ 326 w 1483"/>
                  <a:gd name="T33" fmla="*/ 2343 h 2343"/>
                  <a:gd name="T34" fmla="*/ 326 w 1483"/>
                  <a:gd name="T35" fmla="*/ 2343 h 2343"/>
                  <a:gd name="T36" fmla="*/ 397 w 1483"/>
                  <a:gd name="T37" fmla="*/ 2337 h 2343"/>
                  <a:gd name="T38" fmla="*/ 604 w 1483"/>
                  <a:gd name="T39" fmla="*/ 2152 h 2343"/>
                  <a:gd name="T40" fmla="*/ 687 w 1483"/>
                  <a:gd name="T41" fmla="*/ 1425 h 2343"/>
                  <a:gd name="T42" fmla="*/ 687 w 1483"/>
                  <a:gd name="T43" fmla="*/ 1422 h 2343"/>
                  <a:gd name="T44" fmla="*/ 736 w 1483"/>
                  <a:gd name="T45" fmla="*/ 1424 h 2343"/>
                  <a:gd name="T46" fmla="*/ 746 w 1483"/>
                  <a:gd name="T47" fmla="*/ 1424 h 2343"/>
                  <a:gd name="T48" fmla="*/ 795 w 1483"/>
                  <a:gd name="T49" fmla="*/ 1422 h 2343"/>
                  <a:gd name="T50" fmla="*/ 795 w 1483"/>
                  <a:gd name="T51" fmla="*/ 1425 h 2343"/>
                  <a:gd name="T52" fmla="*/ 879 w 1483"/>
                  <a:gd name="T53" fmla="*/ 2152 h 2343"/>
                  <a:gd name="T54" fmla="*/ 1085 w 1483"/>
                  <a:gd name="T55" fmla="*/ 2337 h 2343"/>
                  <a:gd name="T56" fmla="*/ 1157 w 1483"/>
                  <a:gd name="T57" fmla="*/ 2343 h 2343"/>
                  <a:gd name="T58" fmla="*/ 1246 w 1483"/>
                  <a:gd name="T59" fmla="*/ 2312 h 2343"/>
                  <a:gd name="T60" fmla="*/ 1226 w 1483"/>
                  <a:gd name="T61" fmla="*/ 2205 h 2343"/>
                  <a:gd name="T62" fmla="*/ 1191 w 1483"/>
                  <a:gd name="T63" fmla="*/ 1245 h 2343"/>
                  <a:gd name="T64" fmla="*/ 1200 w 1483"/>
                  <a:gd name="T65" fmla="*/ 1231 h 2343"/>
                  <a:gd name="T66" fmla="*/ 1086 w 1483"/>
                  <a:gd name="T67" fmla="*/ 372 h 2343"/>
                  <a:gd name="T68" fmla="*/ 1280 w 1483"/>
                  <a:gd name="T69" fmla="*/ 852 h 2343"/>
                  <a:gd name="T70" fmla="*/ 1409 w 1483"/>
                  <a:gd name="T71" fmla="*/ 969 h 2343"/>
                  <a:gd name="T72" fmla="*/ 1467 w 1483"/>
                  <a:gd name="T73" fmla="*/ 802 h 2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3" h="2343">
                    <a:moveTo>
                      <a:pt x="1467" y="802"/>
                    </a:moveTo>
                    <a:cubicBezTo>
                      <a:pt x="1427" y="287"/>
                      <a:pt x="1102" y="109"/>
                      <a:pt x="942" y="51"/>
                    </a:cubicBezTo>
                    <a:cubicBezTo>
                      <a:pt x="883" y="10"/>
                      <a:pt x="814" y="0"/>
                      <a:pt x="772" y="0"/>
                    </a:cubicBezTo>
                    <a:cubicBezTo>
                      <a:pt x="755" y="0"/>
                      <a:pt x="744" y="1"/>
                      <a:pt x="744" y="1"/>
                    </a:cubicBezTo>
                    <a:cubicBezTo>
                      <a:pt x="741" y="2"/>
                      <a:pt x="741" y="2"/>
                      <a:pt x="741" y="2"/>
                    </a:cubicBezTo>
                    <a:cubicBezTo>
                      <a:pt x="738" y="1"/>
                      <a:pt x="738" y="1"/>
                      <a:pt x="738" y="1"/>
                    </a:cubicBezTo>
                    <a:cubicBezTo>
                      <a:pt x="738" y="1"/>
                      <a:pt x="728" y="0"/>
                      <a:pt x="710" y="0"/>
                    </a:cubicBezTo>
                    <a:cubicBezTo>
                      <a:pt x="669" y="0"/>
                      <a:pt x="600" y="10"/>
                      <a:pt x="540" y="51"/>
                    </a:cubicBezTo>
                    <a:cubicBezTo>
                      <a:pt x="380" y="109"/>
                      <a:pt x="55" y="287"/>
                      <a:pt x="15" y="802"/>
                    </a:cubicBezTo>
                    <a:cubicBezTo>
                      <a:pt x="15" y="802"/>
                      <a:pt x="0" y="969"/>
                      <a:pt x="74" y="969"/>
                    </a:cubicBezTo>
                    <a:cubicBezTo>
                      <a:pt x="148" y="969"/>
                      <a:pt x="190" y="948"/>
                      <a:pt x="202" y="852"/>
                    </a:cubicBezTo>
                    <a:cubicBezTo>
                      <a:pt x="211" y="781"/>
                      <a:pt x="236" y="505"/>
                      <a:pt x="396" y="372"/>
                    </a:cubicBezTo>
                    <a:cubicBezTo>
                      <a:pt x="321" y="527"/>
                      <a:pt x="131" y="974"/>
                      <a:pt x="283" y="1231"/>
                    </a:cubicBezTo>
                    <a:cubicBezTo>
                      <a:pt x="285" y="1236"/>
                      <a:pt x="288" y="1240"/>
                      <a:pt x="291" y="1245"/>
                    </a:cubicBezTo>
                    <a:cubicBezTo>
                      <a:pt x="356" y="1434"/>
                      <a:pt x="404" y="1991"/>
                      <a:pt x="256" y="2205"/>
                    </a:cubicBezTo>
                    <a:cubicBezTo>
                      <a:pt x="244" y="2224"/>
                      <a:pt x="218" y="2280"/>
                      <a:pt x="236" y="2312"/>
                    </a:cubicBezTo>
                    <a:cubicBezTo>
                      <a:pt x="250" y="2337"/>
                      <a:pt x="293" y="2343"/>
                      <a:pt x="326" y="2343"/>
                    </a:cubicBezTo>
                    <a:cubicBezTo>
                      <a:pt x="326" y="2343"/>
                      <a:pt x="326" y="2343"/>
                      <a:pt x="326" y="2343"/>
                    </a:cubicBezTo>
                    <a:cubicBezTo>
                      <a:pt x="346" y="2343"/>
                      <a:pt x="370" y="2341"/>
                      <a:pt x="397" y="2337"/>
                    </a:cubicBezTo>
                    <a:cubicBezTo>
                      <a:pt x="500" y="2321"/>
                      <a:pt x="566" y="2227"/>
                      <a:pt x="604" y="2152"/>
                    </a:cubicBezTo>
                    <a:cubicBezTo>
                      <a:pt x="662" y="2033"/>
                      <a:pt x="692" y="1591"/>
                      <a:pt x="687" y="1425"/>
                    </a:cubicBezTo>
                    <a:cubicBezTo>
                      <a:pt x="687" y="1424"/>
                      <a:pt x="687" y="1423"/>
                      <a:pt x="687" y="1422"/>
                    </a:cubicBezTo>
                    <a:cubicBezTo>
                      <a:pt x="703" y="1423"/>
                      <a:pt x="720" y="1424"/>
                      <a:pt x="736" y="1424"/>
                    </a:cubicBezTo>
                    <a:cubicBezTo>
                      <a:pt x="736" y="1424"/>
                      <a:pt x="746" y="1424"/>
                      <a:pt x="746" y="1424"/>
                    </a:cubicBezTo>
                    <a:cubicBezTo>
                      <a:pt x="763" y="1424"/>
                      <a:pt x="779" y="1423"/>
                      <a:pt x="795" y="1422"/>
                    </a:cubicBezTo>
                    <a:cubicBezTo>
                      <a:pt x="795" y="1423"/>
                      <a:pt x="795" y="1424"/>
                      <a:pt x="795" y="1425"/>
                    </a:cubicBezTo>
                    <a:cubicBezTo>
                      <a:pt x="790" y="1591"/>
                      <a:pt x="820" y="2033"/>
                      <a:pt x="879" y="2152"/>
                    </a:cubicBezTo>
                    <a:cubicBezTo>
                      <a:pt x="916" y="2227"/>
                      <a:pt x="982" y="2321"/>
                      <a:pt x="1085" y="2337"/>
                    </a:cubicBezTo>
                    <a:cubicBezTo>
                      <a:pt x="1112" y="2341"/>
                      <a:pt x="1136" y="2343"/>
                      <a:pt x="1157" y="2343"/>
                    </a:cubicBezTo>
                    <a:cubicBezTo>
                      <a:pt x="1190" y="2343"/>
                      <a:pt x="1232" y="2337"/>
                      <a:pt x="1246" y="2312"/>
                    </a:cubicBezTo>
                    <a:cubicBezTo>
                      <a:pt x="1264" y="2280"/>
                      <a:pt x="1238" y="2224"/>
                      <a:pt x="1226" y="2205"/>
                    </a:cubicBezTo>
                    <a:cubicBezTo>
                      <a:pt x="1079" y="1991"/>
                      <a:pt x="1126" y="1435"/>
                      <a:pt x="1191" y="1245"/>
                    </a:cubicBezTo>
                    <a:cubicBezTo>
                      <a:pt x="1194" y="1240"/>
                      <a:pt x="1197" y="1236"/>
                      <a:pt x="1200" y="1231"/>
                    </a:cubicBezTo>
                    <a:cubicBezTo>
                      <a:pt x="1352" y="974"/>
                      <a:pt x="1161" y="527"/>
                      <a:pt x="1086" y="372"/>
                    </a:cubicBezTo>
                    <a:cubicBezTo>
                      <a:pt x="1246" y="505"/>
                      <a:pt x="1271" y="781"/>
                      <a:pt x="1280" y="852"/>
                    </a:cubicBezTo>
                    <a:cubicBezTo>
                      <a:pt x="1292" y="948"/>
                      <a:pt x="1334" y="969"/>
                      <a:pt x="1409" y="969"/>
                    </a:cubicBezTo>
                    <a:cubicBezTo>
                      <a:pt x="1483" y="969"/>
                      <a:pt x="1467" y="802"/>
                      <a:pt x="1467" y="8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25285"/>
                  </a:solidFill>
                  <a:effectLst/>
                  <a:uLnTx/>
                  <a:uFillTx/>
                  <a:latin typeface="Arial"/>
                  <a:ea typeface="+mn-ea"/>
                  <a:cs typeface="+mn-cs"/>
                </a:endParaRPr>
              </a:p>
            </p:txBody>
          </p:sp>
        </p:grpSp>
      </p:grpSp>
      <p:sp>
        <p:nvSpPr>
          <p:cNvPr id="72" name="Rectangle 71">
            <a:extLst>
              <a:ext uri="{FF2B5EF4-FFF2-40B4-BE49-F238E27FC236}">
                <a16:creationId xmlns:a16="http://schemas.microsoft.com/office/drawing/2014/main" id="{0E4BAD24-8680-45FC-9DC2-D5B9FBF86E5B}"/>
              </a:ext>
            </a:extLst>
          </p:cNvPr>
          <p:cNvSpPr/>
          <p:nvPr/>
        </p:nvSpPr>
        <p:spPr>
          <a:xfrm>
            <a:off x="4021241" y="4578790"/>
            <a:ext cx="2194560" cy="28623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spAutoFit/>
          </a:bodyPr>
          <a:lstStyle/>
          <a:p>
            <a:pPr marL="0" marR="0" lvl="0" indent="0" algn="l" defTabSz="685983" rtl="0" eaLnBrk="1" fontAlgn="auto" latinLnBrk="0" hangingPunct="1">
              <a:lnSpc>
                <a:spcPct val="90000"/>
              </a:lnSpc>
              <a:spcBef>
                <a:spcPts val="1500"/>
              </a:spcBef>
              <a:spcAft>
                <a:spcPct val="35000"/>
              </a:spcAft>
              <a:buClrTx/>
              <a:buSzPct val="100000"/>
              <a:buFontTx/>
              <a:buNone/>
              <a:tabLst/>
              <a:defRPr/>
            </a:pPr>
            <a:r>
              <a:rPr kumimoji="0" lang="en-US" sz="1400" b="0" i="0" u="none" strike="noStrike" kern="1200" cap="none" spc="0" normalizeH="0" baseline="0" noProof="0">
                <a:ln>
                  <a:noFill/>
                </a:ln>
                <a:solidFill>
                  <a:srgbClr val="125285"/>
                </a:solidFill>
                <a:effectLst/>
                <a:uLnTx/>
                <a:uFillTx/>
                <a:latin typeface="Arial"/>
                <a:ea typeface="+mn-ea"/>
                <a:cs typeface="+mn-cs"/>
              </a:rPr>
              <a:t>Lack of physical activity</a:t>
            </a:r>
          </a:p>
        </p:txBody>
      </p:sp>
      <p:grpSp>
        <p:nvGrpSpPr>
          <p:cNvPr id="15" name="Group 14">
            <a:extLst>
              <a:ext uri="{FF2B5EF4-FFF2-40B4-BE49-F238E27FC236}">
                <a16:creationId xmlns:a16="http://schemas.microsoft.com/office/drawing/2014/main" id="{599C2312-8424-4916-9046-E51AC5B4A357}"/>
              </a:ext>
            </a:extLst>
          </p:cNvPr>
          <p:cNvGrpSpPr>
            <a:grpSpLocks noChangeAspect="1"/>
          </p:cNvGrpSpPr>
          <p:nvPr/>
        </p:nvGrpSpPr>
        <p:grpSpPr>
          <a:xfrm>
            <a:off x="3436298" y="4447586"/>
            <a:ext cx="548640" cy="548640"/>
            <a:chOff x="3200400" y="4746855"/>
            <a:chExt cx="457200" cy="457200"/>
          </a:xfrm>
        </p:grpSpPr>
        <p:sp>
          <p:nvSpPr>
            <p:cNvPr id="74" name="Oval 3">
              <a:extLst>
                <a:ext uri="{FF2B5EF4-FFF2-40B4-BE49-F238E27FC236}">
                  <a16:creationId xmlns:a16="http://schemas.microsoft.com/office/drawing/2014/main" id="{B19E59D1-095F-427D-BD1B-B51EDB37C781}"/>
                </a:ext>
              </a:extLst>
            </p:cNvPr>
            <p:cNvSpPr>
              <a:spLocks noChangeArrowheads="1"/>
            </p:cNvSpPr>
            <p:nvPr/>
          </p:nvSpPr>
          <p:spPr bwMode="gray">
            <a:xfrm>
              <a:off x="3200400" y="4746855"/>
              <a:ext cx="457200" cy="457200"/>
            </a:xfrm>
            <a:prstGeom prst="ellipse">
              <a:avLst/>
            </a:prstGeom>
            <a:solidFill>
              <a:schemeClr val="bg1"/>
            </a:solidFill>
            <a:ln w="25400" algn="ctr">
              <a:solidFill>
                <a:schemeClr val="accent1"/>
              </a:solidFill>
              <a:round/>
              <a:headEnd/>
              <a:tailEnd/>
            </a:ln>
            <a:effectLst/>
          </p:spPr>
          <p:txBody>
            <a:bodyPr anchor="ctr"/>
            <a:lstStyle/>
            <a:p>
              <a:pPr marL="0" marR="0" lvl="0" indent="0" algn="ctr" defTabSz="914400" rtl="0" eaLnBrk="0" fontAlgn="auto" latinLnBrk="0" hangingPunct="0">
                <a:lnSpc>
                  <a:spcPct val="9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25285"/>
                </a:solidFill>
                <a:effectLst/>
                <a:uLnTx/>
                <a:uFillTx/>
                <a:latin typeface="Arial"/>
                <a:ea typeface="MS PGothic" pitchFamily="34" charset="-128"/>
                <a:cs typeface="+mn-cs"/>
              </a:endParaRPr>
            </a:p>
          </p:txBody>
        </p:sp>
        <p:grpSp>
          <p:nvGrpSpPr>
            <p:cNvPr id="75" name="Group 74">
              <a:extLst>
                <a:ext uri="{FF2B5EF4-FFF2-40B4-BE49-F238E27FC236}">
                  <a16:creationId xmlns:a16="http://schemas.microsoft.com/office/drawing/2014/main" id="{41C3D29F-FB92-495E-BF1F-A5D58DCE308F}"/>
                </a:ext>
              </a:extLst>
            </p:cNvPr>
            <p:cNvGrpSpPr/>
            <p:nvPr/>
          </p:nvGrpSpPr>
          <p:grpSpPr bwMode="gray">
            <a:xfrm>
              <a:off x="3356998" y="4803152"/>
              <a:ext cx="160645" cy="352880"/>
              <a:chOff x="7243762" y="-7031038"/>
              <a:chExt cx="1481138" cy="3240088"/>
            </a:xfrm>
            <a:solidFill>
              <a:schemeClr val="accent1"/>
            </a:solidFill>
          </p:grpSpPr>
          <p:sp>
            <p:nvSpPr>
              <p:cNvPr id="76" name="Oval 134">
                <a:extLst>
                  <a:ext uri="{FF2B5EF4-FFF2-40B4-BE49-F238E27FC236}">
                    <a16:creationId xmlns:a16="http://schemas.microsoft.com/office/drawing/2014/main" id="{C8A06105-D458-4FAC-BA22-757F48320890}"/>
                  </a:ext>
                </a:extLst>
              </p:cNvPr>
              <p:cNvSpPr>
                <a:spLocks noChangeArrowheads="1"/>
              </p:cNvSpPr>
              <p:nvPr/>
            </p:nvSpPr>
            <p:spPr bwMode="gray">
              <a:xfrm>
                <a:off x="7816850" y="-7031038"/>
                <a:ext cx="676275" cy="676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25285"/>
                  </a:solidFill>
                  <a:effectLst/>
                  <a:uLnTx/>
                  <a:uFillTx/>
                  <a:latin typeface="Arial"/>
                  <a:ea typeface="+mn-ea"/>
                  <a:cs typeface="+mn-cs"/>
                </a:endParaRPr>
              </a:p>
            </p:txBody>
          </p:sp>
          <p:sp>
            <p:nvSpPr>
              <p:cNvPr id="77" name="Freeform 135">
                <a:extLst>
                  <a:ext uri="{FF2B5EF4-FFF2-40B4-BE49-F238E27FC236}">
                    <a16:creationId xmlns:a16="http://schemas.microsoft.com/office/drawing/2014/main" id="{578A2F94-1437-4064-AF05-C98058F3ECBD}"/>
                  </a:ext>
                </a:extLst>
              </p:cNvPr>
              <p:cNvSpPr>
                <a:spLocks noEditPoints="1"/>
              </p:cNvSpPr>
              <p:nvPr/>
            </p:nvSpPr>
            <p:spPr bwMode="gray">
              <a:xfrm>
                <a:off x="7243762" y="-6362700"/>
                <a:ext cx="1462088" cy="2571750"/>
              </a:xfrm>
              <a:custGeom>
                <a:avLst/>
                <a:gdLst>
                  <a:gd name="T0" fmla="*/ 359 w 390"/>
                  <a:gd name="T1" fmla="*/ 320 h 686"/>
                  <a:gd name="T2" fmla="*/ 346 w 390"/>
                  <a:gd name="T3" fmla="*/ 318 h 686"/>
                  <a:gd name="T4" fmla="*/ 205 w 390"/>
                  <a:gd name="T5" fmla="*/ 270 h 686"/>
                  <a:gd name="T6" fmla="*/ 193 w 390"/>
                  <a:gd name="T7" fmla="*/ 270 h 686"/>
                  <a:gd name="T8" fmla="*/ 193 w 390"/>
                  <a:gd name="T9" fmla="*/ 265 h 686"/>
                  <a:gd name="T10" fmla="*/ 178 w 390"/>
                  <a:gd name="T11" fmla="*/ 246 h 686"/>
                  <a:gd name="T12" fmla="*/ 121 w 390"/>
                  <a:gd name="T13" fmla="*/ 106 h 686"/>
                  <a:gd name="T14" fmla="*/ 143 w 390"/>
                  <a:gd name="T15" fmla="*/ 53 h 686"/>
                  <a:gd name="T16" fmla="*/ 159 w 390"/>
                  <a:gd name="T17" fmla="*/ 50 h 686"/>
                  <a:gd name="T18" fmla="*/ 197 w 390"/>
                  <a:gd name="T19" fmla="*/ 75 h 686"/>
                  <a:gd name="T20" fmla="*/ 214 w 390"/>
                  <a:gd name="T21" fmla="*/ 116 h 686"/>
                  <a:gd name="T22" fmla="*/ 216 w 390"/>
                  <a:gd name="T23" fmla="*/ 105 h 686"/>
                  <a:gd name="T24" fmla="*/ 179 w 390"/>
                  <a:gd name="T25" fmla="*/ 9 h 686"/>
                  <a:gd name="T26" fmla="*/ 75 w 390"/>
                  <a:gd name="T27" fmla="*/ 77 h 686"/>
                  <a:gd name="T28" fmla="*/ 52 w 390"/>
                  <a:gd name="T29" fmla="*/ 299 h 686"/>
                  <a:gd name="T30" fmla="*/ 83 w 390"/>
                  <a:gd name="T31" fmla="*/ 355 h 686"/>
                  <a:gd name="T32" fmla="*/ 38 w 390"/>
                  <a:gd name="T33" fmla="*/ 355 h 686"/>
                  <a:gd name="T34" fmla="*/ 24 w 390"/>
                  <a:gd name="T35" fmla="*/ 369 h 686"/>
                  <a:gd name="T36" fmla="*/ 38 w 390"/>
                  <a:gd name="T37" fmla="*/ 383 h 686"/>
                  <a:gd name="T38" fmla="*/ 47 w 390"/>
                  <a:gd name="T39" fmla="*/ 383 h 686"/>
                  <a:gd name="T40" fmla="*/ 0 w 390"/>
                  <a:gd name="T41" fmla="*/ 682 h 686"/>
                  <a:gd name="T42" fmla="*/ 25 w 390"/>
                  <a:gd name="T43" fmla="*/ 686 h 686"/>
                  <a:gd name="T44" fmla="*/ 39 w 390"/>
                  <a:gd name="T45" fmla="*/ 596 h 686"/>
                  <a:gd name="T46" fmla="*/ 224 w 390"/>
                  <a:gd name="T47" fmla="*/ 596 h 686"/>
                  <a:gd name="T48" fmla="*/ 238 w 390"/>
                  <a:gd name="T49" fmla="*/ 686 h 686"/>
                  <a:gd name="T50" fmla="*/ 263 w 390"/>
                  <a:gd name="T51" fmla="*/ 682 h 686"/>
                  <a:gd name="T52" fmla="*/ 249 w 390"/>
                  <a:gd name="T53" fmla="*/ 594 h 686"/>
                  <a:gd name="T54" fmla="*/ 270 w 390"/>
                  <a:gd name="T55" fmla="*/ 605 h 686"/>
                  <a:gd name="T56" fmla="*/ 282 w 390"/>
                  <a:gd name="T57" fmla="*/ 606 h 686"/>
                  <a:gd name="T58" fmla="*/ 330 w 390"/>
                  <a:gd name="T59" fmla="*/ 568 h 686"/>
                  <a:gd name="T60" fmla="*/ 388 w 390"/>
                  <a:gd name="T61" fmla="*/ 332 h 686"/>
                  <a:gd name="T62" fmla="*/ 388 w 390"/>
                  <a:gd name="T63" fmla="*/ 308 h 686"/>
                  <a:gd name="T64" fmla="*/ 359 w 390"/>
                  <a:gd name="T65" fmla="*/ 320 h 686"/>
                  <a:gd name="T66" fmla="*/ 43 w 390"/>
                  <a:gd name="T67" fmla="*/ 568 h 686"/>
                  <a:gd name="T68" fmla="*/ 73 w 390"/>
                  <a:gd name="T69" fmla="*/ 383 h 686"/>
                  <a:gd name="T70" fmla="*/ 190 w 390"/>
                  <a:gd name="T71" fmla="*/ 383 h 686"/>
                  <a:gd name="T72" fmla="*/ 219 w 390"/>
                  <a:gd name="T73" fmla="*/ 568 h 686"/>
                  <a:gd name="T74" fmla="*/ 43 w 390"/>
                  <a:gd name="T75" fmla="*/ 568 h 686"/>
                  <a:gd name="T76" fmla="*/ 238 w 390"/>
                  <a:gd name="T77" fmla="*/ 524 h 686"/>
                  <a:gd name="T78" fmla="*/ 216 w 390"/>
                  <a:gd name="T79" fmla="*/ 383 h 686"/>
                  <a:gd name="T80" fmla="*/ 224 w 390"/>
                  <a:gd name="T81" fmla="*/ 383 h 686"/>
                  <a:gd name="T82" fmla="*/ 238 w 390"/>
                  <a:gd name="T83" fmla="*/ 370 h 686"/>
                  <a:gd name="T84" fmla="*/ 276 w 390"/>
                  <a:gd name="T85" fmla="*/ 370 h 686"/>
                  <a:gd name="T86" fmla="*/ 238 w 390"/>
                  <a:gd name="T87" fmla="*/ 524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0" h="686">
                    <a:moveTo>
                      <a:pt x="359" y="320"/>
                    </a:moveTo>
                    <a:cubicBezTo>
                      <a:pt x="355" y="320"/>
                      <a:pt x="350" y="319"/>
                      <a:pt x="346" y="318"/>
                    </a:cubicBezTo>
                    <a:cubicBezTo>
                      <a:pt x="205" y="270"/>
                      <a:pt x="205" y="270"/>
                      <a:pt x="205" y="270"/>
                    </a:cubicBezTo>
                    <a:cubicBezTo>
                      <a:pt x="193" y="270"/>
                      <a:pt x="193" y="270"/>
                      <a:pt x="193" y="270"/>
                    </a:cubicBezTo>
                    <a:cubicBezTo>
                      <a:pt x="193" y="268"/>
                      <a:pt x="193" y="267"/>
                      <a:pt x="193" y="265"/>
                    </a:cubicBezTo>
                    <a:cubicBezTo>
                      <a:pt x="186" y="260"/>
                      <a:pt x="181" y="254"/>
                      <a:pt x="178" y="246"/>
                    </a:cubicBezTo>
                    <a:cubicBezTo>
                      <a:pt x="121" y="106"/>
                      <a:pt x="121" y="106"/>
                      <a:pt x="121" y="106"/>
                    </a:cubicBezTo>
                    <a:cubicBezTo>
                      <a:pt x="112" y="85"/>
                      <a:pt x="122" y="61"/>
                      <a:pt x="143" y="53"/>
                    </a:cubicBezTo>
                    <a:cubicBezTo>
                      <a:pt x="148" y="51"/>
                      <a:pt x="154" y="50"/>
                      <a:pt x="159" y="50"/>
                    </a:cubicBezTo>
                    <a:cubicBezTo>
                      <a:pt x="176" y="50"/>
                      <a:pt x="191" y="60"/>
                      <a:pt x="197" y="75"/>
                    </a:cubicBezTo>
                    <a:cubicBezTo>
                      <a:pt x="214" y="116"/>
                      <a:pt x="214" y="116"/>
                      <a:pt x="214" y="116"/>
                    </a:cubicBezTo>
                    <a:cubicBezTo>
                      <a:pt x="215" y="112"/>
                      <a:pt x="215" y="109"/>
                      <a:pt x="216" y="105"/>
                    </a:cubicBezTo>
                    <a:cubicBezTo>
                      <a:pt x="228" y="65"/>
                      <a:pt x="213" y="17"/>
                      <a:pt x="179" y="9"/>
                    </a:cubicBezTo>
                    <a:cubicBezTo>
                      <a:pt x="144" y="0"/>
                      <a:pt x="95" y="19"/>
                      <a:pt x="75" y="77"/>
                    </a:cubicBezTo>
                    <a:cubicBezTo>
                      <a:pt x="48" y="158"/>
                      <a:pt x="42" y="211"/>
                      <a:pt x="52" y="299"/>
                    </a:cubicBezTo>
                    <a:cubicBezTo>
                      <a:pt x="57" y="328"/>
                      <a:pt x="69" y="345"/>
                      <a:pt x="83" y="355"/>
                    </a:cubicBezTo>
                    <a:cubicBezTo>
                      <a:pt x="38" y="355"/>
                      <a:pt x="38" y="355"/>
                      <a:pt x="38" y="355"/>
                    </a:cubicBezTo>
                    <a:cubicBezTo>
                      <a:pt x="31" y="355"/>
                      <a:pt x="24" y="361"/>
                      <a:pt x="24" y="369"/>
                    </a:cubicBezTo>
                    <a:cubicBezTo>
                      <a:pt x="24" y="377"/>
                      <a:pt x="31" y="383"/>
                      <a:pt x="38" y="383"/>
                    </a:cubicBezTo>
                    <a:cubicBezTo>
                      <a:pt x="47" y="383"/>
                      <a:pt x="47" y="383"/>
                      <a:pt x="47" y="383"/>
                    </a:cubicBezTo>
                    <a:cubicBezTo>
                      <a:pt x="0" y="682"/>
                      <a:pt x="0" y="682"/>
                      <a:pt x="0" y="682"/>
                    </a:cubicBezTo>
                    <a:cubicBezTo>
                      <a:pt x="25" y="686"/>
                      <a:pt x="25" y="686"/>
                      <a:pt x="25" y="686"/>
                    </a:cubicBezTo>
                    <a:cubicBezTo>
                      <a:pt x="39" y="596"/>
                      <a:pt x="39" y="596"/>
                      <a:pt x="39" y="596"/>
                    </a:cubicBezTo>
                    <a:cubicBezTo>
                      <a:pt x="224" y="596"/>
                      <a:pt x="224" y="596"/>
                      <a:pt x="224" y="596"/>
                    </a:cubicBezTo>
                    <a:cubicBezTo>
                      <a:pt x="238" y="686"/>
                      <a:pt x="238" y="686"/>
                      <a:pt x="238" y="686"/>
                    </a:cubicBezTo>
                    <a:cubicBezTo>
                      <a:pt x="263" y="682"/>
                      <a:pt x="263" y="682"/>
                      <a:pt x="263" y="682"/>
                    </a:cubicBezTo>
                    <a:cubicBezTo>
                      <a:pt x="249" y="594"/>
                      <a:pt x="249" y="594"/>
                      <a:pt x="249" y="594"/>
                    </a:cubicBezTo>
                    <a:cubicBezTo>
                      <a:pt x="255" y="599"/>
                      <a:pt x="262" y="603"/>
                      <a:pt x="270" y="605"/>
                    </a:cubicBezTo>
                    <a:cubicBezTo>
                      <a:pt x="274" y="606"/>
                      <a:pt x="278" y="606"/>
                      <a:pt x="282" y="606"/>
                    </a:cubicBezTo>
                    <a:cubicBezTo>
                      <a:pt x="304" y="606"/>
                      <a:pt x="325" y="591"/>
                      <a:pt x="330" y="568"/>
                    </a:cubicBezTo>
                    <a:cubicBezTo>
                      <a:pt x="388" y="332"/>
                      <a:pt x="388" y="332"/>
                      <a:pt x="388" y="332"/>
                    </a:cubicBezTo>
                    <a:cubicBezTo>
                      <a:pt x="390" y="324"/>
                      <a:pt x="390" y="316"/>
                      <a:pt x="388" y="308"/>
                    </a:cubicBezTo>
                    <a:cubicBezTo>
                      <a:pt x="380" y="315"/>
                      <a:pt x="370" y="320"/>
                      <a:pt x="359" y="320"/>
                    </a:cubicBezTo>
                    <a:close/>
                    <a:moveTo>
                      <a:pt x="43" y="568"/>
                    </a:moveTo>
                    <a:cubicBezTo>
                      <a:pt x="73" y="383"/>
                      <a:pt x="73" y="383"/>
                      <a:pt x="73" y="383"/>
                    </a:cubicBezTo>
                    <a:cubicBezTo>
                      <a:pt x="190" y="383"/>
                      <a:pt x="190" y="383"/>
                      <a:pt x="190" y="383"/>
                    </a:cubicBezTo>
                    <a:cubicBezTo>
                      <a:pt x="219" y="568"/>
                      <a:pt x="219" y="568"/>
                      <a:pt x="219" y="568"/>
                    </a:cubicBezTo>
                    <a:lnTo>
                      <a:pt x="43" y="568"/>
                    </a:lnTo>
                    <a:close/>
                    <a:moveTo>
                      <a:pt x="238" y="524"/>
                    </a:moveTo>
                    <a:cubicBezTo>
                      <a:pt x="216" y="383"/>
                      <a:pt x="216" y="383"/>
                      <a:pt x="216" y="383"/>
                    </a:cubicBezTo>
                    <a:cubicBezTo>
                      <a:pt x="224" y="383"/>
                      <a:pt x="224" y="383"/>
                      <a:pt x="224" y="383"/>
                    </a:cubicBezTo>
                    <a:cubicBezTo>
                      <a:pt x="232" y="383"/>
                      <a:pt x="238" y="377"/>
                      <a:pt x="238" y="370"/>
                    </a:cubicBezTo>
                    <a:cubicBezTo>
                      <a:pt x="276" y="370"/>
                      <a:pt x="276" y="370"/>
                      <a:pt x="276" y="370"/>
                    </a:cubicBezTo>
                    <a:lnTo>
                      <a:pt x="238" y="5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25285"/>
                  </a:solidFill>
                  <a:effectLst/>
                  <a:uLnTx/>
                  <a:uFillTx/>
                  <a:latin typeface="Arial"/>
                  <a:ea typeface="+mn-ea"/>
                  <a:cs typeface="+mn-cs"/>
                </a:endParaRPr>
              </a:p>
            </p:txBody>
          </p:sp>
          <p:sp>
            <p:nvSpPr>
              <p:cNvPr id="78" name="Freeform 136">
                <a:extLst>
                  <a:ext uri="{FF2B5EF4-FFF2-40B4-BE49-F238E27FC236}">
                    <a16:creationId xmlns:a16="http://schemas.microsoft.com/office/drawing/2014/main" id="{3FFEFA2C-4AB6-4C19-820D-1AFD8DDB2562}"/>
                  </a:ext>
                </a:extLst>
              </p:cNvPr>
              <p:cNvSpPr>
                <a:spLocks/>
              </p:cNvSpPr>
              <p:nvPr/>
            </p:nvSpPr>
            <p:spPr bwMode="gray">
              <a:xfrm>
                <a:off x="7704137" y="-6161088"/>
                <a:ext cx="1020763" cy="963613"/>
              </a:xfrm>
              <a:custGeom>
                <a:avLst/>
                <a:gdLst>
                  <a:gd name="T0" fmla="*/ 246 w 272"/>
                  <a:gd name="T1" fmla="*/ 194 h 257"/>
                  <a:gd name="T2" fmla="*/ 117 w 272"/>
                  <a:gd name="T3" fmla="*/ 151 h 257"/>
                  <a:gd name="T4" fmla="*/ 66 w 272"/>
                  <a:gd name="T5" fmla="*/ 25 h 257"/>
                  <a:gd name="T6" fmla="*/ 24 w 272"/>
                  <a:gd name="T7" fmla="*/ 7 h 257"/>
                  <a:gd name="T8" fmla="*/ 6 w 272"/>
                  <a:gd name="T9" fmla="*/ 49 h 257"/>
                  <a:gd name="T10" fmla="*/ 63 w 272"/>
                  <a:gd name="T11" fmla="*/ 189 h 257"/>
                  <a:gd name="T12" fmla="*/ 83 w 272"/>
                  <a:gd name="T13" fmla="*/ 207 h 257"/>
                  <a:gd name="T14" fmla="*/ 226 w 272"/>
                  <a:gd name="T15" fmla="*/ 255 h 257"/>
                  <a:gd name="T16" fmla="*/ 236 w 272"/>
                  <a:gd name="T17" fmla="*/ 257 h 257"/>
                  <a:gd name="T18" fmla="*/ 266 w 272"/>
                  <a:gd name="T19" fmla="*/ 235 h 257"/>
                  <a:gd name="T20" fmla="*/ 246 w 272"/>
                  <a:gd name="T21" fmla="*/ 19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257">
                    <a:moveTo>
                      <a:pt x="246" y="194"/>
                    </a:moveTo>
                    <a:cubicBezTo>
                      <a:pt x="117" y="151"/>
                      <a:pt x="117" y="151"/>
                      <a:pt x="117" y="151"/>
                    </a:cubicBezTo>
                    <a:cubicBezTo>
                      <a:pt x="66" y="25"/>
                      <a:pt x="66" y="25"/>
                      <a:pt x="66" y="25"/>
                    </a:cubicBezTo>
                    <a:cubicBezTo>
                      <a:pt x="59" y="8"/>
                      <a:pt x="40" y="0"/>
                      <a:pt x="24" y="7"/>
                    </a:cubicBezTo>
                    <a:cubicBezTo>
                      <a:pt x="8" y="14"/>
                      <a:pt x="0" y="32"/>
                      <a:pt x="6" y="49"/>
                    </a:cubicBezTo>
                    <a:cubicBezTo>
                      <a:pt x="63" y="189"/>
                      <a:pt x="63" y="189"/>
                      <a:pt x="63" y="189"/>
                    </a:cubicBezTo>
                    <a:cubicBezTo>
                      <a:pt x="67" y="197"/>
                      <a:pt x="74" y="204"/>
                      <a:pt x="83" y="207"/>
                    </a:cubicBezTo>
                    <a:cubicBezTo>
                      <a:pt x="226" y="255"/>
                      <a:pt x="226" y="255"/>
                      <a:pt x="226" y="255"/>
                    </a:cubicBezTo>
                    <a:cubicBezTo>
                      <a:pt x="229" y="256"/>
                      <a:pt x="233" y="257"/>
                      <a:pt x="236" y="257"/>
                    </a:cubicBezTo>
                    <a:cubicBezTo>
                      <a:pt x="249" y="257"/>
                      <a:pt x="262" y="248"/>
                      <a:pt x="266" y="235"/>
                    </a:cubicBezTo>
                    <a:cubicBezTo>
                      <a:pt x="272" y="218"/>
                      <a:pt x="263" y="200"/>
                      <a:pt x="246"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25285"/>
                  </a:solidFill>
                  <a:effectLst/>
                  <a:uLnTx/>
                  <a:uFillTx/>
                  <a:latin typeface="Arial"/>
                  <a:ea typeface="+mn-ea"/>
                  <a:cs typeface="+mn-cs"/>
                </a:endParaRPr>
              </a:p>
            </p:txBody>
          </p:sp>
        </p:grpSp>
      </p:grpSp>
      <p:sp>
        <p:nvSpPr>
          <p:cNvPr id="80" name="Rectangle 79">
            <a:extLst>
              <a:ext uri="{FF2B5EF4-FFF2-40B4-BE49-F238E27FC236}">
                <a16:creationId xmlns:a16="http://schemas.microsoft.com/office/drawing/2014/main" id="{CBE692E1-F624-478A-9DF2-808F4958F33A}"/>
              </a:ext>
            </a:extLst>
          </p:cNvPr>
          <p:cNvSpPr/>
          <p:nvPr/>
        </p:nvSpPr>
        <p:spPr>
          <a:xfrm>
            <a:off x="7140807" y="4481842"/>
            <a:ext cx="4156699" cy="480131"/>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spAutoFit/>
          </a:bodyPr>
          <a:lstStyle/>
          <a:p>
            <a:pPr marL="0" marR="0" lvl="0" indent="0" algn="l" defTabSz="685983" rtl="0" eaLnBrk="1" fontAlgn="auto" latinLnBrk="0" hangingPunct="1">
              <a:lnSpc>
                <a:spcPct val="90000"/>
              </a:lnSpc>
              <a:spcBef>
                <a:spcPts val="1500"/>
              </a:spcBef>
              <a:spcAft>
                <a:spcPct val="35000"/>
              </a:spcAft>
              <a:buClrTx/>
              <a:buSzPct val="100000"/>
              <a:buFontTx/>
              <a:buNone/>
              <a:tabLst/>
              <a:defRPr/>
            </a:pPr>
            <a:r>
              <a:rPr kumimoji="0" lang="en-US" sz="1400" b="0" i="0" u="none" strike="noStrike" kern="1200" cap="none" spc="0" normalizeH="0" baseline="0" noProof="0">
                <a:ln>
                  <a:noFill/>
                </a:ln>
                <a:solidFill>
                  <a:srgbClr val="125285"/>
                </a:solidFill>
                <a:effectLst/>
                <a:uLnTx/>
                <a:uFillTx/>
                <a:latin typeface="Arial"/>
                <a:ea typeface="+mn-ea"/>
                <a:cs typeface="+mn-cs"/>
              </a:rPr>
              <a:t>Moderate to high consumption of alcohol and/or long-term consumption of red and processed meat</a:t>
            </a:r>
          </a:p>
        </p:txBody>
      </p:sp>
      <p:grpSp>
        <p:nvGrpSpPr>
          <p:cNvPr id="13" name="Group 12">
            <a:extLst>
              <a:ext uri="{FF2B5EF4-FFF2-40B4-BE49-F238E27FC236}">
                <a16:creationId xmlns:a16="http://schemas.microsoft.com/office/drawing/2014/main" id="{332BAE9A-1245-4F9E-A939-BC8FEA4B8EE4}"/>
              </a:ext>
            </a:extLst>
          </p:cNvPr>
          <p:cNvGrpSpPr>
            <a:grpSpLocks noChangeAspect="1"/>
          </p:cNvGrpSpPr>
          <p:nvPr/>
        </p:nvGrpSpPr>
        <p:grpSpPr>
          <a:xfrm>
            <a:off x="6551238" y="4447586"/>
            <a:ext cx="548640" cy="548640"/>
            <a:chOff x="5973278" y="4746855"/>
            <a:chExt cx="457200" cy="457200"/>
          </a:xfrm>
        </p:grpSpPr>
        <p:sp>
          <p:nvSpPr>
            <p:cNvPr id="82" name="Oval 3">
              <a:extLst>
                <a:ext uri="{FF2B5EF4-FFF2-40B4-BE49-F238E27FC236}">
                  <a16:creationId xmlns:a16="http://schemas.microsoft.com/office/drawing/2014/main" id="{35EDD2E4-EB7F-45DE-8E2D-90CBB4E9D4BE}"/>
                </a:ext>
              </a:extLst>
            </p:cNvPr>
            <p:cNvSpPr>
              <a:spLocks noChangeArrowheads="1"/>
            </p:cNvSpPr>
            <p:nvPr/>
          </p:nvSpPr>
          <p:spPr bwMode="gray">
            <a:xfrm>
              <a:off x="5973278" y="4746855"/>
              <a:ext cx="457200" cy="457200"/>
            </a:xfrm>
            <a:prstGeom prst="ellipse">
              <a:avLst/>
            </a:prstGeom>
            <a:solidFill>
              <a:schemeClr val="bg1"/>
            </a:solidFill>
            <a:ln w="25400" algn="ctr">
              <a:solidFill>
                <a:schemeClr val="accent1"/>
              </a:solidFill>
              <a:round/>
              <a:headEnd/>
              <a:tailEnd/>
            </a:ln>
            <a:effectLst/>
          </p:spPr>
          <p:txBody>
            <a:bodyPr anchor="ctr"/>
            <a:lstStyle/>
            <a:p>
              <a:pPr marL="0" marR="0" lvl="0" indent="0" algn="ctr" defTabSz="914400" rtl="0" eaLnBrk="0" fontAlgn="auto" latinLnBrk="0" hangingPunct="0">
                <a:lnSpc>
                  <a:spcPct val="9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25285"/>
                </a:solidFill>
                <a:effectLst/>
                <a:uLnTx/>
                <a:uFillTx/>
                <a:latin typeface="Arial"/>
                <a:ea typeface="MS PGothic" pitchFamily="34" charset="-128"/>
                <a:cs typeface="+mn-cs"/>
              </a:endParaRPr>
            </a:p>
          </p:txBody>
        </p:sp>
        <p:sp>
          <p:nvSpPr>
            <p:cNvPr id="83" name="Freeform 16">
              <a:extLst>
                <a:ext uri="{FF2B5EF4-FFF2-40B4-BE49-F238E27FC236}">
                  <a16:creationId xmlns:a16="http://schemas.microsoft.com/office/drawing/2014/main" id="{A18ADEB2-4251-4DB6-87E5-60DB304AA7EB}"/>
                </a:ext>
              </a:extLst>
            </p:cNvPr>
            <p:cNvSpPr>
              <a:spLocks noEditPoints="1"/>
            </p:cNvSpPr>
            <p:nvPr/>
          </p:nvSpPr>
          <p:spPr bwMode="gray">
            <a:xfrm>
              <a:off x="6061910" y="4832402"/>
              <a:ext cx="279937" cy="286107"/>
            </a:xfrm>
            <a:custGeom>
              <a:avLst/>
              <a:gdLst>
                <a:gd name="T0" fmla="*/ 160 w 769"/>
                <a:gd name="T1" fmla="*/ 142 h 783"/>
                <a:gd name="T2" fmla="*/ 153 w 769"/>
                <a:gd name="T3" fmla="*/ 9 h 783"/>
                <a:gd name="T4" fmla="*/ 71 w 769"/>
                <a:gd name="T5" fmla="*/ 21 h 783"/>
                <a:gd name="T6" fmla="*/ 61 w 769"/>
                <a:gd name="T7" fmla="*/ 228 h 783"/>
                <a:gd name="T8" fmla="*/ 318 w 769"/>
                <a:gd name="T9" fmla="*/ 404 h 783"/>
                <a:gd name="T10" fmla="*/ 376 w 769"/>
                <a:gd name="T11" fmla="*/ 142 h 783"/>
                <a:gd name="T12" fmla="*/ 369 w 769"/>
                <a:gd name="T13" fmla="*/ 9 h 783"/>
                <a:gd name="T14" fmla="*/ 286 w 769"/>
                <a:gd name="T15" fmla="*/ 21 h 783"/>
                <a:gd name="T16" fmla="*/ 278 w 769"/>
                <a:gd name="T17" fmla="*/ 197 h 783"/>
                <a:gd name="T18" fmla="*/ 267 w 769"/>
                <a:gd name="T19" fmla="*/ 231 h 783"/>
                <a:gd name="T20" fmla="*/ 262 w 769"/>
                <a:gd name="T21" fmla="*/ 110 h 783"/>
                <a:gd name="T22" fmla="*/ 179 w 769"/>
                <a:gd name="T23" fmla="*/ 98 h 783"/>
                <a:gd name="T24" fmla="*/ 178 w 769"/>
                <a:gd name="T25" fmla="*/ 183 h 783"/>
                <a:gd name="T26" fmla="*/ 735 w 769"/>
                <a:gd name="T27" fmla="*/ 404 h 783"/>
                <a:gd name="T28" fmla="*/ 687 w 769"/>
                <a:gd name="T29" fmla="*/ 110 h 783"/>
                <a:gd name="T30" fmla="*/ 619 w 769"/>
                <a:gd name="T31" fmla="*/ 89 h 783"/>
                <a:gd name="T32" fmla="*/ 614 w 769"/>
                <a:gd name="T33" fmla="*/ 150 h 783"/>
                <a:gd name="T34" fmla="*/ 735 w 769"/>
                <a:gd name="T35" fmla="*/ 404 h 783"/>
                <a:gd name="T36" fmla="*/ 584 w 769"/>
                <a:gd name="T37" fmla="*/ 317 h 783"/>
                <a:gd name="T38" fmla="*/ 582 w 769"/>
                <a:gd name="T39" fmla="*/ 35 h 783"/>
                <a:gd name="T40" fmla="*/ 543 w 769"/>
                <a:gd name="T41" fmla="*/ 0 h 783"/>
                <a:gd name="T42" fmla="*/ 505 w 769"/>
                <a:gd name="T43" fmla="*/ 60 h 783"/>
                <a:gd name="T44" fmla="*/ 519 w 769"/>
                <a:gd name="T45" fmla="*/ 404 h 783"/>
                <a:gd name="T46" fmla="*/ 474 w 769"/>
                <a:gd name="T47" fmla="*/ 148 h 783"/>
                <a:gd name="T48" fmla="*/ 437 w 769"/>
                <a:gd name="T49" fmla="*/ 89 h 783"/>
                <a:gd name="T50" fmla="*/ 398 w 769"/>
                <a:gd name="T51" fmla="*/ 124 h 783"/>
                <a:gd name="T52" fmla="*/ 383 w 769"/>
                <a:gd name="T53" fmla="*/ 317 h 783"/>
                <a:gd name="T54" fmla="*/ 284 w 769"/>
                <a:gd name="T55" fmla="*/ 529 h 783"/>
                <a:gd name="T56" fmla="*/ 428 w 769"/>
                <a:gd name="T57" fmla="*/ 433 h 783"/>
                <a:gd name="T58" fmla="*/ 551 w 769"/>
                <a:gd name="T59" fmla="*/ 487 h 783"/>
                <a:gd name="T60" fmla="*/ 121 w 769"/>
                <a:gd name="T61" fmla="*/ 419 h 783"/>
                <a:gd name="T62" fmla="*/ 14 w 769"/>
                <a:gd name="T63" fmla="*/ 416 h 783"/>
                <a:gd name="T64" fmla="*/ 432 w 769"/>
                <a:gd name="T65" fmla="*/ 441 h 783"/>
                <a:gd name="T66" fmla="*/ 0 w 769"/>
                <a:gd name="T67" fmla="*/ 414 h 783"/>
                <a:gd name="T68" fmla="*/ 290 w 769"/>
                <a:gd name="T69" fmla="*/ 651 h 783"/>
                <a:gd name="T70" fmla="*/ 769 w 769"/>
                <a:gd name="T71" fmla="*/ 646 h 783"/>
                <a:gd name="T72" fmla="*/ 28 w 769"/>
                <a:gd name="T73" fmla="*/ 534 h 783"/>
                <a:gd name="T74" fmla="*/ 120 w 769"/>
                <a:gd name="T75" fmla="*/ 546 h 783"/>
                <a:gd name="T76" fmla="*/ 557 w 769"/>
                <a:gd name="T77" fmla="*/ 651 h 783"/>
                <a:gd name="T78" fmla="*/ 293 w 769"/>
                <a:gd name="T79" fmla="*/ 594 h 783"/>
                <a:gd name="T80" fmla="*/ 556 w 769"/>
                <a:gd name="T81" fmla="*/ 534 h 783"/>
                <a:gd name="T82" fmla="*/ 584 w 769"/>
                <a:gd name="T83" fmla="*/ 594 h 783"/>
                <a:gd name="T84" fmla="*/ 431 w 769"/>
                <a:gd name="T85" fmla="*/ 754 h 783"/>
                <a:gd name="T86" fmla="*/ 119 w 769"/>
                <a:gd name="T87" fmla="*/ 656 h 783"/>
                <a:gd name="T88" fmla="*/ 14 w 769"/>
                <a:gd name="T89" fmla="*/ 640 h 783"/>
                <a:gd name="T90" fmla="*/ 753 w 769"/>
                <a:gd name="T91" fmla="*/ 656 h 783"/>
                <a:gd name="T92" fmla="*/ 520 w 769"/>
                <a:gd name="T93" fmla="*/ 526 h 783"/>
                <a:gd name="T94" fmla="*/ 447 w 769"/>
                <a:gd name="T95" fmla="*/ 484 h 783"/>
                <a:gd name="T96" fmla="*/ 364 w 769"/>
                <a:gd name="T97" fmla="*/ 506 h 783"/>
                <a:gd name="T98" fmla="*/ 322 w 769"/>
                <a:gd name="T99" fmla="*/ 579 h 783"/>
                <a:gd name="T100" fmla="*/ 344 w 769"/>
                <a:gd name="T101" fmla="*/ 662 h 783"/>
                <a:gd name="T102" fmla="*/ 418 w 769"/>
                <a:gd name="T103" fmla="*/ 704 h 783"/>
                <a:gd name="T104" fmla="*/ 500 w 769"/>
                <a:gd name="T105" fmla="*/ 682 h 783"/>
                <a:gd name="T106" fmla="*/ 542 w 769"/>
                <a:gd name="T107" fmla="*/ 608 h 783"/>
                <a:gd name="T108" fmla="*/ 432 w 769"/>
                <a:gd name="T109" fmla="*/ 512 h 783"/>
                <a:gd name="T110" fmla="*/ 501 w 769"/>
                <a:gd name="T111" fmla="*/ 59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9" h="783">
                  <a:moveTo>
                    <a:pt x="122" y="392"/>
                  </a:moveTo>
                  <a:cubicBezTo>
                    <a:pt x="126" y="369"/>
                    <a:pt x="136" y="351"/>
                    <a:pt x="144" y="337"/>
                  </a:cubicBezTo>
                  <a:cubicBezTo>
                    <a:pt x="147" y="329"/>
                    <a:pt x="152" y="320"/>
                    <a:pt x="152" y="317"/>
                  </a:cubicBezTo>
                  <a:cubicBezTo>
                    <a:pt x="152" y="308"/>
                    <a:pt x="155" y="259"/>
                    <a:pt x="158" y="230"/>
                  </a:cubicBezTo>
                  <a:cubicBezTo>
                    <a:pt x="159" y="216"/>
                    <a:pt x="161" y="198"/>
                    <a:pt x="163" y="183"/>
                  </a:cubicBezTo>
                  <a:cubicBezTo>
                    <a:pt x="162" y="169"/>
                    <a:pt x="161" y="154"/>
                    <a:pt x="160" y="142"/>
                  </a:cubicBezTo>
                  <a:cubicBezTo>
                    <a:pt x="158" y="114"/>
                    <a:pt x="150" y="64"/>
                    <a:pt x="150" y="61"/>
                  </a:cubicBezTo>
                  <a:cubicBezTo>
                    <a:pt x="150" y="61"/>
                    <a:pt x="150" y="62"/>
                    <a:pt x="152" y="60"/>
                  </a:cubicBezTo>
                  <a:cubicBezTo>
                    <a:pt x="154" y="57"/>
                    <a:pt x="151" y="39"/>
                    <a:pt x="150" y="35"/>
                  </a:cubicBezTo>
                  <a:cubicBezTo>
                    <a:pt x="149" y="32"/>
                    <a:pt x="149" y="21"/>
                    <a:pt x="149" y="21"/>
                  </a:cubicBezTo>
                  <a:cubicBezTo>
                    <a:pt x="155" y="21"/>
                    <a:pt x="155" y="21"/>
                    <a:pt x="155" y="21"/>
                  </a:cubicBezTo>
                  <a:cubicBezTo>
                    <a:pt x="155" y="21"/>
                    <a:pt x="154" y="11"/>
                    <a:pt x="153" y="9"/>
                  </a:cubicBezTo>
                  <a:cubicBezTo>
                    <a:pt x="153" y="7"/>
                    <a:pt x="151" y="0"/>
                    <a:pt x="144" y="0"/>
                  </a:cubicBezTo>
                  <a:cubicBezTo>
                    <a:pt x="114" y="0"/>
                    <a:pt x="114" y="0"/>
                    <a:pt x="114" y="0"/>
                  </a:cubicBezTo>
                  <a:cubicBezTo>
                    <a:pt x="114" y="0"/>
                    <a:pt x="113" y="0"/>
                    <a:pt x="111" y="0"/>
                  </a:cubicBezTo>
                  <a:cubicBezTo>
                    <a:pt x="82" y="0"/>
                    <a:pt x="82" y="0"/>
                    <a:pt x="82" y="0"/>
                  </a:cubicBezTo>
                  <a:cubicBezTo>
                    <a:pt x="75" y="0"/>
                    <a:pt x="73" y="7"/>
                    <a:pt x="72" y="9"/>
                  </a:cubicBezTo>
                  <a:cubicBezTo>
                    <a:pt x="72" y="11"/>
                    <a:pt x="71" y="21"/>
                    <a:pt x="71" y="21"/>
                  </a:cubicBezTo>
                  <a:cubicBezTo>
                    <a:pt x="77" y="21"/>
                    <a:pt x="77" y="21"/>
                    <a:pt x="77" y="21"/>
                  </a:cubicBezTo>
                  <a:cubicBezTo>
                    <a:pt x="77" y="21"/>
                    <a:pt x="76" y="32"/>
                    <a:pt x="75" y="35"/>
                  </a:cubicBezTo>
                  <a:cubicBezTo>
                    <a:pt x="75" y="39"/>
                    <a:pt x="71" y="57"/>
                    <a:pt x="74" y="60"/>
                  </a:cubicBezTo>
                  <a:cubicBezTo>
                    <a:pt x="75" y="62"/>
                    <a:pt x="76" y="61"/>
                    <a:pt x="76" y="61"/>
                  </a:cubicBezTo>
                  <a:cubicBezTo>
                    <a:pt x="75" y="64"/>
                    <a:pt x="68" y="114"/>
                    <a:pt x="66" y="142"/>
                  </a:cubicBezTo>
                  <a:cubicBezTo>
                    <a:pt x="63" y="172"/>
                    <a:pt x="61" y="220"/>
                    <a:pt x="61" y="228"/>
                  </a:cubicBezTo>
                  <a:cubicBezTo>
                    <a:pt x="61" y="243"/>
                    <a:pt x="39" y="266"/>
                    <a:pt x="31" y="299"/>
                  </a:cubicBezTo>
                  <a:cubicBezTo>
                    <a:pt x="71" y="303"/>
                    <a:pt x="71" y="303"/>
                    <a:pt x="71" y="303"/>
                  </a:cubicBezTo>
                  <a:lnTo>
                    <a:pt x="122" y="392"/>
                  </a:lnTo>
                  <a:close/>
                  <a:moveTo>
                    <a:pt x="286" y="317"/>
                  </a:moveTo>
                  <a:cubicBezTo>
                    <a:pt x="286" y="320"/>
                    <a:pt x="291" y="329"/>
                    <a:pt x="295" y="337"/>
                  </a:cubicBezTo>
                  <a:cubicBezTo>
                    <a:pt x="304" y="353"/>
                    <a:pt x="316" y="375"/>
                    <a:pt x="318" y="404"/>
                  </a:cubicBezTo>
                  <a:cubicBezTo>
                    <a:pt x="336" y="404"/>
                    <a:pt x="336" y="404"/>
                    <a:pt x="336" y="404"/>
                  </a:cubicBezTo>
                  <a:cubicBezTo>
                    <a:pt x="338" y="375"/>
                    <a:pt x="350" y="353"/>
                    <a:pt x="359" y="337"/>
                  </a:cubicBezTo>
                  <a:cubicBezTo>
                    <a:pt x="363" y="329"/>
                    <a:pt x="368" y="320"/>
                    <a:pt x="368" y="317"/>
                  </a:cubicBezTo>
                  <a:cubicBezTo>
                    <a:pt x="368" y="308"/>
                    <a:pt x="371" y="259"/>
                    <a:pt x="373" y="230"/>
                  </a:cubicBezTo>
                  <a:cubicBezTo>
                    <a:pt x="374" y="216"/>
                    <a:pt x="377" y="198"/>
                    <a:pt x="379" y="183"/>
                  </a:cubicBezTo>
                  <a:cubicBezTo>
                    <a:pt x="378" y="169"/>
                    <a:pt x="377" y="154"/>
                    <a:pt x="376" y="142"/>
                  </a:cubicBezTo>
                  <a:cubicBezTo>
                    <a:pt x="373" y="114"/>
                    <a:pt x="366" y="64"/>
                    <a:pt x="366" y="61"/>
                  </a:cubicBezTo>
                  <a:cubicBezTo>
                    <a:pt x="366" y="61"/>
                    <a:pt x="366" y="62"/>
                    <a:pt x="368" y="60"/>
                  </a:cubicBezTo>
                  <a:cubicBezTo>
                    <a:pt x="370" y="57"/>
                    <a:pt x="367" y="39"/>
                    <a:pt x="366" y="35"/>
                  </a:cubicBezTo>
                  <a:cubicBezTo>
                    <a:pt x="365" y="32"/>
                    <a:pt x="365" y="21"/>
                    <a:pt x="365" y="21"/>
                  </a:cubicBezTo>
                  <a:cubicBezTo>
                    <a:pt x="371" y="21"/>
                    <a:pt x="371" y="21"/>
                    <a:pt x="371" y="21"/>
                  </a:cubicBezTo>
                  <a:cubicBezTo>
                    <a:pt x="371" y="21"/>
                    <a:pt x="370" y="11"/>
                    <a:pt x="369" y="9"/>
                  </a:cubicBezTo>
                  <a:cubicBezTo>
                    <a:pt x="369" y="7"/>
                    <a:pt x="366" y="0"/>
                    <a:pt x="360" y="0"/>
                  </a:cubicBezTo>
                  <a:cubicBezTo>
                    <a:pt x="330" y="0"/>
                    <a:pt x="330" y="0"/>
                    <a:pt x="330" y="0"/>
                  </a:cubicBezTo>
                  <a:cubicBezTo>
                    <a:pt x="330" y="0"/>
                    <a:pt x="329" y="0"/>
                    <a:pt x="327" y="0"/>
                  </a:cubicBezTo>
                  <a:cubicBezTo>
                    <a:pt x="297" y="0"/>
                    <a:pt x="297" y="0"/>
                    <a:pt x="297" y="0"/>
                  </a:cubicBezTo>
                  <a:cubicBezTo>
                    <a:pt x="291" y="0"/>
                    <a:pt x="288" y="7"/>
                    <a:pt x="288" y="9"/>
                  </a:cubicBezTo>
                  <a:cubicBezTo>
                    <a:pt x="288" y="11"/>
                    <a:pt x="286" y="21"/>
                    <a:pt x="286" y="21"/>
                  </a:cubicBezTo>
                  <a:cubicBezTo>
                    <a:pt x="292" y="21"/>
                    <a:pt x="292" y="21"/>
                    <a:pt x="292" y="21"/>
                  </a:cubicBezTo>
                  <a:cubicBezTo>
                    <a:pt x="292" y="21"/>
                    <a:pt x="292" y="32"/>
                    <a:pt x="291" y="35"/>
                  </a:cubicBezTo>
                  <a:cubicBezTo>
                    <a:pt x="290" y="39"/>
                    <a:pt x="287" y="57"/>
                    <a:pt x="289" y="60"/>
                  </a:cubicBezTo>
                  <a:cubicBezTo>
                    <a:pt x="291" y="62"/>
                    <a:pt x="291" y="61"/>
                    <a:pt x="292" y="61"/>
                  </a:cubicBezTo>
                  <a:cubicBezTo>
                    <a:pt x="291" y="64"/>
                    <a:pt x="284" y="114"/>
                    <a:pt x="281" y="142"/>
                  </a:cubicBezTo>
                  <a:cubicBezTo>
                    <a:pt x="280" y="158"/>
                    <a:pt x="279" y="180"/>
                    <a:pt x="278" y="197"/>
                  </a:cubicBezTo>
                  <a:cubicBezTo>
                    <a:pt x="279" y="209"/>
                    <a:pt x="280" y="220"/>
                    <a:pt x="281" y="230"/>
                  </a:cubicBezTo>
                  <a:cubicBezTo>
                    <a:pt x="284" y="259"/>
                    <a:pt x="286" y="308"/>
                    <a:pt x="286" y="317"/>
                  </a:cubicBezTo>
                  <a:close/>
                  <a:moveTo>
                    <a:pt x="304" y="404"/>
                  </a:moveTo>
                  <a:cubicBezTo>
                    <a:pt x="300" y="361"/>
                    <a:pt x="272" y="334"/>
                    <a:pt x="272" y="317"/>
                  </a:cubicBezTo>
                  <a:cubicBezTo>
                    <a:pt x="272" y="310"/>
                    <a:pt x="270" y="278"/>
                    <a:pt x="268" y="250"/>
                  </a:cubicBezTo>
                  <a:cubicBezTo>
                    <a:pt x="268" y="243"/>
                    <a:pt x="267" y="237"/>
                    <a:pt x="267" y="231"/>
                  </a:cubicBezTo>
                  <a:cubicBezTo>
                    <a:pt x="266" y="221"/>
                    <a:pt x="264" y="209"/>
                    <a:pt x="263" y="198"/>
                  </a:cubicBezTo>
                  <a:cubicBezTo>
                    <a:pt x="260" y="174"/>
                    <a:pt x="257" y="152"/>
                    <a:pt x="256" y="150"/>
                  </a:cubicBezTo>
                  <a:cubicBezTo>
                    <a:pt x="256" y="150"/>
                    <a:pt x="257" y="151"/>
                    <a:pt x="259" y="148"/>
                  </a:cubicBezTo>
                  <a:cubicBezTo>
                    <a:pt x="261" y="146"/>
                    <a:pt x="257" y="128"/>
                    <a:pt x="257" y="124"/>
                  </a:cubicBezTo>
                  <a:cubicBezTo>
                    <a:pt x="256" y="120"/>
                    <a:pt x="256" y="110"/>
                    <a:pt x="256" y="110"/>
                  </a:cubicBezTo>
                  <a:cubicBezTo>
                    <a:pt x="262" y="110"/>
                    <a:pt x="262" y="110"/>
                    <a:pt x="262" y="110"/>
                  </a:cubicBezTo>
                  <a:cubicBezTo>
                    <a:pt x="262" y="110"/>
                    <a:pt x="260" y="100"/>
                    <a:pt x="260" y="98"/>
                  </a:cubicBezTo>
                  <a:cubicBezTo>
                    <a:pt x="260" y="96"/>
                    <a:pt x="257" y="89"/>
                    <a:pt x="251" y="89"/>
                  </a:cubicBezTo>
                  <a:cubicBezTo>
                    <a:pt x="221" y="89"/>
                    <a:pt x="221" y="89"/>
                    <a:pt x="221" y="89"/>
                  </a:cubicBezTo>
                  <a:cubicBezTo>
                    <a:pt x="221" y="89"/>
                    <a:pt x="220" y="89"/>
                    <a:pt x="218" y="89"/>
                  </a:cubicBezTo>
                  <a:cubicBezTo>
                    <a:pt x="188" y="89"/>
                    <a:pt x="188" y="89"/>
                    <a:pt x="188" y="89"/>
                  </a:cubicBezTo>
                  <a:cubicBezTo>
                    <a:pt x="181" y="89"/>
                    <a:pt x="179" y="96"/>
                    <a:pt x="179" y="98"/>
                  </a:cubicBezTo>
                  <a:cubicBezTo>
                    <a:pt x="178" y="100"/>
                    <a:pt x="177" y="110"/>
                    <a:pt x="177" y="110"/>
                  </a:cubicBezTo>
                  <a:cubicBezTo>
                    <a:pt x="183" y="110"/>
                    <a:pt x="183" y="110"/>
                    <a:pt x="183" y="110"/>
                  </a:cubicBezTo>
                  <a:cubicBezTo>
                    <a:pt x="183" y="110"/>
                    <a:pt x="183" y="120"/>
                    <a:pt x="182" y="124"/>
                  </a:cubicBezTo>
                  <a:cubicBezTo>
                    <a:pt x="181" y="128"/>
                    <a:pt x="178" y="146"/>
                    <a:pt x="180" y="148"/>
                  </a:cubicBezTo>
                  <a:cubicBezTo>
                    <a:pt x="182" y="151"/>
                    <a:pt x="182" y="150"/>
                    <a:pt x="182" y="150"/>
                  </a:cubicBezTo>
                  <a:cubicBezTo>
                    <a:pt x="182" y="151"/>
                    <a:pt x="180" y="166"/>
                    <a:pt x="178" y="183"/>
                  </a:cubicBezTo>
                  <a:cubicBezTo>
                    <a:pt x="176" y="199"/>
                    <a:pt x="173" y="217"/>
                    <a:pt x="172" y="231"/>
                  </a:cubicBezTo>
                  <a:cubicBezTo>
                    <a:pt x="172" y="236"/>
                    <a:pt x="171" y="241"/>
                    <a:pt x="171" y="246"/>
                  </a:cubicBezTo>
                  <a:cubicBezTo>
                    <a:pt x="169" y="274"/>
                    <a:pt x="167" y="310"/>
                    <a:pt x="167" y="317"/>
                  </a:cubicBezTo>
                  <a:cubicBezTo>
                    <a:pt x="167" y="334"/>
                    <a:pt x="139" y="361"/>
                    <a:pt x="135" y="404"/>
                  </a:cubicBezTo>
                  <a:lnTo>
                    <a:pt x="304" y="404"/>
                  </a:lnTo>
                  <a:close/>
                  <a:moveTo>
                    <a:pt x="735" y="404"/>
                  </a:moveTo>
                  <a:cubicBezTo>
                    <a:pt x="731" y="361"/>
                    <a:pt x="703" y="334"/>
                    <a:pt x="703" y="317"/>
                  </a:cubicBezTo>
                  <a:cubicBezTo>
                    <a:pt x="703" y="309"/>
                    <a:pt x="701" y="261"/>
                    <a:pt x="698" y="231"/>
                  </a:cubicBezTo>
                  <a:cubicBezTo>
                    <a:pt x="695" y="202"/>
                    <a:pt x="688" y="153"/>
                    <a:pt x="688" y="150"/>
                  </a:cubicBezTo>
                  <a:cubicBezTo>
                    <a:pt x="688" y="150"/>
                    <a:pt x="688" y="151"/>
                    <a:pt x="690" y="148"/>
                  </a:cubicBezTo>
                  <a:cubicBezTo>
                    <a:pt x="692" y="146"/>
                    <a:pt x="689" y="128"/>
                    <a:pt x="688" y="124"/>
                  </a:cubicBezTo>
                  <a:cubicBezTo>
                    <a:pt x="687" y="120"/>
                    <a:pt x="687" y="110"/>
                    <a:pt x="687" y="110"/>
                  </a:cubicBezTo>
                  <a:cubicBezTo>
                    <a:pt x="693" y="110"/>
                    <a:pt x="693" y="110"/>
                    <a:pt x="693" y="110"/>
                  </a:cubicBezTo>
                  <a:cubicBezTo>
                    <a:pt x="693" y="110"/>
                    <a:pt x="692" y="100"/>
                    <a:pt x="691" y="98"/>
                  </a:cubicBezTo>
                  <a:cubicBezTo>
                    <a:pt x="691" y="96"/>
                    <a:pt x="689" y="89"/>
                    <a:pt x="682" y="89"/>
                  </a:cubicBezTo>
                  <a:cubicBezTo>
                    <a:pt x="652" y="89"/>
                    <a:pt x="652" y="89"/>
                    <a:pt x="652" y="89"/>
                  </a:cubicBezTo>
                  <a:cubicBezTo>
                    <a:pt x="652" y="89"/>
                    <a:pt x="651" y="89"/>
                    <a:pt x="649" y="89"/>
                  </a:cubicBezTo>
                  <a:cubicBezTo>
                    <a:pt x="619" y="89"/>
                    <a:pt x="619" y="89"/>
                    <a:pt x="619" y="89"/>
                  </a:cubicBezTo>
                  <a:cubicBezTo>
                    <a:pt x="613" y="89"/>
                    <a:pt x="610" y="96"/>
                    <a:pt x="610" y="98"/>
                  </a:cubicBezTo>
                  <a:cubicBezTo>
                    <a:pt x="610" y="100"/>
                    <a:pt x="609" y="110"/>
                    <a:pt x="609" y="110"/>
                  </a:cubicBezTo>
                  <a:cubicBezTo>
                    <a:pt x="614" y="110"/>
                    <a:pt x="614" y="110"/>
                    <a:pt x="614" y="110"/>
                  </a:cubicBezTo>
                  <a:cubicBezTo>
                    <a:pt x="614" y="110"/>
                    <a:pt x="614" y="120"/>
                    <a:pt x="613" y="124"/>
                  </a:cubicBezTo>
                  <a:cubicBezTo>
                    <a:pt x="613" y="128"/>
                    <a:pt x="609" y="146"/>
                    <a:pt x="611" y="148"/>
                  </a:cubicBezTo>
                  <a:cubicBezTo>
                    <a:pt x="613" y="151"/>
                    <a:pt x="614" y="150"/>
                    <a:pt x="614" y="150"/>
                  </a:cubicBezTo>
                  <a:cubicBezTo>
                    <a:pt x="613" y="151"/>
                    <a:pt x="611" y="166"/>
                    <a:pt x="609" y="183"/>
                  </a:cubicBezTo>
                  <a:cubicBezTo>
                    <a:pt x="607" y="199"/>
                    <a:pt x="605" y="217"/>
                    <a:pt x="604" y="231"/>
                  </a:cubicBezTo>
                  <a:cubicBezTo>
                    <a:pt x="603" y="236"/>
                    <a:pt x="603" y="241"/>
                    <a:pt x="602" y="246"/>
                  </a:cubicBezTo>
                  <a:cubicBezTo>
                    <a:pt x="600" y="274"/>
                    <a:pt x="598" y="310"/>
                    <a:pt x="598" y="317"/>
                  </a:cubicBezTo>
                  <a:cubicBezTo>
                    <a:pt x="598" y="334"/>
                    <a:pt x="570" y="361"/>
                    <a:pt x="567" y="404"/>
                  </a:cubicBezTo>
                  <a:lnTo>
                    <a:pt x="735" y="404"/>
                  </a:lnTo>
                  <a:close/>
                  <a:moveTo>
                    <a:pt x="502" y="317"/>
                  </a:moveTo>
                  <a:cubicBezTo>
                    <a:pt x="502" y="320"/>
                    <a:pt x="507" y="329"/>
                    <a:pt x="511" y="337"/>
                  </a:cubicBezTo>
                  <a:cubicBezTo>
                    <a:pt x="520" y="353"/>
                    <a:pt x="532" y="375"/>
                    <a:pt x="534" y="404"/>
                  </a:cubicBezTo>
                  <a:cubicBezTo>
                    <a:pt x="552" y="404"/>
                    <a:pt x="552" y="404"/>
                    <a:pt x="552" y="404"/>
                  </a:cubicBezTo>
                  <a:cubicBezTo>
                    <a:pt x="554" y="375"/>
                    <a:pt x="566" y="353"/>
                    <a:pt x="575" y="337"/>
                  </a:cubicBezTo>
                  <a:cubicBezTo>
                    <a:pt x="579" y="329"/>
                    <a:pt x="584" y="320"/>
                    <a:pt x="584" y="317"/>
                  </a:cubicBezTo>
                  <a:cubicBezTo>
                    <a:pt x="584" y="308"/>
                    <a:pt x="586" y="259"/>
                    <a:pt x="589" y="230"/>
                  </a:cubicBezTo>
                  <a:cubicBezTo>
                    <a:pt x="590" y="216"/>
                    <a:pt x="592" y="198"/>
                    <a:pt x="594" y="183"/>
                  </a:cubicBezTo>
                  <a:cubicBezTo>
                    <a:pt x="594" y="169"/>
                    <a:pt x="592" y="154"/>
                    <a:pt x="591" y="142"/>
                  </a:cubicBezTo>
                  <a:cubicBezTo>
                    <a:pt x="589" y="114"/>
                    <a:pt x="582" y="64"/>
                    <a:pt x="581" y="61"/>
                  </a:cubicBezTo>
                  <a:cubicBezTo>
                    <a:pt x="581" y="61"/>
                    <a:pt x="582" y="62"/>
                    <a:pt x="583" y="60"/>
                  </a:cubicBezTo>
                  <a:cubicBezTo>
                    <a:pt x="586" y="57"/>
                    <a:pt x="582" y="39"/>
                    <a:pt x="582" y="35"/>
                  </a:cubicBezTo>
                  <a:cubicBezTo>
                    <a:pt x="581" y="32"/>
                    <a:pt x="580" y="21"/>
                    <a:pt x="580" y="21"/>
                  </a:cubicBezTo>
                  <a:cubicBezTo>
                    <a:pt x="586" y="21"/>
                    <a:pt x="586" y="21"/>
                    <a:pt x="586" y="21"/>
                  </a:cubicBezTo>
                  <a:cubicBezTo>
                    <a:pt x="586" y="21"/>
                    <a:pt x="585" y="11"/>
                    <a:pt x="585" y="9"/>
                  </a:cubicBezTo>
                  <a:cubicBezTo>
                    <a:pt x="584" y="7"/>
                    <a:pt x="582" y="0"/>
                    <a:pt x="576" y="0"/>
                  </a:cubicBezTo>
                  <a:cubicBezTo>
                    <a:pt x="546" y="0"/>
                    <a:pt x="546" y="0"/>
                    <a:pt x="546" y="0"/>
                  </a:cubicBezTo>
                  <a:cubicBezTo>
                    <a:pt x="546" y="0"/>
                    <a:pt x="545" y="0"/>
                    <a:pt x="543" y="0"/>
                  </a:cubicBezTo>
                  <a:cubicBezTo>
                    <a:pt x="513" y="0"/>
                    <a:pt x="513" y="0"/>
                    <a:pt x="513" y="0"/>
                  </a:cubicBezTo>
                  <a:cubicBezTo>
                    <a:pt x="506" y="0"/>
                    <a:pt x="504" y="7"/>
                    <a:pt x="504" y="9"/>
                  </a:cubicBezTo>
                  <a:cubicBezTo>
                    <a:pt x="503" y="11"/>
                    <a:pt x="502" y="21"/>
                    <a:pt x="502" y="21"/>
                  </a:cubicBezTo>
                  <a:cubicBezTo>
                    <a:pt x="508" y="21"/>
                    <a:pt x="508" y="21"/>
                    <a:pt x="508" y="21"/>
                  </a:cubicBezTo>
                  <a:cubicBezTo>
                    <a:pt x="508" y="21"/>
                    <a:pt x="508" y="32"/>
                    <a:pt x="507" y="35"/>
                  </a:cubicBezTo>
                  <a:cubicBezTo>
                    <a:pt x="506" y="39"/>
                    <a:pt x="503" y="57"/>
                    <a:pt x="505" y="60"/>
                  </a:cubicBezTo>
                  <a:cubicBezTo>
                    <a:pt x="507" y="62"/>
                    <a:pt x="507" y="61"/>
                    <a:pt x="507" y="61"/>
                  </a:cubicBezTo>
                  <a:cubicBezTo>
                    <a:pt x="507" y="64"/>
                    <a:pt x="500" y="114"/>
                    <a:pt x="497" y="142"/>
                  </a:cubicBezTo>
                  <a:cubicBezTo>
                    <a:pt x="496" y="158"/>
                    <a:pt x="494" y="180"/>
                    <a:pt x="493" y="197"/>
                  </a:cubicBezTo>
                  <a:cubicBezTo>
                    <a:pt x="495" y="209"/>
                    <a:pt x="496" y="220"/>
                    <a:pt x="497" y="230"/>
                  </a:cubicBezTo>
                  <a:cubicBezTo>
                    <a:pt x="499" y="259"/>
                    <a:pt x="502" y="308"/>
                    <a:pt x="502" y="317"/>
                  </a:cubicBezTo>
                  <a:close/>
                  <a:moveTo>
                    <a:pt x="519" y="404"/>
                  </a:moveTo>
                  <a:cubicBezTo>
                    <a:pt x="515" y="361"/>
                    <a:pt x="487" y="334"/>
                    <a:pt x="487" y="317"/>
                  </a:cubicBezTo>
                  <a:cubicBezTo>
                    <a:pt x="487" y="310"/>
                    <a:pt x="486" y="278"/>
                    <a:pt x="484" y="250"/>
                  </a:cubicBezTo>
                  <a:cubicBezTo>
                    <a:pt x="483" y="243"/>
                    <a:pt x="483" y="237"/>
                    <a:pt x="482" y="231"/>
                  </a:cubicBezTo>
                  <a:cubicBezTo>
                    <a:pt x="481" y="221"/>
                    <a:pt x="480" y="209"/>
                    <a:pt x="479" y="198"/>
                  </a:cubicBezTo>
                  <a:cubicBezTo>
                    <a:pt x="476" y="174"/>
                    <a:pt x="472" y="152"/>
                    <a:pt x="472" y="150"/>
                  </a:cubicBezTo>
                  <a:cubicBezTo>
                    <a:pt x="472" y="150"/>
                    <a:pt x="473" y="151"/>
                    <a:pt x="474" y="148"/>
                  </a:cubicBezTo>
                  <a:cubicBezTo>
                    <a:pt x="477" y="146"/>
                    <a:pt x="473" y="128"/>
                    <a:pt x="472" y="124"/>
                  </a:cubicBezTo>
                  <a:cubicBezTo>
                    <a:pt x="472" y="120"/>
                    <a:pt x="471" y="110"/>
                    <a:pt x="471" y="110"/>
                  </a:cubicBezTo>
                  <a:cubicBezTo>
                    <a:pt x="477" y="110"/>
                    <a:pt x="477" y="110"/>
                    <a:pt x="477" y="110"/>
                  </a:cubicBezTo>
                  <a:cubicBezTo>
                    <a:pt x="477" y="110"/>
                    <a:pt x="476" y="100"/>
                    <a:pt x="476" y="98"/>
                  </a:cubicBezTo>
                  <a:cubicBezTo>
                    <a:pt x="475" y="96"/>
                    <a:pt x="473" y="89"/>
                    <a:pt x="466" y="89"/>
                  </a:cubicBezTo>
                  <a:cubicBezTo>
                    <a:pt x="437" y="89"/>
                    <a:pt x="437" y="89"/>
                    <a:pt x="437" y="89"/>
                  </a:cubicBezTo>
                  <a:cubicBezTo>
                    <a:pt x="437" y="89"/>
                    <a:pt x="435" y="89"/>
                    <a:pt x="433" y="89"/>
                  </a:cubicBezTo>
                  <a:cubicBezTo>
                    <a:pt x="404" y="89"/>
                    <a:pt x="404" y="89"/>
                    <a:pt x="404" y="89"/>
                  </a:cubicBezTo>
                  <a:cubicBezTo>
                    <a:pt x="397" y="89"/>
                    <a:pt x="395" y="96"/>
                    <a:pt x="394" y="98"/>
                  </a:cubicBezTo>
                  <a:cubicBezTo>
                    <a:pt x="394" y="100"/>
                    <a:pt x="393" y="110"/>
                    <a:pt x="393" y="110"/>
                  </a:cubicBezTo>
                  <a:cubicBezTo>
                    <a:pt x="399" y="110"/>
                    <a:pt x="399" y="110"/>
                    <a:pt x="399" y="110"/>
                  </a:cubicBezTo>
                  <a:cubicBezTo>
                    <a:pt x="399" y="110"/>
                    <a:pt x="398" y="120"/>
                    <a:pt x="398" y="124"/>
                  </a:cubicBezTo>
                  <a:cubicBezTo>
                    <a:pt x="397" y="128"/>
                    <a:pt x="394" y="146"/>
                    <a:pt x="396" y="148"/>
                  </a:cubicBezTo>
                  <a:cubicBezTo>
                    <a:pt x="398" y="151"/>
                    <a:pt x="398" y="150"/>
                    <a:pt x="398" y="150"/>
                  </a:cubicBezTo>
                  <a:cubicBezTo>
                    <a:pt x="398" y="151"/>
                    <a:pt x="396" y="166"/>
                    <a:pt x="393" y="183"/>
                  </a:cubicBezTo>
                  <a:cubicBezTo>
                    <a:pt x="391" y="199"/>
                    <a:pt x="389" y="217"/>
                    <a:pt x="388" y="231"/>
                  </a:cubicBezTo>
                  <a:cubicBezTo>
                    <a:pt x="387" y="236"/>
                    <a:pt x="387" y="241"/>
                    <a:pt x="387" y="246"/>
                  </a:cubicBezTo>
                  <a:cubicBezTo>
                    <a:pt x="384" y="274"/>
                    <a:pt x="383" y="310"/>
                    <a:pt x="383" y="317"/>
                  </a:cubicBezTo>
                  <a:cubicBezTo>
                    <a:pt x="383" y="334"/>
                    <a:pt x="355" y="361"/>
                    <a:pt x="351" y="404"/>
                  </a:cubicBezTo>
                  <a:lnTo>
                    <a:pt x="519" y="404"/>
                  </a:lnTo>
                  <a:close/>
                  <a:moveTo>
                    <a:pt x="45" y="446"/>
                  </a:moveTo>
                  <a:cubicBezTo>
                    <a:pt x="120" y="519"/>
                    <a:pt x="120" y="519"/>
                    <a:pt x="120" y="519"/>
                  </a:cubicBezTo>
                  <a:cubicBezTo>
                    <a:pt x="131" y="529"/>
                    <a:pt x="131" y="529"/>
                    <a:pt x="131" y="529"/>
                  </a:cubicBezTo>
                  <a:cubicBezTo>
                    <a:pt x="284" y="529"/>
                    <a:pt x="284" y="529"/>
                    <a:pt x="284" y="529"/>
                  </a:cubicBezTo>
                  <a:cubicBezTo>
                    <a:pt x="289" y="517"/>
                    <a:pt x="296" y="506"/>
                    <a:pt x="304" y="496"/>
                  </a:cubicBezTo>
                  <a:cubicBezTo>
                    <a:pt x="309" y="490"/>
                    <a:pt x="313" y="485"/>
                    <a:pt x="319" y="479"/>
                  </a:cubicBezTo>
                  <a:cubicBezTo>
                    <a:pt x="324" y="474"/>
                    <a:pt x="330" y="469"/>
                    <a:pt x="336" y="465"/>
                  </a:cubicBezTo>
                  <a:cubicBezTo>
                    <a:pt x="340" y="461"/>
                    <a:pt x="345" y="458"/>
                    <a:pt x="350" y="455"/>
                  </a:cubicBezTo>
                  <a:cubicBezTo>
                    <a:pt x="369" y="444"/>
                    <a:pt x="390" y="437"/>
                    <a:pt x="413" y="434"/>
                  </a:cubicBezTo>
                  <a:cubicBezTo>
                    <a:pt x="418" y="434"/>
                    <a:pt x="423" y="433"/>
                    <a:pt x="428" y="433"/>
                  </a:cubicBezTo>
                  <a:cubicBezTo>
                    <a:pt x="429" y="433"/>
                    <a:pt x="430" y="433"/>
                    <a:pt x="431" y="433"/>
                  </a:cubicBezTo>
                  <a:cubicBezTo>
                    <a:pt x="436" y="433"/>
                    <a:pt x="440" y="433"/>
                    <a:pt x="445" y="434"/>
                  </a:cubicBezTo>
                  <a:cubicBezTo>
                    <a:pt x="450" y="434"/>
                    <a:pt x="455" y="435"/>
                    <a:pt x="460" y="436"/>
                  </a:cubicBezTo>
                  <a:cubicBezTo>
                    <a:pt x="481" y="440"/>
                    <a:pt x="502" y="448"/>
                    <a:pt x="520" y="460"/>
                  </a:cubicBezTo>
                  <a:cubicBezTo>
                    <a:pt x="525" y="463"/>
                    <a:pt x="530" y="467"/>
                    <a:pt x="534" y="471"/>
                  </a:cubicBezTo>
                  <a:cubicBezTo>
                    <a:pt x="540" y="476"/>
                    <a:pt x="546" y="481"/>
                    <a:pt x="551" y="487"/>
                  </a:cubicBezTo>
                  <a:cubicBezTo>
                    <a:pt x="557" y="493"/>
                    <a:pt x="562" y="500"/>
                    <a:pt x="566" y="506"/>
                  </a:cubicBezTo>
                  <a:cubicBezTo>
                    <a:pt x="571" y="514"/>
                    <a:pt x="575" y="521"/>
                    <a:pt x="578" y="529"/>
                  </a:cubicBezTo>
                  <a:cubicBezTo>
                    <a:pt x="753" y="529"/>
                    <a:pt x="753" y="529"/>
                    <a:pt x="753" y="529"/>
                  </a:cubicBezTo>
                  <a:cubicBezTo>
                    <a:pt x="753" y="423"/>
                    <a:pt x="753" y="423"/>
                    <a:pt x="753" y="423"/>
                  </a:cubicBezTo>
                  <a:cubicBezTo>
                    <a:pt x="753" y="421"/>
                    <a:pt x="750" y="419"/>
                    <a:pt x="748" y="419"/>
                  </a:cubicBezTo>
                  <a:cubicBezTo>
                    <a:pt x="121" y="419"/>
                    <a:pt x="121" y="419"/>
                    <a:pt x="121" y="419"/>
                  </a:cubicBezTo>
                  <a:cubicBezTo>
                    <a:pt x="120" y="417"/>
                    <a:pt x="120" y="417"/>
                    <a:pt x="120" y="417"/>
                  </a:cubicBezTo>
                  <a:cubicBezTo>
                    <a:pt x="62" y="317"/>
                    <a:pt x="62" y="317"/>
                    <a:pt x="62" y="317"/>
                  </a:cubicBezTo>
                  <a:cubicBezTo>
                    <a:pt x="29" y="314"/>
                    <a:pt x="29" y="314"/>
                    <a:pt x="29" y="314"/>
                  </a:cubicBezTo>
                  <a:cubicBezTo>
                    <a:pt x="19" y="313"/>
                    <a:pt x="19" y="313"/>
                    <a:pt x="19" y="313"/>
                  </a:cubicBezTo>
                  <a:cubicBezTo>
                    <a:pt x="17" y="313"/>
                    <a:pt x="14" y="315"/>
                    <a:pt x="14" y="318"/>
                  </a:cubicBezTo>
                  <a:cubicBezTo>
                    <a:pt x="14" y="416"/>
                    <a:pt x="14" y="416"/>
                    <a:pt x="14" y="416"/>
                  </a:cubicBezTo>
                  <a:cubicBezTo>
                    <a:pt x="28" y="430"/>
                    <a:pt x="28" y="430"/>
                    <a:pt x="28" y="430"/>
                  </a:cubicBezTo>
                  <a:lnTo>
                    <a:pt x="45" y="446"/>
                  </a:lnTo>
                  <a:close/>
                  <a:moveTo>
                    <a:pt x="765" y="534"/>
                  </a:moveTo>
                  <a:cubicBezTo>
                    <a:pt x="572" y="534"/>
                    <a:pt x="572" y="534"/>
                    <a:pt x="572" y="534"/>
                  </a:cubicBezTo>
                  <a:cubicBezTo>
                    <a:pt x="571" y="533"/>
                    <a:pt x="571" y="531"/>
                    <a:pt x="570" y="529"/>
                  </a:cubicBezTo>
                  <a:cubicBezTo>
                    <a:pt x="546" y="477"/>
                    <a:pt x="493" y="441"/>
                    <a:pt x="432" y="441"/>
                  </a:cubicBezTo>
                  <a:cubicBezTo>
                    <a:pt x="370" y="441"/>
                    <a:pt x="317" y="477"/>
                    <a:pt x="293" y="529"/>
                  </a:cubicBezTo>
                  <a:cubicBezTo>
                    <a:pt x="292" y="531"/>
                    <a:pt x="292" y="533"/>
                    <a:pt x="291" y="534"/>
                  </a:cubicBezTo>
                  <a:cubicBezTo>
                    <a:pt x="129" y="534"/>
                    <a:pt x="129" y="534"/>
                    <a:pt x="129" y="534"/>
                  </a:cubicBezTo>
                  <a:cubicBezTo>
                    <a:pt x="127" y="533"/>
                    <a:pt x="127" y="533"/>
                    <a:pt x="127" y="533"/>
                  </a:cubicBezTo>
                  <a:cubicBezTo>
                    <a:pt x="3" y="412"/>
                    <a:pt x="3" y="412"/>
                    <a:pt x="3" y="412"/>
                  </a:cubicBezTo>
                  <a:cubicBezTo>
                    <a:pt x="1" y="410"/>
                    <a:pt x="0" y="411"/>
                    <a:pt x="0" y="414"/>
                  </a:cubicBezTo>
                  <a:cubicBezTo>
                    <a:pt x="0" y="520"/>
                    <a:pt x="0" y="520"/>
                    <a:pt x="0" y="520"/>
                  </a:cubicBezTo>
                  <a:cubicBezTo>
                    <a:pt x="0" y="523"/>
                    <a:pt x="1" y="527"/>
                    <a:pt x="3" y="529"/>
                  </a:cubicBezTo>
                  <a:cubicBezTo>
                    <a:pt x="118" y="648"/>
                    <a:pt x="118" y="648"/>
                    <a:pt x="118" y="648"/>
                  </a:cubicBezTo>
                  <a:cubicBezTo>
                    <a:pt x="120" y="651"/>
                    <a:pt x="120" y="651"/>
                    <a:pt x="120" y="651"/>
                  </a:cubicBezTo>
                  <a:cubicBezTo>
                    <a:pt x="121" y="651"/>
                    <a:pt x="121" y="651"/>
                    <a:pt x="121" y="651"/>
                  </a:cubicBezTo>
                  <a:cubicBezTo>
                    <a:pt x="290" y="651"/>
                    <a:pt x="290" y="651"/>
                    <a:pt x="290" y="651"/>
                  </a:cubicBezTo>
                  <a:cubicBezTo>
                    <a:pt x="291" y="653"/>
                    <a:pt x="291" y="655"/>
                    <a:pt x="292" y="656"/>
                  </a:cubicBezTo>
                  <a:cubicBezTo>
                    <a:pt x="316" y="709"/>
                    <a:pt x="369" y="747"/>
                    <a:pt x="432" y="747"/>
                  </a:cubicBezTo>
                  <a:cubicBezTo>
                    <a:pt x="494" y="747"/>
                    <a:pt x="547" y="709"/>
                    <a:pt x="571" y="656"/>
                  </a:cubicBezTo>
                  <a:cubicBezTo>
                    <a:pt x="572" y="655"/>
                    <a:pt x="572" y="653"/>
                    <a:pt x="573" y="651"/>
                  </a:cubicBezTo>
                  <a:cubicBezTo>
                    <a:pt x="765" y="651"/>
                    <a:pt x="765" y="651"/>
                    <a:pt x="765" y="651"/>
                  </a:cubicBezTo>
                  <a:cubicBezTo>
                    <a:pt x="767" y="651"/>
                    <a:pt x="769" y="649"/>
                    <a:pt x="769" y="646"/>
                  </a:cubicBezTo>
                  <a:cubicBezTo>
                    <a:pt x="769" y="539"/>
                    <a:pt x="769" y="539"/>
                    <a:pt x="769" y="539"/>
                  </a:cubicBezTo>
                  <a:cubicBezTo>
                    <a:pt x="769" y="536"/>
                    <a:pt x="767" y="534"/>
                    <a:pt x="765" y="534"/>
                  </a:cubicBezTo>
                  <a:close/>
                  <a:moveTo>
                    <a:pt x="285" y="637"/>
                  </a:moveTo>
                  <a:cubicBezTo>
                    <a:pt x="127" y="637"/>
                    <a:pt x="127" y="637"/>
                    <a:pt x="127" y="637"/>
                  </a:cubicBezTo>
                  <a:cubicBezTo>
                    <a:pt x="120" y="629"/>
                    <a:pt x="120" y="629"/>
                    <a:pt x="120" y="629"/>
                  </a:cubicBezTo>
                  <a:cubicBezTo>
                    <a:pt x="28" y="534"/>
                    <a:pt x="28" y="534"/>
                    <a:pt x="28" y="534"/>
                  </a:cubicBezTo>
                  <a:cubicBezTo>
                    <a:pt x="14" y="519"/>
                    <a:pt x="14" y="519"/>
                    <a:pt x="14" y="519"/>
                  </a:cubicBezTo>
                  <a:cubicBezTo>
                    <a:pt x="14" y="443"/>
                    <a:pt x="14" y="443"/>
                    <a:pt x="14" y="443"/>
                  </a:cubicBezTo>
                  <a:cubicBezTo>
                    <a:pt x="28" y="457"/>
                    <a:pt x="28" y="457"/>
                    <a:pt x="28" y="457"/>
                  </a:cubicBezTo>
                  <a:cubicBezTo>
                    <a:pt x="117" y="543"/>
                    <a:pt x="117" y="543"/>
                    <a:pt x="117" y="543"/>
                  </a:cubicBezTo>
                  <a:cubicBezTo>
                    <a:pt x="119" y="545"/>
                    <a:pt x="119" y="545"/>
                    <a:pt x="119" y="545"/>
                  </a:cubicBezTo>
                  <a:cubicBezTo>
                    <a:pt x="120" y="546"/>
                    <a:pt x="120" y="546"/>
                    <a:pt x="120" y="546"/>
                  </a:cubicBezTo>
                  <a:cubicBezTo>
                    <a:pt x="123" y="549"/>
                    <a:pt x="123" y="549"/>
                    <a:pt x="123" y="549"/>
                  </a:cubicBezTo>
                  <a:cubicBezTo>
                    <a:pt x="286" y="549"/>
                    <a:pt x="286" y="549"/>
                    <a:pt x="286" y="549"/>
                  </a:cubicBezTo>
                  <a:cubicBezTo>
                    <a:pt x="281" y="563"/>
                    <a:pt x="279" y="578"/>
                    <a:pt x="279" y="594"/>
                  </a:cubicBezTo>
                  <a:cubicBezTo>
                    <a:pt x="279" y="609"/>
                    <a:pt x="281" y="623"/>
                    <a:pt x="285" y="637"/>
                  </a:cubicBezTo>
                  <a:close/>
                  <a:moveTo>
                    <a:pt x="563" y="637"/>
                  </a:moveTo>
                  <a:cubicBezTo>
                    <a:pt x="561" y="642"/>
                    <a:pt x="559" y="647"/>
                    <a:pt x="557" y="651"/>
                  </a:cubicBezTo>
                  <a:cubicBezTo>
                    <a:pt x="556" y="653"/>
                    <a:pt x="556" y="655"/>
                    <a:pt x="555" y="656"/>
                  </a:cubicBezTo>
                  <a:cubicBezTo>
                    <a:pt x="532" y="701"/>
                    <a:pt x="485" y="732"/>
                    <a:pt x="432" y="732"/>
                  </a:cubicBezTo>
                  <a:cubicBezTo>
                    <a:pt x="378" y="732"/>
                    <a:pt x="331" y="701"/>
                    <a:pt x="308" y="656"/>
                  </a:cubicBezTo>
                  <a:cubicBezTo>
                    <a:pt x="308" y="655"/>
                    <a:pt x="307" y="653"/>
                    <a:pt x="306" y="651"/>
                  </a:cubicBezTo>
                  <a:cubicBezTo>
                    <a:pt x="304" y="647"/>
                    <a:pt x="302" y="642"/>
                    <a:pt x="300" y="637"/>
                  </a:cubicBezTo>
                  <a:cubicBezTo>
                    <a:pt x="296" y="623"/>
                    <a:pt x="293" y="609"/>
                    <a:pt x="293" y="594"/>
                  </a:cubicBezTo>
                  <a:cubicBezTo>
                    <a:pt x="293" y="578"/>
                    <a:pt x="296" y="563"/>
                    <a:pt x="301" y="549"/>
                  </a:cubicBezTo>
                  <a:cubicBezTo>
                    <a:pt x="303" y="544"/>
                    <a:pt x="305" y="539"/>
                    <a:pt x="307" y="534"/>
                  </a:cubicBezTo>
                  <a:cubicBezTo>
                    <a:pt x="308" y="533"/>
                    <a:pt x="309" y="531"/>
                    <a:pt x="309" y="529"/>
                  </a:cubicBezTo>
                  <a:cubicBezTo>
                    <a:pt x="333" y="486"/>
                    <a:pt x="379" y="456"/>
                    <a:pt x="432" y="456"/>
                  </a:cubicBezTo>
                  <a:cubicBezTo>
                    <a:pt x="484" y="456"/>
                    <a:pt x="530" y="486"/>
                    <a:pt x="554" y="529"/>
                  </a:cubicBezTo>
                  <a:cubicBezTo>
                    <a:pt x="554" y="531"/>
                    <a:pt x="555" y="533"/>
                    <a:pt x="556" y="534"/>
                  </a:cubicBezTo>
                  <a:cubicBezTo>
                    <a:pt x="558" y="539"/>
                    <a:pt x="560" y="544"/>
                    <a:pt x="562" y="549"/>
                  </a:cubicBezTo>
                  <a:cubicBezTo>
                    <a:pt x="567" y="563"/>
                    <a:pt x="570" y="578"/>
                    <a:pt x="570" y="594"/>
                  </a:cubicBezTo>
                  <a:cubicBezTo>
                    <a:pt x="570" y="609"/>
                    <a:pt x="567" y="623"/>
                    <a:pt x="563" y="637"/>
                  </a:cubicBezTo>
                  <a:close/>
                  <a:moveTo>
                    <a:pt x="755" y="637"/>
                  </a:moveTo>
                  <a:cubicBezTo>
                    <a:pt x="578" y="637"/>
                    <a:pt x="578" y="637"/>
                    <a:pt x="578" y="637"/>
                  </a:cubicBezTo>
                  <a:cubicBezTo>
                    <a:pt x="582" y="623"/>
                    <a:pt x="584" y="609"/>
                    <a:pt x="584" y="594"/>
                  </a:cubicBezTo>
                  <a:cubicBezTo>
                    <a:pt x="584" y="578"/>
                    <a:pt x="582" y="563"/>
                    <a:pt x="577" y="549"/>
                  </a:cubicBezTo>
                  <a:cubicBezTo>
                    <a:pt x="755" y="549"/>
                    <a:pt x="755" y="549"/>
                    <a:pt x="755" y="549"/>
                  </a:cubicBezTo>
                  <a:lnTo>
                    <a:pt x="755" y="637"/>
                  </a:lnTo>
                  <a:close/>
                  <a:moveTo>
                    <a:pt x="534" y="717"/>
                  </a:moveTo>
                  <a:cubicBezTo>
                    <a:pt x="523" y="727"/>
                    <a:pt x="510" y="735"/>
                    <a:pt x="496" y="741"/>
                  </a:cubicBezTo>
                  <a:cubicBezTo>
                    <a:pt x="476" y="749"/>
                    <a:pt x="454" y="754"/>
                    <a:pt x="431" y="754"/>
                  </a:cubicBezTo>
                  <a:cubicBezTo>
                    <a:pt x="408" y="754"/>
                    <a:pt x="387" y="749"/>
                    <a:pt x="367" y="741"/>
                  </a:cubicBezTo>
                  <a:cubicBezTo>
                    <a:pt x="356" y="736"/>
                    <a:pt x="346" y="730"/>
                    <a:pt x="337" y="724"/>
                  </a:cubicBezTo>
                  <a:cubicBezTo>
                    <a:pt x="331" y="719"/>
                    <a:pt x="324" y="714"/>
                    <a:pt x="319" y="708"/>
                  </a:cubicBezTo>
                  <a:cubicBezTo>
                    <a:pt x="313" y="703"/>
                    <a:pt x="309" y="697"/>
                    <a:pt x="304" y="692"/>
                  </a:cubicBezTo>
                  <a:cubicBezTo>
                    <a:pt x="296" y="681"/>
                    <a:pt x="289" y="669"/>
                    <a:pt x="283" y="656"/>
                  </a:cubicBezTo>
                  <a:cubicBezTo>
                    <a:pt x="119" y="656"/>
                    <a:pt x="119" y="656"/>
                    <a:pt x="119" y="656"/>
                  </a:cubicBezTo>
                  <a:cubicBezTo>
                    <a:pt x="115" y="652"/>
                    <a:pt x="115" y="652"/>
                    <a:pt x="115" y="652"/>
                  </a:cubicBezTo>
                  <a:cubicBezTo>
                    <a:pt x="114" y="652"/>
                    <a:pt x="114" y="652"/>
                    <a:pt x="114" y="652"/>
                  </a:cubicBezTo>
                  <a:cubicBezTo>
                    <a:pt x="101" y="637"/>
                    <a:pt x="101" y="637"/>
                    <a:pt x="101" y="637"/>
                  </a:cubicBezTo>
                  <a:cubicBezTo>
                    <a:pt x="28" y="562"/>
                    <a:pt x="28" y="562"/>
                    <a:pt x="28" y="562"/>
                  </a:cubicBezTo>
                  <a:cubicBezTo>
                    <a:pt x="14" y="547"/>
                    <a:pt x="14" y="547"/>
                    <a:pt x="14" y="547"/>
                  </a:cubicBezTo>
                  <a:cubicBezTo>
                    <a:pt x="14" y="640"/>
                    <a:pt x="14" y="640"/>
                    <a:pt x="14" y="640"/>
                  </a:cubicBezTo>
                  <a:cubicBezTo>
                    <a:pt x="14" y="643"/>
                    <a:pt x="16" y="647"/>
                    <a:pt x="18" y="649"/>
                  </a:cubicBezTo>
                  <a:cubicBezTo>
                    <a:pt x="125" y="779"/>
                    <a:pt x="125" y="779"/>
                    <a:pt x="125" y="779"/>
                  </a:cubicBezTo>
                  <a:cubicBezTo>
                    <a:pt x="127" y="781"/>
                    <a:pt x="130" y="783"/>
                    <a:pt x="133" y="783"/>
                  </a:cubicBezTo>
                  <a:cubicBezTo>
                    <a:pt x="748" y="783"/>
                    <a:pt x="748" y="783"/>
                    <a:pt x="748" y="783"/>
                  </a:cubicBezTo>
                  <a:cubicBezTo>
                    <a:pt x="750" y="783"/>
                    <a:pt x="753" y="780"/>
                    <a:pt x="753" y="778"/>
                  </a:cubicBezTo>
                  <a:cubicBezTo>
                    <a:pt x="753" y="656"/>
                    <a:pt x="753" y="656"/>
                    <a:pt x="753" y="656"/>
                  </a:cubicBezTo>
                  <a:cubicBezTo>
                    <a:pt x="579" y="656"/>
                    <a:pt x="579" y="656"/>
                    <a:pt x="579" y="656"/>
                  </a:cubicBezTo>
                  <a:cubicBezTo>
                    <a:pt x="569" y="680"/>
                    <a:pt x="554" y="701"/>
                    <a:pt x="534" y="717"/>
                  </a:cubicBezTo>
                  <a:close/>
                  <a:moveTo>
                    <a:pt x="528" y="568"/>
                  </a:moveTo>
                  <a:cubicBezTo>
                    <a:pt x="535" y="551"/>
                    <a:pt x="535" y="551"/>
                    <a:pt x="535" y="551"/>
                  </a:cubicBezTo>
                  <a:cubicBezTo>
                    <a:pt x="518" y="544"/>
                    <a:pt x="518" y="544"/>
                    <a:pt x="518" y="544"/>
                  </a:cubicBezTo>
                  <a:cubicBezTo>
                    <a:pt x="520" y="526"/>
                    <a:pt x="520" y="526"/>
                    <a:pt x="520" y="526"/>
                  </a:cubicBezTo>
                  <a:cubicBezTo>
                    <a:pt x="502" y="524"/>
                    <a:pt x="502" y="524"/>
                    <a:pt x="502" y="524"/>
                  </a:cubicBezTo>
                  <a:cubicBezTo>
                    <a:pt x="500" y="506"/>
                    <a:pt x="500" y="506"/>
                    <a:pt x="500" y="506"/>
                  </a:cubicBezTo>
                  <a:cubicBezTo>
                    <a:pt x="482" y="508"/>
                    <a:pt x="482" y="508"/>
                    <a:pt x="482" y="508"/>
                  </a:cubicBezTo>
                  <a:cubicBezTo>
                    <a:pt x="475" y="491"/>
                    <a:pt x="475" y="491"/>
                    <a:pt x="475" y="491"/>
                  </a:cubicBezTo>
                  <a:cubicBezTo>
                    <a:pt x="458" y="498"/>
                    <a:pt x="458" y="498"/>
                    <a:pt x="458" y="498"/>
                  </a:cubicBezTo>
                  <a:cubicBezTo>
                    <a:pt x="447" y="484"/>
                    <a:pt x="447" y="484"/>
                    <a:pt x="447" y="484"/>
                  </a:cubicBezTo>
                  <a:cubicBezTo>
                    <a:pt x="432" y="495"/>
                    <a:pt x="432" y="495"/>
                    <a:pt x="432" y="495"/>
                  </a:cubicBezTo>
                  <a:cubicBezTo>
                    <a:pt x="418" y="484"/>
                    <a:pt x="418" y="484"/>
                    <a:pt x="418" y="484"/>
                  </a:cubicBezTo>
                  <a:cubicBezTo>
                    <a:pt x="406" y="498"/>
                    <a:pt x="406" y="498"/>
                    <a:pt x="406" y="498"/>
                  </a:cubicBezTo>
                  <a:cubicBezTo>
                    <a:pt x="390" y="491"/>
                    <a:pt x="390" y="491"/>
                    <a:pt x="390" y="491"/>
                  </a:cubicBezTo>
                  <a:cubicBezTo>
                    <a:pt x="382" y="508"/>
                    <a:pt x="382" y="508"/>
                    <a:pt x="382" y="508"/>
                  </a:cubicBezTo>
                  <a:cubicBezTo>
                    <a:pt x="364" y="506"/>
                    <a:pt x="364" y="506"/>
                    <a:pt x="364" y="506"/>
                  </a:cubicBezTo>
                  <a:cubicBezTo>
                    <a:pt x="362" y="524"/>
                    <a:pt x="362" y="524"/>
                    <a:pt x="362" y="524"/>
                  </a:cubicBezTo>
                  <a:cubicBezTo>
                    <a:pt x="344" y="526"/>
                    <a:pt x="344" y="526"/>
                    <a:pt x="344" y="526"/>
                  </a:cubicBezTo>
                  <a:cubicBezTo>
                    <a:pt x="346" y="544"/>
                    <a:pt x="346" y="544"/>
                    <a:pt x="346" y="544"/>
                  </a:cubicBezTo>
                  <a:cubicBezTo>
                    <a:pt x="329" y="551"/>
                    <a:pt x="329" y="551"/>
                    <a:pt x="329" y="551"/>
                  </a:cubicBezTo>
                  <a:cubicBezTo>
                    <a:pt x="336" y="568"/>
                    <a:pt x="336" y="568"/>
                    <a:pt x="336" y="568"/>
                  </a:cubicBezTo>
                  <a:cubicBezTo>
                    <a:pt x="322" y="579"/>
                    <a:pt x="322" y="579"/>
                    <a:pt x="322" y="579"/>
                  </a:cubicBezTo>
                  <a:cubicBezTo>
                    <a:pt x="333" y="594"/>
                    <a:pt x="333" y="594"/>
                    <a:pt x="333" y="594"/>
                  </a:cubicBezTo>
                  <a:cubicBezTo>
                    <a:pt x="322" y="608"/>
                    <a:pt x="322" y="608"/>
                    <a:pt x="322" y="608"/>
                  </a:cubicBezTo>
                  <a:cubicBezTo>
                    <a:pt x="336" y="620"/>
                    <a:pt x="336" y="620"/>
                    <a:pt x="336" y="620"/>
                  </a:cubicBezTo>
                  <a:cubicBezTo>
                    <a:pt x="329" y="637"/>
                    <a:pt x="329" y="637"/>
                    <a:pt x="329" y="637"/>
                  </a:cubicBezTo>
                  <a:cubicBezTo>
                    <a:pt x="346" y="644"/>
                    <a:pt x="346" y="644"/>
                    <a:pt x="346" y="644"/>
                  </a:cubicBezTo>
                  <a:cubicBezTo>
                    <a:pt x="344" y="662"/>
                    <a:pt x="344" y="662"/>
                    <a:pt x="344" y="662"/>
                  </a:cubicBezTo>
                  <a:cubicBezTo>
                    <a:pt x="362" y="664"/>
                    <a:pt x="362" y="664"/>
                    <a:pt x="362" y="664"/>
                  </a:cubicBezTo>
                  <a:cubicBezTo>
                    <a:pt x="364" y="682"/>
                    <a:pt x="364" y="682"/>
                    <a:pt x="364" y="682"/>
                  </a:cubicBezTo>
                  <a:cubicBezTo>
                    <a:pt x="382" y="680"/>
                    <a:pt x="382" y="680"/>
                    <a:pt x="382" y="680"/>
                  </a:cubicBezTo>
                  <a:cubicBezTo>
                    <a:pt x="390" y="697"/>
                    <a:pt x="390" y="697"/>
                    <a:pt x="390" y="697"/>
                  </a:cubicBezTo>
                  <a:cubicBezTo>
                    <a:pt x="406" y="690"/>
                    <a:pt x="406" y="690"/>
                    <a:pt x="406" y="690"/>
                  </a:cubicBezTo>
                  <a:cubicBezTo>
                    <a:pt x="418" y="704"/>
                    <a:pt x="418" y="704"/>
                    <a:pt x="418" y="704"/>
                  </a:cubicBezTo>
                  <a:cubicBezTo>
                    <a:pt x="432" y="693"/>
                    <a:pt x="432" y="693"/>
                    <a:pt x="432" y="693"/>
                  </a:cubicBezTo>
                  <a:cubicBezTo>
                    <a:pt x="447" y="704"/>
                    <a:pt x="447" y="704"/>
                    <a:pt x="447" y="704"/>
                  </a:cubicBezTo>
                  <a:cubicBezTo>
                    <a:pt x="458" y="690"/>
                    <a:pt x="458" y="690"/>
                    <a:pt x="458" y="690"/>
                  </a:cubicBezTo>
                  <a:cubicBezTo>
                    <a:pt x="475" y="697"/>
                    <a:pt x="475" y="697"/>
                    <a:pt x="475" y="697"/>
                  </a:cubicBezTo>
                  <a:cubicBezTo>
                    <a:pt x="482" y="680"/>
                    <a:pt x="482" y="680"/>
                    <a:pt x="482" y="680"/>
                  </a:cubicBezTo>
                  <a:cubicBezTo>
                    <a:pt x="500" y="682"/>
                    <a:pt x="500" y="682"/>
                    <a:pt x="500" y="682"/>
                  </a:cubicBezTo>
                  <a:cubicBezTo>
                    <a:pt x="502" y="664"/>
                    <a:pt x="502" y="664"/>
                    <a:pt x="502" y="664"/>
                  </a:cubicBezTo>
                  <a:cubicBezTo>
                    <a:pt x="520" y="662"/>
                    <a:pt x="520" y="662"/>
                    <a:pt x="520" y="662"/>
                  </a:cubicBezTo>
                  <a:cubicBezTo>
                    <a:pt x="518" y="644"/>
                    <a:pt x="518" y="644"/>
                    <a:pt x="518" y="644"/>
                  </a:cubicBezTo>
                  <a:cubicBezTo>
                    <a:pt x="535" y="637"/>
                    <a:pt x="535" y="637"/>
                    <a:pt x="535" y="637"/>
                  </a:cubicBezTo>
                  <a:cubicBezTo>
                    <a:pt x="528" y="620"/>
                    <a:pt x="528" y="620"/>
                    <a:pt x="528" y="620"/>
                  </a:cubicBezTo>
                  <a:cubicBezTo>
                    <a:pt x="542" y="608"/>
                    <a:pt x="542" y="608"/>
                    <a:pt x="542" y="608"/>
                  </a:cubicBezTo>
                  <a:cubicBezTo>
                    <a:pt x="531" y="594"/>
                    <a:pt x="531" y="594"/>
                    <a:pt x="531" y="594"/>
                  </a:cubicBezTo>
                  <a:cubicBezTo>
                    <a:pt x="542" y="579"/>
                    <a:pt x="542" y="579"/>
                    <a:pt x="542" y="579"/>
                  </a:cubicBezTo>
                  <a:lnTo>
                    <a:pt x="528" y="568"/>
                  </a:lnTo>
                  <a:close/>
                  <a:moveTo>
                    <a:pt x="432" y="676"/>
                  </a:moveTo>
                  <a:cubicBezTo>
                    <a:pt x="387" y="676"/>
                    <a:pt x="350" y="639"/>
                    <a:pt x="350" y="594"/>
                  </a:cubicBezTo>
                  <a:cubicBezTo>
                    <a:pt x="350" y="549"/>
                    <a:pt x="387" y="512"/>
                    <a:pt x="432" y="512"/>
                  </a:cubicBezTo>
                  <a:cubicBezTo>
                    <a:pt x="477" y="512"/>
                    <a:pt x="514" y="549"/>
                    <a:pt x="514" y="594"/>
                  </a:cubicBezTo>
                  <a:cubicBezTo>
                    <a:pt x="514" y="639"/>
                    <a:pt x="477" y="676"/>
                    <a:pt x="432" y="676"/>
                  </a:cubicBezTo>
                  <a:close/>
                  <a:moveTo>
                    <a:pt x="432" y="525"/>
                  </a:moveTo>
                  <a:cubicBezTo>
                    <a:pt x="394" y="525"/>
                    <a:pt x="364" y="556"/>
                    <a:pt x="364" y="594"/>
                  </a:cubicBezTo>
                  <a:cubicBezTo>
                    <a:pt x="364" y="632"/>
                    <a:pt x="394" y="663"/>
                    <a:pt x="432" y="663"/>
                  </a:cubicBezTo>
                  <a:cubicBezTo>
                    <a:pt x="470" y="663"/>
                    <a:pt x="501" y="632"/>
                    <a:pt x="501" y="594"/>
                  </a:cubicBezTo>
                  <a:cubicBezTo>
                    <a:pt x="501" y="556"/>
                    <a:pt x="470" y="525"/>
                    <a:pt x="432" y="5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25285"/>
                </a:solidFill>
                <a:effectLst/>
                <a:uLnTx/>
                <a:uFillTx/>
                <a:latin typeface="Arial"/>
                <a:ea typeface="+mn-ea"/>
                <a:cs typeface="+mn-cs"/>
              </a:endParaRPr>
            </a:p>
          </p:txBody>
        </p:sp>
      </p:grpSp>
      <p:sp>
        <p:nvSpPr>
          <p:cNvPr id="85" name="Rectangle 84">
            <a:extLst>
              <a:ext uri="{FF2B5EF4-FFF2-40B4-BE49-F238E27FC236}">
                <a16:creationId xmlns:a16="http://schemas.microsoft.com/office/drawing/2014/main" id="{3E86B8A0-2B6D-4E6E-B9B6-2347FD308FF5}"/>
              </a:ext>
            </a:extLst>
          </p:cNvPr>
          <p:cNvSpPr/>
          <p:nvPr/>
        </p:nvSpPr>
        <p:spPr>
          <a:xfrm>
            <a:off x="7140807" y="5057254"/>
            <a:ext cx="3675393" cy="674031"/>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spAutoFit/>
          </a:bodyPr>
          <a:lstStyle/>
          <a:p>
            <a:pPr marL="0" marR="0" lvl="0" indent="0" algn="l" defTabSz="685983" rtl="0" eaLnBrk="1" fontAlgn="auto" latinLnBrk="0" hangingPunct="1">
              <a:lnSpc>
                <a:spcPct val="90000"/>
              </a:lnSpc>
              <a:spcBef>
                <a:spcPts val="1500"/>
              </a:spcBef>
              <a:spcAft>
                <a:spcPct val="35000"/>
              </a:spcAft>
              <a:buClrTx/>
              <a:buSzPct val="100000"/>
              <a:buFontTx/>
              <a:buNone/>
              <a:tabLst/>
              <a:defRPr/>
            </a:pPr>
            <a:r>
              <a:rPr kumimoji="0" lang="en-US" sz="1400" b="0" i="0" u="none" strike="noStrike" kern="1200" cap="none" spc="0" normalizeH="0" baseline="0" noProof="0">
                <a:ln>
                  <a:noFill/>
                </a:ln>
                <a:solidFill>
                  <a:srgbClr val="125285"/>
                </a:solidFill>
                <a:effectLst/>
                <a:uLnTx/>
                <a:uFillTx/>
                <a:latin typeface="Arial"/>
                <a:ea typeface="+mn-ea"/>
                <a:cs typeface="+mn-cs"/>
              </a:rPr>
              <a:t>Low consumption of fiber, calcium, fruits, and vegetables </a:t>
            </a:r>
          </a:p>
        </p:txBody>
      </p:sp>
      <p:grpSp>
        <p:nvGrpSpPr>
          <p:cNvPr id="14" name="Group 13">
            <a:extLst>
              <a:ext uri="{FF2B5EF4-FFF2-40B4-BE49-F238E27FC236}">
                <a16:creationId xmlns:a16="http://schemas.microsoft.com/office/drawing/2014/main" id="{C7C815DF-FF7F-4428-8619-4EFFB113AD31}"/>
              </a:ext>
            </a:extLst>
          </p:cNvPr>
          <p:cNvGrpSpPr>
            <a:grpSpLocks noChangeAspect="1"/>
          </p:cNvGrpSpPr>
          <p:nvPr/>
        </p:nvGrpSpPr>
        <p:grpSpPr>
          <a:xfrm>
            <a:off x="6551238" y="5119949"/>
            <a:ext cx="548640" cy="548640"/>
            <a:chOff x="5973278" y="5349026"/>
            <a:chExt cx="457200" cy="457200"/>
          </a:xfrm>
        </p:grpSpPr>
        <p:sp>
          <p:nvSpPr>
            <p:cNvPr id="87" name="Oval 3">
              <a:extLst>
                <a:ext uri="{FF2B5EF4-FFF2-40B4-BE49-F238E27FC236}">
                  <a16:creationId xmlns:a16="http://schemas.microsoft.com/office/drawing/2014/main" id="{9DA3B839-04C5-4F0E-A777-34CEB225E629}"/>
                </a:ext>
              </a:extLst>
            </p:cNvPr>
            <p:cNvSpPr>
              <a:spLocks noChangeArrowheads="1"/>
            </p:cNvSpPr>
            <p:nvPr/>
          </p:nvSpPr>
          <p:spPr bwMode="gray">
            <a:xfrm>
              <a:off x="5973278" y="5349026"/>
              <a:ext cx="457200" cy="457200"/>
            </a:xfrm>
            <a:prstGeom prst="ellipse">
              <a:avLst/>
            </a:prstGeom>
            <a:solidFill>
              <a:schemeClr val="bg1"/>
            </a:solidFill>
            <a:ln w="25400" algn="ctr">
              <a:solidFill>
                <a:schemeClr val="accent1"/>
              </a:solidFill>
              <a:round/>
              <a:headEnd/>
              <a:tailEnd/>
            </a:ln>
            <a:effectLst/>
          </p:spPr>
          <p:txBody>
            <a:bodyPr anchor="ctr"/>
            <a:lstStyle/>
            <a:p>
              <a:pPr marL="0" marR="0" lvl="0" indent="0" algn="ctr" defTabSz="914400" rtl="0" eaLnBrk="0" fontAlgn="auto" latinLnBrk="0" hangingPunct="0">
                <a:lnSpc>
                  <a:spcPct val="9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25285"/>
                </a:solidFill>
                <a:effectLst/>
                <a:uLnTx/>
                <a:uFillTx/>
                <a:latin typeface="Arial"/>
                <a:ea typeface="MS PGothic" pitchFamily="34" charset="-128"/>
                <a:cs typeface="+mn-cs"/>
              </a:endParaRPr>
            </a:p>
          </p:txBody>
        </p:sp>
        <p:sp>
          <p:nvSpPr>
            <p:cNvPr id="88" name="Freeform 178">
              <a:extLst>
                <a:ext uri="{FF2B5EF4-FFF2-40B4-BE49-F238E27FC236}">
                  <a16:creationId xmlns:a16="http://schemas.microsoft.com/office/drawing/2014/main" id="{3CAEADA5-7737-4556-9A22-6CD66A0DD20B}"/>
                </a:ext>
              </a:extLst>
            </p:cNvPr>
            <p:cNvSpPr/>
            <p:nvPr/>
          </p:nvSpPr>
          <p:spPr bwMode="gray">
            <a:xfrm>
              <a:off x="6071894" y="5424255"/>
              <a:ext cx="259968" cy="306742"/>
            </a:xfrm>
            <a:custGeom>
              <a:avLst/>
              <a:gdLst>
                <a:gd name="connsiteX0" fmla="*/ 1069553 w 2759301"/>
                <a:gd name="connsiteY0" fmla="*/ 144323 h 3240586"/>
                <a:gd name="connsiteX1" fmla="*/ 1130866 w 2759301"/>
                <a:gd name="connsiteY1" fmla="*/ 144323 h 3240586"/>
                <a:gd name="connsiteX2" fmla="*/ 1430549 w 2759301"/>
                <a:gd name="connsiteY2" fmla="*/ 348364 h 3240586"/>
                <a:gd name="connsiteX3" fmla="*/ 1420498 w 2759301"/>
                <a:gd name="connsiteY3" fmla="*/ 954425 h 3240586"/>
                <a:gd name="connsiteX4" fmla="*/ 2036797 w 2759301"/>
                <a:gd name="connsiteY4" fmla="*/ 828320 h 3240586"/>
                <a:gd name="connsiteX5" fmla="*/ 2713471 w 2759301"/>
                <a:gd name="connsiteY5" fmla="*/ 2077563 h 3240586"/>
                <a:gd name="connsiteX6" fmla="*/ 1841607 w 2759301"/>
                <a:gd name="connsiteY6" fmla="*/ 3235719 h 3240586"/>
                <a:gd name="connsiteX7" fmla="*/ 1379651 w 2759301"/>
                <a:gd name="connsiteY7" fmla="*/ 3106454 h 3240586"/>
                <a:gd name="connsiteX8" fmla="*/ 917695 w 2759301"/>
                <a:gd name="connsiteY8" fmla="*/ 3235719 h 3240586"/>
                <a:gd name="connsiteX9" fmla="*/ 45831 w 2759301"/>
                <a:gd name="connsiteY9" fmla="*/ 2077563 h 3240586"/>
                <a:gd name="connsiteX10" fmla="*/ 722504 w 2759301"/>
                <a:gd name="connsiteY10" fmla="*/ 828320 h 3240586"/>
                <a:gd name="connsiteX11" fmla="*/ 809273 w 2759301"/>
                <a:gd name="connsiteY11" fmla="*/ 825956 h 3240586"/>
                <a:gd name="connsiteX12" fmla="*/ 1306941 w 2759301"/>
                <a:gd name="connsiteY12" fmla="*/ 943251 h 3240586"/>
                <a:gd name="connsiteX13" fmla="*/ 1306941 w 2759301"/>
                <a:gd name="connsiteY13" fmla="*/ 416620 h 3240586"/>
                <a:gd name="connsiteX14" fmla="*/ 1069553 w 2759301"/>
                <a:gd name="connsiteY14" fmla="*/ 256036 h 3240586"/>
                <a:gd name="connsiteX15" fmla="*/ 1069553 w 2759301"/>
                <a:gd name="connsiteY15" fmla="*/ 144323 h 3240586"/>
                <a:gd name="connsiteX16" fmla="*/ 2015762 w 2759301"/>
                <a:gd name="connsiteY16" fmla="*/ 326 h 3240586"/>
                <a:gd name="connsiteX17" fmla="*/ 2054019 w 2759301"/>
                <a:gd name="connsiteY17" fmla="*/ 4682 h 3240586"/>
                <a:gd name="connsiteX18" fmla="*/ 2054019 w 2759301"/>
                <a:gd name="connsiteY18" fmla="*/ 360764 h 3240586"/>
                <a:gd name="connsiteX19" fmla="*/ 1914378 w 2759301"/>
                <a:gd name="connsiteY19" fmla="*/ 633064 h 3240586"/>
                <a:gd name="connsiteX20" fmla="*/ 1474509 w 2759301"/>
                <a:gd name="connsiteY20" fmla="*/ 758743 h 3240586"/>
                <a:gd name="connsiteX21" fmla="*/ 1474509 w 2759301"/>
                <a:gd name="connsiteY21" fmla="*/ 458514 h 3240586"/>
                <a:gd name="connsiteX22" fmla="*/ 1600187 w 2759301"/>
                <a:gd name="connsiteY22" fmla="*/ 193195 h 3240586"/>
                <a:gd name="connsiteX23" fmla="*/ 2015762 w 2759301"/>
                <a:gd name="connsiteY23" fmla="*/ 326 h 3240586"/>
                <a:gd name="connsiteX0" fmla="*/ 1069553 w 2759301"/>
                <a:gd name="connsiteY0" fmla="*/ 144323 h 3240586"/>
                <a:gd name="connsiteX1" fmla="*/ 1130866 w 2759301"/>
                <a:gd name="connsiteY1" fmla="*/ 144323 h 3240586"/>
                <a:gd name="connsiteX2" fmla="*/ 1430549 w 2759301"/>
                <a:gd name="connsiteY2" fmla="*/ 348364 h 3240586"/>
                <a:gd name="connsiteX3" fmla="*/ 1420498 w 2759301"/>
                <a:gd name="connsiteY3" fmla="*/ 954425 h 3240586"/>
                <a:gd name="connsiteX4" fmla="*/ 2036797 w 2759301"/>
                <a:gd name="connsiteY4" fmla="*/ 828320 h 3240586"/>
                <a:gd name="connsiteX5" fmla="*/ 2713471 w 2759301"/>
                <a:gd name="connsiteY5" fmla="*/ 2077563 h 3240586"/>
                <a:gd name="connsiteX6" fmla="*/ 1841607 w 2759301"/>
                <a:gd name="connsiteY6" fmla="*/ 3235719 h 3240586"/>
                <a:gd name="connsiteX7" fmla="*/ 1379651 w 2759301"/>
                <a:gd name="connsiteY7" fmla="*/ 3106454 h 3240586"/>
                <a:gd name="connsiteX8" fmla="*/ 917695 w 2759301"/>
                <a:gd name="connsiteY8" fmla="*/ 3235719 h 3240586"/>
                <a:gd name="connsiteX9" fmla="*/ 45831 w 2759301"/>
                <a:gd name="connsiteY9" fmla="*/ 2077563 h 3240586"/>
                <a:gd name="connsiteX10" fmla="*/ 722504 w 2759301"/>
                <a:gd name="connsiteY10" fmla="*/ 828320 h 3240586"/>
                <a:gd name="connsiteX11" fmla="*/ 809273 w 2759301"/>
                <a:gd name="connsiteY11" fmla="*/ 825956 h 3240586"/>
                <a:gd name="connsiteX12" fmla="*/ 1306941 w 2759301"/>
                <a:gd name="connsiteY12" fmla="*/ 943251 h 3240586"/>
                <a:gd name="connsiteX13" fmla="*/ 1306941 w 2759301"/>
                <a:gd name="connsiteY13" fmla="*/ 416620 h 3240586"/>
                <a:gd name="connsiteX14" fmla="*/ 1069553 w 2759301"/>
                <a:gd name="connsiteY14" fmla="*/ 256036 h 3240586"/>
                <a:gd name="connsiteX15" fmla="*/ 1069553 w 2759301"/>
                <a:gd name="connsiteY15" fmla="*/ 144323 h 3240586"/>
                <a:gd name="connsiteX16" fmla="*/ 2015762 w 2759301"/>
                <a:gd name="connsiteY16" fmla="*/ 326 h 3240586"/>
                <a:gd name="connsiteX17" fmla="*/ 2054019 w 2759301"/>
                <a:gd name="connsiteY17" fmla="*/ 4682 h 3240586"/>
                <a:gd name="connsiteX18" fmla="*/ 2054019 w 2759301"/>
                <a:gd name="connsiteY18" fmla="*/ 360764 h 3240586"/>
                <a:gd name="connsiteX19" fmla="*/ 1914378 w 2759301"/>
                <a:gd name="connsiteY19" fmla="*/ 633064 h 3240586"/>
                <a:gd name="connsiteX20" fmla="*/ 1474509 w 2759301"/>
                <a:gd name="connsiteY20" fmla="*/ 758743 h 3240586"/>
                <a:gd name="connsiteX21" fmla="*/ 1474509 w 2759301"/>
                <a:gd name="connsiteY21" fmla="*/ 458514 h 3240586"/>
                <a:gd name="connsiteX22" fmla="*/ 1600187 w 2759301"/>
                <a:gd name="connsiteY22" fmla="*/ 193195 h 3240586"/>
                <a:gd name="connsiteX23" fmla="*/ 2015762 w 2759301"/>
                <a:gd name="connsiteY23" fmla="*/ 326 h 3240586"/>
                <a:gd name="connsiteX0" fmla="*/ 1069553 w 2759301"/>
                <a:gd name="connsiteY0" fmla="*/ 144323 h 3240942"/>
                <a:gd name="connsiteX1" fmla="*/ 1130866 w 2759301"/>
                <a:gd name="connsiteY1" fmla="*/ 144323 h 3240942"/>
                <a:gd name="connsiteX2" fmla="*/ 1430549 w 2759301"/>
                <a:gd name="connsiteY2" fmla="*/ 348364 h 3240942"/>
                <a:gd name="connsiteX3" fmla="*/ 1420498 w 2759301"/>
                <a:gd name="connsiteY3" fmla="*/ 954425 h 3240942"/>
                <a:gd name="connsiteX4" fmla="*/ 2036797 w 2759301"/>
                <a:gd name="connsiteY4" fmla="*/ 828320 h 3240942"/>
                <a:gd name="connsiteX5" fmla="*/ 2713471 w 2759301"/>
                <a:gd name="connsiteY5" fmla="*/ 2077563 h 3240942"/>
                <a:gd name="connsiteX6" fmla="*/ 1841607 w 2759301"/>
                <a:gd name="connsiteY6" fmla="*/ 3235719 h 3240942"/>
                <a:gd name="connsiteX7" fmla="*/ 1379651 w 2759301"/>
                <a:gd name="connsiteY7" fmla="*/ 3106454 h 3240942"/>
                <a:gd name="connsiteX8" fmla="*/ 917695 w 2759301"/>
                <a:gd name="connsiteY8" fmla="*/ 3235719 h 3240942"/>
                <a:gd name="connsiteX9" fmla="*/ 45831 w 2759301"/>
                <a:gd name="connsiteY9" fmla="*/ 2077563 h 3240942"/>
                <a:gd name="connsiteX10" fmla="*/ 722504 w 2759301"/>
                <a:gd name="connsiteY10" fmla="*/ 828320 h 3240942"/>
                <a:gd name="connsiteX11" fmla="*/ 809273 w 2759301"/>
                <a:gd name="connsiteY11" fmla="*/ 825956 h 3240942"/>
                <a:gd name="connsiteX12" fmla="*/ 1306941 w 2759301"/>
                <a:gd name="connsiteY12" fmla="*/ 943251 h 3240942"/>
                <a:gd name="connsiteX13" fmla="*/ 1306941 w 2759301"/>
                <a:gd name="connsiteY13" fmla="*/ 416620 h 3240942"/>
                <a:gd name="connsiteX14" fmla="*/ 1069553 w 2759301"/>
                <a:gd name="connsiteY14" fmla="*/ 256036 h 3240942"/>
                <a:gd name="connsiteX15" fmla="*/ 1069553 w 2759301"/>
                <a:gd name="connsiteY15" fmla="*/ 144323 h 3240942"/>
                <a:gd name="connsiteX16" fmla="*/ 2015762 w 2759301"/>
                <a:gd name="connsiteY16" fmla="*/ 326 h 3240942"/>
                <a:gd name="connsiteX17" fmla="*/ 2054019 w 2759301"/>
                <a:gd name="connsiteY17" fmla="*/ 4682 h 3240942"/>
                <a:gd name="connsiteX18" fmla="*/ 2054019 w 2759301"/>
                <a:gd name="connsiteY18" fmla="*/ 360764 h 3240942"/>
                <a:gd name="connsiteX19" fmla="*/ 1914378 w 2759301"/>
                <a:gd name="connsiteY19" fmla="*/ 633064 h 3240942"/>
                <a:gd name="connsiteX20" fmla="*/ 1474509 w 2759301"/>
                <a:gd name="connsiteY20" fmla="*/ 758743 h 3240942"/>
                <a:gd name="connsiteX21" fmla="*/ 1474509 w 2759301"/>
                <a:gd name="connsiteY21" fmla="*/ 458514 h 3240942"/>
                <a:gd name="connsiteX22" fmla="*/ 1600187 w 2759301"/>
                <a:gd name="connsiteY22" fmla="*/ 193195 h 3240942"/>
                <a:gd name="connsiteX23" fmla="*/ 2015762 w 2759301"/>
                <a:gd name="connsiteY23" fmla="*/ 326 h 3240942"/>
                <a:gd name="connsiteX0" fmla="*/ 1069553 w 2759301"/>
                <a:gd name="connsiteY0" fmla="*/ 144323 h 3241139"/>
                <a:gd name="connsiteX1" fmla="*/ 1130866 w 2759301"/>
                <a:gd name="connsiteY1" fmla="*/ 144323 h 3241139"/>
                <a:gd name="connsiteX2" fmla="*/ 1430549 w 2759301"/>
                <a:gd name="connsiteY2" fmla="*/ 348364 h 3241139"/>
                <a:gd name="connsiteX3" fmla="*/ 1420498 w 2759301"/>
                <a:gd name="connsiteY3" fmla="*/ 954425 h 3241139"/>
                <a:gd name="connsiteX4" fmla="*/ 2036797 w 2759301"/>
                <a:gd name="connsiteY4" fmla="*/ 828320 h 3241139"/>
                <a:gd name="connsiteX5" fmla="*/ 2713471 w 2759301"/>
                <a:gd name="connsiteY5" fmla="*/ 2077563 h 3241139"/>
                <a:gd name="connsiteX6" fmla="*/ 1841607 w 2759301"/>
                <a:gd name="connsiteY6" fmla="*/ 3235719 h 3241139"/>
                <a:gd name="connsiteX7" fmla="*/ 1379651 w 2759301"/>
                <a:gd name="connsiteY7" fmla="*/ 3106454 h 3241139"/>
                <a:gd name="connsiteX8" fmla="*/ 917695 w 2759301"/>
                <a:gd name="connsiteY8" fmla="*/ 3235719 h 3241139"/>
                <a:gd name="connsiteX9" fmla="*/ 45831 w 2759301"/>
                <a:gd name="connsiteY9" fmla="*/ 2077563 h 3241139"/>
                <a:gd name="connsiteX10" fmla="*/ 722504 w 2759301"/>
                <a:gd name="connsiteY10" fmla="*/ 828320 h 3241139"/>
                <a:gd name="connsiteX11" fmla="*/ 809273 w 2759301"/>
                <a:gd name="connsiteY11" fmla="*/ 825956 h 3241139"/>
                <a:gd name="connsiteX12" fmla="*/ 1306941 w 2759301"/>
                <a:gd name="connsiteY12" fmla="*/ 943251 h 3241139"/>
                <a:gd name="connsiteX13" fmla="*/ 1306941 w 2759301"/>
                <a:gd name="connsiteY13" fmla="*/ 416620 h 3241139"/>
                <a:gd name="connsiteX14" fmla="*/ 1069553 w 2759301"/>
                <a:gd name="connsiteY14" fmla="*/ 256036 h 3241139"/>
                <a:gd name="connsiteX15" fmla="*/ 1069553 w 2759301"/>
                <a:gd name="connsiteY15" fmla="*/ 144323 h 3241139"/>
                <a:gd name="connsiteX16" fmla="*/ 2015762 w 2759301"/>
                <a:gd name="connsiteY16" fmla="*/ 326 h 3241139"/>
                <a:gd name="connsiteX17" fmla="*/ 2054019 w 2759301"/>
                <a:gd name="connsiteY17" fmla="*/ 4682 h 3241139"/>
                <a:gd name="connsiteX18" fmla="*/ 2054019 w 2759301"/>
                <a:gd name="connsiteY18" fmla="*/ 360764 h 3241139"/>
                <a:gd name="connsiteX19" fmla="*/ 1914378 w 2759301"/>
                <a:gd name="connsiteY19" fmla="*/ 633064 h 3241139"/>
                <a:gd name="connsiteX20" fmla="*/ 1474509 w 2759301"/>
                <a:gd name="connsiteY20" fmla="*/ 758743 h 3241139"/>
                <a:gd name="connsiteX21" fmla="*/ 1474509 w 2759301"/>
                <a:gd name="connsiteY21" fmla="*/ 458514 h 3241139"/>
                <a:gd name="connsiteX22" fmla="*/ 1600187 w 2759301"/>
                <a:gd name="connsiteY22" fmla="*/ 193195 h 3241139"/>
                <a:gd name="connsiteX23" fmla="*/ 2015762 w 2759301"/>
                <a:gd name="connsiteY23" fmla="*/ 326 h 3241139"/>
                <a:gd name="connsiteX0" fmla="*/ 1069553 w 2759301"/>
                <a:gd name="connsiteY0" fmla="*/ 144323 h 3241139"/>
                <a:gd name="connsiteX1" fmla="*/ 1130866 w 2759301"/>
                <a:gd name="connsiteY1" fmla="*/ 144323 h 3241139"/>
                <a:gd name="connsiteX2" fmla="*/ 1430549 w 2759301"/>
                <a:gd name="connsiteY2" fmla="*/ 348364 h 3241139"/>
                <a:gd name="connsiteX3" fmla="*/ 1420498 w 2759301"/>
                <a:gd name="connsiteY3" fmla="*/ 954425 h 3241139"/>
                <a:gd name="connsiteX4" fmla="*/ 2036797 w 2759301"/>
                <a:gd name="connsiteY4" fmla="*/ 828320 h 3241139"/>
                <a:gd name="connsiteX5" fmla="*/ 2713471 w 2759301"/>
                <a:gd name="connsiteY5" fmla="*/ 2077563 h 3241139"/>
                <a:gd name="connsiteX6" fmla="*/ 1841607 w 2759301"/>
                <a:gd name="connsiteY6" fmla="*/ 3235719 h 3241139"/>
                <a:gd name="connsiteX7" fmla="*/ 1379651 w 2759301"/>
                <a:gd name="connsiteY7" fmla="*/ 3106454 h 3241139"/>
                <a:gd name="connsiteX8" fmla="*/ 917695 w 2759301"/>
                <a:gd name="connsiteY8" fmla="*/ 3235719 h 3241139"/>
                <a:gd name="connsiteX9" fmla="*/ 45831 w 2759301"/>
                <a:gd name="connsiteY9" fmla="*/ 2077563 h 3241139"/>
                <a:gd name="connsiteX10" fmla="*/ 722504 w 2759301"/>
                <a:gd name="connsiteY10" fmla="*/ 828320 h 3241139"/>
                <a:gd name="connsiteX11" fmla="*/ 1306941 w 2759301"/>
                <a:gd name="connsiteY11" fmla="*/ 943251 h 3241139"/>
                <a:gd name="connsiteX12" fmla="*/ 1306941 w 2759301"/>
                <a:gd name="connsiteY12" fmla="*/ 416620 h 3241139"/>
                <a:gd name="connsiteX13" fmla="*/ 1069553 w 2759301"/>
                <a:gd name="connsiteY13" fmla="*/ 256036 h 3241139"/>
                <a:gd name="connsiteX14" fmla="*/ 1069553 w 2759301"/>
                <a:gd name="connsiteY14" fmla="*/ 144323 h 3241139"/>
                <a:gd name="connsiteX15" fmla="*/ 2015762 w 2759301"/>
                <a:gd name="connsiteY15" fmla="*/ 326 h 3241139"/>
                <a:gd name="connsiteX16" fmla="*/ 2054019 w 2759301"/>
                <a:gd name="connsiteY16" fmla="*/ 4682 h 3241139"/>
                <a:gd name="connsiteX17" fmla="*/ 2054019 w 2759301"/>
                <a:gd name="connsiteY17" fmla="*/ 360764 h 3241139"/>
                <a:gd name="connsiteX18" fmla="*/ 1914378 w 2759301"/>
                <a:gd name="connsiteY18" fmla="*/ 633064 h 3241139"/>
                <a:gd name="connsiteX19" fmla="*/ 1474509 w 2759301"/>
                <a:gd name="connsiteY19" fmla="*/ 758743 h 3241139"/>
                <a:gd name="connsiteX20" fmla="*/ 1474509 w 2759301"/>
                <a:gd name="connsiteY20" fmla="*/ 458514 h 3241139"/>
                <a:gd name="connsiteX21" fmla="*/ 1600187 w 2759301"/>
                <a:gd name="connsiteY21" fmla="*/ 193195 h 3241139"/>
                <a:gd name="connsiteX22" fmla="*/ 2015762 w 2759301"/>
                <a:gd name="connsiteY22" fmla="*/ 326 h 3241139"/>
                <a:gd name="connsiteX0" fmla="*/ 1069553 w 2759301"/>
                <a:gd name="connsiteY0" fmla="*/ 144323 h 3241139"/>
                <a:gd name="connsiteX1" fmla="*/ 1130866 w 2759301"/>
                <a:gd name="connsiteY1" fmla="*/ 144323 h 3241139"/>
                <a:gd name="connsiteX2" fmla="*/ 1430549 w 2759301"/>
                <a:gd name="connsiteY2" fmla="*/ 348364 h 3241139"/>
                <a:gd name="connsiteX3" fmla="*/ 1420498 w 2759301"/>
                <a:gd name="connsiteY3" fmla="*/ 954425 h 3241139"/>
                <a:gd name="connsiteX4" fmla="*/ 2036797 w 2759301"/>
                <a:gd name="connsiteY4" fmla="*/ 828320 h 3241139"/>
                <a:gd name="connsiteX5" fmla="*/ 2713471 w 2759301"/>
                <a:gd name="connsiteY5" fmla="*/ 2077563 h 3241139"/>
                <a:gd name="connsiteX6" fmla="*/ 1841607 w 2759301"/>
                <a:gd name="connsiteY6" fmla="*/ 3235719 h 3241139"/>
                <a:gd name="connsiteX7" fmla="*/ 1379651 w 2759301"/>
                <a:gd name="connsiteY7" fmla="*/ 3106454 h 3241139"/>
                <a:gd name="connsiteX8" fmla="*/ 917695 w 2759301"/>
                <a:gd name="connsiteY8" fmla="*/ 3235719 h 3241139"/>
                <a:gd name="connsiteX9" fmla="*/ 45831 w 2759301"/>
                <a:gd name="connsiteY9" fmla="*/ 2077563 h 3241139"/>
                <a:gd name="connsiteX10" fmla="*/ 722504 w 2759301"/>
                <a:gd name="connsiteY10" fmla="*/ 828320 h 3241139"/>
                <a:gd name="connsiteX11" fmla="*/ 1306941 w 2759301"/>
                <a:gd name="connsiteY11" fmla="*/ 943251 h 3241139"/>
                <a:gd name="connsiteX12" fmla="*/ 1306941 w 2759301"/>
                <a:gd name="connsiteY12" fmla="*/ 416620 h 3241139"/>
                <a:gd name="connsiteX13" fmla="*/ 1069553 w 2759301"/>
                <a:gd name="connsiteY13" fmla="*/ 256036 h 3241139"/>
                <a:gd name="connsiteX14" fmla="*/ 1069553 w 2759301"/>
                <a:gd name="connsiteY14" fmla="*/ 144323 h 3241139"/>
                <a:gd name="connsiteX15" fmla="*/ 2015762 w 2759301"/>
                <a:gd name="connsiteY15" fmla="*/ 326 h 3241139"/>
                <a:gd name="connsiteX16" fmla="*/ 2054019 w 2759301"/>
                <a:gd name="connsiteY16" fmla="*/ 4682 h 3241139"/>
                <a:gd name="connsiteX17" fmla="*/ 2054019 w 2759301"/>
                <a:gd name="connsiteY17" fmla="*/ 360764 h 3241139"/>
                <a:gd name="connsiteX18" fmla="*/ 1914378 w 2759301"/>
                <a:gd name="connsiteY18" fmla="*/ 633064 h 3241139"/>
                <a:gd name="connsiteX19" fmla="*/ 1474509 w 2759301"/>
                <a:gd name="connsiteY19" fmla="*/ 758743 h 3241139"/>
                <a:gd name="connsiteX20" fmla="*/ 1474509 w 2759301"/>
                <a:gd name="connsiteY20" fmla="*/ 458514 h 3241139"/>
                <a:gd name="connsiteX21" fmla="*/ 1600187 w 2759301"/>
                <a:gd name="connsiteY21" fmla="*/ 193195 h 3241139"/>
                <a:gd name="connsiteX22" fmla="*/ 2015762 w 2759301"/>
                <a:gd name="connsiteY22" fmla="*/ 326 h 3241139"/>
                <a:gd name="connsiteX0" fmla="*/ 1069553 w 2759301"/>
                <a:gd name="connsiteY0" fmla="*/ 144323 h 3241139"/>
                <a:gd name="connsiteX1" fmla="*/ 1130866 w 2759301"/>
                <a:gd name="connsiteY1" fmla="*/ 144323 h 3241139"/>
                <a:gd name="connsiteX2" fmla="*/ 1430549 w 2759301"/>
                <a:gd name="connsiteY2" fmla="*/ 348364 h 3241139"/>
                <a:gd name="connsiteX3" fmla="*/ 1420498 w 2759301"/>
                <a:gd name="connsiteY3" fmla="*/ 954425 h 3241139"/>
                <a:gd name="connsiteX4" fmla="*/ 2036797 w 2759301"/>
                <a:gd name="connsiteY4" fmla="*/ 828320 h 3241139"/>
                <a:gd name="connsiteX5" fmla="*/ 2713471 w 2759301"/>
                <a:gd name="connsiteY5" fmla="*/ 2077563 h 3241139"/>
                <a:gd name="connsiteX6" fmla="*/ 1841607 w 2759301"/>
                <a:gd name="connsiteY6" fmla="*/ 3235719 h 3241139"/>
                <a:gd name="connsiteX7" fmla="*/ 1379651 w 2759301"/>
                <a:gd name="connsiteY7" fmla="*/ 3106454 h 3241139"/>
                <a:gd name="connsiteX8" fmla="*/ 917695 w 2759301"/>
                <a:gd name="connsiteY8" fmla="*/ 3235719 h 3241139"/>
                <a:gd name="connsiteX9" fmla="*/ 45831 w 2759301"/>
                <a:gd name="connsiteY9" fmla="*/ 2077563 h 3241139"/>
                <a:gd name="connsiteX10" fmla="*/ 722504 w 2759301"/>
                <a:gd name="connsiteY10" fmla="*/ 828320 h 3241139"/>
                <a:gd name="connsiteX11" fmla="*/ 1306941 w 2759301"/>
                <a:gd name="connsiteY11" fmla="*/ 943251 h 3241139"/>
                <a:gd name="connsiteX12" fmla="*/ 1306941 w 2759301"/>
                <a:gd name="connsiteY12" fmla="*/ 416620 h 3241139"/>
                <a:gd name="connsiteX13" fmla="*/ 1069553 w 2759301"/>
                <a:gd name="connsiteY13" fmla="*/ 256036 h 3241139"/>
                <a:gd name="connsiteX14" fmla="*/ 1069553 w 2759301"/>
                <a:gd name="connsiteY14" fmla="*/ 144323 h 3241139"/>
                <a:gd name="connsiteX15" fmla="*/ 2015762 w 2759301"/>
                <a:gd name="connsiteY15" fmla="*/ 326 h 3241139"/>
                <a:gd name="connsiteX16" fmla="*/ 2054019 w 2759301"/>
                <a:gd name="connsiteY16" fmla="*/ 4682 h 3241139"/>
                <a:gd name="connsiteX17" fmla="*/ 2054019 w 2759301"/>
                <a:gd name="connsiteY17" fmla="*/ 360764 h 3241139"/>
                <a:gd name="connsiteX18" fmla="*/ 1914378 w 2759301"/>
                <a:gd name="connsiteY18" fmla="*/ 633064 h 3241139"/>
                <a:gd name="connsiteX19" fmla="*/ 1474509 w 2759301"/>
                <a:gd name="connsiteY19" fmla="*/ 758743 h 3241139"/>
                <a:gd name="connsiteX20" fmla="*/ 1474509 w 2759301"/>
                <a:gd name="connsiteY20" fmla="*/ 458514 h 3241139"/>
                <a:gd name="connsiteX21" fmla="*/ 1600187 w 2759301"/>
                <a:gd name="connsiteY21" fmla="*/ 193195 h 3241139"/>
                <a:gd name="connsiteX22" fmla="*/ 2015762 w 2759301"/>
                <a:gd name="connsiteY22" fmla="*/ 326 h 3241139"/>
                <a:gd name="connsiteX0" fmla="*/ 1069553 w 2758311"/>
                <a:gd name="connsiteY0" fmla="*/ 144323 h 3241139"/>
                <a:gd name="connsiteX1" fmla="*/ 1130866 w 2758311"/>
                <a:gd name="connsiteY1" fmla="*/ 144323 h 3241139"/>
                <a:gd name="connsiteX2" fmla="*/ 1430549 w 2758311"/>
                <a:gd name="connsiteY2" fmla="*/ 348364 h 3241139"/>
                <a:gd name="connsiteX3" fmla="*/ 1420498 w 2758311"/>
                <a:gd name="connsiteY3" fmla="*/ 954425 h 3241139"/>
                <a:gd name="connsiteX4" fmla="*/ 2036797 w 2758311"/>
                <a:gd name="connsiteY4" fmla="*/ 828320 h 3241139"/>
                <a:gd name="connsiteX5" fmla="*/ 2713471 w 2758311"/>
                <a:gd name="connsiteY5" fmla="*/ 2077563 h 3241139"/>
                <a:gd name="connsiteX6" fmla="*/ 1841607 w 2758311"/>
                <a:gd name="connsiteY6" fmla="*/ 3235719 h 3241139"/>
                <a:gd name="connsiteX7" fmla="*/ 1379651 w 2758311"/>
                <a:gd name="connsiteY7" fmla="*/ 3106454 h 3241139"/>
                <a:gd name="connsiteX8" fmla="*/ 917695 w 2758311"/>
                <a:gd name="connsiteY8" fmla="*/ 3235719 h 3241139"/>
                <a:gd name="connsiteX9" fmla="*/ 45831 w 2758311"/>
                <a:gd name="connsiteY9" fmla="*/ 2077563 h 3241139"/>
                <a:gd name="connsiteX10" fmla="*/ 722504 w 2758311"/>
                <a:gd name="connsiteY10" fmla="*/ 828320 h 3241139"/>
                <a:gd name="connsiteX11" fmla="*/ 1306941 w 2758311"/>
                <a:gd name="connsiteY11" fmla="*/ 943251 h 3241139"/>
                <a:gd name="connsiteX12" fmla="*/ 1306941 w 2758311"/>
                <a:gd name="connsiteY12" fmla="*/ 416620 h 3241139"/>
                <a:gd name="connsiteX13" fmla="*/ 1069553 w 2758311"/>
                <a:gd name="connsiteY13" fmla="*/ 256036 h 3241139"/>
                <a:gd name="connsiteX14" fmla="*/ 1069553 w 2758311"/>
                <a:gd name="connsiteY14" fmla="*/ 144323 h 3241139"/>
                <a:gd name="connsiteX15" fmla="*/ 2015762 w 2758311"/>
                <a:gd name="connsiteY15" fmla="*/ 326 h 3241139"/>
                <a:gd name="connsiteX16" fmla="*/ 2054019 w 2758311"/>
                <a:gd name="connsiteY16" fmla="*/ 4682 h 3241139"/>
                <a:gd name="connsiteX17" fmla="*/ 2054019 w 2758311"/>
                <a:gd name="connsiteY17" fmla="*/ 360764 h 3241139"/>
                <a:gd name="connsiteX18" fmla="*/ 1914378 w 2758311"/>
                <a:gd name="connsiteY18" fmla="*/ 633064 h 3241139"/>
                <a:gd name="connsiteX19" fmla="*/ 1474509 w 2758311"/>
                <a:gd name="connsiteY19" fmla="*/ 758743 h 3241139"/>
                <a:gd name="connsiteX20" fmla="*/ 1474509 w 2758311"/>
                <a:gd name="connsiteY20" fmla="*/ 458514 h 3241139"/>
                <a:gd name="connsiteX21" fmla="*/ 1600187 w 2758311"/>
                <a:gd name="connsiteY21" fmla="*/ 193195 h 3241139"/>
                <a:gd name="connsiteX22" fmla="*/ 2015762 w 2758311"/>
                <a:gd name="connsiteY22" fmla="*/ 326 h 3241139"/>
                <a:gd name="connsiteX0" fmla="*/ 1069553 w 2758311"/>
                <a:gd name="connsiteY0" fmla="*/ 144323 h 3241139"/>
                <a:gd name="connsiteX1" fmla="*/ 1130866 w 2758311"/>
                <a:gd name="connsiteY1" fmla="*/ 144323 h 3241139"/>
                <a:gd name="connsiteX2" fmla="*/ 1430549 w 2758311"/>
                <a:gd name="connsiteY2" fmla="*/ 348364 h 3241139"/>
                <a:gd name="connsiteX3" fmla="*/ 1420498 w 2758311"/>
                <a:gd name="connsiteY3" fmla="*/ 954425 h 3241139"/>
                <a:gd name="connsiteX4" fmla="*/ 2036797 w 2758311"/>
                <a:gd name="connsiteY4" fmla="*/ 828320 h 3241139"/>
                <a:gd name="connsiteX5" fmla="*/ 2713471 w 2758311"/>
                <a:gd name="connsiteY5" fmla="*/ 2077563 h 3241139"/>
                <a:gd name="connsiteX6" fmla="*/ 1841607 w 2758311"/>
                <a:gd name="connsiteY6" fmla="*/ 3235719 h 3241139"/>
                <a:gd name="connsiteX7" fmla="*/ 1379651 w 2758311"/>
                <a:gd name="connsiteY7" fmla="*/ 3106454 h 3241139"/>
                <a:gd name="connsiteX8" fmla="*/ 917695 w 2758311"/>
                <a:gd name="connsiteY8" fmla="*/ 3235719 h 3241139"/>
                <a:gd name="connsiteX9" fmla="*/ 45831 w 2758311"/>
                <a:gd name="connsiteY9" fmla="*/ 2077563 h 3241139"/>
                <a:gd name="connsiteX10" fmla="*/ 722504 w 2758311"/>
                <a:gd name="connsiteY10" fmla="*/ 828320 h 3241139"/>
                <a:gd name="connsiteX11" fmla="*/ 1306941 w 2758311"/>
                <a:gd name="connsiteY11" fmla="*/ 943251 h 3241139"/>
                <a:gd name="connsiteX12" fmla="*/ 1306941 w 2758311"/>
                <a:gd name="connsiteY12" fmla="*/ 416620 h 3241139"/>
                <a:gd name="connsiteX13" fmla="*/ 1069553 w 2758311"/>
                <a:gd name="connsiteY13" fmla="*/ 256036 h 3241139"/>
                <a:gd name="connsiteX14" fmla="*/ 1069553 w 2758311"/>
                <a:gd name="connsiteY14" fmla="*/ 144323 h 3241139"/>
                <a:gd name="connsiteX15" fmla="*/ 2015762 w 2758311"/>
                <a:gd name="connsiteY15" fmla="*/ 326 h 3241139"/>
                <a:gd name="connsiteX16" fmla="*/ 2054019 w 2758311"/>
                <a:gd name="connsiteY16" fmla="*/ 4682 h 3241139"/>
                <a:gd name="connsiteX17" fmla="*/ 2054019 w 2758311"/>
                <a:gd name="connsiteY17" fmla="*/ 360764 h 3241139"/>
                <a:gd name="connsiteX18" fmla="*/ 1914378 w 2758311"/>
                <a:gd name="connsiteY18" fmla="*/ 633064 h 3241139"/>
                <a:gd name="connsiteX19" fmla="*/ 1474509 w 2758311"/>
                <a:gd name="connsiteY19" fmla="*/ 758743 h 3241139"/>
                <a:gd name="connsiteX20" fmla="*/ 1474509 w 2758311"/>
                <a:gd name="connsiteY20" fmla="*/ 458514 h 3241139"/>
                <a:gd name="connsiteX21" fmla="*/ 1600187 w 2758311"/>
                <a:gd name="connsiteY21" fmla="*/ 193195 h 3241139"/>
                <a:gd name="connsiteX22" fmla="*/ 2015762 w 2758311"/>
                <a:gd name="connsiteY22" fmla="*/ 326 h 3241139"/>
                <a:gd name="connsiteX0" fmla="*/ 1069553 w 2758311"/>
                <a:gd name="connsiteY0" fmla="*/ 144323 h 3241139"/>
                <a:gd name="connsiteX1" fmla="*/ 1130866 w 2758311"/>
                <a:gd name="connsiteY1" fmla="*/ 144323 h 3241139"/>
                <a:gd name="connsiteX2" fmla="*/ 1430549 w 2758311"/>
                <a:gd name="connsiteY2" fmla="*/ 348364 h 3241139"/>
                <a:gd name="connsiteX3" fmla="*/ 1420498 w 2758311"/>
                <a:gd name="connsiteY3" fmla="*/ 954425 h 3241139"/>
                <a:gd name="connsiteX4" fmla="*/ 2036797 w 2758311"/>
                <a:gd name="connsiteY4" fmla="*/ 828320 h 3241139"/>
                <a:gd name="connsiteX5" fmla="*/ 2713471 w 2758311"/>
                <a:gd name="connsiteY5" fmla="*/ 2077563 h 3241139"/>
                <a:gd name="connsiteX6" fmla="*/ 1841607 w 2758311"/>
                <a:gd name="connsiteY6" fmla="*/ 3235719 h 3241139"/>
                <a:gd name="connsiteX7" fmla="*/ 1379651 w 2758311"/>
                <a:gd name="connsiteY7" fmla="*/ 3106454 h 3241139"/>
                <a:gd name="connsiteX8" fmla="*/ 917695 w 2758311"/>
                <a:gd name="connsiteY8" fmla="*/ 3235719 h 3241139"/>
                <a:gd name="connsiteX9" fmla="*/ 45831 w 2758311"/>
                <a:gd name="connsiteY9" fmla="*/ 2077563 h 3241139"/>
                <a:gd name="connsiteX10" fmla="*/ 722504 w 2758311"/>
                <a:gd name="connsiteY10" fmla="*/ 828320 h 3241139"/>
                <a:gd name="connsiteX11" fmla="*/ 1306941 w 2758311"/>
                <a:gd name="connsiteY11" fmla="*/ 943251 h 3241139"/>
                <a:gd name="connsiteX12" fmla="*/ 1306941 w 2758311"/>
                <a:gd name="connsiteY12" fmla="*/ 416620 h 3241139"/>
                <a:gd name="connsiteX13" fmla="*/ 1069553 w 2758311"/>
                <a:gd name="connsiteY13" fmla="*/ 256036 h 3241139"/>
                <a:gd name="connsiteX14" fmla="*/ 1069553 w 2758311"/>
                <a:gd name="connsiteY14" fmla="*/ 144323 h 3241139"/>
                <a:gd name="connsiteX15" fmla="*/ 2015762 w 2758311"/>
                <a:gd name="connsiteY15" fmla="*/ 326 h 3241139"/>
                <a:gd name="connsiteX16" fmla="*/ 2054019 w 2758311"/>
                <a:gd name="connsiteY16" fmla="*/ 4682 h 3241139"/>
                <a:gd name="connsiteX17" fmla="*/ 2054019 w 2758311"/>
                <a:gd name="connsiteY17" fmla="*/ 360764 h 3241139"/>
                <a:gd name="connsiteX18" fmla="*/ 1914378 w 2758311"/>
                <a:gd name="connsiteY18" fmla="*/ 633064 h 3241139"/>
                <a:gd name="connsiteX19" fmla="*/ 1474509 w 2758311"/>
                <a:gd name="connsiteY19" fmla="*/ 758743 h 3241139"/>
                <a:gd name="connsiteX20" fmla="*/ 1474509 w 2758311"/>
                <a:gd name="connsiteY20" fmla="*/ 458514 h 3241139"/>
                <a:gd name="connsiteX21" fmla="*/ 1600187 w 2758311"/>
                <a:gd name="connsiteY21" fmla="*/ 193195 h 3241139"/>
                <a:gd name="connsiteX22" fmla="*/ 2015762 w 2758311"/>
                <a:gd name="connsiteY22" fmla="*/ 326 h 3241139"/>
                <a:gd name="connsiteX0" fmla="*/ 1069553 w 2758311"/>
                <a:gd name="connsiteY0" fmla="*/ 144323 h 3241139"/>
                <a:gd name="connsiteX1" fmla="*/ 1130866 w 2758311"/>
                <a:gd name="connsiteY1" fmla="*/ 144323 h 3241139"/>
                <a:gd name="connsiteX2" fmla="*/ 1430549 w 2758311"/>
                <a:gd name="connsiteY2" fmla="*/ 348364 h 3241139"/>
                <a:gd name="connsiteX3" fmla="*/ 1420498 w 2758311"/>
                <a:gd name="connsiteY3" fmla="*/ 954425 h 3241139"/>
                <a:gd name="connsiteX4" fmla="*/ 2036797 w 2758311"/>
                <a:gd name="connsiteY4" fmla="*/ 828320 h 3241139"/>
                <a:gd name="connsiteX5" fmla="*/ 2713471 w 2758311"/>
                <a:gd name="connsiteY5" fmla="*/ 2077563 h 3241139"/>
                <a:gd name="connsiteX6" fmla="*/ 1841607 w 2758311"/>
                <a:gd name="connsiteY6" fmla="*/ 3235719 h 3241139"/>
                <a:gd name="connsiteX7" fmla="*/ 1379651 w 2758311"/>
                <a:gd name="connsiteY7" fmla="*/ 3106454 h 3241139"/>
                <a:gd name="connsiteX8" fmla="*/ 917695 w 2758311"/>
                <a:gd name="connsiteY8" fmla="*/ 3235719 h 3241139"/>
                <a:gd name="connsiteX9" fmla="*/ 45831 w 2758311"/>
                <a:gd name="connsiteY9" fmla="*/ 2077563 h 3241139"/>
                <a:gd name="connsiteX10" fmla="*/ 722504 w 2758311"/>
                <a:gd name="connsiteY10" fmla="*/ 828320 h 3241139"/>
                <a:gd name="connsiteX11" fmla="*/ 1306941 w 2758311"/>
                <a:gd name="connsiteY11" fmla="*/ 943251 h 3241139"/>
                <a:gd name="connsiteX12" fmla="*/ 1306941 w 2758311"/>
                <a:gd name="connsiteY12" fmla="*/ 416620 h 3241139"/>
                <a:gd name="connsiteX13" fmla="*/ 1069553 w 2758311"/>
                <a:gd name="connsiteY13" fmla="*/ 256036 h 3241139"/>
                <a:gd name="connsiteX14" fmla="*/ 1069553 w 2758311"/>
                <a:gd name="connsiteY14" fmla="*/ 144323 h 3241139"/>
                <a:gd name="connsiteX15" fmla="*/ 2015762 w 2758311"/>
                <a:gd name="connsiteY15" fmla="*/ 326 h 3241139"/>
                <a:gd name="connsiteX16" fmla="*/ 2054019 w 2758311"/>
                <a:gd name="connsiteY16" fmla="*/ 4682 h 3241139"/>
                <a:gd name="connsiteX17" fmla="*/ 2054019 w 2758311"/>
                <a:gd name="connsiteY17" fmla="*/ 360764 h 3241139"/>
                <a:gd name="connsiteX18" fmla="*/ 1914378 w 2758311"/>
                <a:gd name="connsiteY18" fmla="*/ 633064 h 3241139"/>
                <a:gd name="connsiteX19" fmla="*/ 1474509 w 2758311"/>
                <a:gd name="connsiteY19" fmla="*/ 758743 h 3241139"/>
                <a:gd name="connsiteX20" fmla="*/ 1474509 w 2758311"/>
                <a:gd name="connsiteY20" fmla="*/ 458514 h 3241139"/>
                <a:gd name="connsiteX21" fmla="*/ 1600187 w 2758311"/>
                <a:gd name="connsiteY21" fmla="*/ 193195 h 3241139"/>
                <a:gd name="connsiteX22" fmla="*/ 2015762 w 2758311"/>
                <a:gd name="connsiteY22" fmla="*/ 326 h 3241139"/>
                <a:gd name="connsiteX0" fmla="*/ 1069553 w 2758311"/>
                <a:gd name="connsiteY0" fmla="*/ 144323 h 3241139"/>
                <a:gd name="connsiteX1" fmla="*/ 1130866 w 2758311"/>
                <a:gd name="connsiteY1" fmla="*/ 144323 h 3241139"/>
                <a:gd name="connsiteX2" fmla="*/ 1430549 w 2758311"/>
                <a:gd name="connsiteY2" fmla="*/ 348364 h 3241139"/>
                <a:gd name="connsiteX3" fmla="*/ 1420498 w 2758311"/>
                <a:gd name="connsiteY3" fmla="*/ 954425 h 3241139"/>
                <a:gd name="connsiteX4" fmla="*/ 2036797 w 2758311"/>
                <a:gd name="connsiteY4" fmla="*/ 828320 h 3241139"/>
                <a:gd name="connsiteX5" fmla="*/ 2713471 w 2758311"/>
                <a:gd name="connsiteY5" fmla="*/ 2077563 h 3241139"/>
                <a:gd name="connsiteX6" fmla="*/ 1841607 w 2758311"/>
                <a:gd name="connsiteY6" fmla="*/ 3235719 h 3241139"/>
                <a:gd name="connsiteX7" fmla="*/ 1379651 w 2758311"/>
                <a:gd name="connsiteY7" fmla="*/ 3106454 h 3241139"/>
                <a:gd name="connsiteX8" fmla="*/ 917695 w 2758311"/>
                <a:gd name="connsiteY8" fmla="*/ 3235719 h 3241139"/>
                <a:gd name="connsiteX9" fmla="*/ 45831 w 2758311"/>
                <a:gd name="connsiteY9" fmla="*/ 2077563 h 3241139"/>
                <a:gd name="connsiteX10" fmla="*/ 722504 w 2758311"/>
                <a:gd name="connsiteY10" fmla="*/ 828320 h 3241139"/>
                <a:gd name="connsiteX11" fmla="*/ 1306941 w 2758311"/>
                <a:gd name="connsiteY11" fmla="*/ 943251 h 3241139"/>
                <a:gd name="connsiteX12" fmla="*/ 1306941 w 2758311"/>
                <a:gd name="connsiteY12" fmla="*/ 416620 h 3241139"/>
                <a:gd name="connsiteX13" fmla="*/ 1069553 w 2758311"/>
                <a:gd name="connsiteY13" fmla="*/ 256036 h 3241139"/>
                <a:gd name="connsiteX14" fmla="*/ 1069553 w 2758311"/>
                <a:gd name="connsiteY14" fmla="*/ 144323 h 3241139"/>
                <a:gd name="connsiteX15" fmla="*/ 2015762 w 2758311"/>
                <a:gd name="connsiteY15" fmla="*/ 326 h 3241139"/>
                <a:gd name="connsiteX16" fmla="*/ 2054019 w 2758311"/>
                <a:gd name="connsiteY16" fmla="*/ 4682 h 3241139"/>
                <a:gd name="connsiteX17" fmla="*/ 2054019 w 2758311"/>
                <a:gd name="connsiteY17" fmla="*/ 360764 h 3241139"/>
                <a:gd name="connsiteX18" fmla="*/ 1882628 w 2758311"/>
                <a:gd name="connsiteY18" fmla="*/ 645764 h 3241139"/>
                <a:gd name="connsiteX19" fmla="*/ 1474509 w 2758311"/>
                <a:gd name="connsiteY19" fmla="*/ 758743 h 3241139"/>
                <a:gd name="connsiteX20" fmla="*/ 1474509 w 2758311"/>
                <a:gd name="connsiteY20" fmla="*/ 458514 h 3241139"/>
                <a:gd name="connsiteX21" fmla="*/ 1600187 w 2758311"/>
                <a:gd name="connsiteY21" fmla="*/ 193195 h 3241139"/>
                <a:gd name="connsiteX22" fmla="*/ 2015762 w 2758311"/>
                <a:gd name="connsiteY22" fmla="*/ 326 h 3241139"/>
                <a:gd name="connsiteX0" fmla="*/ 1069553 w 2758311"/>
                <a:gd name="connsiteY0" fmla="*/ 144323 h 3241139"/>
                <a:gd name="connsiteX1" fmla="*/ 1130866 w 2758311"/>
                <a:gd name="connsiteY1" fmla="*/ 144323 h 3241139"/>
                <a:gd name="connsiteX2" fmla="*/ 1430549 w 2758311"/>
                <a:gd name="connsiteY2" fmla="*/ 348364 h 3241139"/>
                <a:gd name="connsiteX3" fmla="*/ 1420498 w 2758311"/>
                <a:gd name="connsiteY3" fmla="*/ 954425 h 3241139"/>
                <a:gd name="connsiteX4" fmla="*/ 2036797 w 2758311"/>
                <a:gd name="connsiteY4" fmla="*/ 828320 h 3241139"/>
                <a:gd name="connsiteX5" fmla="*/ 2713471 w 2758311"/>
                <a:gd name="connsiteY5" fmla="*/ 2077563 h 3241139"/>
                <a:gd name="connsiteX6" fmla="*/ 1841607 w 2758311"/>
                <a:gd name="connsiteY6" fmla="*/ 3235719 h 3241139"/>
                <a:gd name="connsiteX7" fmla="*/ 1379651 w 2758311"/>
                <a:gd name="connsiteY7" fmla="*/ 3106454 h 3241139"/>
                <a:gd name="connsiteX8" fmla="*/ 917695 w 2758311"/>
                <a:gd name="connsiteY8" fmla="*/ 3235719 h 3241139"/>
                <a:gd name="connsiteX9" fmla="*/ 45831 w 2758311"/>
                <a:gd name="connsiteY9" fmla="*/ 2077563 h 3241139"/>
                <a:gd name="connsiteX10" fmla="*/ 722504 w 2758311"/>
                <a:gd name="connsiteY10" fmla="*/ 828320 h 3241139"/>
                <a:gd name="connsiteX11" fmla="*/ 1306941 w 2758311"/>
                <a:gd name="connsiteY11" fmla="*/ 943251 h 3241139"/>
                <a:gd name="connsiteX12" fmla="*/ 1306941 w 2758311"/>
                <a:gd name="connsiteY12" fmla="*/ 416620 h 3241139"/>
                <a:gd name="connsiteX13" fmla="*/ 1069553 w 2758311"/>
                <a:gd name="connsiteY13" fmla="*/ 256036 h 3241139"/>
                <a:gd name="connsiteX14" fmla="*/ 1069553 w 2758311"/>
                <a:gd name="connsiteY14" fmla="*/ 144323 h 3241139"/>
                <a:gd name="connsiteX15" fmla="*/ 2015762 w 2758311"/>
                <a:gd name="connsiteY15" fmla="*/ 326 h 3241139"/>
                <a:gd name="connsiteX16" fmla="*/ 2054019 w 2758311"/>
                <a:gd name="connsiteY16" fmla="*/ 4682 h 3241139"/>
                <a:gd name="connsiteX17" fmla="*/ 2054019 w 2758311"/>
                <a:gd name="connsiteY17" fmla="*/ 360764 h 3241139"/>
                <a:gd name="connsiteX18" fmla="*/ 1882628 w 2758311"/>
                <a:gd name="connsiteY18" fmla="*/ 645764 h 3241139"/>
                <a:gd name="connsiteX19" fmla="*/ 1474509 w 2758311"/>
                <a:gd name="connsiteY19" fmla="*/ 758743 h 3241139"/>
                <a:gd name="connsiteX20" fmla="*/ 1474509 w 2758311"/>
                <a:gd name="connsiteY20" fmla="*/ 458514 h 3241139"/>
                <a:gd name="connsiteX21" fmla="*/ 1600187 w 2758311"/>
                <a:gd name="connsiteY21" fmla="*/ 193195 h 3241139"/>
                <a:gd name="connsiteX22" fmla="*/ 2015762 w 2758311"/>
                <a:gd name="connsiteY22" fmla="*/ 326 h 3241139"/>
                <a:gd name="connsiteX0" fmla="*/ 1069553 w 2758311"/>
                <a:gd name="connsiteY0" fmla="*/ 144323 h 3241139"/>
                <a:gd name="connsiteX1" fmla="*/ 1130866 w 2758311"/>
                <a:gd name="connsiteY1" fmla="*/ 144323 h 3241139"/>
                <a:gd name="connsiteX2" fmla="*/ 1430549 w 2758311"/>
                <a:gd name="connsiteY2" fmla="*/ 348364 h 3241139"/>
                <a:gd name="connsiteX3" fmla="*/ 1420498 w 2758311"/>
                <a:gd name="connsiteY3" fmla="*/ 954425 h 3241139"/>
                <a:gd name="connsiteX4" fmla="*/ 2036797 w 2758311"/>
                <a:gd name="connsiteY4" fmla="*/ 828320 h 3241139"/>
                <a:gd name="connsiteX5" fmla="*/ 2713471 w 2758311"/>
                <a:gd name="connsiteY5" fmla="*/ 2077563 h 3241139"/>
                <a:gd name="connsiteX6" fmla="*/ 1841607 w 2758311"/>
                <a:gd name="connsiteY6" fmla="*/ 3235719 h 3241139"/>
                <a:gd name="connsiteX7" fmla="*/ 1379651 w 2758311"/>
                <a:gd name="connsiteY7" fmla="*/ 3106454 h 3241139"/>
                <a:gd name="connsiteX8" fmla="*/ 917695 w 2758311"/>
                <a:gd name="connsiteY8" fmla="*/ 3235719 h 3241139"/>
                <a:gd name="connsiteX9" fmla="*/ 45831 w 2758311"/>
                <a:gd name="connsiteY9" fmla="*/ 2077563 h 3241139"/>
                <a:gd name="connsiteX10" fmla="*/ 722504 w 2758311"/>
                <a:gd name="connsiteY10" fmla="*/ 828320 h 3241139"/>
                <a:gd name="connsiteX11" fmla="*/ 1306941 w 2758311"/>
                <a:gd name="connsiteY11" fmla="*/ 943251 h 3241139"/>
                <a:gd name="connsiteX12" fmla="*/ 1306941 w 2758311"/>
                <a:gd name="connsiteY12" fmla="*/ 416620 h 3241139"/>
                <a:gd name="connsiteX13" fmla="*/ 1069553 w 2758311"/>
                <a:gd name="connsiteY13" fmla="*/ 256036 h 3241139"/>
                <a:gd name="connsiteX14" fmla="*/ 1069553 w 2758311"/>
                <a:gd name="connsiteY14" fmla="*/ 144323 h 3241139"/>
                <a:gd name="connsiteX15" fmla="*/ 2015762 w 2758311"/>
                <a:gd name="connsiteY15" fmla="*/ 326 h 3241139"/>
                <a:gd name="connsiteX16" fmla="*/ 2054019 w 2758311"/>
                <a:gd name="connsiteY16" fmla="*/ 4682 h 3241139"/>
                <a:gd name="connsiteX17" fmla="*/ 2054019 w 2758311"/>
                <a:gd name="connsiteY17" fmla="*/ 360764 h 3241139"/>
                <a:gd name="connsiteX18" fmla="*/ 1882628 w 2758311"/>
                <a:gd name="connsiteY18" fmla="*/ 645764 h 3241139"/>
                <a:gd name="connsiteX19" fmla="*/ 1474509 w 2758311"/>
                <a:gd name="connsiteY19" fmla="*/ 758743 h 3241139"/>
                <a:gd name="connsiteX20" fmla="*/ 1474509 w 2758311"/>
                <a:gd name="connsiteY20" fmla="*/ 458514 h 3241139"/>
                <a:gd name="connsiteX21" fmla="*/ 1619237 w 2758311"/>
                <a:gd name="connsiteY21" fmla="*/ 174145 h 3241139"/>
                <a:gd name="connsiteX22" fmla="*/ 2015762 w 2758311"/>
                <a:gd name="connsiteY22" fmla="*/ 326 h 324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58311" h="3241139">
                  <a:moveTo>
                    <a:pt x="1069553" y="144323"/>
                  </a:moveTo>
                  <a:lnTo>
                    <a:pt x="1130866" y="144323"/>
                  </a:lnTo>
                  <a:lnTo>
                    <a:pt x="1430549" y="348364"/>
                  </a:lnTo>
                  <a:cubicBezTo>
                    <a:pt x="1410958" y="462830"/>
                    <a:pt x="1418791" y="756744"/>
                    <a:pt x="1420498" y="954425"/>
                  </a:cubicBezTo>
                  <a:cubicBezTo>
                    <a:pt x="1558099" y="938542"/>
                    <a:pt x="1791421" y="835009"/>
                    <a:pt x="2036797" y="828320"/>
                  </a:cubicBezTo>
                  <a:cubicBezTo>
                    <a:pt x="2278006" y="831719"/>
                    <a:pt x="2934689" y="1136298"/>
                    <a:pt x="2713471" y="2077563"/>
                  </a:cubicBezTo>
                  <a:cubicBezTo>
                    <a:pt x="2592016" y="2593742"/>
                    <a:pt x="2392487" y="3070891"/>
                    <a:pt x="1841607" y="3235719"/>
                  </a:cubicBezTo>
                  <a:cubicBezTo>
                    <a:pt x="1681149" y="3269800"/>
                    <a:pt x="1476154" y="3133067"/>
                    <a:pt x="1379651" y="3106454"/>
                  </a:cubicBezTo>
                  <a:cubicBezTo>
                    <a:pt x="1289498" y="3126717"/>
                    <a:pt x="1103552" y="3269800"/>
                    <a:pt x="917695" y="3235719"/>
                  </a:cubicBezTo>
                  <a:cubicBezTo>
                    <a:pt x="366814" y="3070891"/>
                    <a:pt x="167285" y="2593742"/>
                    <a:pt x="45831" y="2077563"/>
                  </a:cubicBezTo>
                  <a:cubicBezTo>
                    <a:pt x="-175389" y="1136298"/>
                    <a:pt x="462245" y="825369"/>
                    <a:pt x="722504" y="828320"/>
                  </a:cubicBezTo>
                  <a:cubicBezTo>
                    <a:pt x="1021589" y="836118"/>
                    <a:pt x="1209535" y="1011868"/>
                    <a:pt x="1306941" y="943251"/>
                  </a:cubicBezTo>
                  <a:lnTo>
                    <a:pt x="1306941" y="416620"/>
                  </a:lnTo>
                  <a:lnTo>
                    <a:pt x="1069553" y="256036"/>
                  </a:lnTo>
                  <a:lnTo>
                    <a:pt x="1069553" y="144323"/>
                  </a:lnTo>
                  <a:close/>
                  <a:moveTo>
                    <a:pt x="2015762" y="326"/>
                  </a:moveTo>
                  <a:cubicBezTo>
                    <a:pt x="2031128" y="-681"/>
                    <a:pt x="2044128" y="610"/>
                    <a:pt x="2054019" y="4682"/>
                  </a:cubicBezTo>
                  <a:lnTo>
                    <a:pt x="2054019" y="360764"/>
                  </a:lnTo>
                  <a:cubicBezTo>
                    <a:pt x="2053717" y="458613"/>
                    <a:pt x="1979214" y="579435"/>
                    <a:pt x="1882628" y="645764"/>
                  </a:cubicBezTo>
                  <a:cubicBezTo>
                    <a:pt x="1786042" y="712094"/>
                    <a:pt x="1532693" y="807618"/>
                    <a:pt x="1474509" y="758743"/>
                  </a:cubicBezTo>
                  <a:lnTo>
                    <a:pt x="1474509" y="458514"/>
                  </a:lnTo>
                  <a:cubicBezTo>
                    <a:pt x="1466564" y="359603"/>
                    <a:pt x="1522651" y="249784"/>
                    <a:pt x="1619237" y="174145"/>
                  </a:cubicBezTo>
                  <a:cubicBezTo>
                    <a:pt x="1703750" y="107961"/>
                    <a:pt x="1908198" y="7374"/>
                    <a:pt x="2015762" y="3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25285"/>
                </a:solidFill>
                <a:effectLst/>
                <a:uLnTx/>
                <a:uFillTx/>
                <a:latin typeface="Arial"/>
                <a:ea typeface="+mn-ea"/>
                <a:cs typeface="+mn-cs"/>
              </a:endParaRPr>
            </a:p>
          </p:txBody>
        </p:sp>
      </p:grpSp>
      <p:sp>
        <p:nvSpPr>
          <p:cNvPr id="64" name="Text Placeholder 4">
            <a:extLst>
              <a:ext uri="{FF2B5EF4-FFF2-40B4-BE49-F238E27FC236}">
                <a16:creationId xmlns:a16="http://schemas.microsoft.com/office/drawing/2014/main" id="{92065C34-9EAF-473D-8927-767B4BE9A1C7}"/>
              </a:ext>
            </a:extLst>
          </p:cNvPr>
          <p:cNvSpPr txBox="1">
            <a:spLocks/>
          </p:cNvSpPr>
          <p:nvPr/>
        </p:nvSpPr>
        <p:spPr bwMode="gray">
          <a:xfrm>
            <a:off x="531857" y="2235201"/>
            <a:ext cx="5394960" cy="1410103"/>
          </a:xfrm>
          <a:prstGeom prst="rect">
            <a:avLst/>
          </a:prstGeom>
          <a:gradFill flip="none" rotWithShape="0">
            <a:gsLst>
              <a:gs pos="0">
                <a:schemeClr val="accent5">
                  <a:lumMod val="20000"/>
                  <a:lumOff val="80000"/>
                  <a:alpha val="80000"/>
                </a:schemeClr>
              </a:gs>
              <a:gs pos="100000">
                <a:schemeClr val="bg1"/>
              </a:gs>
            </a:gsLst>
            <a:lin ang="5400000" scaled="0"/>
            <a:tileRect/>
          </a:gradFill>
          <a:ln w="28575" cap="flat" cmpd="sng" algn="ctr">
            <a:noFill/>
            <a:prstDash val="solid"/>
            <a:miter lim="800000"/>
            <a:headEnd type="none" w="med" len="med"/>
            <a:tailEnd type="none" w="med" len="med"/>
          </a:ln>
          <a:effectLst/>
        </p:spPr>
        <p:txBody>
          <a:bodyPr vert="horz" wrap="square" lIns="68590" tIns="34295" rIns="68590" bIns="3429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65" name="Text Placeholder 4">
            <a:extLst>
              <a:ext uri="{FF2B5EF4-FFF2-40B4-BE49-F238E27FC236}">
                <a16:creationId xmlns:a16="http://schemas.microsoft.com/office/drawing/2014/main" id="{92065C34-9EAF-473D-8927-767B4BE9A1C7}"/>
              </a:ext>
            </a:extLst>
          </p:cNvPr>
          <p:cNvSpPr txBox="1">
            <a:spLocks/>
          </p:cNvSpPr>
          <p:nvPr/>
        </p:nvSpPr>
        <p:spPr bwMode="gray">
          <a:xfrm>
            <a:off x="6279146" y="2235200"/>
            <a:ext cx="5394960" cy="1408176"/>
          </a:xfrm>
          <a:prstGeom prst="rect">
            <a:avLst/>
          </a:prstGeom>
          <a:gradFill flip="none" rotWithShape="0">
            <a:gsLst>
              <a:gs pos="0">
                <a:schemeClr val="accent5">
                  <a:lumMod val="20000"/>
                  <a:lumOff val="80000"/>
                  <a:alpha val="80000"/>
                </a:schemeClr>
              </a:gs>
              <a:gs pos="100000">
                <a:schemeClr val="bg1"/>
              </a:gs>
            </a:gsLst>
            <a:lin ang="5400000" scaled="0"/>
            <a:tileRect/>
          </a:gradFill>
          <a:ln w="28575" cap="flat" cmpd="sng" algn="ctr">
            <a:noFill/>
            <a:prstDash val="solid"/>
            <a:miter lim="800000"/>
            <a:headEnd type="none" w="med" len="med"/>
            <a:tailEnd type="none" w="med" len="med"/>
          </a:ln>
          <a:effectLst/>
        </p:spPr>
        <p:txBody>
          <a:bodyPr vert="horz" wrap="square" lIns="68590" tIns="34295" rIns="68590" bIns="34295"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F7161A9A-7E0C-4017-83EC-AA251A320BBD}"/>
              </a:ext>
            </a:extLst>
          </p:cNvPr>
          <p:cNvSpPr>
            <a:spLocks noGrp="1"/>
          </p:cNvSpPr>
          <p:nvPr>
            <p:ph type="body" sz="quarter" idx="16"/>
          </p:nvPr>
        </p:nvSpPr>
        <p:spPr/>
        <p:txBody>
          <a:bodyPr/>
          <a:lstStyle/>
          <a:p>
            <a:pPr>
              <a:lnSpc>
                <a:spcPct val="100000"/>
              </a:lnSpc>
              <a:spcBef>
                <a:spcPts val="0"/>
              </a:spcBef>
            </a:pPr>
            <a:r>
              <a:rPr lang="en-US" sz="750" dirty="0"/>
              <a:t>*ACS guideline excludes patients with radiation to the abdomen/pelvic area to treat prior cancer from the average-risk category.</a:t>
            </a:r>
          </a:p>
          <a:p>
            <a:pPr>
              <a:lnSpc>
                <a:spcPct val="100000"/>
              </a:lnSpc>
              <a:spcBef>
                <a:spcPts val="0"/>
              </a:spcBef>
            </a:pPr>
            <a:r>
              <a:rPr lang="en-US" sz="800" b="0" i="0" u="none" strike="noStrike" baseline="30000" dirty="0">
                <a:solidFill>
                  <a:srgbClr val="125285"/>
                </a:solidFill>
                <a:effectLst/>
                <a:latin typeface="Arial" panose="020B0604020202020204" pitchFamily="34" charset="0"/>
              </a:rPr>
              <a:t>†</a:t>
            </a:r>
            <a:r>
              <a:rPr lang="en-US" sz="750" dirty="0">
                <a:solidFill>
                  <a:schemeClr val="tx2"/>
                </a:solidFill>
              </a:rPr>
              <a:t>All recommendations are category 2A unless otherwise indicated. The National Comprehensive Cancer Network (NCCN</a:t>
            </a:r>
            <a:r>
              <a:rPr lang="en-US" sz="750" baseline="30000" dirty="0">
                <a:solidFill>
                  <a:schemeClr val="tx2"/>
                </a:solidFill>
              </a:rPr>
              <a:t>®</a:t>
            </a:r>
            <a:r>
              <a:rPr lang="en-US" sz="750" dirty="0">
                <a:solidFill>
                  <a:schemeClr val="tx2"/>
                </a:solidFill>
              </a:rPr>
              <a:t>) makes no representations or warranties of any kind regarding their content, use or application and disclaims any responsibility for their application or use in any way.</a:t>
            </a:r>
            <a:endParaRPr lang="en-US" altLang="en-US" sz="750" dirty="0"/>
          </a:p>
          <a:p>
            <a:pPr>
              <a:lnSpc>
                <a:spcPct val="100000"/>
              </a:lnSpc>
              <a:spcBef>
                <a:spcPts val="0"/>
              </a:spcBef>
            </a:pPr>
            <a:r>
              <a:rPr lang="en-US" sz="750" b="1" dirty="0"/>
              <a:t>CRC: </a:t>
            </a:r>
            <a:r>
              <a:rPr lang="en-US" sz="750" dirty="0"/>
              <a:t>colorectal cancer</a:t>
            </a:r>
            <a:endParaRPr lang="en-US" sz="750" dirty="0">
              <a:sym typeface="Calibri"/>
            </a:endParaRPr>
          </a:p>
          <a:p>
            <a:pPr>
              <a:lnSpc>
                <a:spcPct val="100000"/>
              </a:lnSpc>
              <a:spcBef>
                <a:spcPts val="0"/>
              </a:spcBef>
            </a:pPr>
            <a:r>
              <a:rPr lang="en-US" sz="750" dirty="0">
                <a:sym typeface="Calibri"/>
              </a:rPr>
              <a:t>1. American Cancer Society. Colorectal Cancer Facts &amp; Figures 2020-2022.  Atlanta: American Cancer Society; 2020. 2. </a:t>
            </a:r>
            <a:r>
              <a:rPr lang="en-US" sz="750" dirty="0"/>
              <a:t>Davidson KW, et al. </a:t>
            </a:r>
            <a:r>
              <a:rPr lang="en-US" sz="750" i="1" dirty="0"/>
              <a:t>JAMA.</a:t>
            </a:r>
            <a:r>
              <a:rPr lang="en-US" sz="750" dirty="0"/>
              <a:t> 2021;325(19):1965-1977. </a:t>
            </a:r>
            <a:r>
              <a:rPr lang="en-US" sz="750" dirty="0">
                <a:sym typeface="Calibri"/>
              </a:rPr>
              <a:t>3. Wolf AMD, et al. CA </a:t>
            </a:r>
            <a:r>
              <a:rPr lang="en-US" sz="750" i="1" dirty="0">
                <a:sym typeface="Calibri"/>
              </a:rPr>
              <a:t>Cancer J Clin. </a:t>
            </a:r>
            <a:r>
              <a:rPr lang="en-US" sz="750" dirty="0">
                <a:sym typeface="Calibri"/>
              </a:rPr>
              <a:t>2018;68(4):250-281. 4. Rex DK, et al. </a:t>
            </a:r>
            <a:r>
              <a:rPr lang="en-US" sz="750" i="1" dirty="0">
                <a:sym typeface="Calibri"/>
              </a:rPr>
              <a:t>Am J Gastroenterol. </a:t>
            </a:r>
            <a:r>
              <a:rPr lang="en-US" sz="750" dirty="0">
                <a:sym typeface="Calibri"/>
              </a:rPr>
              <a:t>2017;112(7):1016-1030. 5. </a:t>
            </a:r>
            <a:r>
              <a:rPr lang="en-US" sz="750" dirty="0">
                <a:effectLst/>
                <a:ea typeface="Calibri" panose="020F0502020204030204" pitchFamily="34" charset="0"/>
                <a:cs typeface="Times New Roman" panose="02020603050405020304" pitchFamily="18" charset="0"/>
              </a:rPr>
              <a:t>Referenced with permission from the NCCN Clinical Practice Guidelines in Oncology (NCCN Guidelines</a:t>
            </a:r>
            <a:r>
              <a:rPr lang="en-US" sz="750" baseline="30000" dirty="0">
                <a:effectLst/>
                <a:ea typeface="Calibri" panose="020F0502020204030204" pitchFamily="34" charset="0"/>
                <a:cs typeface="Times New Roman" panose="02020603050405020304" pitchFamily="18" charset="0"/>
              </a:rPr>
              <a:t>®</a:t>
            </a:r>
            <a:r>
              <a:rPr lang="en-US" sz="750" dirty="0">
                <a:effectLst/>
                <a:ea typeface="Calibri" panose="020F0502020204030204" pitchFamily="34" charset="0"/>
                <a:cs typeface="Times New Roman" panose="02020603050405020304" pitchFamily="18" charset="0"/>
              </a:rPr>
              <a:t>) for Colorectal Cancer Screening V.2.2021. © National Comprehensive Cancer Network, Inc. 2022. All rights reserved. Accessed </a:t>
            </a:r>
            <a:r>
              <a:rPr lang="en-US" sz="750" dirty="0">
                <a:ea typeface="Calibri" panose="020F0502020204030204" pitchFamily="34" charset="0"/>
                <a:cs typeface="Times New Roman" panose="02020603050405020304" pitchFamily="18" charset="0"/>
              </a:rPr>
              <a:t>February 8</a:t>
            </a:r>
            <a:r>
              <a:rPr lang="en-US" sz="750" dirty="0">
                <a:effectLst/>
                <a:ea typeface="Calibri" panose="020F0502020204030204" pitchFamily="34" charset="0"/>
                <a:cs typeface="Times New Roman" panose="02020603050405020304" pitchFamily="18" charset="0"/>
              </a:rPr>
              <a:t>, 2022. To view the most recent and complete version of the guideline, go online to NCCN.org.</a:t>
            </a:r>
            <a:endParaRPr lang="en-US" sz="750" dirty="0"/>
          </a:p>
          <a:p>
            <a:endParaRPr lang="en-US" sz="800" dirty="0"/>
          </a:p>
        </p:txBody>
      </p:sp>
      <p:sp>
        <p:nvSpPr>
          <p:cNvPr id="2" name="Text Placeholder 1">
            <a:extLst>
              <a:ext uri="{FF2B5EF4-FFF2-40B4-BE49-F238E27FC236}">
                <a16:creationId xmlns:a16="http://schemas.microsoft.com/office/drawing/2014/main" id="{29836FE0-5B2A-4144-93C2-9C2DA7FA2B0B}"/>
              </a:ext>
            </a:extLst>
          </p:cNvPr>
          <p:cNvSpPr>
            <a:spLocks noGrp="1"/>
          </p:cNvSpPr>
          <p:nvPr>
            <p:ph type="body" sz="quarter" idx="15"/>
          </p:nvPr>
        </p:nvSpPr>
        <p:spPr>
          <a:xfrm>
            <a:off x="448172" y="911886"/>
            <a:ext cx="11295782" cy="396947"/>
          </a:xfrm>
        </p:spPr>
        <p:txBody>
          <a:bodyPr/>
          <a:lstStyle/>
          <a:p>
            <a:pPr>
              <a:lnSpc>
                <a:spcPct val="100000"/>
              </a:lnSpc>
            </a:pPr>
            <a:r>
              <a:rPr lang="en-US" dirty="0">
                <a:solidFill>
                  <a:schemeClr val="bg2">
                    <a:lumMod val="10000"/>
                  </a:schemeClr>
                </a:solidFill>
              </a:rPr>
              <a:t>Asymptomatic patients are generally considered to be at average risk for CRC if they do </a:t>
            </a:r>
            <a:r>
              <a:rPr lang="en-US" b="1" dirty="0">
                <a:solidFill>
                  <a:schemeClr val="bg2">
                    <a:lumMod val="10000"/>
                  </a:schemeClr>
                </a:solidFill>
              </a:rPr>
              <a:t>NOT</a:t>
            </a:r>
            <a:r>
              <a:rPr lang="en-US" dirty="0">
                <a:solidFill>
                  <a:schemeClr val="bg2">
                    <a:lumMod val="10000"/>
                  </a:schemeClr>
                </a:solidFill>
              </a:rPr>
              <a:t> have the following:</a:t>
            </a:r>
            <a:r>
              <a:rPr lang="en-US" baseline="30000" dirty="0">
                <a:solidFill>
                  <a:schemeClr val="bg2">
                    <a:lumMod val="10000"/>
                  </a:schemeClr>
                </a:solidFill>
              </a:rPr>
              <a:t>1-5</a:t>
            </a:r>
            <a:r>
              <a:rPr lang="en-US" sz="2000" b="0" i="0" u="none" strike="noStrike" baseline="30000" dirty="0">
                <a:solidFill>
                  <a:schemeClr val="bg2">
                    <a:lumMod val="10000"/>
                  </a:schemeClr>
                </a:solidFill>
                <a:effectLst/>
                <a:latin typeface="Arial" panose="020B0604020202020204" pitchFamily="34" charset="0"/>
              </a:rPr>
              <a:t>†</a:t>
            </a:r>
            <a:endParaRPr lang="en-US" baseline="30000" dirty="0">
              <a:solidFill>
                <a:schemeClr val="bg2">
                  <a:lumMod val="10000"/>
                </a:schemeClr>
              </a:solidFill>
            </a:endParaRPr>
          </a:p>
        </p:txBody>
      </p:sp>
      <p:sp>
        <p:nvSpPr>
          <p:cNvPr id="4" name="Title 3">
            <a:extLst>
              <a:ext uri="{FF2B5EF4-FFF2-40B4-BE49-F238E27FC236}">
                <a16:creationId xmlns:a16="http://schemas.microsoft.com/office/drawing/2014/main" id="{4165C2E4-EAFD-45AB-9237-5D69478D26E3}"/>
              </a:ext>
            </a:extLst>
          </p:cNvPr>
          <p:cNvSpPr>
            <a:spLocks noGrp="1"/>
          </p:cNvSpPr>
          <p:nvPr>
            <p:ph type="title"/>
          </p:nvPr>
        </p:nvSpPr>
        <p:spPr>
          <a:xfrm>
            <a:off x="446915" y="129598"/>
            <a:ext cx="11294655" cy="715006"/>
          </a:xfrm>
        </p:spPr>
        <p:txBody>
          <a:bodyPr/>
          <a:lstStyle/>
          <a:p>
            <a:r>
              <a:rPr lang="en-US" dirty="0"/>
              <a:t>How is “Average Risk” for CRC Defined?</a:t>
            </a:r>
          </a:p>
        </p:txBody>
      </p:sp>
      <p:sp>
        <p:nvSpPr>
          <p:cNvPr id="5" name="Text Placeholder 11">
            <a:extLst>
              <a:ext uri="{FF2B5EF4-FFF2-40B4-BE49-F238E27FC236}">
                <a16:creationId xmlns:a16="http://schemas.microsoft.com/office/drawing/2014/main" id="{18607CC9-01FC-479E-AC1A-12DA7874F466}"/>
              </a:ext>
            </a:extLst>
          </p:cNvPr>
          <p:cNvSpPr txBox="1">
            <a:spLocks/>
          </p:cNvSpPr>
          <p:nvPr/>
        </p:nvSpPr>
        <p:spPr bwMode="auto">
          <a:xfrm>
            <a:off x="7473209" y="2305982"/>
            <a:ext cx="4200897" cy="11926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2">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800" kern="1200">
                <a:solidFill>
                  <a:schemeClr val="tx2">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100000"/>
              </a:lnSpc>
              <a:spcBef>
                <a:spcPts val="500"/>
              </a:spcBef>
              <a:buClr>
                <a:schemeClr val="accent3"/>
              </a:buClr>
              <a:buFont typeface="Arial" panose="020B0604020202020204" pitchFamily="34" charset="0"/>
              <a:buChar char="•"/>
              <a:defRPr sz="16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marR="0" lvl="1" indent="-168275" algn="l" defTabSz="466725" rtl="0" eaLnBrk="1" fontAlgn="auto" latinLnBrk="0" hangingPunct="1">
              <a:lnSpc>
                <a:spcPct val="90000"/>
              </a:lnSpc>
              <a:spcBef>
                <a:spcPts val="600"/>
              </a:spcBef>
              <a:spcAft>
                <a:spcPts val="0"/>
              </a:spcAft>
              <a:buClr>
                <a:srgbClr val="125285"/>
              </a:buClr>
              <a:buSzTx/>
              <a:buFontTx/>
              <a:buChar char="••"/>
              <a:tabLst/>
              <a:defRPr/>
            </a:pPr>
            <a:r>
              <a:rPr kumimoji="0" lang="en-US" sz="1400" b="1" i="0" u="none" strike="noStrike" kern="1200" cap="none" spc="0" normalizeH="0" baseline="0" noProof="0">
                <a:ln>
                  <a:noFill/>
                </a:ln>
                <a:solidFill>
                  <a:schemeClr val="bg2">
                    <a:lumMod val="10000"/>
                  </a:schemeClr>
                </a:solidFill>
                <a:effectLst/>
                <a:uLnTx/>
                <a:uFillTx/>
                <a:latin typeface="Arial"/>
                <a:ea typeface="+mn-ea"/>
                <a:cs typeface="Arial" panose="020B0604020202020204" pitchFamily="34" charset="0"/>
              </a:rPr>
              <a:t>First-degree relatives (parents, siblings, children) who had CRC, adenoma or sessile serrated polyp</a:t>
            </a:r>
          </a:p>
          <a:p>
            <a:pPr marL="168275" marR="0" lvl="1" indent="-168275" algn="l" defTabSz="466725" rtl="0" eaLnBrk="1" fontAlgn="auto" latinLnBrk="0" hangingPunct="1">
              <a:lnSpc>
                <a:spcPct val="90000"/>
              </a:lnSpc>
              <a:spcBef>
                <a:spcPts val="600"/>
              </a:spcBef>
              <a:spcAft>
                <a:spcPts val="0"/>
              </a:spcAft>
              <a:buClr>
                <a:srgbClr val="125285"/>
              </a:buClr>
              <a:buSzTx/>
              <a:buFontTx/>
              <a:buChar char="••"/>
              <a:tabLst/>
              <a:defRPr/>
            </a:pPr>
            <a:r>
              <a:rPr kumimoji="0" lang="en-US" sz="1400" b="1" i="0" u="none" strike="noStrike" kern="1200" cap="none" spc="0" normalizeH="0" baseline="0" noProof="0">
                <a:ln>
                  <a:noFill/>
                </a:ln>
                <a:solidFill>
                  <a:schemeClr val="bg2">
                    <a:lumMod val="10000"/>
                  </a:schemeClr>
                </a:solidFill>
                <a:effectLst/>
                <a:uLnTx/>
                <a:uFillTx/>
                <a:latin typeface="Arial"/>
                <a:ea typeface="+mn-ea"/>
                <a:cs typeface="Arial" panose="020B0604020202020204" pitchFamily="34" charset="0"/>
              </a:rPr>
              <a:t>Familial adenomatous polyposis</a:t>
            </a:r>
          </a:p>
          <a:p>
            <a:pPr marL="168275" marR="0" lvl="1" indent="-168275" algn="l" defTabSz="466725" rtl="0" eaLnBrk="1" fontAlgn="auto" latinLnBrk="0" hangingPunct="1">
              <a:lnSpc>
                <a:spcPct val="90000"/>
              </a:lnSpc>
              <a:spcBef>
                <a:spcPts val="600"/>
              </a:spcBef>
              <a:spcAft>
                <a:spcPts val="0"/>
              </a:spcAft>
              <a:buClr>
                <a:srgbClr val="125285"/>
              </a:buClr>
              <a:buSzTx/>
              <a:buFontTx/>
              <a:buChar char="••"/>
              <a:tabLst/>
              <a:defRPr/>
            </a:pPr>
            <a:r>
              <a:rPr kumimoji="0" lang="en-US" sz="1400" b="1" i="0" u="none" strike="noStrike" kern="1200" cap="none" spc="0" normalizeH="0" baseline="0" noProof="0">
                <a:ln>
                  <a:noFill/>
                </a:ln>
                <a:solidFill>
                  <a:schemeClr val="bg2">
                    <a:lumMod val="10000"/>
                  </a:schemeClr>
                </a:solidFill>
                <a:effectLst/>
                <a:uLnTx/>
                <a:uFillTx/>
                <a:latin typeface="Arial"/>
                <a:ea typeface="+mn-ea"/>
                <a:cs typeface="Arial" panose="020B0604020202020204" pitchFamily="34" charset="0"/>
              </a:rPr>
              <a:t>Hereditary nonpolyposis CRC syndrome</a:t>
            </a:r>
            <a:endParaRPr kumimoji="0" lang="en-US" altLang="en-US" sz="1400" b="1" i="0" u="none" strike="noStrike" kern="1200" cap="none" spc="0" normalizeH="0" baseline="0" noProof="0">
              <a:ln>
                <a:noFill/>
              </a:ln>
              <a:solidFill>
                <a:schemeClr val="bg2">
                  <a:lumMod val="10000"/>
                </a:schemeClr>
              </a:solidFill>
              <a:effectLst/>
              <a:uLnTx/>
              <a:uFillTx/>
              <a:latin typeface="Arial"/>
              <a:ea typeface="+mn-ea"/>
              <a:cs typeface="Arial" panose="020B0604020202020204" pitchFamily="34" charset="0"/>
            </a:endParaRPr>
          </a:p>
        </p:txBody>
      </p:sp>
      <p:sp>
        <p:nvSpPr>
          <p:cNvPr id="25" name="Text Placeholder 11">
            <a:extLst>
              <a:ext uri="{FF2B5EF4-FFF2-40B4-BE49-F238E27FC236}">
                <a16:creationId xmlns:a16="http://schemas.microsoft.com/office/drawing/2014/main" id="{7D72F447-E3F0-47C7-BFC4-FF95785A1339}"/>
              </a:ext>
            </a:extLst>
          </p:cNvPr>
          <p:cNvSpPr txBox="1">
            <a:spLocks/>
          </p:cNvSpPr>
          <p:nvPr/>
        </p:nvSpPr>
        <p:spPr bwMode="auto">
          <a:xfrm>
            <a:off x="1462957" y="2305982"/>
            <a:ext cx="4184010" cy="11156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2">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800" kern="1200">
                <a:solidFill>
                  <a:schemeClr val="tx2">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100000"/>
              </a:lnSpc>
              <a:spcBef>
                <a:spcPts val="500"/>
              </a:spcBef>
              <a:buClr>
                <a:schemeClr val="accent3"/>
              </a:buClr>
              <a:buFont typeface="Arial" panose="020B0604020202020204" pitchFamily="34" charset="0"/>
              <a:buChar char="•"/>
              <a:defRPr sz="16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marR="0" lvl="1" indent="-168275" algn="l" defTabSz="466725" rtl="0" eaLnBrk="1" fontAlgn="auto" latinLnBrk="0" hangingPunct="1">
              <a:lnSpc>
                <a:spcPct val="90000"/>
              </a:lnSpc>
              <a:spcBef>
                <a:spcPts val="600"/>
              </a:spcBef>
              <a:spcAft>
                <a:spcPts val="0"/>
              </a:spcAft>
              <a:buClr>
                <a:srgbClr val="125285"/>
              </a:buClr>
              <a:buSzTx/>
              <a:buFontTx/>
              <a:buChar char="••"/>
              <a:tabLst/>
              <a:defRPr/>
            </a:pPr>
            <a:r>
              <a:rPr kumimoji="0" lang="en-US" sz="1400" b="1" i="0" u="none" strike="noStrike" kern="1200" cap="none" spc="0" normalizeH="0" baseline="0" noProof="0">
                <a:ln>
                  <a:noFill/>
                </a:ln>
                <a:solidFill>
                  <a:schemeClr val="bg2">
                    <a:lumMod val="10000"/>
                  </a:schemeClr>
                </a:solidFill>
                <a:effectLst/>
                <a:uLnTx/>
                <a:uFillTx/>
                <a:latin typeface="Arial"/>
                <a:ea typeface="+mn-ea"/>
                <a:cs typeface="Arial" panose="020B0604020202020204" pitchFamily="34" charset="0"/>
              </a:rPr>
              <a:t>CRC, adenomatous polyps, or IBD </a:t>
            </a:r>
            <a:r>
              <a:rPr kumimoji="0" lang="en-US" sz="1400" b="0" i="0" u="none" strike="noStrike" kern="1200" cap="none" spc="0" normalizeH="0" baseline="0" noProof="0">
                <a:ln>
                  <a:noFill/>
                </a:ln>
                <a:solidFill>
                  <a:schemeClr val="bg2">
                    <a:lumMod val="10000"/>
                  </a:schemeClr>
                </a:solidFill>
                <a:effectLst/>
                <a:uLnTx/>
                <a:uFillTx/>
                <a:latin typeface="Arial"/>
                <a:ea typeface="+mn-ea"/>
                <a:cs typeface="Arial" panose="020B0604020202020204" pitchFamily="34" charset="0"/>
              </a:rPr>
              <a:t>(including Crohn’s disease and ulcerative colitis)</a:t>
            </a:r>
          </a:p>
          <a:p>
            <a:pPr marL="168275" marR="0" lvl="1" indent="-168275" algn="l" defTabSz="466725" rtl="0" eaLnBrk="1" fontAlgn="auto" latinLnBrk="0" hangingPunct="1">
              <a:lnSpc>
                <a:spcPct val="90000"/>
              </a:lnSpc>
              <a:spcBef>
                <a:spcPts val="600"/>
              </a:spcBef>
              <a:spcAft>
                <a:spcPts val="0"/>
              </a:spcAft>
              <a:buClr>
                <a:srgbClr val="125285"/>
              </a:buClr>
              <a:buSzTx/>
              <a:buFontTx/>
              <a:buChar char="••"/>
              <a:tabLst/>
              <a:defRPr/>
            </a:pPr>
            <a:r>
              <a:rPr kumimoji="0" lang="en-US" sz="1400" b="1" i="0" u="none" strike="noStrike" kern="1200" cap="none" spc="0" normalizeH="0" baseline="0" noProof="0">
                <a:ln>
                  <a:noFill/>
                </a:ln>
                <a:solidFill>
                  <a:schemeClr val="bg2">
                    <a:lumMod val="10000"/>
                  </a:schemeClr>
                </a:solidFill>
                <a:effectLst/>
                <a:uLnTx/>
                <a:uFillTx/>
                <a:latin typeface="Arial"/>
                <a:ea typeface="+mn-ea"/>
                <a:cs typeface="Arial" panose="020B0604020202020204" pitchFamily="34" charset="0"/>
              </a:rPr>
              <a:t>A confirmed or suspected hereditary CRC syndrome </a:t>
            </a:r>
            <a:r>
              <a:rPr kumimoji="0" lang="en-US" sz="1400" b="0" i="0" u="none" strike="noStrike" kern="1200" cap="none" spc="0" normalizeH="0" baseline="0" noProof="0">
                <a:ln>
                  <a:noFill/>
                </a:ln>
                <a:solidFill>
                  <a:schemeClr val="bg2">
                    <a:lumMod val="10000"/>
                  </a:schemeClr>
                </a:solidFill>
                <a:effectLst/>
                <a:uLnTx/>
                <a:uFillTx/>
                <a:latin typeface="Arial"/>
                <a:ea typeface="+mn-ea"/>
                <a:cs typeface="Arial" panose="020B0604020202020204" pitchFamily="34" charset="0"/>
              </a:rPr>
              <a:t>(such as familial adenomatous polyposis or Lynch syndrome)</a:t>
            </a:r>
          </a:p>
        </p:txBody>
      </p:sp>
      <p:sp>
        <p:nvSpPr>
          <p:cNvPr id="40" name="Text Placeholder 17">
            <a:extLst>
              <a:ext uri="{FF2B5EF4-FFF2-40B4-BE49-F238E27FC236}">
                <a16:creationId xmlns:a16="http://schemas.microsoft.com/office/drawing/2014/main" id="{04642E90-EB7E-4C7B-9ADC-CCEC6D990EF9}"/>
              </a:ext>
            </a:extLst>
          </p:cNvPr>
          <p:cNvSpPr txBox="1">
            <a:spLocks/>
          </p:cNvSpPr>
          <p:nvPr/>
        </p:nvSpPr>
        <p:spPr bwMode="gray">
          <a:xfrm>
            <a:off x="531857" y="1869440"/>
            <a:ext cx="5394960" cy="365760"/>
          </a:xfrm>
          <a:prstGeom prst="rect">
            <a:avLst/>
          </a:prstGeom>
          <a:solidFill>
            <a:schemeClr val="accent1"/>
          </a:solidFill>
          <a:ln w="28575">
            <a:noFill/>
            <a:miter lim="800000"/>
          </a:ln>
          <a:effectLst/>
        </p:spPr>
        <p:txBody>
          <a:bodyPr vert="horz" lIns="91440" tIns="45720" rIns="91440" bIns="45720" rtlCol="0" anchor="ctr" anchorCtr="0">
            <a:noAutofit/>
          </a:bodyPr>
          <a:lstStyle>
            <a:lvl1pPr marL="0" indent="0" algn="ctr" defTabSz="685983" rtl="0" eaLnBrk="1" latinLnBrk="0" hangingPunct="1">
              <a:lnSpc>
                <a:spcPct val="90000"/>
              </a:lnSpc>
              <a:spcBef>
                <a:spcPts val="0"/>
              </a:spcBef>
              <a:buClrTx/>
              <a:buSzPct val="100000"/>
              <a:buFontTx/>
              <a:buNone/>
              <a:defRPr lang="en-US" sz="1350" b="1" kern="1200">
                <a:solidFill>
                  <a:schemeClr val="bg1"/>
                </a:solidFill>
                <a:latin typeface="+mj-lt"/>
                <a:ea typeface="+mn-ea"/>
                <a:cs typeface="+mn-cs"/>
              </a:defRPr>
            </a:lvl1pPr>
            <a:lvl2pPr marL="342991" indent="-127431" algn="l" defTabSz="685983" rtl="0" eaLnBrk="1" latinLnBrk="0" hangingPunct="1">
              <a:lnSpc>
                <a:spcPct val="90000"/>
              </a:lnSpc>
              <a:spcBef>
                <a:spcPts val="750"/>
              </a:spcBef>
              <a:buClrTx/>
              <a:buFont typeface="Arial" panose="020B0604020202020204" pitchFamily="34" charset="0"/>
              <a:buChar char="•"/>
              <a:defRPr sz="1350" kern="1200">
                <a:solidFill>
                  <a:schemeClr val="tx1"/>
                </a:solidFill>
                <a:latin typeface="+mn-lt"/>
                <a:ea typeface="+mn-ea"/>
                <a:cs typeface="+mn-cs"/>
              </a:defRPr>
            </a:lvl2pPr>
            <a:lvl3pPr marL="514487" indent="-128622" algn="l" defTabSz="685983" rtl="0" eaLnBrk="1" latinLnBrk="0" hangingPunct="1">
              <a:lnSpc>
                <a:spcPct val="90000"/>
              </a:lnSpc>
              <a:spcBef>
                <a:spcPts val="375"/>
              </a:spcBef>
              <a:buClrTx/>
              <a:buFont typeface="Arial" panose="020B0604020202020204" pitchFamily="34" charset="0"/>
              <a:buChar char="•"/>
              <a:defRPr sz="1200" kern="1200">
                <a:solidFill>
                  <a:schemeClr val="tx1"/>
                </a:solidFill>
                <a:latin typeface="+mn-lt"/>
                <a:ea typeface="+mn-ea"/>
                <a:cs typeface="+mn-cs"/>
              </a:defRPr>
            </a:lvl3pPr>
            <a:lvl4pPr marL="685983" indent="-128622" algn="l" defTabSz="685983" rtl="0" eaLnBrk="1" latinLnBrk="0" hangingPunct="1">
              <a:lnSpc>
                <a:spcPct val="90000"/>
              </a:lnSpc>
              <a:spcBef>
                <a:spcPts val="150"/>
              </a:spcBef>
              <a:buClrTx/>
              <a:buFont typeface="Arial" panose="020B0604020202020204" pitchFamily="34" charset="0"/>
              <a:buChar char="•"/>
              <a:defRPr sz="1050" kern="1200">
                <a:solidFill>
                  <a:schemeClr val="tx1"/>
                </a:solidFill>
                <a:latin typeface="+mn-lt"/>
                <a:ea typeface="+mn-ea"/>
                <a:cs typeface="+mn-cs"/>
              </a:defRPr>
            </a:lvl4pPr>
            <a:lvl5pPr marL="816987" indent="-85748" algn="l" defTabSz="685983" rtl="0" eaLnBrk="1" latinLnBrk="0" hangingPunct="1">
              <a:lnSpc>
                <a:spcPct val="90000"/>
              </a:lnSpc>
              <a:spcBef>
                <a:spcPts val="75"/>
              </a:spcBef>
              <a:buClrTx/>
              <a:buFont typeface="Arial" panose="020B0604020202020204" pitchFamily="34" charset="0"/>
              <a:buChar char="•"/>
              <a:defRPr sz="9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685983" rtl="0" eaLnBrk="1" fontAlgn="auto" latinLnBrk="0" hangingPunct="1">
              <a:lnSpc>
                <a:spcPct val="90000"/>
              </a:lnSpc>
              <a:spcBef>
                <a:spcPts val="0"/>
              </a:spcBef>
              <a:spcAft>
                <a:spcPts val="0"/>
              </a:spcAft>
              <a:buClrTx/>
              <a:buSzPct val="100000"/>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A </a:t>
            </a:r>
            <a:r>
              <a:rPr kumimoji="0" lang="en-US" sz="1800" b="1" i="0" u="none" strike="noStrike" kern="1200" cap="none" spc="0" normalizeH="0" baseline="0" noProof="0">
                <a:ln>
                  <a:noFill/>
                </a:ln>
                <a:solidFill>
                  <a:srgbClr val="FFC000">
                    <a:lumMod val="60000"/>
                    <a:lumOff val="40000"/>
                  </a:srgbClr>
                </a:solidFill>
                <a:effectLst/>
                <a:uLnTx/>
                <a:uFillTx/>
                <a:latin typeface="Arial"/>
                <a:ea typeface="+mn-ea"/>
                <a:cs typeface="+mn-cs"/>
              </a:rPr>
              <a:t>Personal</a:t>
            </a:r>
            <a:r>
              <a:rPr kumimoji="0" lang="en-US" sz="1800" b="1" i="0" u="none" strike="noStrike" kern="1200" cap="none" spc="0" normalizeH="0" baseline="0" noProof="0">
                <a:ln>
                  <a:noFill/>
                </a:ln>
                <a:solidFill>
                  <a:prstClr val="white"/>
                </a:solidFill>
                <a:effectLst/>
                <a:uLnTx/>
                <a:uFillTx/>
                <a:latin typeface="Arial"/>
                <a:ea typeface="+mn-ea"/>
                <a:cs typeface="+mn-cs"/>
              </a:rPr>
              <a:t> History* of</a:t>
            </a:r>
          </a:p>
        </p:txBody>
      </p:sp>
      <p:sp>
        <p:nvSpPr>
          <p:cNvPr id="41" name="Text Placeholder 18">
            <a:extLst>
              <a:ext uri="{FF2B5EF4-FFF2-40B4-BE49-F238E27FC236}">
                <a16:creationId xmlns:a16="http://schemas.microsoft.com/office/drawing/2014/main" id="{6B07DF2E-6419-458F-AB87-8401B25FE956}"/>
              </a:ext>
            </a:extLst>
          </p:cNvPr>
          <p:cNvSpPr txBox="1">
            <a:spLocks/>
          </p:cNvSpPr>
          <p:nvPr/>
        </p:nvSpPr>
        <p:spPr bwMode="gray">
          <a:xfrm>
            <a:off x="6279146" y="1869440"/>
            <a:ext cx="5394960" cy="365760"/>
          </a:xfrm>
          <a:prstGeom prst="rect">
            <a:avLst/>
          </a:prstGeom>
          <a:solidFill>
            <a:schemeClr val="accent1"/>
          </a:solidFill>
          <a:ln w="28575">
            <a:noFill/>
            <a:miter lim="800000"/>
          </a:ln>
          <a:effectLst/>
        </p:spPr>
        <p:txBody>
          <a:bodyPr vert="horz" lIns="91440" tIns="45720" rIns="91440" bIns="45720" rtlCol="0" anchor="ctr" anchorCtr="0">
            <a:noAutofit/>
          </a:bodyPr>
          <a:lstStyle>
            <a:lvl1pPr marL="0" indent="0" algn="ctr" defTabSz="685983" rtl="0" eaLnBrk="1" latinLnBrk="0" hangingPunct="1">
              <a:lnSpc>
                <a:spcPct val="90000"/>
              </a:lnSpc>
              <a:spcBef>
                <a:spcPts val="0"/>
              </a:spcBef>
              <a:buClrTx/>
              <a:buSzPct val="100000"/>
              <a:buFontTx/>
              <a:buNone/>
              <a:defRPr lang="en-US" sz="1350" b="1" kern="1200">
                <a:solidFill>
                  <a:schemeClr val="bg1"/>
                </a:solidFill>
                <a:latin typeface="+mj-lt"/>
                <a:ea typeface="+mn-ea"/>
                <a:cs typeface="+mn-cs"/>
              </a:defRPr>
            </a:lvl1pPr>
            <a:lvl2pPr marL="342991" indent="-127431" algn="l" defTabSz="685983" rtl="0" eaLnBrk="1" latinLnBrk="0" hangingPunct="1">
              <a:lnSpc>
                <a:spcPct val="90000"/>
              </a:lnSpc>
              <a:spcBef>
                <a:spcPts val="750"/>
              </a:spcBef>
              <a:buClrTx/>
              <a:buFont typeface="Arial" panose="020B0604020202020204" pitchFamily="34" charset="0"/>
              <a:buChar char="•"/>
              <a:defRPr sz="1350" kern="1200">
                <a:solidFill>
                  <a:schemeClr val="tx1"/>
                </a:solidFill>
                <a:latin typeface="+mn-lt"/>
                <a:ea typeface="+mn-ea"/>
                <a:cs typeface="+mn-cs"/>
              </a:defRPr>
            </a:lvl2pPr>
            <a:lvl3pPr marL="514487" indent="-128622" algn="l" defTabSz="685983" rtl="0" eaLnBrk="1" latinLnBrk="0" hangingPunct="1">
              <a:lnSpc>
                <a:spcPct val="90000"/>
              </a:lnSpc>
              <a:spcBef>
                <a:spcPts val="375"/>
              </a:spcBef>
              <a:buClrTx/>
              <a:buFont typeface="Arial" panose="020B0604020202020204" pitchFamily="34" charset="0"/>
              <a:buChar char="•"/>
              <a:defRPr sz="1200" kern="1200">
                <a:solidFill>
                  <a:schemeClr val="tx1"/>
                </a:solidFill>
                <a:latin typeface="+mn-lt"/>
                <a:ea typeface="+mn-ea"/>
                <a:cs typeface="+mn-cs"/>
              </a:defRPr>
            </a:lvl3pPr>
            <a:lvl4pPr marL="685983" indent="-128622" algn="l" defTabSz="685983" rtl="0" eaLnBrk="1" latinLnBrk="0" hangingPunct="1">
              <a:lnSpc>
                <a:spcPct val="90000"/>
              </a:lnSpc>
              <a:spcBef>
                <a:spcPts val="150"/>
              </a:spcBef>
              <a:buClrTx/>
              <a:buFont typeface="Arial" panose="020B0604020202020204" pitchFamily="34" charset="0"/>
              <a:buChar char="•"/>
              <a:defRPr sz="1050" kern="1200">
                <a:solidFill>
                  <a:schemeClr val="tx1"/>
                </a:solidFill>
                <a:latin typeface="+mn-lt"/>
                <a:ea typeface="+mn-ea"/>
                <a:cs typeface="+mn-cs"/>
              </a:defRPr>
            </a:lvl4pPr>
            <a:lvl5pPr marL="816987" indent="-85748" algn="l" defTabSz="685983" rtl="0" eaLnBrk="1" latinLnBrk="0" hangingPunct="1">
              <a:lnSpc>
                <a:spcPct val="90000"/>
              </a:lnSpc>
              <a:spcBef>
                <a:spcPts val="75"/>
              </a:spcBef>
              <a:buClrTx/>
              <a:buFont typeface="Arial" panose="020B0604020202020204" pitchFamily="34" charset="0"/>
              <a:buChar char="•"/>
              <a:defRPr sz="9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685983" rtl="0" eaLnBrk="1" fontAlgn="auto" latinLnBrk="0" hangingPunct="1">
              <a:lnSpc>
                <a:spcPct val="90000"/>
              </a:lnSpc>
              <a:spcBef>
                <a:spcPts val="0"/>
              </a:spcBef>
              <a:spcAft>
                <a:spcPts val="0"/>
              </a:spcAft>
              <a:buClrTx/>
              <a:buSzPct val="100000"/>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A </a:t>
            </a:r>
            <a:r>
              <a:rPr kumimoji="0" lang="en-US" sz="1800" b="1" i="0" u="none" strike="noStrike" kern="1200" cap="none" spc="0" normalizeH="0" baseline="0" noProof="0">
                <a:ln>
                  <a:noFill/>
                </a:ln>
                <a:solidFill>
                  <a:srgbClr val="FFC000">
                    <a:lumMod val="60000"/>
                    <a:lumOff val="40000"/>
                  </a:srgbClr>
                </a:solidFill>
                <a:effectLst/>
                <a:uLnTx/>
                <a:uFillTx/>
                <a:latin typeface="Arial"/>
                <a:ea typeface="+mn-ea"/>
                <a:cs typeface="+mn-cs"/>
              </a:rPr>
              <a:t>Family</a:t>
            </a:r>
            <a:r>
              <a:rPr kumimoji="0" lang="en-US" sz="1800" b="1" i="0" u="none" strike="noStrike" kern="1200" cap="none" spc="0" normalizeH="0" baseline="0" noProof="0">
                <a:ln>
                  <a:noFill/>
                </a:ln>
                <a:solidFill>
                  <a:prstClr val="white"/>
                </a:solidFill>
                <a:effectLst/>
                <a:uLnTx/>
                <a:uFillTx/>
                <a:latin typeface="Arial"/>
                <a:ea typeface="+mn-ea"/>
                <a:cs typeface="+mn-cs"/>
              </a:rPr>
              <a:t> History of</a:t>
            </a:r>
          </a:p>
        </p:txBody>
      </p:sp>
      <p:grpSp>
        <p:nvGrpSpPr>
          <p:cNvPr id="47" name="Group 46"/>
          <p:cNvGrpSpPr/>
          <p:nvPr/>
        </p:nvGrpSpPr>
        <p:grpSpPr bwMode="gray">
          <a:xfrm>
            <a:off x="6376735" y="2344081"/>
            <a:ext cx="961300" cy="1010062"/>
            <a:chOff x="4674955" y="3398692"/>
            <a:chExt cx="1095375" cy="1150938"/>
          </a:xfrm>
          <a:solidFill>
            <a:schemeClr val="bg1">
              <a:lumMod val="75000"/>
            </a:schemeClr>
          </a:solidFill>
        </p:grpSpPr>
        <p:sp>
          <p:nvSpPr>
            <p:cNvPr id="45" name="Freeform 6"/>
            <p:cNvSpPr>
              <a:spLocks noEditPoints="1"/>
            </p:cNvSpPr>
            <p:nvPr/>
          </p:nvSpPr>
          <p:spPr bwMode="gray">
            <a:xfrm>
              <a:off x="4994043" y="3398692"/>
              <a:ext cx="460375" cy="1150938"/>
            </a:xfrm>
            <a:custGeom>
              <a:avLst/>
              <a:gdLst>
                <a:gd name="T0" fmla="*/ 123 w 123"/>
                <a:gd name="T1" fmla="*/ 84 h 307"/>
                <a:gd name="T2" fmla="*/ 102 w 123"/>
                <a:gd name="T3" fmla="*/ 66 h 307"/>
                <a:gd name="T4" fmla="*/ 94 w 123"/>
                <a:gd name="T5" fmla="*/ 66 h 307"/>
                <a:gd name="T6" fmla="*/ 67 w 123"/>
                <a:gd name="T7" fmla="*/ 93 h 307"/>
                <a:gd name="T8" fmla="*/ 55 w 123"/>
                <a:gd name="T9" fmla="*/ 93 h 307"/>
                <a:gd name="T10" fmla="*/ 28 w 123"/>
                <a:gd name="T11" fmla="*/ 66 h 307"/>
                <a:gd name="T12" fmla="*/ 20 w 123"/>
                <a:gd name="T13" fmla="*/ 66 h 307"/>
                <a:gd name="T14" fmla="*/ 0 w 123"/>
                <a:gd name="T15" fmla="*/ 84 h 307"/>
                <a:gd name="T16" fmla="*/ 1 w 123"/>
                <a:gd name="T17" fmla="*/ 155 h 307"/>
                <a:gd name="T18" fmla="*/ 18 w 123"/>
                <a:gd name="T19" fmla="*/ 179 h 307"/>
                <a:gd name="T20" fmla="*/ 31 w 123"/>
                <a:gd name="T21" fmla="*/ 296 h 307"/>
                <a:gd name="T22" fmla="*/ 39 w 123"/>
                <a:gd name="T23" fmla="*/ 307 h 307"/>
                <a:gd name="T24" fmla="*/ 83 w 123"/>
                <a:gd name="T25" fmla="*/ 307 h 307"/>
                <a:gd name="T26" fmla="*/ 92 w 123"/>
                <a:gd name="T27" fmla="*/ 296 h 307"/>
                <a:gd name="T28" fmla="*/ 105 w 123"/>
                <a:gd name="T29" fmla="*/ 179 h 307"/>
                <a:gd name="T30" fmla="*/ 121 w 123"/>
                <a:gd name="T31" fmla="*/ 155 h 307"/>
                <a:gd name="T32" fmla="*/ 123 w 123"/>
                <a:gd name="T33" fmla="*/ 84 h 307"/>
                <a:gd name="T34" fmla="*/ 123 w 123"/>
                <a:gd name="T35" fmla="*/ 84 h 307"/>
                <a:gd name="T36" fmla="*/ 61 w 123"/>
                <a:gd name="T37" fmla="*/ 0 h 307"/>
                <a:gd name="T38" fmla="*/ 27 w 123"/>
                <a:gd name="T39" fmla="*/ 33 h 307"/>
                <a:gd name="T40" fmla="*/ 61 w 123"/>
                <a:gd name="T41" fmla="*/ 68 h 307"/>
                <a:gd name="T42" fmla="*/ 95 w 123"/>
                <a:gd name="T43" fmla="*/ 33 h 307"/>
                <a:gd name="T44" fmla="*/ 61 w 123"/>
                <a:gd name="T4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307">
                  <a:moveTo>
                    <a:pt x="123" y="84"/>
                  </a:moveTo>
                  <a:cubicBezTo>
                    <a:pt x="123" y="76"/>
                    <a:pt x="113" y="72"/>
                    <a:pt x="102" y="66"/>
                  </a:cubicBezTo>
                  <a:cubicBezTo>
                    <a:pt x="99" y="65"/>
                    <a:pt x="95" y="64"/>
                    <a:pt x="94" y="66"/>
                  </a:cubicBezTo>
                  <a:cubicBezTo>
                    <a:pt x="93" y="68"/>
                    <a:pt x="67" y="93"/>
                    <a:pt x="67" y="93"/>
                  </a:cubicBezTo>
                  <a:cubicBezTo>
                    <a:pt x="63" y="96"/>
                    <a:pt x="59" y="96"/>
                    <a:pt x="55" y="93"/>
                  </a:cubicBezTo>
                  <a:cubicBezTo>
                    <a:pt x="55" y="93"/>
                    <a:pt x="30" y="68"/>
                    <a:pt x="28" y="66"/>
                  </a:cubicBezTo>
                  <a:cubicBezTo>
                    <a:pt x="27" y="64"/>
                    <a:pt x="24" y="65"/>
                    <a:pt x="20" y="66"/>
                  </a:cubicBezTo>
                  <a:cubicBezTo>
                    <a:pt x="9" y="72"/>
                    <a:pt x="0" y="76"/>
                    <a:pt x="0" y="84"/>
                  </a:cubicBezTo>
                  <a:cubicBezTo>
                    <a:pt x="1" y="155"/>
                    <a:pt x="1" y="155"/>
                    <a:pt x="1" y="155"/>
                  </a:cubicBezTo>
                  <a:cubicBezTo>
                    <a:pt x="1" y="165"/>
                    <a:pt x="0" y="177"/>
                    <a:pt x="18" y="179"/>
                  </a:cubicBezTo>
                  <a:cubicBezTo>
                    <a:pt x="31" y="296"/>
                    <a:pt x="31" y="296"/>
                    <a:pt x="31" y="296"/>
                  </a:cubicBezTo>
                  <a:cubicBezTo>
                    <a:pt x="31" y="304"/>
                    <a:pt x="34" y="307"/>
                    <a:pt x="39" y="307"/>
                  </a:cubicBezTo>
                  <a:cubicBezTo>
                    <a:pt x="83" y="307"/>
                    <a:pt x="83" y="307"/>
                    <a:pt x="83" y="307"/>
                  </a:cubicBezTo>
                  <a:cubicBezTo>
                    <a:pt x="88" y="307"/>
                    <a:pt x="92" y="304"/>
                    <a:pt x="92" y="296"/>
                  </a:cubicBezTo>
                  <a:cubicBezTo>
                    <a:pt x="105" y="179"/>
                    <a:pt x="105" y="179"/>
                    <a:pt x="105" y="179"/>
                  </a:cubicBezTo>
                  <a:cubicBezTo>
                    <a:pt x="123" y="177"/>
                    <a:pt x="121" y="165"/>
                    <a:pt x="121" y="155"/>
                  </a:cubicBezTo>
                  <a:cubicBezTo>
                    <a:pt x="123" y="84"/>
                    <a:pt x="123" y="84"/>
                    <a:pt x="123" y="84"/>
                  </a:cubicBezTo>
                  <a:cubicBezTo>
                    <a:pt x="123" y="84"/>
                    <a:pt x="123" y="84"/>
                    <a:pt x="123" y="84"/>
                  </a:cubicBezTo>
                  <a:close/>
                  <a:moveTo>
                    <a:pt x="61" y="0"/>
                  </a:moveTo>
                  <a:cubicBezTo>
                    <a:pt x="43" y="0"/>
                    <a:pt x="27" y="14"/>
                    <a:pt x="27" y="33"/>
                  </a:cubicBezTo>
                  <a:cubicBezTo>
                    <a:pt x="27" y="52"/>
                    <a:pt x="43" y="68"/>
                    <a:pt x="61" y="68"/>
                  </a:cubicBezTo>
                  <a:cubicBezTo>
                    <a:pt x="80" y="68"/>
                    <a:pt x="95" y="52"/>
                    <a:pt x="95" y="33"/>
                  </a:cubicBezTo>
                  <a:cubicBezTo>
                    <a:pt x="95" y="14"/>
                    <a:pt x="80" y="0"/>
                    <a:pt x="61" y="0"/>
                  </a:cubicBezTo>
                  <a:close/>
                </a:path>
              </a:pathLst>
            </a:custGeom>
            <a:solidFill>
              <a:srgbClr val="4472C4"/>
            </a:solidFill>
            <a:ln w="285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5285"/>
                </a:solidFill>
                <a:effectLst/>
                <a:uLnTx/>
                <a:uFillTx/>
                <a:latin typeface="Arial"/>
                <a:ea typeface="+mn-ea"/>
                <a:cs typeface="+mn-cs"/>
              </a:endParaRPr>
            </a:p>
          </p:txBody>
        </p:sp>
        <p:sp>
          <p:nvSpPr>
            <p:cNvPr id="46" name="Freeform 7"/>
            <p:cNvSpPr>
              <a:spLocks noEditPoints="1"/>
            </p:cNvSpPr>
            <p:nvPr/>
          </p:nvSpPr>
          <p:spPr bwMode="gray">
            <a:xfrm>
              <a:off x="4674955" y="3525692"/>
              <a:ext cx="1095375" cy="941388"/>
            </a:xfrm>
            <a:custGeom>
              <a:avLst/>
              <a:gdLst>
                <a:gd name="T0" fmla="*/ 85 w 292"/>
                <a:gd name="T1" fmla="*/ 153 h 251"/>
                <a:gd name="T2" fmla="*/ 75 w 292"/>
                <a:gd name="T3" fmla="*/ 243 h 251"/>
                <a:gd name="T4" fmla="*/ 68 w 292"/>
                <a:gd name="T5" fmla="*/ 251 h 251"/>
                <a:gd name="T6" fmla="*/ 32 w 292"/>
                <a:gd name="T7" fmla="*/ 251 h 251"/>
                <a:gd name="T8" fmla="*/ 25 w 292"/>
                <a:gd name="T9" fmla="*/ 243 h 251"/>
                <a:gd name="T10" fmla="*/ 15 w 292"/>
                <a:gd name="T11" fmla="*/ 147 h 251"/>
                <a:gd name="T12" fmla="*/ 0 w 292"/>
                <a:gd name="T13" fmla="*/ 127 h 251"/>
                <a:gd name="T14" fmla="*/ 0 w 292"/>
                <a:gd name="T15" fmla="*/ 69 h 251"/>
                <a:gd name="T16" fmla="*/ 16 w 292"/>
                <a:gd name="T17" fmla="*/ 56 h 251"/>
                <a:gd name="T18" fmla="*/ 23 w 292"/>
                <a:gd name="T19" fmla="*/ 54 h 251"/>
                <a:gd name="T20" fmla="*/ 46 w 292"/>
                <a:gd name="T21" fmla="*/ 76 h 251"/>
                <a:gd name="T22" fmla="*/ 55 w 292"/>
                <a:gd name="T23" fmla="*/ 76 h 251"/>
                <a:gd name="T24" fmla="*/ 72 w 292"/>
                <a:gd name="T25" fmla="*/ 59 h 251"/>
                <a:gd name="T26" fmla="*/ 73 w 292"/>
                <a:gd name="T27" fmla="*/ 122 h 251"/>
                <a:gd name="T28" fmla="*/ 73 w 292"/>
                <a:gd name="T29" fmla="*/ 123 h 251"/>
                <a:gd name="T30" fmla="*/ 73 w 292"/>
                <a:gd name="T31" fmla="*/ 124 h 251"/>
                <a:gd name="T32" fmla="*/ 85 w 292"/>
                <a:gd name="T33" fmla="*/ 153 h 251"/>
                <a:gd name="T34" fmla="*/ 50 w 292"/>
                <a:gd name="T35" fmla="*/ 0 h 251"/>
                <a:gd name="T36" fmla="*/ 23 w 292"/>
                <a:gd name="T37" fmla="*/ 28 h 251"/>
                <a:gd name="T38" fmla="*/ 50 w 292"/>
                <a:gd name="T39" fmla="*/ 56 h 251"/>
                <a:gd name="T40" fmla="*/ 78 w 292"/>
                <a:gd name="T41" fmla="*/ 28 h 251"/>
                <a:gd name="T42" fmla="*/ 50 w 292"/>
                <a:gd name="T43" fmla="*/ 0 h 251"/>
                <a:gd name="T44" fmla="*/ 292 w 292"/>
                <a:gd name="T45" fmla="*/ 69 h 251"/>
                <a:gd name="T46" fmla="*/ 277 w 292"/>
                <a:gd name="T47" fmla="*/ 56 h 251"/>
                <a:gd name="T48" fmla="*/ 268 w 292"/>
                <a:gd name="T49" fmla="*/ 54 h 251"/>
                <a:gd name="T50" fmla="*/ 247 w 292"/>
                <a:gd name="T51" fmla="*/ 76 h 251"/>
                <a:gd name="T52" fmla="*/ 237 w 292"/>
                <a:gd name="T53" fmla="*/ 76 h 251"/>
                <a:gd name="T54" fmla="*/ 219 w 292"/>
                <a:gd name="T55" fmla="*/ 59 h 251"/>
                <a:gd name="T56" fmla="*/ 219 w 292"/>
                <a:gd name="T57" fmla="*/ 122 h 251"/>
                <a:gd name="T58" fmla="*/ 219 w 292"/>
                <a:gd name="T59" fmla="*/ 124 h 251"/>
                <a:gd name="T60" fmla="*/ 206 w 292"/>
                <a:gd name="T61" fmla="*/ 153 h 251"/>
                <a:gd name="T62" fmla="*/ 217 w 292"/>
                <a:gd name="T63" fmla="*/ 243 h 251"/>
                <a:gd name="T64" fmla="*/ 224 w 292"/>
                <a:gd name="T65" fmla="*/ 251 h 251"/>
                <a:gd name="T66" fmla="*/ 260 w 292"/>
                <a:gd name="T67" fmla="*/ 251 h 251"/>
                <a:gd name="T68" fmla="*/ 267 w 292"/>
                <a:gd name="T69" fmla="*/ 243 h 251"/>
                <a:gd name="T70" fmla="*/ 278 w 292"/>
                <a:gd name="T71" fmla="*/ 147 h 251"/>
                <a:gd name="T72" fmla="*/ 291 w 292"/>
                <a:gd name="T73" fmla="*/ 127 h 251"/>
                <a:gd name="T74" fmla="*/ 292 w 292"/>
                <a:gd name="T75" fmla="*/ 69 h 251"/>
                <a:gd name="T76" fmla="*/ 292 w 292"/>
                <a:gd name="T77" fmla="*/ 69 h 251"/>
                <a:gd name="T78" fmla="*/ 242 w 292"/>
                <a:gd name="T79" fmla="*/ 0 h 251"/>
                <a:gd name="T80" fmla="*/ 215 w 292"/>
                <a:gd name="T81" fmla="*/ 28 h 251"/>
                <a:gd name="T82" fmla="*/ 242 w 292"/>
                <a:gd name="T83" fmla="*/ 56 h 251"/>
                <a:gd name="T84" fmla="*/ 270 w 292"/>
                <a:gd name="T85" fmla="*/ 28 h 251"/>
                <a:gd name="T86" fmla="*/ 242 w 292"/>
                <a:gd name="T8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2" h="251">
                  <a:moveTo>
                    <a:pt x="85" y="153"/>
                  </a:moveTo>
                  <a:cubicBezTo>
                    <a:pt x="75" y="243"/>
                    <a:pt x="75" y="243"/>
                    <a:pt x="75" y="243"/>
                  </a:cubicBezTo>
                  <a:cubicBezTo>
                    <a:pt x="75" y="249"/>
                    <a:pt x="72" y="251"/>
                    <a:pt x="68" y="251"/>
                  </a:cubicBezTo>
                  <a:cubicBezTo>
                    <a:pt x="32" y="251"/>
                    <a:pt x="32" y="251"/>
                    <a:pt x="32" y="251"/>
                  </a:cubicBezTo>
                  <a:cubicBezTo>
                    <a:pt x="28" y="251"/>
                    <a:pt x="25" y="249"/>
                    <a:pt x="25" y="243"/>
                  </a:cubicBezTo>
                  <a:cubicBezTo>
                    <a:pt x="15" y="147"/>
                    <a:pt x="15" y="147"/>
                    <a:pt x="15" y="147"/>
                  </a:cubicBezTo>
                  <a:cubicBezTo>
                    <a:pt x="0" y="144"/>
                    <a:pt x="0" y="135"/>
                    <a:pt x="0" y="127"/>
                  </a:cubicBezTo>
                  <a:cubicBezTo>
                    <a:pt x="0" y="69"/>
                    <a:pt x="0" y="69"/>
                    <a:pt x="0" y="69"/>
                  </a:cubicBezTo>
                  <a:cubicBezTo>
                    <a:pt x="0" y="63"/>
                    <a:pt x="7" y="59"/>
                    <a:pt x="16" y="56"/>
                  </a:cubicBezTo>
                  <a:cubicBezTo>
                    <a:pt x="19" y="53"/>
                    <a:pt x="22" y="53"/>
                    <a:pt x="23" y="54"/>
                  </a:cubicBezTo>
                  <a:cubicBezTo>
                    <a:pt x="25" y="56"/>
                    <a:pt x="46" y="76"/>
                    <a:pt x="46" y="76"/>
                  </a:cubicBezTo>
                  <a:cubicBezTo>
                    <a:pt x="48" y="79"/>
                    <a:pt x="52" y="79"/>
                    <a:pt x="55" y="76"/>
                  </a:cubicBezTo>
                  <a:cubicBezTo>
                    <a:pt x="55" y="76"/>
                    <a:pt x="66" y="65"/>
                    <a:pt x="72" y="59"/>
                  </a:cubicBezTo>
                  <a:cubicBezTo>
                    <a:pt x="73" y="122"/>
                    <a:pt x="73" y="122"/>
                    <a:pt x="73" y="122"/>
                  </a:cubicBezTo>
                  <a:cubicBezTo>
                    <a:pt x="73" y="123"/>
                    <a:pt x="73" y="123"/>
                    <a:pt x="73" y="123"/>
                  </a:cubicBezTo>
                  <a:cubicBezTo>
                    <a:pt x="73" y="124"/>
                    <a:pt x="73" y="124"/>
                    <a:pt x="73" y="124"/>
                  </a:cubicBezTo>
                  <a:cubicBezTo>
                    <a:pt x="73" y="131"/>
                    <a:pt x="74" y="144"/>
                    <a:pt x="85" y="153"/>
                  </a:cubicBezTo>
                  <a:close/>
                  <a:moveTo>
                    <a:pt x="50" y="0"/>
                  </a:moveTo>
                  <a:cubicBezTo>
                    <a:pt x="35" y="0"/>
                    <a:pt x="23" y="13"/>
                    <a:pt x="23" y="28"/>
                  </a:cubicBezTo>
                  <a:cubicBezTo>
                    <a:pt x="23" y="43"/>
                    <a:pt x="35" y="56"/>
                    <a:pt x="50" y="56"/>
                  </a:cubicBezTo>
                  <a:cubicBezTo>
                    <a:pt x="66" y="56"/>
                    <a:pt x="78" y="43"/>
                    <a:pt x="78" y="28"/>
                  </a:cubicBezTo>
                  <a:cubicBezTo>
                    <a:pt x="78" y="13"/>
                    <a:pt x="66" y="0"/>
                    <a:pt x="50" y="0"/>
                  </a:cubicBezTo>
                  <a:close/>
                  <a:moveTo>
                    <a:pt x="292" y="69"/>
                  </a:moveTo>
                  <a:cubicBezTo>
                    <a:pt x="292" y="63"/>
                    <a:pt x="285" y="59"/>
                    <a:pt x="277" y="56"/>
                  </a:cubicBezTo>
                  <a:cubicBezTo>
                    <a:pt x="273" y="53"/>
                    <a:pt x="271" y="53"/>
                    <a:pt x="268" y="54"/>
                  </a:cubicBezTo>
                  <a:cubicBezTo>
                    <a:pt x="267" y="56"/>
                    <a:pt x="247" y="76"/>
                    <a:pt x="247" y="76"/>
                  </a:cubicBezTo>
                  <a:cubicBezTo>
                    <a:pt x="243" y="79"/>
                    <a:pt x="241" y="79"/>
                    <a:pt x="237" y="76"/>
                  </a:cubicBezTo>
                  <a:cubicBezTo>
                    <a:pt x="237" y="76"/>
                    <a:pt x="227" y="65"/>
                    <a:pt x="219" y="59"/>
                  </a:cubicBezTo>
                  <a:cubicBezTo>
                    <a:pt x="219" y="122"/>
                    <a:pt x="219" y="122"/>
                    <a:pt x="219" y="122"/>
                  </a:cubicBezTo>
                  <a:cubicBezTo>
                    <a:pt x="219" y="124"/>
                    <a:pt x="219" y="124"/>
                    <a:pt x="219" y="124"/>
                  </a:cubicBezTo>
                  <a:cubicBezTo>
                    <a:pt x="219" y="131"/>
                    <a:pt x="218" y="144"/>
                    <a:pt x="206" y="153"/>
                  </a:cubicBezTo>
                  <a:cubicBezTo>
                    <a:pt x="217" y="243"/>
                    <a:pt x="217" y="243"/>
                    <a:pt x="217" y="243"/>
                  </a:cubicBezTo>
                  <a:cubicBezTo>
                    <a:pt x="217" y="249"/>
                    <a:pt x="221" y="251"/>
                    <a:pt x="224" y="251"/>
                  </a:cubicBezTo>
                  <a:cubicBezTo>
                    <a:pt x="260" y="251"/>
                    <a:pt x="260" y="251"/>
                    <a:pt x="260" y="251"/>
                  </a:cubicBezTo>
                  <a:cubicBezTo>
                    <a:pt x="264" y="251"/>
                    <a:pt x="267" y="249"/>
                    <a:pt x="267" y="243"/>
                  </a:cubicBezTo>
                  <a:cubicBezTo>
                    <a:pt x="278" y="147"/>
                    <a:pt x="278" y="147"/>
                    <a:pt x="278" y="147"/>
                  </a:cubicBezTo>
                  <a:cubicBezTo>
                    <a:pt x="292" y="144"/>
                    <a:pt x="291" y="135"/>
                    <a:pt x="291" y="127"/>
                  </a:cubicBezTo>
                  <a:cubicBezTo>
                    <a:pt x="292" y="69"/>
                    <a:pt x="292" y="69"/>
                    <a:pt x="292" y="69"/>
                  </a:cubicBezTo>
                  <a:cubicBezTo>
                    <a:pt x="292" y="69"/>
                    <a:pt x="292" y="69"/>
                    <a:pt x="292" y="69"/>
                  </a:cubicBezTo>
                  <a:close/>
                  <a:moveTo>
                    <a:pt x="242" y="0"/>
                  </a:moveTo>
                  <a:cubicBezTo>
                    <a:pt x="227" y="0"/>
                    <a:pt x="215" y="13"/>
                    <a:pt x="215" y="28"/>
                  </a:cubicBezTo>
                  <a:cubicBezTo>
                    <a:pt x="215" y="43"/>
                    <a:pt x="227" y="56"/>
                    <a:pt x="242" y="56"/>
                  </a:cubicBezTo>
                  <a:cubicBezTo>
                    <a:pt x="258" y="56"/>
                    <a:pt x="270" y="43"/>
                    <a:pt x="270" y="28"/>
                  </a:cubicBezTo>
                  <a:cubicBezTo>
                    <a:pt x="270" y="13"/>
                    <a:pt x="258" y="0"/>
                    <a:pt x="242"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5285"/>
                </a:solidFill>
                <a:effectLst/>
                <a:uLnTx/>
                <a:uFillTx/>
                <a:latin typeface="Arial"/>
                <a:ea typeface="+mn-ea"/>
                <a:cs typeface="+mn-cs"/>
              </a:endParaRPr>
            </a:p>
          </p:txBody>
        </p:sp>
      </p:grpSp>
      <p:sp>
        <p:nvSpPr>
          <p:cNvPr id="67" name="Freeform 6"/>
          <p:cNvSpPr>
            <a:spLocks noEditPoints="1"/>
          </p:cNvSpPr>
          <p:nvPr/>
        </p:nvSpPr>
        <p:spPr bwMode="gray">
          <a:xfrm>
            <a:off x="887246" y="2344081"/>
            <a:ext cx="406684" cy="1016708"/>
          </a:xfrm>
          <a:custGeom>
            <a:avLst/>
            <a:gdLst>
              <a:gd name="T0" fmla="*/ 123 w 123"/>
              <a:gd name="T1" fmla="*/ 84 h 307"/>
              <a:gd name="T2" fmla="*/ 102 w 123"/>
              <a:gd name="T3" fmla="*/ 66 h 307"/>
              <a:gd name="T4" fmla="*/ 94 w 123"/>
              <a:gd name="T5" fmla="*/ 66 h 307"/>
              <a:gd name="T6" fmla="*/ 67 w 123"/>
              <a:gd name="T7" fmla="*/ 93 h 307"/>
              <a:gd name="T8" fmla="*/ 55 w 123"/>
              <a:gd name="T9" fmla="*/ 93 h 307"/>
              <a:gd name="T10" fmla="*/ 28 w 123"/>
              <a:gd name="T11" fmla="*/ 66 h 307"/>
              <a:gd name="T12" fmla="*/ 20 w 123"/>
              <a:gd name="T13" fmla="*/ 66 h 307"/>
              <a:gd name="T14" fmla="*/ 0 w 123"/>
              <a:gd name="T15" fmla="*/ 84 h 307"/>
              <a:gd name="T16" fmla="*/ 1 w 123"/>
              <a:gd name="T17" fmla="*/ 155 h 307"/>
              <a:gd name="T18" fmla="*/ 18 w 123"/>
              <a:gd name="T19" fmla="*/ 179 h 307"/>
              <a:gd name="T20" fmla="*/ 31 w 123"/>
              <a:gd name="T21" fmla="*/ 296 h 307"/>
              <a:gd name="T22" fmla="*/ 39 w 123"/>
              <a:gd name="T23" fmla="*/ 307 h 307"/>
              <a:gd name="T24" fmla="*/ 83 w 123"/>
              <a:gd name="T25" fmla="*/ 307 h 307"/>
              <a:gd name="T26" fmla="*/ 92 w 123"/>
              <a:gd name="T27" fmla="*/ 296 h 307"/>
              <a:gd name="T28" fmla="*/ 105 w 123"/>
              <a:gd name="T29" fmla="*/ 179 h 307"/>
              <a:gd name="T30" fmla="*/ 121 w 123"/>
              <a:gd name="T31" fmla="*/ 155 h 307"/>
              <a:gd name="T32" fmla="*/ 123 w 123"/>
              <a:gd name="T33" fmla="*/ 84 h 307"/>
              <a:gd name="T34" fmla="*/ 123 w 123"/>
              <a:gd name="T35" fmla="*/ 84 h 307"/>
              <a:gd name="T36" fmla="*/ 61 w 123"/>
              <a:gd name="T37" fmla="*/ 0 h 307"/>
              <a:gd name="T38" fmla="*/ 27 w 123"/>
              <a:gd name="T39" fmla="*/ 33 h 307"/>
              <a:gd name="T40" fmla="*/ 61 w 123"/>
              <a:gd name="T41" fmla="*/ 68 h 307"/>
              <a:gd name="T42" fmla="*/ 95 w 123"/>
              <a:gd name="T43" fmla="*/ 33 h 307"/>
              <a:gd name="T44" fmla="*/ 61 w 123"/>
              <a:gd name="T4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307">
                <a:moveTo>
                  <a:pt x="123" y="84"/>
                </a:moveTo>
                <a:cubicBezTo>
                  <a:pt x="123" y="76"/>
                  <a:pt x="113" y="72"/>
                  <a:pt x="102" y="66"/>
                </a:cubicBezTo>
                <a:cubicBezTo>
                  <a:pt x="99" y="65"/>
                  <a:pt x="95" y="64"/>
                  <a:pt x="94" y="66"/>
                </a:cubicBezTo>
                <a:cubicBezTo>
                  <a:pt x="93" y="68"/>
                  <a:pt x="67" y="93"/>
                  <a:pt x="67" y="93"/>
                </a:cubicBezTo>
                <a:cubicBezTo>
                  <a:pt x="63" y="96"/>
                  <a:pt x="59" y="96"/>
                  <a:pt x="55" y="93"/>
                </a:cubicBezTo>
                <a:cubicBezTo>
                  <a:pt x="55" y="93"/>
                  <a:pt x="30" y="68"/>
                  <a:pt x="28" y="66"/>
                </a:cubicBezTo>
                <a:cubicBezTo>
                  <a:pt x="27" y="64"/>
                  <a:pt x="24" y="65"/>
                  <a:pt x="20" y="66"/>
                </a:cubicBezTo>
                <a:cubicBezTo>
                  <a:pt x="9" y="72"/>
                  <a:pt x="0" y="76"/>
                  <a:pt x="0" y="84"/>
                </a:cubicBezTo>
                <a:cubicBezTo>
                  <a:pt x="1" y="155"/>
                  <a:pt x="1" y="155"/>
                  <a:pt x="1" y="155"/>
                </a:cubicBezTo>
                <a:cubicBezTo>
                  <a:pt x="1" y="165"/>
                  <a:pt x="0" y="177"/>
                  <a:pt x="18" y="179"/>
                </a:cubicBezTo>
                <a:cubicBezTo>
                  <a:pt x="31" y="296"/>
                  <a:pt x="31" y="296"/>
                  <a:pt x="31" y="296"/>
                </a:cubicBezTo>
                <a:cubicBezTo>
                  <a:pt x="31" y="304"/>
                  <a:pt x="34" y="307"/>
                  <a:pt x="39" y="307"/>
                </a:cubicBezTo>
                <a:cubicBezTo>
                  <a:pt x="83" y="307"/>
                  <a:pt x="83" y="307"/>
                  <a:pt x="83" y="307"/>
                </a:cubicBezTo>
                <a:cubicBezTo>
                  <a:pt x="88" y="307"/>
                  <a:pt x="92" y="304"/>
                  <a:pt x="92" y="296"/>
                </a:cubicBezTo>
                <a:cubicBezTo>
                  <a:pt x="105" y="179"/>
                  <a:pt x="105" y="179"/>
                  <a:pt x="105" y="179"/>
                </a:cubicBezTo>
                <a:cubicBezTo>
                  <a:pt x="123" y="177"/>
                  <a:pt x="121" y="165"/>
                  <a:pt x="121" y="155"/>
                </a:cubicBezTo>
                <a:cubicBezTo>
                  <a:pt x="123" y="84"/>
                  <a:pt x="123" y="84"/>
                  <a:pt x="123" y="84"/>
                </a:cubicBezTo>
                <a:cubicBezTo>
                  <a:pt x="123" y="84"/>
                  <a:pt x="123" y="84"/>
                  <a:pt x="123" y="84"/>
                </a:cubicBezTo>
                <a:close/>
                <a:moveTo>
                  <a:pt x="61" y="0"/>
                </a:moveTo>
                <a:cubicBezTo>
                  <a:pt x="43" y="0"/>
                  <a:pt x="27" y="14"/>
                  <a:pt x="27" y="33"/>
                </a:cubicBezTo>
                <a:cubicBezTo>
                  <a:pt x="27" y="52"/>
                  <a:pt x="43" y="68"/>
                  <a:pt x="61" y="68"/>
                </a:cubicBezTo>
                <a:cubicBezTo>
                  <a:pt x="80" y="68"/>
                  <a:pt x="95" y="52"/>
                  <a:pt x="95" y="33"/>
                </a:cubicBezTo>
                <a:cubicBezTo>
                  <a:pt x="95" y="14"/>
                  <a:pt x="80" y="0"/>
                  <a:pt x="61" y="0"/>
                </a:cubicBezTo>
                <a:close/>
              </a:path>
            </a:pathLst>
          </a:custGeom>
          <a:solidFill>
            <a:schemeClr val="accent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5285"/>
              </a:solidFill>
              <a:effectLst/>
              <a:uLnTx/>
              <a:uFillTx/>
              <a:latin typeface="Arial"/>
              <a:ea typeface="+mn-ea"/>
              <a:cs typeface="+mn-cs"/>
            </a:endParaRPr>
          </a:p>
        </p:txBody>
      </p:sp>
    </p:spTree>
    <p:extLst>
      <p:ext uri="{BB962C8B-B14F-4D97-AF65-F5344CB8AC3E}">
        <p14:creationId xmlns:p14="http://schemas.microsoft.com/office/powerpoint/2010/main" val="44205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8524505-EB6F-964C-92B5-F8965B570532}"/>
              </a:ext>
            </a:extLst>
          </p:cNvPr>
          <p:cNvSpPr>
            <a:spLocks noGrp="1"/>
          </p:cNvSpPr>
          <p:nvPr>
            <p:ph type="body" sz="quarter" idx="16"/>
          </p:nvPr>
        </p:nvSpPr>
        <p:spPr>
          <a:xfrm>
            <a:off x="1580235" y="6197683"/>
            <a:ext cx="10095221" cy="426611"/>
          </a:xfrm>
        </p:spPr>
        <p:txBody>
          <a:bodyPr/>
          <a:lstStyle/>
          <a:p>
            <a:pPr>
              <a:lnSpc>
                <a:spcPct val="100000"/>
              </a:lnSpc>
              <a:spcBef>
                <a:spcPts val="0"/>
              </a:spcBef>
            </a:pPr>
            <a:r>
              <a:rPr lang="en-US" sz="750" dirty="0"/>
              <a:t>NOTE: These are model-based estimates that should be interpreted with caution and not compared with those for previous years.</a:t>
            </a:r>
          </a:p>
          <a:p>
            <a:pPr>
              <a:lnSpc>
                <a:spcPct val="100000"/>
              </a:lnSpc>
              <a:spcBef>
                <a:spcPts val="0"/>
              </a:spcBef>
            </a:pPr>
            <a:r>
              <a:rPr lang="en-US" sz="750" b="1" dirty="0"/>
              <a:t>Source: </a:t>
            </a:r>
            <a:r>
              <a:rPr lang="en-US" sz="750" dirty="0"/>
              <a:t>Estimated new cases are based on 2004-2018 incidence data reported by the North American Association of Central Cancer Registries (NAACCR). Estimated deaths are based on 2005-2019 US mortality data, National Center for Health Statistics, Centers for Disease Control and Prevention.	</a:t>
            </a:r>
          </a:p>
          <a:p>
            <a:pPr>
              <a:lnSpc>
                <a:spcPct val="100000"/>
              </a:lnSpc>
              <a:spcBef>
                <a:spcPts val="0"/>
              </a:spcBef>
            </a:pPr>
            <a:r>
              <a:rPr lang="en-US" sz="750" dirty="0"/>
              <a:t>*Estimates are rounded to the nearest 10; cases exclude basal cell and squamous cell skin cancers and in situ carcinoma except urinary bladder.</a:t>
            </a:r>
          </a:p>
          <a:p>
            <a:pPr>
              <a:lnSpc>
                <a:spcPct val="100000"/>
              </a:lnSpc>
              <a:spcBef>
                <a:spcPts val="0"/>
              </a:spcBef>
            </a:pPr>
            <a:r>
              <a:rPr lang="en-US" sz="750" baseline="30000" dirty="0"/>
              <a:t>†</a:t>
            </a:r>
            <a:r>
              <a:rPr lang="en-US" sz="750" dirty="0"/>
              <a:t>The 2022 projections are based on currently available incidence and mortality and do not reflet the impact of COVID-19 on cancer cases and death.</a:t>
            </a:r>
          </a:p>
          <a:p>
            <a:pPr>
              <a:lnSpc>
                <a:spcPct val="100000"/>
              </a:lnSpc>
              <a:spcBef>
                <a:spcPts val="0"/>
              </a:spcBef>
            </a:pPr>
            <a:r>
              <a:rPr lang="en-US" sz="750" b="1" dirty="0"/>
              <a:t>CRC: </a:t>
            </a:r>
            <a:r>
              <a:rPr lang="en-US" sz="750" dirty="0"/>
              <a:t>colorectal cancer.</a:t>
            </a:r>
          </a:p>
          <a:p>
            <a:pPr>
              <a:lnSpc>
                <a:spcPct val="100000"/>
              </a:lnSpc>
              <a:spcBef>
                <a:spcPts val="0"/>
              </a:spcBef>
            </a:pPr>
            <a:r>
              <a:rPr lang="en-US" sz="750" dirty="0"/>
              <a:t>Siegel RL, et al. </a:t>
            </a:r>
            <a:r>
              <a:rPr lang="en-US" sz="750" i="1" dirty="0"/>
              <a:t>CA Cancer J Clin. </a:t>
            </a:r>
            <a:r>
              <a:rPr lang="en-US" sz="750" dirty="0"/>
              <a:t>2022;72:7-33. </a:t>
            </a:r>
          </a:p>
        </p:txBody>
      </p:sp>
      <p:sp>
        <p:nvSpPr>
          <p:cNvPr id="4" name="Title 3">
            <a:extLst>
              <a:ext uri="{FF2B5EF4-FFF2-40B4-BE49-F238E27FC236}">
                <a16:creationId xmlns:a16="http://schemas.microsoft.com/office/drawing/2014/main" id="{0E51DBF4-6A5A-4A10-BECB-52DA65D17405}"/>
              </a:ext>
            </a:extLst>
          </p:cNvPr>
          <p:cNvSpPr>
            <a:spLocks noGrp="1"/>
          </p:cNvSpPr>
          <p:nvPr>
            <p:ph type="title"/>
          </p:nvPr>
        </p:nvSpPr>
        <p:spPr/>
        <p:txBody>
          <a:bodyPr/>
          <a:lstStyle/>
          <a:p>
            <a:r>
              <a:rPr lang="en-US" dirty="0"/>
              <a:t>Colorectal Cancer (CRC) is the 4</a:t>
            </a:r>
            <a:r>
              <a:rPr lang="en-US" baseline="30000" dirty="0"/>
              <a:t>th</a:t>
            </a:r>
            <a:r>
              <a:rPr lang="en-US" dirty="0"/>
              <a:t> Most Common Cancer and the 2</a:t>
            </a:r>
            <a:r>
              <a:rPr lang="en-US" baseline="30000" dirty="0"/>
              <a:t>nd</a:t>
            </a:r>
            <a:r>
              <a:rPr lang="en-US" dirty="0"/>
              <a:t> Leading Cause of Cancer Deaths</a:t>
            </a:r>
            <a:endParaRPr lang="en-US" dirty="0">
              <a:solidFill>
                <a:srgbClr val="009A8D"/>
              </a:solidFill>
              <a:highlight>
                <a:srgbClr val="FFFF00"/>
              </a:highlight>
            </a:endParaRPr>
          </a:p>
        </p:txBody>
      </p:sp>
      <p:sp>
        <p:nvSpPr>
          <p:cNvPr id="2" name="TextBox 1">
            <a:extLst>
              <a:ext uri="{FF2B5EF4-FFF2-40B4-BE49-F238E27FC236}">
                <a16:creationId xmlns:a16="http://schemas.microsoft.com/office/drawing/2014/main" id="{B9E284AC-792D-46AF-8D1E-3C63ADD40204}"/>
              </a:ext>
            </a:extLst>
          </p:cNvPr>
          <p:cNvSpPr txBox="1"/>
          <p:nvPr/>
        </p:nvSpPr>
        <p:spPr bwMode="gray">
          <a:xfrm>
            <a:off x="453667" y="945051"/>
            <a:ext cx="10437322" cy="426612"/>
          </a:xfrm>
          <a:prstGeom prst="rect">
            <a:avLst/>
          </a:prstGeom>
        </p:spPr>
        <p:txBody>
          <a:bodyPr wrap="none" rtlCol="0">
            <a:noAutofit/>
          </a:bodyPr>
          <a:lstStyle/>
          <a:p>
            <a:pPr marL="0" marR="0" lvl="0" indent="0" algn="l" defTabSz="914400" rtl="0" eaLnBrk="1" fontAlgn="auto" latinLnBrk="0" hangingPunct="1">
              <a:lnSpc>
                <a:spcPct val="90000"/>
              </a:lnSpc>
              <a:spcBef>
                <a:spcPts val="1000"/>
              </a:spcBef>
              <a:spcAft>
                <a:spcPts val="0"/>
              </a:spcAft>
              <a:buClrTx/>
              <a:buSzPct val="100000"/>
              <a:buFontTx/>
              <a:buNone/>
              <a:tabLst/>
              <a:defRPr/>
            </a:pPr>
            <a:endParaRPr kumimoji="0" lang="en-US" sz="2400" b="1" i="0" u="none" strike="noStrike" kern="1200" cap="none" spc="0" normalizeH="0" baseline="0" noProof="0">
              <a:ln>
                <a:noFill/>
              </a:ln>
              <a:solidFill>
                <a:schemeClr val="bg2">
                  <a:lumMod val="10000"/>
                </a:schemeClr>
              </a:solidFill>
              <a:effectLst/>
              <a:uLnTx/>
              <a:uFillTx/>
              <a:latin typeface="Arial"/>
              <a:ea typeface="+mn-ea"/>
              <a:cs typeface="+mn-cs"/>
            </a:endParaRPr>
          </a:p>
        </p:txBody>
      </p:sp>
      <p:sp>
        <p:nvSpPr>
          <p:cNvPr id="8" name="TextBox 7">
            <a:extLst>
              <a:ext uri="{FF2B5EF4-FFF2-40B4-BE49-F238E27FC236}">
                <a16:creationId xmlns:a16="http://schemas.microsoft.com/office/drawing/2014/main" id="{A8E50E86-78BE-41E3-B41B-D0A8B326A708}"/>
              </a:ext>
            </a:extLst>
          </p:cNvPr>
          <p:cNvSpPr txBox="1"/>
          <p:nvPr/>
        </p:nvSpPr>
        <p:spPr bwMode="gray">
          <a:xfrm>
            <a:off x="1791748" y="2012137"/>
            <a:ext cx="2886324" cy="278296"/>
          </a:xfrm>
          <a:prstGeom prst="rect">
            <a:avLst/>
          </a:prstGeom>
        </p:spPr>
        <p:txBody>
          <a:bodyPr wrap="none" rtlCol="0" anchor="t">
            <a:noAutofit/>
          </a:bodyPr>
          <a:lstStyle/>
          <a:p>
            <a:pPr marL="0" marR="0" lvl="0" indent="0" algn="ctr" defTabSz="914400" rtl="0" eaLnBrk="1" fontAlgn="auto" latinLnBrk="0" hangingPunct="1">
              <a:lnSpc>
                <a:spcPct val="90000"/>
              </a:lnSpc>
              <a:spcBef>
                <a:spcPts val="1000"/>
              </a:spcBef>
              <a:spcAft>
                <a:spcPts val="0"/>
              </a:spcAft>
              <a:buClrTx/>
              <a:buSzPct val="100000"/>
              <a:buFontTx/>
              <a:buNone/>
              <a:tabLst/>
              <a:defRPr/>
            </a:pPr>
            <a:r>
              <a:rPr kumimoji="0" lang="en-US" sz="2400" b="1" i="0" u="none" strike="noStrike" kern="1200" cap="none" spc="0" normalizeH="0" baseline="0" noProof="0" dirty="0">
                <a:ln>
                  <a:noFill/>
                </a:ln>
                <a:solidFill>
                  <a:srgbClr val="009A8D"/>
                </a:solidFill>
                <a:effectLst/>
                <a:uLnTx/>
                <a:uFillTx/>
                <a:latin typeface="Arial"/>
                <a:ea typeface="+mn-ea"/>
                <a:cs typeface="+mn-cs"/>
              </a:rPr>
              <a:t>Estimated*</a:t>
            </a:r>
            <a:r>
              <a:rPr kumimoji="0" lang="en-US" sz="2400" b="1" i="0" u="none" strike="noStrike" kern="1200" cap="none" spc="0" normalizeH="0" baseline="30000" noProof="0" dirty="0">
                <a:ln>
                  <a:noFill/>
                </a:ln>
                <a:solidFill>
                  <a:srgbClr val="009A8D"/>
                </a:solidFill>
                <a:effectLst/>
                <a:uLnTx/>
                <a:uFillTx/>
                <a:latin typeface="Arial"/>
                <a:ea typeface="+mn-ea"/>
                <a:cs typeface="+mn-cs"/>
              </a:rPr>
              <a:t>†</a:t>
            </a:r>
            <a:r>
              <a:rPr kumimoji="0" lang="en-US" sz="2400" b="1" i="0" u="none" strike="noStrike" kern="1200" cap="none" spc="0" normalizeH="0" baseline="0" noProof="0" dirty="0">
                <a:ln>
                  <a:noFill/>
                </a:ln>
                <a:solidFill>
                  <a:srgbClr val="009A8D"/>
                </a:solidFill>
                <a:effectLst/>
                <a:uLnTx/>
                <a:uFillTx/>
                <a:latin typeface="Arial"/>
                <a:ea typeface="+mn-ea"/>
                <a:cs typeface="+mn-cs"/>
              </a:rPr>
              <a:t> </a:t>
            </a:r>
            <a:r>
              <a:rPr lang="en-US" sz="2400" b="1" dirty="0">
                <a:solidFill>
                  <a:srgbClr val="009A8D"/>
                </a:solidFill>
                <a:latin typeface="Arial"/>
              </a:rPr>
              <a:t>new cases in 2022</a:t>
            </a:r>
            <a:endParaRPr kumimoji="0" lang="en-US" sz="2400" b="1" i="0" u="none" strike="noStrike" kern="1200" cap="none" spc="0" normalizeH="0" baseline="0" noProof="0" dirty="0">
              <a:ln>
                <a:noFill/>
              </a:ln>
              <a:solidFill>
                <a:srgbClr val="009A8D"/>
              </a:solidFill>
              <a:effectLst/>
              <a:uLnTx/>
              <a:uFillTx/>
              <a:latin typeface="Arial"/>
              <a:ea typeface="+mn-ea"/>
              <a:cs typeface="+mn-cs"/>
            </a:endParaRPr>
          </a:p>
        </p:txBody>
      </p:sp>
      <p:sp>
        <p:nvSpPr>
          <p:cNvPr id="10" name="TextBox 9">
            <a:extLst>
              <a:ext uri="{FF2B5EF4-FFF2-40B4-BE49-F238E27FC236}">
                <a16:creationId xmlns:a16="http://schemas.microsoft.com/office/drawing/2014/main" id="{1B50AFB6-9976-412D-B3EF-D5D8C0352297}"/>
              </a:ext>
            </a:extLst>
          </p:cNvPr>
          <p:cNvSpPr txBox="1"/>
          <p:nvPr/>
        </p:nvSpPr>
        <p:spPr bwMode="gray">
          <a:xfrm>
            <a:off x="7375311" y="2012137"/>
            <a:ext cx="2886324" cy="278296"/>
          </a:xfrm>
          <a:prstGeom prst="rect">
            <a:avLst/>
          </a:prstGeom>
        </p:spPr>
        <p:txBody>
          <a:bodyPr wrap="none" rtlCol="0" anchor="t">
            <a:noAutofit/>
          </a:bodyPr>
          <a:lstStyle/>
          <a:p>
            <a:pPr marL="0" marR="0" lvl="0" indent="0" algn="ctr" defTabSz="914400" rtl="0" eaLnBrk="1" fontAlgn="auto" latinLnBrk="0" hangingPunct="1">
              <a:lnSpc>
                <a:spcPct val="90000"/>
              </a:lnSpc>
              <a:spcBef>
                <a:spcPts val="1000"/>
              </a:spcBef>
              <a:spcAft>
                <a:spcPts val="0"/>
              </a:spcAft>
              <a:buClrTx/>
              <a:buSzPct val="100000"/>
              <a:buFontTx/>
              <a:buNone/>
              <a:tabLst/>
              <a:defRPr/>
            </a:pPr>
            <a:r>
              <a:rPr kumimoji="0" lang="en-US" sz="2400" b="1" i="0" u="none" strike="noStrike" kern="1200" cap="none" spc="0" normalizeH="0" baseline="0" noProof="0" dirty="0">
                <a:ln>
                  <a:noFill/>
                </a:ln>
                <a:solidFill>
                  <a:srgbClr val="009A8D"/>
                </a:solidFill>
                <a:effectLst/>
                <a:uLnTx/>
                <a:uFillTx/>
                <a:latin typeface="Arial"/>
                <a:ea typeface="+mn-ea"/>
                <a:cs typeface="+mn-cs"/>
              </a:rPr>
              <a:t>Estimated*</a:t>
            </a:r>
            <a:r>
              <a:rPr kumimoji="0" lang="en-US" sz="2400" b="1" i="0" u="none" strike="noStrike" kern="1200" cap="none" spc="0" normalizeH="0" baseline="30000" noProof="0" dirty="0">
                <a:ln>
                  <a:noFill/>
                </a:ln>
                <a:solidFill>
                  <a:srgbClr val="009A8D"/>
                </a:solidFill>
                <a:effectLst/>
                <a:uLnTx/>
                <a:uFillTx/>
                <a:latin typeface="Arial"/>
                <a:ea typeface="+mn-ea"/>
                <a:cs typeface="+mn-cs"/>
              </a:rPr>
              <a:t>†</a:t>
            </a:r>
            <a:r>
              <a:rPr kumimoji="0" lang="en-US" sz="2400" b="1" i="0" u="none" strike="noStrike" kern="1200" cap="none" spc="0" normalizeH="0" baseline="0" noProof="0" dirty="0">
                <a:ln>
                  <a:noFill/>
                </a:ln>
                <a:solidFill>
                  <a:srgbClr val="009A8D"/>
                </a:solidFill>
                <a:effectLst/>
                <a:uLnTx/>
                <a:uFillTx/>
                <a:latin typeface="Arial"/>
                <a:ea typeface="+mn-ea"/>
                <a:cs typeface="+mn-cs"/>
              </a:rPr>
              <a:t> </a:t>
            </a:r>
            <a:r>
              <a:rPr lang="en-US" sz="2400" b="1" dirty="0">
                <a:solidFill>
                  <a:srgbClr val="009A8D"/>
                </a:solidFill>
                <a:latin typeface="Arial"/>
              </a:rPr>
              <a:t>deaths in 2022</a:t>
            </a:r>
            <a:endParaRPr kumimoji="0" lang="en-US" sz="2400" b="1" i="0" u="none" strike="noStrike" kern="1200" cap="none" spc="0" normalizeH="0" baseline="0" noProof="0" dirty="0">
              <a:ln>
                <a:noFill/>
              </a:ln>
              <a:solidFill>
                <a:srgbClr val="009A8D"/>
              </a:solidFill>
              <a:effectLst/>
              <a:uLnTx/>
              <a:uFillTx/>
              <a:latin typeface="Arial"/>
              <a:ea typeface="+mn-ea"/>
              <a:cs typeface="+mn-cs"/>
            </a:endParaRPr>
          </a:p>
        </p:txBody>
      </p:sp>
      <p:sp>
        <p:nvSpPr>
          <p:cNvPr id="26" name="TextBox 25">
            <a:extLst>
              <a:ext uri="{FF2B5EF4-FFF2-40B4-BE49-F238E27FC236}">
                <a16:creationId xmlns:a16="http://schemas.microsoft.com/office/drawing/2014/main" id="{0AD198F4-2959-4764-9DAC-EF53C46ABE2B}"/>
              </a:ext>
            </a:extLst>
          </p:cNvPr>
          <p:cNvSpPr txBox="1"/>
          <p:nvPr/>
        </p:nvSpPr>
        <p:spPr bwMode="gray">
          <a:xfrm>
            <a:off x="4383859" y="4241803"/>
            <a:ext cx="1132021" cy="369332"/>
          </a:xfrm>
          <a:prstGeom prst="rect">
            <a:avLst/>
          </a:prstGeom>
          <a:noFill/>
        </p:spPr>
        <p:txBody>
          <a:bodyPr wrap="square">
            <a:spAutoFit/>
          </a:bodyPr>
          <a:lstStyle/>
          <a:p>
            <a:r>
              <a:rPr lang="en-US" b="1">
                <a:solidFill>
                  <a:schemeClr val="accent1"/>
                </a:solidFill>
              </a:rPr>
              <a:t>149,500</a:t>
            </a:r>
          </a:p>
        </p:txBody>
      </p:sp>
      <p:sp>
        <p:nvSpPr>
          <p:cNvPr id="29" name="TextBox 28">
            <a:extLst>
              <a:ext uri="{FF2B5EF4-FFF2-40B4-BE49-F238E27FC236}">
                <a16:creationId xmlns:a16="http://schemas.microsoft.com/office/drawing/2014/main" id="{E6AB4F8E-69E4-4070-BE90-D77ED6D3EC42}"/>
              </a:ext>
            </a:extLst>
          </p:cNvPr>
          <p:cNvSpPr txBox="1"/>
          <p:nvPr/>
        </p:nvSpPr>
        <p:spPr bwMode="gray">
          <a:xfrm>
            <a:off x="453667" y="2778709"/>
            <a:ext cx="2566937" cy="369332"/>
          </a:xfrm>
          <a:prstGeom prst="rect">
            <a:avLst/>
          </a:prstGeom>
          <a:noFill/>
        </p:spPr>
        <p:txBody>
          <a:bodyPr wrap="square">
            <a:spAutoFit/>
          </a:bodyPr>
          <a:lstStyle/>
          <a:p>
            <a:pPr fontAlgn="b"/>
            <a:r>
              <a:rPr lang="en-US" b="0" i="0" u="none" strike="noStrike">
                <a:solidFill>
                  <a:schemeClr val="bg2">
                    <a:lumMod val="10000"/>
                  </a:schemeClr>
                </a:solidFill>
                <a:effectLst/>
              </a:rPr>
              <a:t>Female Breast</a:t>
            </a:r>
          </a:p>
        </p:txBody>
      </p:sp>
      <p:sp>
        <p:nvSpPr>
          <p:cNvPr id="31" name="TextBox 30">
            <a:extLst>
              <a:ext uri="{FF2B5EF4-FFF2-40B4-BE49-F238E27FC236}">
                <a16:creationId xmlns:a16="http://schemas.microsoft.com/office/drawing/2014/main" id="{51D41AB8-85DE-4BE1-8F7B-DA8FD861CF63}"/>
              </a:ext>
            </a:extLst>
          </p:cNvPr>
          <p:cNvSpPr txBox="1"/>
          <p:nvPr/>
        </p:nvSpPr>
        <p:spPr bwMode="gray">
          <a:xfrm>
            <a:off x="453667" y="3255523"/>
            <a:ext cx="2566937" cy="369332"/>
          </a:xfrm>
          <a:prstGeom prst="rect">
            <a:avLst/>
          </a:prstGeom>
          <a:noFill/>
        </p:spPr>
        <p:txBody>
          <a:bodyPr wrap="square">
            <a:spAutoFit/>
          </a:bodyPr>
          <a:lstStyle/>
          <a:p>
            <a:pPr fontAlgn="b"/>
            <a:r>
              <a:rPr lang="en-US" b="0" i="0" u="none" strike="noStrike">
                <a:solidFill>
                  <a:schemeClr val="bg2">
                    <a:lumMod val="10000"/>
                  </a:schemeClr>
                </a:solidFill>
                <a:effectLst/>
              </a:rPr>
              <a:t>Prostate</a:t>
            </a:r>
          </a:p>
        </p:txBody>
      </p:sp>
      <p:sp>
        <p:nvSpPr>
          <p:cNvPr id="33" name="TextBox 32">
            <a:extLst>
              <a:ext uri="{FF2B5EF4-FFF2-40B4-BE49-F238E27FC236}">
                <a16:creationId xmlns:a16="http://schemas.microsoft.com/office/drawing/2014/main" id="{FD444AAF-BD00-4C29-BF14-37DF5ED50943}"/>
              </a:ext>
            </a:extLst>
          </p:cNvPr>
          <p:cNvSpPr txBox="1"/>
          <p:nvPr/>
        </p:nvSpPr>
        <p:spPr bwMode="gray">
          <a:xfrm>
            <a:off x="453667" y="3746424"/>
            <a:ext cx="2566937" cy="369332"/>
          </a:xfrm>
          <a:prstGeom prst="rect">
            <a:avLst/>
          </a:prstGeom>
          <a:noFill/>
        </p:spPr>
        <p:txBody>
          <a:bodyPr wrap="square">
            <a:spAutoFit/>
          </a:bodyPr>
          <a:lstStyle/>
          <a:p>
            <a:pPr fontAlgn="b"/>
            <a:r>
              <a:rPr lang="en-US" b="0" i="0" u="none" strike="noStrike">
                <a:solidFill>
                  <a:schemeClr val="bg2">
                    <a:lumMod val="10000"/>
                  </a:schemeClr>
                </a:solidFill>
                <a:effectLst/>
              </a:rPr>
              <a:t>Lung and Bronchus</a:t>
            </a:r>
          </a:p>
        </p:txBody>
      </p:sp>
      <p:sp>
        <p:nvSpPr>
          <p:cNvPr id="35" name="TextBox 34">
            <a:extLst>
              <a:ext uri="{FF2B5EF4-FFF2-40B4-BE49-F238E27FC236}">
                <a16:creationId xmlns:a16="http://schemas.microsoft.com/office/drawing/2014/main" id="{4A77E241-ECBA-4438-8EB1-75FF75B04FA9}"/>
              </a:ext>
            </a:extLst>
          </p:cNvPr>
          <p:cNvSpPr txBox="1"/>
          <p:nvPr/>
        </p:nvSpPr>
        <p:spPr bwMode="gray">
          <a:xfrm>
            <a:off x="453667" y="4241803"/>
            <a:ext cx="2566937" cy="369332"/>
          </a:xfrm>
          <a:prstGeom prst="rect">
            <a:avLst/>
          </a:prstGeom>
          <a:noFill/>
        </p:spPr>
        <p:txBody>
          <a:bodyPr wrap="square">
            <a:spAutoFit/>
          </a:bodyPr>
          <a:lstStyle/>
          <a:p>
            <a:pPr fontAlgn="b"/>
            <a:r>
              <a:rPr lang="en-US" b="1" i="0" u="none" strike="noStrike">
                <a:solidFill>
                  <a:schemeClr val="accent1"/>
                </a:solidFill>
                <a:effectLst/>
              </a:rPr>
              <a:t>Colon and Rectum</a:t>
            </a:r>
          </a:p>
        </p:txBody>
      </p:sp>
      <p:sp>
        <p:nvSpPr>
          <p:cNvPr id="37" name="TextBox 36">
            <a:extLst>
              <a:ext uri="{FF2B5EF4-FFF2-40B4-BE49-F238E27FC236}">
                <a16:creationId xmlns:a16="http://schemas.microsoft.com/office/drawing/2014/main" id="{5EC347DD-1132-4139-98F3-DD97ABD7F131}"/>
              </a:ext>
            </a:extLst>
          </p:cNvPr>
          <p:cNvSpPr txBox="1"/>
          <p:nvPr/>
        </p:nvSpPr>
        <p:spPr bwMode="gray">
          <a:xfrm>
            <a:off x="453667" y="4738770"/>
            <a:ext cx="2537587" cy="369332"/>
          </a:xfrm>
          <a:prstGeom prst="rect">
            <a:avLst/>
          </a:prstGeom>
          <a:noFill/>
        </p:spPr>
        <p:txBody>
          <a:bodyPr wrap="square">
            <a:spAutoFit/>
          </a:bodyPr>
          <a:lstStyle/>
          <a:p>
            <a:pPr algn="l" fontAlgn="b"/>
            <a:r>
              <a:rPr lang="en-US" b="0" i="0" u="none" strike="noStrike">
                <a:solidFill>
                  <a:schemeClr val="bg2">
                    <a:lumMod val="10000"/>
                  </a:schemeClr>
                </a:solidFill>
                <a:effectLst/>
              </a:rPr>
              <a:t>Melanoma of Skin</a:t>
            </a:r>
          </a:p>
        </p:txBody>
      </p:sp>
      <p:sp>
        <p:nvSpPr>
          <p:cNvPr id="38" name="TextBox 37">
            <a:extLst>
              <a:ext uri="{FF2B5EF4-FFF2-40B4-BE49-F238E27FC236}">
                <a16:creationId xmlns:a16="http://schemas.microsoft.com/office/drawing/2014/main" id="{0CCC434A-AA85-43A4-95C8-3DC9AA406E6F}"/>
              </a:ext>
            </a:extLst>
          </p:cNvPr>
          <p:cNvSpPr txBox="1"/>
          <p:nvPr/>
        </p:nvSpPr>
        <p:spPr bwMode="gray">
          <a:xfrm>
            <a:off x="6197212" y="2778709"/>
            <a:ext cx="2166869" cy="369332"/>
          </a:xfrm>
          <a:prstGeom prst="rect">
            <a:avLst/>
          </a:prstGeom>
          <a:noFill/>
        </p:spPr>
        <p:txBody>
          <a:bodyPr wrap="square">
            <a:spAutoFit/>
          </a:bodyPr>
          <a:lstStyle/>
          <a:p>
            <a:pPr fontAlgn="b"/>
            <a:r>
              <a:rPr lang="en-US" b="0" i="0" u="none" strike="noStrike">
                <a:solidFill>
                  <a:schemeClr val="bg2">
                    <a:lumMod val="10000"/>
                  </a:schemeClr>
                </a:solidFill>
                <a:effectLst/>
              </a:rPr>
              <a:t>Lung and Bronchus</a:t>
            </a:r>
          </a:p>
        </p:txBody>
      </p:sp>
      <p:sp>
        <p:nvSpPr>
          <p:cNvPr id="39" name="TextBox 38">
            <a:extLst>
              <a:ext uri="{FF2B5EF4-FFF2-40B4-BE49-F238E27FC236}">
                <a16:creationId xmlns:a16="http://schemas.microsoft.com/office/drawing/2014/main" id="{CC5A8958-D08B-4C02-B1FA-C1B915FD5AF2}"/>
              </a:ext>
            </a:extLst>
          </p:cNvPr>
          <p:cNvSpPr txBox="1"/>
          <p:nvPr/>
        </p:nvSpPr>
        <p:spPr bwMode="gray">
          <a:xfrm>
            <a:off x="6197212" y="3255523"/>
            <a:ext cx="2350065" cy="369332"/>
          </a:xfrm>
          <a:prstGeom prst="rect">
            <a:avLst/>
          </a:prstGeom>
          <a:noFill/>
        </p:spPr>
        <p:txBody>
          <a:bodyPr wrap="square">
            <a:spAutoFit/>
          </a:bodyPr>
          <a:lstStyle/>
          <a:p>
            <a:pPr fontAlgn="b"/>
            <a:r>
              <a:rPr lang="en-US" b="1" i="0" u="none" strike="noStrike">
                <a:solidFill>
                  <a:schemeClr val="accent1"/>
                </a:solidFill>
                <a:effectLst/>
              </a:rPr>
              <a:t>Colon and Rectum</a:t>
            </a:r>
          </a:p>
        </p:txBody>
      </p:sp>
      <p:sp>
        <p:nvSpPr>
          <p:cNvPr id="40" name="TextBox 39">
            <a:extLst>
              <a:ext uri="{FF2B5EF4-FFF2-40B4-BE49-F238E27FC236}">
                <a16:creationId xmlns:a16="http://schemas.microsoft.com/office/drawing/2014/main" id="{DED42EF0-3313-4C4D-BB47-81D4BA114AA0}"/>
              </a:ext>
            </a:extLst>
          </p:cNvPr>
          <p:cNvSpPr txBox="1"/>
          <p:nvPr/>
        </p:nvSpPr>
        <p:spPr bwMode="gray">
          <a:xfrm>
            <a:off x="6197212" y="3746424"/>
            <a:ext cx="2166869" cy="369332"/>
          </a:xfrm>
          <a:prstGeom prst="rect">
            <a:avLst/>
          </a:prstGeom>
          <a:noFill/>
        </p:spPr>
        <p:txBody>
          <a:bodyPr wrap="square">
            <a:spAutoFit/>
          </a:bodyPr>
          <a:lstStyle/>
          <a:p>
            <a:pPr fontAlgn="b"/>
            <a:r>
              <a:rPr lang="en-US">
                <a:solidFill>
                  <a:schemeClr val="bg2">
                    <a:lumMod val="10000"/>
                  </a:schemeClr>
                </a:solidFill>
              </a:rPr>
              <a:t>Pancreas</a:t>
            </a:r>
            <a:endParaRPr lang="en-US" b="0" i="0" u="none" strike="noStrike">
              <a:solidFill>
                <a:schemeClr val="bg2">
                  <a:lumMod val="10000"/>
                </a:schemeClr>
              </a:solidFill>
              <a:effectLst/>
            </a:endParaRPr>
          </a:p>
        </p:txBody>
      </p:sp>
      <p:sp>
        <p:nvSpPr>
          <p:cNvPr id="41" name="TextBox 40">
            <a:extLst>
              <a:ext uri="{FF2B5EF4-FFF2-40B4-BE49-F238E27FC236}">
                <a16:creationId xmlns:a16="http://schemas.microsoft.com/office/drawing/2014/main" id="{F1FCCBC9-A50E-495B-B1FF-30630351DED9}"/>
              </a:ext>
            </a:extLst>
          </p:cNvPr>
          <p:cNvSpPr txBox="1"/>
          <p:nvPr/>
        </p:nvSpPr>
        <p:spPr bwMode="gray">
          <a:xfrm>
            <a:off x="6197212" y="4241803"/>
            <a:ext cx="2166869" cy="369332"/>
          </a:xfrm>
          <a:prstGeom prst="rect">
            <a:avLst/>
          </a:prstGeom>
          <a:noFill/>
        </p:spPr>
        <p:txBody>
          <a:bodyPr wrap="square">
            <a:spAutoFit/>
          </a:bodyPr>
          <a:lstStyle/>
          <a:p>
            <a:pPr fontAlgn="b"/>
            <a:r>
              <a:rPr lang="en-US" b="0" i="0" u="none" strike="noStrike">
                <a:solidFill>
                  <a:schemeClr val="bg2">
                    <a:lumMod val="10000"/>
                  </a:schemeClr>
                </a:solidFill>
                <a:effectLst/>
              </a:rPr>
              <a:t>Female Breast</a:t>
            </a:r>
          </a:p>
        </p:txBody>
      </p:sp>
      <p:sp>
        <p:nvSpPr>
          <p:cNvPr id="42" name="TextBox 41">
            <a:extLst>
              <a:ext uri="{FF2B5EF4-FFF2-40B4-BE49-F238E27FC236}">
                <a16:creationId xmlns:a16="http://schemas.microsoft.com/office/drawing/2014/main" id="{669347D3-C26C-472C-8055-8B0802A2107B}"/>
              </a:ext>
            </a:extLst>
          </p:cNvPr>
          <p:cNvSpPr txBox="1"/>
          <p:nvPr/>
        </p:nvSpPr>
        <p:spPr bwMode="gray">
          <a:xfrm>
            <a:off x="6197212" y="4738770"/>
            <a:ext cx="2166869" cy="369332"/>
          </a:xfrm>
          <a:prstGeom prst="rect">
            <a:avLst/>
          </a:prstGeom>
          <a:noFill/>
        </p:spPr>
        <p:txBody>
          <a:bodyPr wrap="square">
            <a:spAutoFit/>
          </a:bodyPr>
          <a:lstStyle/>
          <a:p>
            <a:pPr fontAlgn="b"/>
            <a:r>
              <a:rPr lang="en-US" b="0" i="0" u="none" strike="noStrike">
                <a:solidFill>
                  <a:schemeClr val="bg2">
                    <a:lumMod val="10000"/>
                  </a:schemeClr>
                </a:solidFill>
                <a:effectLst/>
              </a:rPr>
              <a:t>Prostate</a:t>
            </a:r>
          </a:p>
        </p:txBody>
      </p:sp>
      <p:grpSp>
        <p:nvGrpSpPr>
          <p:cNvPr id="46" name="Group 45">
            <a:extLst>
              <a:ext uri="{FF2B5EF4-FFF2-40B4-BE49-F238E27FC236}">
                <a16:creationId xmlns:a16="http://schemas.microsoft.com/office/drawing/2014/main" id="{073769B1-6444-4885-A807-58F001BA61C8}"/>
              </a:ext>
            </a:extLst>
          </p:cNvPr>
          <p:cNvGrpSpPr/>
          <p:nvPr/>
        </p:nvGrpSpPr>
        <p:grpSpPr>
          <a:xfrm>
            <a:off x="8293740" y="2559888"/>
            <a:ext cx="3694712" cy="2743200"/>
            <a:chOff x="7913729" y="2593342"/>
            <a:chExt cx="3694712" cy="2743200"/>
          </a:xfrm>
        </p:grpSpPr>
        <p:graphicFrame>
          <p:nvGraphicFramePr>
            <p:cNvPr id="18" name="Chart 17">
              <a:extLst>
                <a:ext uri="{FF2B5EF4-FFF2-40B4-BE49-F238E27FC236}">
                  <a16:creationId xmlns:a16="http://schemas.microsoft.com/office/drawing/2014/main" id="{F3C0ED30-4B7E-4D07-9A20-F77B4D1B5725}"/>
                </a:ext>
              </a:extLst>
            </p:cNvPr>
            <p:cNvGraphicFramePr>
              <a:graphicFrameLocks/>
            </p:cNvGraphicFramePr>
            <p:nvPr/>
          </p:nvGraphicFramePr>
          <p:xfrm>
            <a:off x="7913729" y="2593342"/>
            <a:ext cx="3694712"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44" name="Straight Connector 43">
              <a:extLst>
                <a:ext uri="{FF2B5EF4-FFF2-40B4-BE49-F238E27FC236}">
                  <a16:creationId xmlns:a16="http://schemas.microsoft.com/office/drawing/2014/main" id="{F2B2A0A8-5947-4C15-A594-F518862CBD0E}"/>
                </a:ext>
              </a:extLst>
            </p:cNvPr>
            <p:cNvCxnSpPr/>
            <p:nvPr/>
          </p:nvCxnSpPr>
          <p:spPr>
            <a:xfrm>
              <a:off x="8047295" y="2723987"/>
              <a:ext cx="0" cy="2567951"/>
            </a:xfrm>
            <a:prstGeom prst="line">
              <a:avLst/>
            </a:prstGeom>
            <a:noFill/>
            <a:ln w="25400" cap="rnd">
              <a:solidFill>
                <a:schemeClr val="bg2">
                  <a:lumMod val="10000"/>
                </a:schemeClr>
              </a:solidFill>
              <a:prstDash val="solid"/>
              <a:round/>
              <a:headEnd/>
              <a:tailEnd/>
            </a:ln>
            <a:effectLst/>
          </p:spPr>
        </p:cxnSp>
      </p:grpSp>
      <p:graphicFrame>
        <p:nvGraphicFramePr>
          <p:cNvPr id="17" name="Chart 16">
            <a:extLst>
              <a:ext uri="{FF2B5EF4-FFF2-40B4-BE49-F238E27FC236}">
                <a16:creationId xmlns:a16="http://schemas.microsoft.com/office/drawing/2014/main" id="{EDF74233-0344-42CD-BF1A-D06548416852}"/>
              </a:ext>
            </a:extLst>
          </p:cNvPr>
          <p:cNvGraphicFramePr>
            <a:graphicFrameLocks/>
          </p:cNvGraphicFramePr>
          <p:nvPr/>
        </p:nvGraphicFramePr>
        <p:xfrm>
          <a:off x="2604197" y="2573678"/>
          <a:ext cx="3694712"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45" name="Straight Connector 44">
            <a:extLst>
              <a:ext uri="{FF2B5EF4-FFF2-40B4-BE49-F238E27FC236}">
                <a16:creationId xmlns:a16="http://schemas.microsoft.com/office/drawing/2014/main" id="{82CA4F56-D997-4AA9-B8C0-48A171FD025A}"/>
              </a:ext>
            </a:extLst>
          </p:cNvPr>
          <p:cNvCxnSpPr/>
          <p:nvPr/>
        </p:nvCxnSpPr>
        <p:spPr>
          <a:xfrm>
            <a:off x="2699119" y="2731424"/>
            <a:ext cx="0" cy="2567951"/>
          </a:xfrm>
          <a:prstGeom prst="line">
            <a:avLst/>
          </a:prstGeom>
          <a:noFill/>
          <a:ln w="25400" cap="rnd">
            <a:solidFill>
              <a:schemeClr val="bg2">
                <a:lumMod val="10000"/>
              </a:schemeClr>
            </a:solidFill>
            <a:prstDash val="solid"/>
            <a:round/>
            <a:headEnd/>
            <a:tailEnd/>
          </a:ln>
          <a:effectLst/>
        </p:spPr>
      </p:cxnSp>
      <p:sp>
        <p:nvSpPr>
          <p:cNvPr id="49" name="TextBox 48">
            <a:extLst>
              <a:ext uri="{FF2B5EF4-FFF2-40B4-BE49-F238E27FC236}">
                <a16:creationId xmlns:a16="http://schemas.microsoft.com/office/drawing/2014/main" id="{329531E1-B566-4A3F-A32F-073611B2F1DA}"/>
              </a:ext>
            </a:extLst>
          </p:cNvPr>
          <p:cNvSpPr txBox="1"/>
          <p:nvPr/>
        </p:nvSpPr>
        <p:spPr bwMode="gray">
          <a:xfrm>
            <a:off x="9806746" y="3255523"/>
            <a:ext cx="1064327" cy="369332"/>
          </a:xfrm>
          <a:prstGeom prst="rect">
            <a:avLst/>
          </a:prstGeom>
          <a:noFill/>
        </p:spPr>
        <p:txBody>
          <a:bodyPr wrap="square">
            <a:spAutoFit/>
          </a:bodyPr>
          <a:lstStyle/>
          <a:p>
            <a:r>
              <a:rPr lang="en-US" b="1" dirty="0">
                <a:solidFill>
                  <a:schemeClr val="accent1"/>
                </a:solidFill>
              </a:rPr>
              <a:t>52,580</a:t>
            </a:r>
          </a:p>
        </p:txBody>
      </p:sp>
      <p:sp>
        <p:nvSpPr>
          <p:cNvPr id="3" name="TextBox 2">
            <a:extLst>
              <a:ext uri="{FF2B5EF4-FFF2-40B4-BE49-F238E27FC236}">
                <a16:creationId xmlns:a16="http://schemas.microsoft.com/office/drawing/2014/main" id="{A6CB9537-BC59-4997-8D87-BEEC5A8BB03C}"/>
              </a:ext>
            </a:extLst>
          </p:cNvPr>
          <p:cNvSpPr txBox="1"/>
          <p:nvPr/>
        </p:nvSpPr>
        <p:spPr bwMode="gray">
          <a:xfrm>
            <a:off x="4312406" y="4253865"/>
            <a:ext cx="1132020" cy="357270"/>
          </a:xfrm>
          <a:prstGeom prst="rect">
            <a:avLst/>
          </a:prstGeom>
          <a:solidFill>
            <a:schemeClr val="bg1"/>
          </a:solidFill>
        </p:spPr>
        <p:txBody>
          <a:bodyPr wrap="square" rtlCol="0">
            <a:noAutofit/>
          </a:bodyPr>
          <a:lstStyle/>
          <a:p>
            <a:pPr>
              <a:lnSpc>
                <a:spcPct val="90000"/>
              </a:lnSpc>
              <a:spcBef>
                <a:spcPts val="1000"/>
              </a:spcBef>
              <a:buSzPct val="100000"/>
            </a:pPr>
            <a:r>
              <a:rPr lang="en-US" b="1" dirty="0">
                <a:solidFill>
                  <a:schemeClr val="accent1"/>
                </a:solidFill>
              </a:rPr>
              <a:t>151,030</a:t>
            </a:r>
          </a:p>
        </p:txBody>
      </p:sp>
    </p:spTree>
    <p:extLst>
      <p:ext uri="{BB962C8B-B14F-4D97-AF65-F5344CB8AC3E}">
        <p14:creationId xmlns:p14="http://schemas.microsoft.com/office/powerpoint/2010/main" val="72183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1">
            <a:extLst>
              <a:ext uri="{FF2B5EF4-FFF2-40B4-BE49-F238E27FC236}">
                <a16:creationId xmlns:a16="http://schemas.microsoft.com/office/drawing/2014/main" id="{7CEE9512-C33D-38AB-0681-A42A20E76FA3}"/>
              </a:ext>
            </a:extLst>
          </p:cNvPr>
          <p:cNvSpPr txBox="1">
            <a:spLocks/>
          </p:cNvSpPr>
          <p:nvPr/>
        </p:nvSpPr>
        <p:spPr>
          <a:xfrm>
            <a:off x="236583" y="6323821"/>
            <a:ext cx="7215147" cy="383126"/>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0" i="0">
                <a:effectLst/>
              </a:rPr>
              <a:t>Siegel RL, et al</a:t>
            </a:r>
            <a:r>
              <a:rPr lang="en-US" sz="750" b="0" i="1">
                <a:effectLst/>
              </a:rPr>
              <a:t>. CA Cancer J Clin</a:t>
            </a:r>
            <a:r>
              <a:rPr lang="en-US" sz="750" b="0" i="0">
                <a:effectLst/>
              </a:rPr>
              <a:t>. 2022;72(1):7-33. doi:10.3322/caac.21708.</a:t>
            </a:r>
            <a:endParaRPr lang="en-US" sz="750">
              <a:solidFill>
                <a:schemeClr val="tx2"/>
              </a:solidFill>
              <a:cs typeface="Arial"/>
            </a:endParaRPr>
          </a:p>
        </p:txBody>
      </p:sp>
      <p:graphicFrame>
        <p:nvGraphicFramePr>
          <p:cNvPr id="10" name="Content Placeholder 8">
            <a:extLst>
              <a:ext uri="{FF2B5EF4-FFF2-40B4-BE49-F238E27FC236}">
                <a16:creationId xmlns:a16="http://schemas.microsoft.com/office/drawing/2014/main" id="{24F841AC-ECA5-27C8-FE75-E10308EC4105}"/>
              </a:ext>
            </a:extLst>
          </p:cNvPr>
          <p:cNvGraphicFramePr>
            <a:graphicFrameLocks/>
          </p:cNvGraphicFramePr>
          <p:nvPr/>
        </p:nvGraphicFramePr>
        <p:xfrm>
          <a:off x="369933" y="1770556"/>
          <a:ext cx="11565161" cy="41525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3">
            <a:extLst>
              <a:ext uri="{FF2B5EF4-FFF2-40B4-BE49-F238E27FC236}">
                <a16:creationId xmlns:a16="http://schemas.microsoft.com/office/drawing/2014/main" id="{C476FBFD-4CF0-A44C-09A0-F1359099252D}"/>
              </a:ext>
            </a:extLst>
          </p:cNvPr>
          <p:cNvGraphicFramePr>
            <a:graphicFrameLocks noGrp="1"/>
          </p:cNvGraphicFramePr>
          <p:nvPr/>
        </p:nvGraphicFramePr>
        <p:xfrm>
          <a:off x="-95252" y="147372"/>
          <a:ext cx="12422292" cy="640080"/>
        </p:xfrm>
        <a:graphic>
          <a:graphicData uri="http://schemas.openxmlformats.org/drawingml/2006/table">
            <a:tbl>
              <a:tblPr firstRow="1" bandRow="1"/>
              <a:tblGrid>
                <a:gridCol w="3105573">
                  <a:extLst>
                    <a:ext uri="{9D8B030D-6E8A-4147-A177-3AD203B41FA5}">
                      <a16:colId xmlns:a16="http://schemas.microsoft.com/office/drawing/2014/main" val="1860788153"/>
                    </a:ext>
                  </a:extLst>
                </a:gridCol>
                <a:gridCol w="3105573">
                  <a:extLst>
                    <a:ext uri="{9D8B030D-6E8A-4147-A177-3AD203B41FA5}">
                      <a16:colId xmlns:a16="http://schemas.microsoft.com/office/drawing/2014/main" val="3631497311"/>
                    </a:ext>
                  </a:extLst>
                </a:gridCol>
                <a:gridCol w="3105573">
                  <a:extLst>
                    <a:ext uri="{9D8B030D-6E8A-4147-A177-3AD203B41FA5}">
                      <a16:colId xmlns:a16="http://schemas.microsoft.com/office/drawing/2014/main" val="950554308"/>
                    </a:ext>
                  </a:extLst>
                </a:gridCol>
                <a:gridCol w="3105573">
                  <a:extLst>
                    <a:ext uri="{9D8B030D-6E8A-4147-A177-3AD203B41FA5}">
                      <a16:colId xmlns:a16="http://schemas.microsoft.com/office/drawing/2014/main" val="2103435621"/>
                    </a:ext>
                  </a:extLst>
                </a:gridCol>
              </a:tblGrid>
              <a:tr h="370840">
                <a:tc>
                  <a:txBody>
                    <a:bodyPr/>
                    <a:lstStyle/>
                    <a:p>
                      <a:pPr algn="ctr"/>
                      <a:endParaRPr lang="en-US">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chemeClr val="tx1"/>
                          </a:solidFill>
                        </a:rPr>
                        <a:t> </a:t>
                      </a:r>
                    </a:p>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9365615"/>
                  </a:ext>
                </a:extLst>
              </a:tr>
            </a:tbl>
          </a:graphicData>
        </a:graphic>
      </p:graphicFrame>
      <p:sp>
        <p:nvSpPr>
          <p:cNvPr id="12" name="Rectangle 11">
            <a:hlinkClick r:id="rId4" action="ppaction://hlinksldjump"/>
            <a:extLst>
              <a:ext uri="{FF2B5EF4-FFF2-40B4-BE49-F238E27FC236}">
                <a16:creationId xmlns:a16="http://schemas.microsoft.com/office/drawing/2014/main" id="{C3F8887E-F535-10D3-5719-F9D949DEFB68}"/>
              </a:ext>
            </a:extLst>
          </p:cNvPr>
          <p:cNvSpPr/>
          <p:nvPr/>
        </p:nvSpPr>
        <p:spPr>
          <a:xfrm>
            <a:off x="526052" y="151053"/>
            <a:ext cx="1910228"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336699"/>
                </a:solidFill>
                <a:effectLst/>
                <a:uLnTx/>
                <a:uFillTx/>
                <a:latin typeface="Arial" panose="020B0604020202020204"/>
                <a:ea typeface="+mn-ea"/>
                <a:cs typeface="+mn-cs"/>
              </a:rPr>
              <a:t>CRC Overview</a:t>
            </a:r>
          </a:p>
        </p:txBody>
      </p:sp>
      <p:sp>
        <p:nvSpPr>
          <p:cNvPr id="13" name="Rectangle 12">
            <a:hlinkClick r:id="rId5" action="ppaction://hlinksldjump"/>
            <a:extLst>
              <a:ext uri="{FF2B5EF4-FFF2-40B4-BE49-F238E27FC236}">
                <a16:creationId xmlns:a16="http://schemas.microsoft.com/office/drawing/2014/main" id="{FA6B95A6-A25A-F371-009D-0A4138E35D8B}"/>
              </a:ext>
            </a:extLst>
          </p:cNvPr>
          <p:cNvSpPr/>
          <p:nvPr/>
        </p:nvSpPr>
        <p:spPr>
          <a:xfrm>
            <a:off x="6516692" y="143751"/>
            <a:ext cx="2260629"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panose="020B0604020202020204"/>
                <a:ea typeface="+mn-ea"/>
                <a:cs typeface="+mn-cs"/>
              </a:rPr>
              <a:t>Risk Factors, Signs, Symptoms</a:t>
            </a:r>
          </a:p>
        </p:txBody>
      </p:sp>
      <p:sp>
        <p:nvSpPr>
          <p:cNvPr id="14" name="Rectangle 13">
            <a:hlinkClick r:id="" action="ppaction://noaction"/>
            <a:extLst>
              <a:ext uri="{FF2B5EF4-FFF2-40B4-BE49-F238E27FC236}">
                <a16:creationId xmlns:a16="http://schemas.microsoft.com/office/drawing/2014/main" id="{8EC0501F-0F91-A5CA-CD15-42E0A69BAA1A}"/>
              </a:ext>
            </a:extLst>
          </p:cNvPr>
          <p:cNvSpPr/>
          <p:nvPr/>
        </p:nvSpPr>
        <p:spPr>
          <a:xfrm>
            <a:off x="9668199" y="151053"/>
            <a:ext cx="2284436"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solidFill>
                  <a:srgbClr val="336699"/>
                </a:solidFill>
                <a:latin typeface="Arial" panose="020B0604020202020204"/>
              </a:rPr>
              <a:t>Prevention through Screening</a:t>
            </a:r>
            <a:endParaRPr kumimoji="0" lang="en-US" sz="1800" b="0" i="0" u="none" strike="noStrike" kern="1200" cap="none" spc="0" normalizeH="0" baseline="0" noProof="0">
              <a:ln>
                <a:noFill/>
              </a:ln>
              <a:solidFill>
                <a:srgbClr val="336699"/>
              </a:solidFill>
              <a:effectLst/>
              <a:uLnTx/>
              <a:uFillTx/>
              <a:latin typeface="Arial" panose="020B0604020202020204"/>
              <a:ea typeface="+mn-ea"/>
              <a:cs typeface="+mn-cs"/>
            </a:endParaRPr>
          </a:p>
        </p:txBody>
      </p:sp>
      <p:sp>
        <p:nvSpPr>
          <p:cNvPr id="15" name="Rectangle 14">
            <a:hlinkClick r:id="rId6" action="ppaction://hlinksldjump"/>
            <a:extLst>
              <a:ext uri="{FF2B5EF4-FFF2-40B4-BE49-F238E27FC236}">
                <a16:creationId xmlns:a16="http://schemas.microsoft.com/office/drawing/2014/main" id="{271568AB-7FDE-CC2E-E653-6B4809DCF984}"/>
              </a:ext>
            </a:extLst>
          </p:cNvPr>
          <p:cNvSpPr/>
          <p:nvPr/>
        </p:nvSpPr>
        <p:spPr>
          <a:xfrm>
            <a:off x="3488863" y="143413"/>
            <a:ext cx="2136951"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7D31"/>
                </a:solidFill>
                <a:effectLst/>
                <a:uLnTx/>
                <a:uFillTx/>
                <a:latin typeface="Arial" panose="020B0604020202020204"/>
                <a:ea typeface="+mn-ea"/>
                <a:cs typeface="+mn-cs"/>
              </a:rPr>
              <a:t>Epidemiology</a:t>
            </a:r>
          </a:p>
        </p:txBody>
      </p:sp>
      <p:graphicFrame>
        <p:nvGraphicFramePr>
          <p:cNvPr id="16" name="Table 33">
            <a:extLst>
              <a:ext uri="{FF2B5EF4-FFF2-40B4-BE49-F238E27FC236}">
                <a16:creationId xmlns:a16="http://schemas.microsoft.com/office/drawing/2014/main" id="{625DF3B0-BFAE-A764-4398-6240D6D8AEAA}"/>
              </a:ext>
            </a:extLst>
          </p:cNvPr>
          <p:cNvGraphicFramePr>
            <a:graphicFrameLocks noGrp="1"/>
          </p:cNvGraphicFramePr>
          <p:nvPr/>
        </p:nvGraphicFramePr>
        <p:xfrm>
          <a:off x="0" y="999883"/>
          <a:ext cx="12192000" cy="521208"/>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389958081"/>
                    </a:ext>
                  </a:extLst>
                </a:gridCol>
                <a:gridCol w="2438400">
                  <a:extLst>
                    <a:ext uri="{9D8B030D-6E8A-4147-A177-3AD203B41FA5}">
                      <a16:colId xmlns:a16="http://schemas.microsoft.com/office/drawing/2014/main" val="353192504"/>
                    </a:ext>
                  </a:extLst>
                </a:gridCol>
                <a:gridCol w="2438400">
                  <a:extLst>
                    <a:ext uri="{9D8B030D-6E8A-4147-A177-3AD203B41FA5}">
                      <a16:colId xmlns:a16="http://schemas.microsoft.com/office/drawing/2014/main" val="3006038237"/>
                    </a:ext>
                  </a:extLst>
                </a:gridCol>
                <a:gridCol w="2438400">
                  <a:extLst>
                    <a:ext uri="{9D8B030D-6E8A-4147-A177-3AD203B41FA5}">
                      <a16:colId xmlns:a16="http://schemas.microsoft.com/office/drawing/2014/main" val="1997516311"/>
                    </a:ext>
                  </a:extLst>
                </a:gridCol>
                <a:gridCol w="2438400">
                  <a:extLst>
                    <a:ext uri="{9D8B030D-6E8A-4147-A177-3AD203B41FA5}">
                      <a16:colId xmlns:a16="http://schemas.microsoft.com/office/drawing/2014/main" val="3824938757"/>
                    </a:ext>
                  </a:extLst>
                </a:gridCol>
              </a:tblGrid>
              <a:tr h="521208">
                <a:tc>
                  <a:txBody>
                    <a:bodyPr/>
                    <a:lstStyle/>
                    <a:p>
                      <a:pPr algn="ctr"/>
                      <a:endParaRPr lang="en-US" sz="1400" b="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p>
                      <a:pPr algn="ctr"/>
                      <a:endParaRPr lang="en-US" sz="1400" b="0" kern="1200">
                        <a:solidFill>
                          <a:schemeClr val="bg1"/>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extLst>
                  <a:ext uri="{0D108BD9-81ED-4DB2-BD59-A6C34878D82A}">
                    <a16:rowId xmlns:a16="http://schemas.microsoft.com/office/drawing/2014/main" val="2636531076"/>
                  </a:ext>
                </a:extLst>
              </a:tr>
            </a:tbl>
          </a:graphicData>
        </a:graphic>
      </p:graphicFrame>
      <p:sp>
        <p:nvSpPr>
          <p:cNvPr id="17" name="TextBox 16">
            <a:hlinkClick r:id="rId7" action="ppaction://hlinksldjump"/>
            <a:extLst>
              <a:ext uri="{FF2B5EF4-FFF2-40B4-BE49-F238E27FC236}">
                <a16:creationId xmlns:a16="http://schemas.microsoft.com/office/drawing/2014/main" id="{9340582A-5182-6086-113C-18725DDAA942}"/>
              </a:ext>
            </a:extLst>
          </p:cNvPr>
          <p:cNvSpPr txBox="1"/>
          <p:nvPr/>
        </p:nvSpPr>
        <p:spPr>
          <a:xfrm>
            <a:off x="2976003" y="1162571"/>
            <a:ext cx="1455089" cy="215444"/>
          </a:xfrm>
          <a:prstGeom prst="rect">
            <a:avLst/>
          </a:prstGeom>
          <a:noFill/>
        </p:spPr>
        <p:txBody>
          <a:bodyPr wrap="square" lIns="0" tIns="0" rIns="0" bIns="0"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36699"/>
                </a:solidFill>
                <a:effectLst/>
                <a:uLnTx/>
                <a:uFillTx/>
                <a:latin typeface="Arial" panose="020B0604020202020204" pitchFamily="34" charset="0"/>
                <a:ea typeface="+mn-ea"/>
                <a:cs typeface="Arial" panose="020B0604020202020204" pitchFamily="34" charset="0"/>
              </a:rPr>
              <a:t>Incidence</a:t>
            </a:r>
          </a:p>
        </p:txBody>
      </p:sp>
      <p:sp>
        <p:nvSpPr>
          <p:cNvPr id="18" name="TextBox 17">
            <a:hlinkClick r:id="rId8" action="ppaction://hlinksldjump"/>
            <a:extLst>
              <a:ext uri="{FF2B5EF4-FFF2-40B4-BE49-F238E27FC236}">
                <a16:creationId xmlns:a16="http://schemas.microsoft.com/office/drawing/2014/main" id="{6399A7E4-0C9A-294B-3305-B0670A277756}"/>
              </a:ext>
            </a:extLst>
          </p:cNvPr>
          <p:cNvSpPr txBox="1"/>
          <p:nvPr/>
        </p:nvSpPr>
        <p:spPr>
          <a:xfrm>
            <a:off x="5445429" y="1156352"/>
            <a:ext cx="1455089" cy="215444"/>
          </a:xfrm>
          <a:prstGeom prst="rect">
            <a:avLst/>
          </a:prstGeom>
          <a:solidFill>
            <a:srgbClr val="336699"/>
          </a:solidFill>
        </p:spPr>
        <p:txBody>
          <a:bodyPr wrap="square" lIns="0" tIns="0" rIns="0" bIns="0"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Mortality</a:t>
            </a:r>
          </a:p>
        </p:txBody>
      </p:sp>
      <p:sp>
        <p:nvSpPr>
          <p:cNvPr id="19" name="TextBox 18">
            <a:hlinkClick r:id="" action="ppaction://noaction"/>
            <a:extLst>
              <a:ext uri="{FF2B5EF4-FFF2-40B4-BE49-F238E27FC236}">
                <a16:creationId xmlns:a16="http://schemas.microsoft.com/office/drawing/2014/main" id="{52CF01F6-C5E9-472B-9E7A-E8393C7283FB}"/>
              </a:ext>
            </a:extLst>
          </p:cNvPr>
          <p:cNvSpPr txBox="1"/>
          <p:nvPr/>
        </p:nvSpPr>
        <p:spPr>
          <a:xfrm>
            <a:off x="7838999" y="1054850"/>
            <a:ext cx="1455089" cy="430887"/>
          </a:xfrm>
          <a:prstGeom prst="rect">
            <a:avLst/>
          </a:prstGeom>
          <a:solidFill>
            <a:srgbClr val="336699"/>
          </a:solidFill>
        </p:spPr>
        <p:txBody>
          <a:bodyPr wrap="square" lIns="0" tIns="0" rIns="0" bIns="0"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Age-Related Trends</a:t>
            </a:r>
          </a:p>
        </p:txBody>
      </p:sp>
    </p:spTree>
    <p:extLst>
      <p:ext uri="{BB962C8B-B14F-4D97-AF65-F5344CB8AC3E}">
        <p14:creationId xmlns:p14="http://schemas.microsoft.com/office/powerpoint/2010/main" val="288696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1">
            <a:extLst>
              <a:ext uri="{FF2B5EF4-FFF2-40B4-BE49-F238E27FC236}">
                <a16:creationId xmlns:a16="http://schemas.microsoft.com/office/drawing/2014/main" id="{7CEE9512-C33D-38AB-0681-A42A20E76FA3}"/>
              </a:ext>
            </a:extLst>
          </p:cNvPr>
          <p:cNvSpPr txBox="1">
            <a:spLocks/>
          </p:cNvSpPr>
          <p:nvPr/>
        </p:nvSpPr>
        <p:spPr>
          <a:xfrm>
            <a:off x="217533" y="6323821"/>
            <a:ext cx="7215147" cy="383126"/>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125285"/>
                </a:solidFill>
                <a:effectLst/>
                <a:uLnTx/>
                <a:uFillTx/>
                <a:latin typeface="Arial"/>
                <a:ea typeface="+mn-ea"/>
                <a:cs typeface="+mn-cs"/>
              </a:rPr>
              <a:t>Siegel RL, et al</a:t>
            </a:r>
            <a:r>
              <a:rPr kumimoji="0" lang="en-US" sz="750" b="0" i="1" u="none" strike="noStrike" kern="1200" cap="none" spc="0" normalizeH="0" baseline="0" noProof="0">
                <a:ln>
                  <a:noFill/>
                </a:ln>
                <a:solidFill>
                  <a:srgbClr val="125285"/>
                </a:solidFill>
                <a:effectLst/>
                <a:uLnTx/>
                <a:uFillTx/>
                <a:latin typeface="Arial"/>
                <a:ea typeface="+mn-ea"/>
                <a:cs typeface="+mn-cs"/>
              </a:rPr>
              <a:t>. CA Cancer J Clin</a:t>
            </a:r>
            <a:r>
              <a:rPr kumimoji="0" lang="en-US" sz="750" b="0" i="0" u="none" strike="noStrike" kern="1200" cap="none" spc="0" normalizeH="0" baseline="0" noProof="0">
                <a:ln>
                  <a:noFill/>
                </a:ln>
                <a:solidFill>
                  <a:srgbClr val="125285"/>
                </a:solidFill>
                <a:effectLst/>
                <a:uLnTx/>
                <a:uFillTx/>
                <a:latin typeface="Arial"/>
                <a:ea typeface="+mn-ea"/>
                <a:cs typeface="+mn-cs"/>
              </a:rPr>
              <a:t>. 2022;72(1):7-33. doi:10.3322/caac.21708.</a:t>
            </a:r>
            <a:endParaRPr kumimoji="0" lang="en-US" sz="750" b="0" i="0" u="none" strike="noStrike" kern="1200" cap="none" spc="0" normalizeH="0" baseline="0" noProof="0">
              <a:ln>
                <a:noFill/>
              </a:ln>
              <a:solidFill>
                <a:srgbClr val="44546A"/>
              </a:solidFill>
              <a:effectLst/>
              <a:uLnTx/>
              <a:uFillTx/>
              <a:latin typeface="Arial"/>
              <a:ea typeface="+mn-ea"/>
              <a:cs typeface="Arial"/>
            </a:endParaRPr>
          </a:p>
        </p:txBody>
      </p:sp>
      <p:graphicFrame>
        <p:nvGraphicFramePr>
          <p:cNvPr id="11" name="Table 3">
            <a:extLst>
              <a:ext uri="{FF2B5EF4-FFF2-40B4-BE49-F238E27FC236}">
                <a16:creationId xmlns:a16="http://schemas.microsoft.com/office/drawing/2014/main" id="{C476FBFD-4CF0-A44C-09A0-F1359099252D}"/>
              </a:ext>
            </a:extLst>
          </p:cNvPr>
          <p:cNvGraphicFramePr>
            <a:graphicFrameLocks noGrp="1"/>
          </p:cNvGraphicFramePr>
          <p:nvPr/>
        </p:nvGraphicFramePr>
        <p:xfrm>
          <a:off x="-95252" y="147372"/>
          <a:ext cx="12422292" cy="640080"/>
        </p:xfrm>
        <a:graphic>
          <a:graphicData uri="http://schemas.openxmlformats.org/drawingml/2006/table">
            <a:tbl>
              <a:tblPr firstRow="1" bandRow="1"/>
              <a:tblGrid>
                <a:gridCol w="3105573">
                  <a:extLst>
                    <a:ext uri="{9D8B030D-6E8A-4147-A177-3AD203B41FA5}">
                      <a16:colId xmlns:a16="http://schemas.microsoft.com/office/drawing/2014/main" val="1860788153"/>
                    </a:ext>
                  </a:extLst>
                </a:gridCol>
                <a:gridCol w="3105573">
                  <a:extLst>
                    <a:ext uri="{9D8B030D-6E8A-4147-A177-3AD203B41FA5}">
                      <a16:colId xmlns:a16="http://schemas.microsoft.com/office/drawing/2014/main" val="3631497311"/>
                    </a:ext>
                  </a:extLst>
                </a:gridCol>
                <a:gridCol w="3105573">
                  <a:extLst>
                    <a:ext uri="{9D8B030D-6E8A-4147-A177-3AD203B41FA5}">
                      <a16:colId xmlns:a16="http://schemas.microsoft.com/office/drawing/2014/main" val="950554308"/>
                    </a:ext>
                  </a:extLst>
                </a:gridCol>
                <a:gridCol w="3105573">
                  <a:extLst>
                    <a:ext uri="{9D8B030D-6E8A-4147-A177-3AD203B41FA5}">
                      <a16:colId xmlns:a16="http://schemas.microsoft.com/office/drawing/2014/main" val="2103435621"/>
                    </a:ext>
                  </a:extLst>
                </a:gridCol>
              </a:tblGrid>
              <a:tr h="370840">
                <a:tc>
                  <a:txBody>
                    <a:bodyPr/>
                    <a:lstStyle/>
                    <a:p>
                      <a:pPr algn="ctr"/>
                      <a:endParaRPr lang="en-US">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chemeClr val="tx1"/>
                          </a:solidFill>
                        </a:rPr>
                        <a:t> </a:t>
                      </a:r>
                    </a:p>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9365615"/>
                  </a:ext>
                </a:extLst>
              </a:tr>
            </a:tbl>
          </a:graphicData>
        </a:graphic>
      </p:graphicFrame>
      <p:sp>
        <p:nvSpPr>
          <p:cNvPr id="12" name="Rectangle 11">
            <a:hlinkClick r:id="rId3" action="ppaction://hlinksldjump"/>
            <a:extLst>
              <a:ext uri="{FF2B5EF4-FFF2-40B4-BE49-F238E27FC236}">
                <a16:creationId xmlns:a16="http://schemas.microsoft.com/office/drawing/2014/main" id="{C3F8887E-F535-10D3-5719-F9D949DEFB68}"/>
              </a:ext>
            </a:extLst>
          </p:cNvPr>
          <p:cNvSpPr/>
          <p:nvPr/>
        </p:nvSpPr>
        <p:spPr>
          <a:xfrm>
            <a:off x="526052" y="151053"/>
            <a:ext cx="1910228"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panose="020B0604020202020204"/>
                <a:ea typeface="+mn-ea"/>
                <a:cs typeface="+mn-cs"/>
              </a:rPr>
              <a:t>CRC Overview</a:t>
            </a:r>
          </a:p>
        </p:txBody>
      </p:sp>
      <p:sp>
        <p:nvSpPr>
          <p:cNvPr id="13" name="Rectangle 12">
            <a:hlinkClick r:id="rId4" action="ppaction://hlinksldjump"/>
            <a:extLst>
              <a:ext uri="{FF2B5EF4-FFF2-40B4-BE49-F238E27FC236}">
                <a16:creationId xmlns:a16="http://schemas.microsoft.com/office/drawing/2014/main" id="{FA6B95A6-A25A-F371-009D-0A4138E35D8B}"/>
              </a:ext>
            </a:extLst>
          </p:cNvPr>
          <p:cNvSpPr/>
          <p:nvPr/>
        </p:nvSpPr>
        <p:spPr>
          <a:xfrm>
            <a:off x="6516692" y="143751"/>
            <a:ext cx="2260629"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panose="020B0604020202020204"/>
                <a:ea typeface="+mn-ea"/>
                <a:cs typeface="+mn-cs"/>
              </a:rPr>
              <a:t>Risk Factors, Signs, Symptoms</a:t>
            </a:r>
          </a:p>
        </p:txBody>
      </p:sp>
      <p:sp>
        <p:nvSpPr>
          <p:cNvPr id="14" name="Rectangle 13">
            <a:hlinkClick r:id="" action="ppaction://noaction"/>
            <a:extLst>
              <a:ext uri="{FF2B5EF4-FFF2-40B4-BE49-F238E27FC236}">
                <a16:creationId xmlns:a16="http://schemas.microsoft.com/office/drawing/2014/main" id="{8EC0501F-0F91-A5CA-CD15-42E0A69BAA1A}"/>
              </a:ext>
            </a:extLst>
          </p:cNvPr>
          <p:cNvSpPr/>
          <p:nvPr/>
        </p:nvSpPr>
        <p:spPr>
          <a:xfrm>
            <a:off x="9668199" y="151053"/>
            <a:ext cx="2284436"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panose="020B0604020202020204"/>
                <a:ea typeface="+mn-ea"/>
                <a:cs typeface="+mn-cs"/>
              </a:rPr>
              <a:t>Prevention through Screening</a:t>
            </a:r>
          </a:p>
        </p:txBody>
      </p:sp>
      <p:sp>
        <p:nvSpPr>
          <p:cNvPr id="15" name="Rectangle 14">
            <a:hlinkClick r:id="rId5" action="ppaction://hlinksldjump"/>
            <a:extLst>
              <a:ext uri="{FF2B5EF4-FFF2-40B4-BE49-F238E27FC236}">
                <a16:creationId xmlns:a16="http://schemas.microsoft.com/office/drawing/2014/main" id="{271568AB-7FDE-CC2E-E653-6B4809DCF984}"/>
              </a:ext>
            </a:extLst>
          </p:cNvPr>
          <p:cNvSpPr/>
          <p:nvPr/>
        </p:nvSpPr>
        <p:spPr>
          <a:xfrm>
            <a:off x="3488863" y="143413"/>
            <a:ext cx="2136951"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7D31"/>
                </a:solidFill>
                <a:effectLst/>
                <a:uLnTx/>
                <a:uFillTx/>
                <a:latin typeface="Arial" panose="020B0604020202020204"/>
                <a:ea typeface="+mn-ea"/>
                <a:cs typeface="+mn-cs"/>
              </a:rPr>
              <a:t>Epidemiology</a:t>
            </a:r>
          </a:p>
        </p:txBody>
      </p:sp>
      <p:graphicFrame>
        <p:nvGraphicFramePr>
          <p:cNvPr id="20" name="Table 33">
            <a:extLst>
              <a:ext uri="{FF2B5EF4-FFF2-40B4-BE49-F238E27FC236}">
                <a16:creationId xmlns:a16="http://schemas.microsoft.com/office/drawing/2014/main" id="{A0799370-DBD7-3122-A9C7-2D06D7F3A42E}"/>
              </a:ext>
            </a:extLst>
          </p:cNvPr>
          <p:cNvGraphicFramePr>
            <a:graphicFrameLocks noGrp="1"/>
          </p:cNvGraphicFramePr>
          <p:nvPr/>
        </p:nvGraphicFramePr>
        <p:xfrm>
          <a:off x="0" y="999883"/>
          <a:ext cx="12192000" cy="521208"/>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389958081"/>
                    </a:ext>
                  </a:extLst>
                </a:gridCol>
                <a:gridCol w="2438400">
                  <a:extLst>
                    <a:ext uri="{9D8B030D-6E8A-4147-A177-3AD203B41FA5}">
                      <a16:colId xmlns:a16="http://schemas.microsoft.com/office/drawing/2014/main" val="353192504"/>
                    </a:ext>
                  </a:extLst>
                </a:gridCol>
                <a:gridCol w="2438400">
                  <a:extLst>
                    <a:ext uri="{9D8B030D-6E8A-4147-A177-3AD203B41FA5}">
                      <a16:colId xmlns:a16="http://schemas.microsoft.com/office/drawing/2014/main" val="3006038237"/>
                    </a:ext>
                  </a:extLst>
                </a:gridCol>
                <a:gridCol w="2438400">
                  <a:extLst>
                    <a:ext uri="{9D8B030D-6E8A-4147-A177-3AD203B41FA5}">
                      <a16:colId xmlns:a16="http://schemas.microsoft.com/office/drawing/2014/main" val="1997516311"/>
                    </a:ext>
                  </a:extLst>
                </a:gridCol>
                <a:gridCol w="2438400">
                  <a:extLst>
                    <a:ext uri="{9D8B030D-6E8A-4147-A177-3AD203B41FA5}">
                      <a16:colId xmlns:a16="http://schemas.microsoft.com/office/drawing/2014/main" val="3824938757"/>
                    </a:ext>
                  </a:extLst>
                </a:gridCol>
              </a:tblGrid>
              <a:tr h="521208">
                <a:tc>
                  <a:txBody>
                    <a:bodyPr/>
                    <a:lstStyle/>
                    <a:p>
                      <a:pPr algn="ctr"/>
                      <a:endParaRPr lang="en-US" sz="1400" b="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p>
                      <a:pPr algn="ctr"/>
                      <a:endParaRPr lang="en-US" sz="1400" b="0" kern="1200">
                        <a:solidFill>
                          <a:schemeClr val="bg1"/>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extLst>
                  <a:ext uri="{0D108BD9-81ED-4DB2-BD59-A6C34878D82A}">
                    <a16:rowId xmlns:a16="http://schemas.microsoft.com/office/drawing/2014/main" val="2636531076"/>
                  </a:ext>
                </a:extLst>
              </a:tr>
            </a:tbl>
          </a:graphicData>
        </a:graphic>
      </p:graphicFrame>
      <p:sp>
        <p:nvSpPr>
          <p:cNvPr id="21" name="TextBox 20">
            <a:hlinkClick r:id="rId6" action="ppaction://hlinksldjump"/>
            <a:extLst>
              <a:ext uri="{FF2B5EF4-FFF2-40B4-BE49-F238E27FC236}">
                <a16:creationId xmlns:a16="http://schemas.microsoft.com/office/drawing/2014/main" id="{13E067CF-723C-DF84-A460-FE22551BC9B1}"/>
              </a:ext>
            </a:extLst>
          </p:cNvPr>
          <p:cNvSpPr txBox="1"/>
          <p:nvPr/>
        </p:nvSpPr>
        <p:spPr>
          <a:xfrm>
            <a:off x="2976003" y="1162571"/>
            <a:ext cx="1455089" cy="215444"/>
          </a:xfrm>
          <a:prstGeom prst="rect">
            <a:avLst/>
          </a:prstGeom>
          <a:solidFill>
            <a:srgbClr val="336699"/>
          </a:solidFill>
        </p:spPr>
        <p:txBody>
          <a:bodyPr wrap="square" lIns="0" tIns="0" rIns="0" bIns="0"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Incidence</a:t>
            </a:r>
          </a:p>
        </p:txBody>
      </p:sp>
      <p:sp>
        <p:nvSpPr>
          <p:cNvPr id="22" name="TextBox 21">
            <a:hlinkClick r:id="rId7" action="ppaction://hlinksldjump"/>
            <a:extLst>
              <a:ext uri="{FF2B5EF4-FFF2-40B4-BE49-F238E27FC236}">
                <a16:creationId xmlns:a16="http://schemas.microsoft.com/office/drawing/2014/main" id="{C175C8B9-2803-EBCA-FDC6-1018224AE2FD}"/>
              </a:ext>
            </a:extLst>
          </p:cNvPr>
          <p:cNvSpPr txBox="1"/>
          <p:nvPr/>
        </p:nvSpPr>
        <p:spPr>
          <a:xfrm>
            <a:off x="5445429" y="1156352"/>
            <a:ext cx="1455089" cy="215444"/>
          </a:xfrm>
          <a:prstGeom prst="rect">
            <a:avLst/>
          </a:prstGeom>
          <a:solidFill>
            <a:schemeClr val="bg1"/>
          </a:solidFill>
        </p:spPr>
        <p:txBody>
          <a:bodyPr wrap="square" lIns="0" tIns="0" rIns="0" bIns="0"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36699"/>
                </a:solidFill>
                <a:effectLst/>
                <a:uLnTx/>
                <a:uFillTx/>
                <a:latin typeface="Arial" panose="020B0604020202020204" pitchFamily="34" charset="0"/>
                <a:ea typeface="+mn-ea"/>
                <a:cs typeface="Arial" panose="020B0604020202020204" pitchFamily="34" charset="0"/>
              </a:rPr>
              <a:t>Mortality</a:t>
            </a:r>
          </a:p>
        </p:txBody>
      </p:sp>
      <p:sp>
        <p:nvSpPr>
          <p:cNvPr id="23" name="TextBox 22">
            <a:hlinkClick r:id="rId8" action="ppaction://hlinksldjump"/>
            <a:extLst>
              <a:ext uri="{FF2B5EF4-FFF2-40B4-BE49-F238E27FC236}">
                <a16:creationId xmlns:a16="http://schemas.microsoft.com/office/drawing/2014/main" id="{89C3E0D5-F4C8-ED44-E091-EFA5B0DDB9B8}"/>
              </a:ext>
            </a:extLst>
          </p:cNvPr>
          <p:cNvSpPr txBox="1"/>
          <p:nvPr/>
        </p:nvSpPr>
        <p:spPr>
          <a:xfrm>
            <a:off x="7838999" y="1054850"/>
            <a:ext cx="1455089" cy="430887"/>
          </a:xfrm>
          <a:prstGeom prst="rect">
            <a:avLst/>
          </a:prstGeom>
          <a:solidFill>
            <a:srgbClr val="336699"/>
          </a:solidFill>
        </p:spPr>
        <p:txBody>
          <a:bodyPr wrap="square" lIns="0" tIns="0" rIns="0" bIns="0"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Age-Related Trends</a:t>
            </a:r>
          </a:p>
        </p:txBody>
      </p:sp>
      <p:graphicFrame>
        <p:nvGraphicFramePr>
          <p:cNvPr id="24" name="Content Placeholder 11">
            <a:extLst>
              <a:ext uri="{FF2B5EF4-FFF2-40B4-BE49-F238E27FC236}">
                <a16:creationId xmlns:a16="http://schemas.microsoft.com/office/drawing/2014/main" id="{48460FEB-7B89-FF65-C1C7-4055ABAC05EF}"/>
              </a:ext>
            </a:extLst>
          </p:cNvPr>
          <p:cNvGraphicFramePr>
            <a:graphicFrameLocks/>
          </p:cNvGraphicFramePr>
          <p:nvPr/>
        </p:nvGraphicFramePr>
        <p:xfrm>
          <a:off x="467139" y="2176726"/>
          <a:ext cx="11375664" cy="390406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417488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5AE3093-2595-4061-8877-FF4BE8C569E5}"/>
              </a:ext>
            </a:extLst>
          </p:cNvPr>
          <p:cNvGrpSpPr/>
          <p:nvPr/>
        </p:nvGrpSpPr>
        <p:grpSpPr>
          <a:xfrm>
            <a:off x="7934885" y="1826599"/>
            <a:ext cx="1902437" cy="3372945"/>
            <a:chOff x="7130305" y="1595080"/>
            <a:chExt cx="1983617" cy="3667840"/>
          </a:xfrm>
        </p:grpSpPr>
        <p:sp>
          <p:nvSpPr>
            <p:cNvPr id="47" name="Rounded Rectangle 61">
              <a:extLst>
                <a:ext uri="{FF2B5EF4-FFF2-40B4-BE49-F238E27FC236}">
                  <a16:creationId xmlns:a16="http://schemas.microsoft.com/office/drawing/2014/main" id="{5391886A-27A8-46C1-AA08-F7153C860C9F}"/>
                </a:ext>
              </a:extLst>
            </p:cNvPr>
            <p:cNvSpPr/>
            <p:nvPr/>
          </p:nvSpPr>
          <p:spPr>
            <a:xfrm>
              <a:off x="7130305" y="1595080"/>
              <a:ext cx="1983617" cy="3667840"/>
            </a:xfrm>
            <a:prstGeom prst="roundRect">
              <a:avLst>
                <a:gd name="adj" fmla="val 72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48" name="Rounded Rectangle 63">
              <a:extLst>
                <a:ext uri="{FF2B5EF4-FFF2-40B4-BE49-F238E27FC236}">
                  <a16:creationId xmlns:a16="http://schemas.microsoft.com/office/drawing/2014/main" id="{752B8DAA-8FF5-4140-8785-C4832970AF0C}"/>
                </a:ext>
              </a:extLst>
            </p:cNvPr>
            <p:cNvSpPr/>
            <p:nvPr/>
          </p:nvSpPr>
          <p:spPr>
            <a:xfrm>
              <a:off x="7242124" y="1710745"/>
              <a:ext cx="1743460" cy="3436509"/>
            </a:xfrm>
            <a:prstGeom prst="roundRect">
              <a:avLst>
                <a:gd name="adj" fmla="val 46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grpSp>
      <p:sp>
        <p:nvSpPr>
          <p:cNvPr id="101" name="Rectangle 100">
            <a:extLst>
              <a:ext uri="{FF2B5EF4-FFF2-40B4-BE49-F238E27FC236}">
                <a16:creationId xmlns:a16="http://schemas.microsoft.com/office/drawing/2014/main" id="{FD1FCA1E-2922-1148-8588-A96DC11342AE}"/>
              </a:ext>
            </a:extLst>
          </p:cNvPr>
          <p:cNvSpPr/>
          <p:nvPr/>
        </p:nvSpPr>
        <p:spPr>
          <a:xfrm>
            <a:off x="446916" y="2535491"/>
            <a:ext cx="1471418" cy="2225353"/>
          </a:xfrm>
          <a:prstGeom prst="rect">
            <a:avLst/>
          </a:prstGeom>
          <a:solidFill>
            <a:schemeClr val="tx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grpSp>
        <p:nvGrpSpPr>
          <p:cNvPr id="54" name="Group 53">
            <a:extLst>
              <a:ext uri="{FF2B5EF4-FFF2-40B4-BE49-F238E27FC236}">
                <a16:creationId xmlns:a16="http://schemas.microsoft.com/office/drawing/2014/main" id="{301A7E4D-5BE5-974D-974F-5146036FB0E2}"/>
              </a:ext>
            </a:extLst>
          </p:cNvPr>
          <p:cNvGrpSpPr/>
          <p:nvPr/>
        </p:nvGrpSpPr>
        <p:grpSpPr>
          <a:xfrm>
            <a:off x="1959450" y="1793091"/>
            <a:ext cx="1896743" cy="3406455"/>
            <a:chOff x="7130305" y="1595080"/>
            <a:chExt cx="1983617" cy="3667840"/>
          </a:xfrm>
        </p:grpSpPr>
        <p:sp>
          <p:nvSpPr>
            <p:cNvPr id="56" name="Rounded Rectangle 55">
              <a:extLst>
                <a:ext uri="{FF2B5EF4-FFF2-40B4-BE49-F238E27FC236}">
                  <a16:creationId xmlns:a16="http://schemas.microsoft.com/office/drawing/2014/main" id="{C62C4484-FDA5-694D-A879-4675EA473433}"/>
                </a:ext>
              </a:extLst>
            </p:cNvPr>
            <p:cNvSpPr/>
            <p:nvPr/>
          </p:nvSpPr>
          <p:spPr>
            <a:xfrm>
              <a:off x="7130305" y="1595080"/>
              <a:ext cx="1983617" cy="3667840"/>
            </a:xfrm>
            <a:prstGeom prst="roundRect">
              <a:avLst>
                <a:gd name="adj" fmla="val 72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7" name="Rounded Rectangle 56">
              <a:extLst>
                <a:ext uri="{FF2B5EF4-FFF2-40B4-BE49-F238E27FC236}">
                  <a16:creationId xmlns:a16="http://schemas.microsoft.com/office/drawing/2014/main" id="{CFACA6F8-55C6-284C-AEA4-903F3D935CB0}"/>
                </a:ext>
              </a:extLst>
            </p:cNvPr>
            <p:cNvSpPr/>
            <p:nvPr/>
          </p:nvSpPr>
          <p:spPr>
            <a:xfrm>
              <a:off x="7242124" y="1710745"/>
              <a:ext cx="1743460" cy="3436509"/>
            </a:xfrm>
            <a:prstGeom prst="roundRect">
              <a:avLst>
                <a:gd name="adj" fmla="val 46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8" name="Group 57">
            <a:extLst>
              <a:ext uri="{FF2B5EF4-FFF2-40B4-BE49-F238E27FC236}">
                <a16:creationId xmlns:a16="http://schemas.microsoft.com/office/drawing/2014/main" id="{1AF3A730-5A9B-0A4E-AD01-957E1FD13E1D}"/>
              </a:ext>
            </a:extLst>
          </p:cNvPr>
          <p:cNvGrpSpPr/>
          <p:nvPr/>
        </p:nvGrpSpPr>
        <p:grpSpPr>
          <a:xfrm>
            <a:off x="9931791" y="1834208"/>
            <a:ext cx="1888445" cy="3372945"/>
            <a:chOff x="7130305" y="1595080"/>
            <a:chExt cx="1983617" cy="3667840"/>
          </a:xfrm>
        </p:grpSpPr>
        <p:sp>
          <p:nvSpPr>
            <p:cNvPr id="59" name="Rounded Rectangle 58">
              <a:extLst>
                <a:ext uri="{FF2B5EF4-FFF2-40B4-BE49-F238E27FC236}">
                  <a16:creationId xmlns:a16="http://schemas.microsoft.com/office/drawing/2014/main" id="{CAC3BD7A-E8C8-604C-91F3-81615408D028}"/>
                </a:ext>
              </a:extLst>
            </p:cNvPr>
            <p:cNvSpPr/>
            <p:nvPr/>
          </p:nvSpPr>
          <p:spPr>
            <a:xfrm>
              <a:off x="7130305" y="1595080"/>
              <a:ext cx="1983617" cy="3667840"/>
            </a:xfrm>
            <a:prstGeom prst="roundRect">
              <a:avLst>
                <a:gd name="adj" fmla="val 72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60" name="Rounded Rectangle 59">
              <a:extLst>
                <a:ext uri="{FF2B5EF4-FFF2-40B4-BE49-F238E27FC236}">
                  <a16:creationId xmlns:a16="http://schemas.microsoft.com/office/drawing/2014/main" id="{D621004A-DEBC-3E4E-96EB-DAAF8A48B3DC}"/>
                </a:ext>
              </a:extLst>
            </p:cNvPr>
            <p:cNvSpPr/>
            <p:nvPr/>
          </p:nvSpPr>
          <p:spPr>
            <a:xfrm>
              <a:off x="7242124" y="1710745"/>
              <a:ext cx="1743460" cy="3436509"/>
            </a:xfrm>
            <a:prstGeom prst="roundRect">
              <a:avLst>
                <a:gd name="adj" fmla="val 46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61" name="Group 60">
            <a:extLst>
              <a:ext uri="{FF2B5EF4-FFF2-40B4-BE49-F238E27FC236}">
                <a16:creationId xmlns:a16="http://schemas.microsoft.com/office/drawing/2014/main" id="{D0017FD3-1C07-774F-8681-5C8F87F38DC4}"/>
              </a:ext>
            </a:extLst>
          </p:cNvPr>
          <p:cNvGrpSpPr/>
          <p:nvPr/>
        </p:nvGrpSpPr>
        <p:grpSpPr>
          <a:xfrm>
            <a:off x="5921246" y="1816490"/>
            <a:ext cx="1928005" cy="3383055"/>
            <a:chOff x="7130305" y="1595080"/>
            <a:chExt cx="1983617" cy="3667840"/>
          </a:xfrm>
        </p:grpSpPr>
        <p:sp>
          <p:nvSpPr>
            <p:cNvPr id="62" name="Rounded Rectangle 61">
              <a:extLst>
                <a:ext uri="{FF2B5EF4-FFF2-40B4-BE49-F238E27FC236}">
                  <a16:creationId xmlns:a16="http://schemas.microsoft.com/office/drawing/2014/main" id="{2D91E73D-428A-FB47-B990-A415A4A8A872}"/>
                </a:ext>
              </a:extLst>
            </p:cNvPr>
            <p:cNvSpPr/>
            <p:nvPr/>
          </p:nvSpPr>
          <p:spPr>
            <a:xfrm>
              <a:off x="7130305" y="1595080"/>
              <a:ext cx="1983617" cy="3667840"/>
            </a:xfrm>
            <a:prstGeom prst="roundRect">
              <a:avLst>
                <a:gd name="adj" fmla="val 72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64" name="Rounded Rectangle 63">
              <a:extLst>
                <a:ext uri="{FF2B5EF4-FFF2-40B4-BE49-F238E27FC236}">
                  <a16:creationId xmlns:a16="http://schemas.microsoft.com/office/drawing/2014/main" id="{BD36E85E-7DCB-DA44-9489-893E5F5F9183}"/>
                </a:ext>
              </a:extLst>
            </p:cNvPr>
            <p:cNvSpPr/>
            <p:nvPr/>
          </p:nvSpPr>
          <p:spPr>
            <a:xfrm>
              <a:off x="7242124" y="1710745"/>
              <a:ext cx="1743460" cy="3436509"/>
            </a:xfrm>
            <a:prstGeom prst="roundRect">
              <a:avLst>
                <a:gd name="adj" fmla="val 46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 name="Group 1">
            <a:extLst>
              <a:ext uri="{FF2B5EF4-FFF2-40B4-BE49-F238E27FC236}">
                <a16:creationId xmlns:a16="http://schemas.microsoft.com/office/drawing/2014/main" id="{8653880F-D9E8-1B42-A40E-FAD443C78437}"/>
              </a:ext>
            </a:extLst>
          </p:cNvPr>
          <p:cNvGrpSpPr/>
          <p:nvPr/>
        </p:nvGrpSpPr>
        <p:grpSpPr>
          <a:xfrm>
            <a:off x="3949581" y="1799596"/>
            <a:ext cx="1886031" cy="3399950"/>
            <a:chOff x="7130305" y="1595080"/>
            <a:chExt cx="1983617" cy="3667840"/>
          </a:xfrm>
        </p:grpSpPr>
        <p:sp>
          <p:nvSpPr>
            <p:cNvPr id="102" name="Rounded Rectangle 101">
              <a:extLst>
                <a:ext uri="{FF2B5EF4-FFF2-40B4-BE49-F238E27FC236}">
                  <a16:creationId xmlns:a16="http://schemas.microsoft.com/office/drawing/2014/main" id="{E8E7A1F3-ADA4-C549-9C36-B17C4983E337}"/>
                </a:ext>
              </a:extLst>
            </p:cNvPr>
            <p:cNvSpPr/>
            <p:nvPr/>
          </p:nvSpPr>
          <p:spPr>
            <a:xfrm>
              <a:off x="7130305" y="1595080"/>
              <a:ext cx="1983617" cy="3667840"/>
            </a:xfrm>
            <a:prstGeom prst="roundRect">
              <a:avLst>
                <a:gd name="adj" fmla="val 72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103" name="Rounded Rectangle 102">
              <a:extLst>
                <a:ext uri="{FF2B5EF4-FFF2-40B4-BE49-F238E27FC236}">
                  <a16:creationId xmlns:a16="http://schemas.microsoft.com/office/drawing/2014/main" id="{26530F9D-3AD6-BC45-80E3-1467D5889138}"/>
                </a:ext>
              </a:extLst>
            </p:cNvPr>
            <p:cNvSpPr/>
            <p:nvPr/>
          </p:nvSpPr>
          <p:spPr>
            <a:xfrm>
              <a:off x="7242124" y="1710745"/>
              <a:ext cx="1743460" cy="3436509"/>
            </a:xfrm>
            <a:prstGeom prst="roundRect">
              <a:avLst>
                <a:gd name="adj" fmla="val 46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grpSp>
      <p:sp>
        <p:nvSpPr>
          <p:cNvPr id="43" name="Rectangle 42">
            <a:extLst>
              <a:ext uri="{FF2B5EF4-FFF2-40B4-BE49-F238E27FC236}">
                <a16:creationId xmlns:a16="http://schemas.microsoft.com/office/drawing/2014/main" id="{561671FA-C06A-6C4E-B62F-D383132CC712}"/>
              </a:ext>
            </a:extLst>
          </p:cNvPr>
          <p:cNvSpPr/>
          <p:nvPr/>
        </p:nvSpPr>
        <p:spPr>
          <a:xfrm>
            <a:off x="1846944" y="2516093"/>
            <a:ext cx="9842603" cy="2164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45" name="Text Placeholder 11">
            <a:extLst>
              <a:ext uri="{FF2B5EF4-FFF2-40B4-BE49-F238E27FC236}">
                <a16:creationId xmlns:a16="http://schemas.microsoft.com/office/drawing/2014/main" id="{D7BA3D5B-2BDE-7745-84F9-247634659FF5}"/>
              </a:ext>
            </a:extLst>
          </p:cNvPr>
          <p:cNvSpPr txBox="1">
            <a:spLocks/>
          </p:cNvSpPr>
          <p:nvPr/>
        </p:nvSpPr>
        <p:spPr>
          <a:xfrm>
            <a:off x="1763847" y="2245350"/>
            <a:ext cx="2286000" cy="269886"/>
          </a:xfrm>
          <a:prstGeom prst="rect">
            <a:avLst/>
          </a:prstGeom>
        </p:spPr>
        <p:txBody>
          <a:bodyPr vert="horz" lIns="68580" tIns="34290" rIns="68580" bIns="3429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Aft>
                <a:spcPts val="0"/>
              </a:spcAft>
              <a:buClrTx/>
              <a:buSzTx/>
              <a:buFontTx/>
              <a:buNone/>
              <a:tabLst/>
              <a:defRPr/>
            </a:pPr>
            <a:r>
              <a:rPr kumimoji="0" lang="en-US" sz="1150" b="1" i="0" u="none" strike="noStrike" kern="1200" cap="none" spc="0" normalizeH="0" baseline="0" noProof="0" dirty="0">
                <a:ln>
                  <a:noFill/>
                </a:ln>
                <a:solidFill>
                  <a:srgbClr val="161616"/>
                </a:solidFill>
                <a:effectLst/>
                <a:uLnTx/>
                <a:uFillTx/>
                <a:latin typeface="Arial"/>
                <a:ea typeface="+mn-ea"/>
                <a:cs typeface="Arial" panose="020B0604020202020204" pitchFamily="34" charset="0"/>
              </a:rPr>
              <a:t>US Preventive </a:t>
            </a:r>
          </a:p>
          <a:p>
            <a:pPr marL="0" marR="0" lvl="0" indent="0" algn="ctr" defTabSz="685800" rtl="0" eaLnBrk="1" fontAlgn="auto" latinLnBrk="0" hangingPunct="1">
              <a:lnSpc>
                <a:spcPct val="100000"/>
              </a:lnSpc>
              <a:spcAft>
                <a:spcPts val="0"/>
              </a:spcAft>
              <a:buClrTx/>
              <a:buSzTx/>
              <a:buFontTx/>
              <a:buNone/>
              <a:tabLst/>
              <a:defRPr/>
            </a:pPr>
            <a:r>
              <a:rPr kumimoji="0" lang="en-US" sz="1150" b="1" i="0" u="none" strike="noStrike" kern="1200" cap="none" spc="0" normalizeH="0" baseline="0" noProof="0" dirty="0">
                <a:ln>
                  <a:noFill/>
                </a:ln>
                <a:solidFill>
                  <a:srgbClr val="161616"/>
                </a:solidFill>
                <a:effectLst/>
                <a:uLnTx/>
                <a:uFillTx/>
                <a:latin typeface="Arial"/>
                <a:ea typeface="+mn-ea"/>
                <a:cs typeface="Arial" panose="020B0604020202020204" pitchFamily="34" charset="0"/>
              </a:rPr>
              <a:t>Services Task Force </a:t>
            </a:r>
          </a:p>
          <a:p>
            <a:pPr marL="0" marR="0" lvl="0" indent="0" algn="ctr" defTabSz="685800" rtl="0" eaLnBrk="1" fontAlgn="auto" latinLnBrk="0" hangingPunct="1">
              <a:lnSpc>
                <a:spcPct val="100000"/>
              </a:lnSpc>
              <a:spcAft>
                <a:spcPts val="0"/>
              </a:spcAft>
              <a:buClrTx/>
              <a:buSzTx/>
              <a:buFontTx/>
              <a:buNone/>
              <a:tabLst/>
              <a:defRPr/>
            </a:pPr>
            <a:r>
              <a:rPr kumimoji="0" lang="en-US" sz="1150" b="1" i="0" u="none" strike="noStrike" kern="1200" cap="none" spc="0" normalizeH="0" baseline="0" noProof="0" dirty="0">
                <a:ln>
                  <a:noFill/>
                </a:ln>
                <a:solidFill>
                  <a:srgbClr val="161616"/>
                </a:solidFill>
                <a:effectLst/>
                <a:uLnTx/>
                <a:uFillTx/>
                <a:latin typeface="Arial"/>
                <a:ea typeface="+mn-ea"/>
                <a:cs typeface="Arial" panose="020B0604020202020204" pitchFamily="34" charset="0"/>
              </a:rPr>
              <a:t>(USPSTF) </a:t>
            </a:r>
            <a:r>
              <a:rPr kumimoji="0" lang="en-US" sz="1150" b="1" i="0" u="none" strike="noStrike" kern="1200" cap="none" spc="0" normalizeH="0" baseline="0" noProof="0" dirty="0">
                <a:ln>
                  <a:noFill/>
                </a:ln>
                <a:solidFill>
                  <a:srgbClr val="E7E6E6">
                    <a:lumMod val="10000"/>
                  </a:srgbClr>
                </a:solidFill>
                <a:effectLst/>
                <a:uLnTx/>
                <a:uFillTx/>
                <a:latin typeface="Arial"/>
                <a:ea typeface="+mn-ea"/>
                <a:cs typeface="Arial" panose="020B0604020202020204" pitchFamily="34" charset="0"/>
              </a:rPr>
              <a:t>2021</a:t>
            </a:r>
            <a:r>
              <a:rPr kumimoji="0" lang="en-US" sz="1150" b="1" i="0" u="none" strike="noStrike" kern="1200" cap="none" spc="0" normalizeH="0" baseline="30000" noProof="0" dirty="0">
                <a:ln>
                  <a:noFill/>
                </a:ln>
                <a:solidFill>
                  <a:srgbClr val="E7E6E6">
                    <a:lumMod val="10000"/>
                  </a:srgbClr>
                </a:solidFill>
                <a:effectLst/>
                <a:uLnTx/>
                <a:uFillTx/>
                <a:latin typeface="Arial"/>
                <a:ea typeface="+mn-ea"/>
                <a:cs typeface="Arial" panose="020B0604020202020204" pitchFamily="34" charset="0"/>
              </a:rPr>
              <a:t>1</a:t>
            </a:r>
          </a:p>
        </p:txBody>
      </p:sp>
      <p:sp>
        <p:nvSpPr>
          <p:cNvPr id="55" name="Rectangle 54">
            <a:extLst>
              <a:ext uri="{FF2B5EF4-FFF2-40B4-BE49-F238E27FC236}">
                <a16:creationId xmlns:a16="http://schemas.microsoft.com/office/drawing/2014/main" id="{67B96D89-ED54-5647-AFFA-168683800EF0}"/>
              </a:ext>
            </a:extLst>
          </p:cNvPr>
          <p:cNvSpPr/>
          <p:nvPr/>
        </p:nvSpPr>
        <p:spPr>
          <a:xfrm>
            <a:off x="443919" y="3520681"/>
            <a:ext cx="1735289" cy="32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72C4"/>
                </a:solidFill>
                <a:effectLst/>
                <a:uLnTx/>
                <a:uFillTx/>
                <a:latin typeface="Arial"/>
                <a:ea typeface="+mn-ea"/>
                <a:cs typeface="Arial" panose="020B0604020202020204" pitchFamily="34" charset="0"/>
              </a:rPr>
              <a:t>Begin Screening </a:t>
            </a:r>
          </a:p>
          <a:p>
            <a:pPr marL="0" marR="0" lvl="0" indent="0"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72C4"/>
                </a:solidFill>
                <a:effectLst/>
                <a:uLnTx/>
                <a:uFillTx/>
                <a:latin typeface="Arial"/>
                <a:ea typeface="+mn-ea"/>
                <a:cs typeface="Arial" panose="020B0604020202020204" pitchFamily="34" charset="0"/>
              </a:rPr>
              <a:t>at Age 50</a:t>
            </a:r>
          </a:p>
        </p:txBody>
      </p:sp>
      <p:sp>
        <p:nvSpPr>
          <p:cNvPr id="63" name="Rectangle 62">
            <a:extLst>
              <a:ext uri="{FF2B5EF4-FFF2-40B4-BE49-F238E27FC236}">
                <a16:creationId xmlns:a16="http://schemas.microsoft.com/office/drawing/2014/main" id="{5E744797-01C4-324A-B077-9D55F1613ED7}"/>
              </a:ext>
            </a:extLst>
          </p:cNvPr>
          <p:cNvSpPr/>
          <p:nvPr/>
        </p:nvSpPr>
        <p:spPr>
          <a:xfrm>
            <a:off x="420008" y="4188444"/>
            <a:ext cx="1728326" cy="32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72C4"/>
                </a:solidFill>
                <a:effectLst/>
                <a:uLnTx/>
                <a:uFillTx/>
                <a:latin typeface="Arial"/>
                <a:ea typeface="+mn-ea"/>
                <a:cs typeface="Arial" panose="020B0604020202020204" pitchFamily="34" charset="0"/>
              </a:rPr>
              <a:t>Continue Screening</a:t>
            </a:r>
            <a:br>
              <a:rPr kumimoji="0" lang="en-US" sz="1100" b="1" i="0" u="none" strike="noStrike" kern="1200" cap="none" spc="0" normalizeH="0" baseline="0" noProof="0" dirty="0">
                <a:ln>
                  <a:noFill/>
                </a:ln>
                <a:solidFill>
                  <a:srgbClr val="4472C4"/>
                </a:solidFill>
                <a:effectLst/>
                <a:uLnTx/>
                <a:uFillTx/>
                <a:latin typeface="Arial"/>
                <a:ea typeface="+mn-ea"/>
                <a:cs typeface="Arial" panose="020B0604020202020204" pitchFamily="34" charset="0"/>
              </a:rPr>
            </a:br>
            <a:r>
              <a:rPr kumimoji="0" lang="en-US" sz="1100" b="1" i="0" u="none" strike="noStrike" kern="1200" cap="none" spc="0" normalizeH="0" baseline="0" noProof="0" dirty="0">
                <a:ln>
                  <a:noFill/>
                </a:ln>
                <a:solidFill>
                  <a:srgbClr val="4472C4"/>
                </a:solidFill>
                <a:effectLst/>
                <a:uLnTx/>
                <a:uFillTx/>
                <a:latin typeface="Arial"/>
                <a:ea typeface="+mn-ea"/>
                <a:cs typeface="Arial" panose="020B0604020202020204" pitchFamily="34" charset="0"/>
              </a:rPr>
              <a:t>Until Age</a:t>
            </a:r>
          </a:p>
        </p:txBody>
      </p:sp>
      <p:sp>
        <p:nvSpPr>
          <p:cNvPr id="65" name="Rectangle 64">
            <a:extLst>
              <a:ext uri="{FF2B5EF4-FFF2-40B4-BE49-F238E27FC236}">
                <a16:creationId xmlns:a16="http://schemas.microsoft.com/office/drawing/2014/main" id="{39FE36CC-02C2-604C-9AB5-4B2A434144F4}"/>
              </a:ext>
            </a:extLst>
          </p:cNvPr>
          <p:cNvSpPr/>
          <p:nvPr/>
        </p:nvSpPr>
        <p:spPr>
          <a:xfrm>
            <a:off x="446849" y="2693166"/>
            <a:ext cx="1735289" cy="32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72C4"/>
                </a:solidFill>
                <a:effectLst/>
                <a:uLnTx/>
                <a:uFillTx/>
                <a:latin typeface="Arial"/>
                <a:ea typeface="+mn-ea"/>
                <a:cs typeface="Arial" panose="020B0604020202020204" pitchFamily="34" charset="0"/>
              </a:rPr>
              <a:t>Begin Screening </a:t>
            </a:r>
          </a:p>
          <a:p>
            <a:pPr marL="0" marR="0" lvl="0" indent="0"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72C4"/>
                </a:solidFill>
                <a:effectLst/>
                <a:uLnTx/>
                <a:uFillTx/>
                <a:latin typeface="Arial"/>
                <a:ea typeface="+mn-ea"/>
                <a:cs typeface="Arial" panose="020B0604020202020204" pitchFamily="34" charset="0"/>
              </a:rPr>
              <a:t>at Age 45</a:t>
            </a:r>
          </a:p>
        </p:txBody>
      </p:sp>
      <p:sp>
        <p:nvSpPr>
          <p:cNvPr id="67" name="Text Placeholder 11">
            <a:extLst>
              <a:ext uri="{FF2B5EF4-FFF2-40B4-BE49-F238E27FC236}">
                <a16:creationId xmlns:a16="http://schemas.microsoft.com/office/drawing/2014/main" id="{FE6FF3F8-208B-5E4A-9828-1413A43588FD}"/>
              </a:ext>
            </a:extLst>
          </p:cNvPr>
          <p:cNvSpPr txBox="1">
            <a:spLocks/>
          </p:cNvSpPr>
          <p:nvPr/>
        </p:nvSpPr>
        <p:spPr>
          <a:xfrm>
            <a:off x="3717896" y="2207252"/>
            <a:ext cx="2286000" cy="292631"/>
          </a:xfrm>
          <a:prstGeom prst="rect">
            <a:avLst/>
          </a:prstGeom>
        </p:spPr>
        <p:txBody>
          <a:bodyPr vert="horz" lIns="68580" tIns="34290" rIns="68580" bIns="3429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Aft>
                <a:spcPts val="0"/>
              </a:spcAft>
              <a:buClrTx/>
              <a:buSzTx/>
              <a:buFontTx/>
              <a:buNone/>
              <a:tabLst/>
              <a:defRPr/>
            </a:pPr>
            <a:br>
              <a:rPr kumimoji="0" lang="en-US" sz="1400" b="1" i="0" u="none" strike="noStrike" kern="1200" cap="none" spc="0" normalizeH="0" baseline="0" noProof="0" dirty="0">
                <a:ln>
                  <a:noFill/>
                </a:ln>
                <a:solidFill>
                  <a:srgbClr val="161616"/>
                </a:solidFill>
                <a:effectLst/>
                <a:uLnTx/>
                <a:uFillTx/>
                <a:latin typeface="Arial"/>
                <a:ea typeface="+mn-ea"/>
                <a:cs typeface="Arial" panose="020B0604020202020204" pitchFamily="34" charset="0"/>
              </a:rPr>
            </a:br>
            <a:r>
              <a:rPr kumimoji="0" lang="en-US" sz="1150" b="1" i="0" u="none" strike="noStrike" kern="1200" cap="none" spc="0" normalizeH="0" baseline="0" noProof="0" dirty="0">
                <a:ln>
                  <a:noFill/>
                </a:ln>
                <a:solidFill>
                  <a:srgbClr val="161616"/>
                </a:solidFill>
                <a:effectLst/>
                <a:uLnTx/>
                <a:uFillTx/>
                <a:latin typeface="Arial"/>
                <a:ea typeface="+mn-ea"/>
                <a:cs typeface="Arial" panose="020B0604020202020204" pitchFamily="34" charset="0"/>
              </a:rPr>
              <a:t>American </a:t>
            </a:r>
          </a:p>
          <a:p>
            <a:pPr marL="0" marR="0" lvl="0" indent="0" algn="ctr" defTabSz="685800" rtl="0" eaLnBrk="1" fontAlgn="auto" latinLnBrk="0" hangingPunct="1">
              <a:lnSpc>
                <a:spcPct val="100000"/>
              </a:lnSpc>
              <a:spcAft>
                <a:spcPts val="0"/>
              </a:spcAft>
              <a:buClrTx/>
              <a:buSzTx/>
              <a:buFontTx/>
              <a:buNone/>
              <a:tabLst/>
              <a:defRPr/>
            </a:pPr>
            <a:r>
              <a:rPr kumimoji="0" lang="en-US" sz="1150" b="1" i="0" u="none" strike="noStrike" kern="1200" cap="none" spc="0" normalizeH="0" baseline="0" noProof="0" dirty="0">
                <a:ln>
                  <a:noFill/>
                </a:ln>
                <a:solidFill>
                  <a:srgbClr val="161616"/>
                </a:solidFill>
                <a:effectLst/>
                <a:uLnTx/>
                <a:uFillTx/>
                <a:latin typeface="Arial"/>
                <a:ea typeface="+mn-ea"/>
                <a:cs typeface="Arial" panose="020B0604020202020204" pitchFamily="34" charset="0"/>
              </a:rPr>
              <a:t>Cancer Society </a:t>
            </a:r>
          </a:p>
          <a:p>
            <a:pPr marL="0" marR="0" lvl="0" indent="0" algn="ctr" defTabSz="685800" rtl="0" eaLnBrk="1" fontAlgn="auto" latinLnBrk="0" hangingPunct="1">
              <a:lnSpc>
                <a:spcPct val="100000"/>
              </a:lnSpc>
              <a:spcAft>
                <a:spcPts val="0"/>
              </a:spcAft>
              <a:buClrTx/>
              <a:buSzTx/>
              <a:buFontTx/>
              <a:buNone/>
              <a:tabLst/>
              <a:defRPr/>
            </a:pPr>
            <a:r>
              <a:rPr kumimoji="0" lang="en-US" sz="1150" b="1" i="0" u="none" strike="noStrike" kern="1200" cap="none" spc="0" normalizeH="0" baseline="0" noProof="0" dirty="0">
                <a:ln>
                  <a:noFill/>
                </a:ln>
                <a:solidFill>
                  <a:srgbClr val="161616"/>
                </a:solidFill>
                <a:effectLst/>
                <a:uLnTx/>
                <a:uFillTx/>
                <a:latin typeface="Arial"/>
                <a:ea typeface="+mn-ea"/>
                <a:cs typeface="Arial" panose="020B0604020202020204" pitchFamily="34" charset="0"/>
              </a:rPr>
              <a:t>(ACS) 2018</a:t>
            </a:r>
            <a:r>
              <a:rPr kumimoji="0" lang="en-US" sz="1150" b="1" i="0" u="none" strike="noStrike" kern="1200" cap="none" spc="0" normalizeH="0" baseline="30000" noProof="0" dirty="0">
                <a:ln>
                  <a:noFill/>
                </a:ln>
                <a:solidFill>
                  <a:srgbClr val="161616"/>
                </a:solidFill>
                <a:effectLst/>
                <a:uLnTx/>
                <a:uFillTx/>
                <a:latin typeface="Arial"/>
                <a:ea typeface="+mn-ea"/>
                <a:cs typeface="Arial" panose="020B0604020202020204" pitchFamily="34" charset="0"/>
              </a:rPr>
              <a:t>2</a:t>
            </a:r>
          </a:p>
        </p:txBody>
      </p:sp>
      <p:sp>
        <p:nvSpPr>
          <p:cNvPr id="72" name="Text Placeholder 11">
            <a:extLst>
              <a:ext uri="{FF2B5EF4-FFF2-40B4-BE49-F238E27FC236}">
                <a16:creationId xmlns:a16="http://schemas.microsoft.com/office/drawing/2014/main" id="{62A47F14-12BE-4449-88E1-1BC45271A464}"/>
              </a:ext>
            </a:extLst>
          </p:cNvPr>
          <p:cNvSpPr txBox="1">
            <a:spLocks/>
          </p:cNvSpPr>
          <p:nvPr/>
        </p:nvSpPr>
        <p:spPr>
          <a:xfrm>
            <a:off x="5747620" y="2253795"/>
            <a:ext cx="2286000" cy="311915"/>
          </a:xfrm>
          <a:prstGeom prst="rect">
            <a:avLst/>
          </a:prstGeom>
        </p:spPr>
        <p:txBody>
          <a:bodyPr vert="horz" lIns="68580" tIns="34290" rIns="68580" bIns="3429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Aft>
                <a:spcPts val="0"/>
              </a:spcAft>
              <a:buClrTx/>
              <a:buSzTx/>
              <a:buFontTx/>
              <a:buNone/>
              <a:tabLst/>
              <a:defRPr/>
            </a:pPr>
            <a:r>
              <a:rPr lang="en-US" sz="1050" b="1" i="0" u="none" strike="noStrike" dirty="0">
                <a:solidFill>
                  <a:schemeClr val="bg2">
                    <a:lumMod val="10000"/>
                  </a:schemeClr>
                </a:solidFill>
                <a:effectLst/>
                <a:latin typeface="Arial" panose="020B0604020202020204" pitchFamily="34" charset="0"/>
              </a:rPr>
              <a:t>NCCN Clinical Practice Guidelines in Oncology </a:t>
            </a:r>
          </a:p>
          <a:p>
            <a:pPr marL="0" marR="0" lvl="0" indent="0" algn="ctr" defTabSz="685800" rtl="0" eaLnBrk="1" fontAlgn="auto" latinLnBrk="0" hangingPunct="1">
              <a:lnSpc>
                <a:spcPct val="100000"/>
              </a:lnSpc>
              <a:spcAft>
                <a:spcPts val="0"/>
              </a:spcAft>
              <a:buClrTx/>
              <a:buSzTx/>
              <a:buFontTx/>
              <a:buNone/>
              <a:tabLst/>
              <a:defRPr/>
            </a:pPr>
            <a:r>
              <a:rPr lang="en-US" sz="1050" b="1" i="0" u="none" strike="noStrike" dirty="0">
                <a:solidFill>
                  <a:schemeClr val="bg2">
                    <a:lumMod val="10000"/>
                  </a:schemeClr>
                </a:solidFill>
                <a:effectLst/>
                <a:latin typeface="Arial" panose="020B0604020202020204" pitchFamily="34" charset="0"/>
              </a:rPr>
              <a:t>(NCCN Guidelines</a:t>
            </a:r>
            <a:r>
              <a:rPr lang="en-US" sz="1050" b="1" i="0" u="none" strike="noStrike" baseline="30000" dirty="0">
                <a:solidFill>
                  <a:schemeClr val="bg2">
                    <a:lumMod val="10000"/>
                  </a:schemeClr>
                </a:solidFill>
                <a:effectLst/>
                <a:latin typeface="Arial" panose="020B0604020202020204" pitchFamily="34" charset="0"/>
              </a:rPr>
              <a:t>®</a:t>
            </a:r>
            <a:r>
              <a:rPr lang="en-US" sz="1050" b="1" i="0" u="none" strike="noStrike" baseline="0" dirty="0">
                <a:solidFill>
                  <a:schemeClr val="bg2">
                    <a:lumMod val="10000"/>
                  </a:schemeClr>
                </a:solidFill>
                <a:effectLst/>
                <a:latin typeface="Arial" panose="020B0604020202020204" pitchFamily="34" charset="0"/>
              </a:rPr>
              <a:t>) </a:t>
            </a:r>
          </a:p>
          <a:p>
            <a:pPr marL="0" marR="0" lvl="0" indent="0" algn="ctr" defTabSz="685800" rtl="0" eaLnBrk="1" fontAlgn="auto" latinLnBrk="0" hangingPunct="1">
              <a:lnSpc>
                <a:spcPct val="100000"/>
              </a:lnSpc>
              <a:spcAft>
                <a:spcPts val="0"/>
              </a:spcAft>
              <a:buClrTx/>
              <a:buSzTx/>
              <a:buFontTx/>
              <a:buNone/>
              <a:tabLst/>
              <a:defRPr/>
            </a:pPr>
            <a:r>
              <a:rPr lang="en-US" sz="1050" b="1" i="0" u="none" strike="noStrike" dirty="0">
                <a:solidFill>
                  <a:schemeClr val="bg2">
                    <a:lumMod val="10000"/>
                  </a:schemeClr>
                </a:solidFill>
                <a:effectLst/>
                <a:latin typeface="Arial" panose="020B0604020202020204" pitchFamily="34" charset="0"/>
              </a:rPr>
              <a:t>2021</a:t>
            </a:r>
            <a:r>
              <a:rPr kumimoji="0" lang="en-US" sz="1050" b="1" i="0" u="none" strike="noStrike" kern="1200" cap="none" spc="0" normalizeH="0" baseline="30000" noProof="0" dirty="0">
                <a:ln>
                  <a:noFill/>
                </a:ln>
                <a:solidFill>
                  <a:srgbClr val="161616"/>
                </a:solidFill>
                <a:effectLst/>
                <a:uLnTx/>
                <a:uFillTx/>
                <a:latin typeface="Arial"/>
                <a:ea typeface="+mn-ea"/>
                <a:cs typeface="Arial" panose="020B0604020202020204" pitchFamily="34" charset="0"/>
              </a:rPr>
              <a:t>3*</a:t>
            </a:r>
          </a:p>
        </p:txBody>
      </p:sp>
      <p:sp>
        <p:nvSpPr>
          <p:cNvPr id="74" name="Text Placeholder 11">
            <a:extLst>
              <a:ext uri="{FF2B5EF4-FFF2-40B4-BE49-F238E27FC236}">
                <a16:creationId xmlns:a16="http://schemas.microsoft.com/office/drawing/2014/main" id="{39ABCD7C-2AC0-D74A-89E3-3496DC0CAB2F}"/>
              </a:ext>
            </a:extLst>
          </p:cNvPr>
          <p:cNvSpPr txBox="1">
            <a:spLocks/>
          </p:cNvSpPr>
          <p:nvPr/>
        </p:nvSpPr>
        <p:spPr>
          <a:xfrm>
            <a:off x="9702363" y="2265191"/>
            <a:ext cx="2286000" cy="263968"/>
          </a:xfrm>
          <a:prstGeom prst="rect">
            <a:avLst/>
          </a:prstGeom>
        </p:spPr>
        <p:txBody>
          <a:bodyPr vert="horz" lIns="68580" tIns="34290" rIns="68580" bIns="3429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Aft>
                <a:spcPts val="0"/>
              </a:spcAft>
              <a:buClrTx/>
              <a:buSzTx/>
              <a:buFontTx/>
              <a:buNone/>
              <a:tabLst/>
              <a:defRPr/>
            </a:pPr>
            <a:r>
              <a:rPr kumimoji="0" lang="en-US" sz="1150" b="1" i="0" u="none" strike="noStrike" kern="1200" cap="none" spc="0" normalizeH="0" baseline="0" noProof="0" dirty="0">
                <a:ln>
                  <a:noFill/>
                </a:ln>
                <a:solidFill>
                  <a:srgbClr val="161616"/>
                </a:solidFill>
                <a:effectLst/>
                <a:uLnTx/>
                <a:uFillTx/>
                <a:latin typeface="Arial"/>
                <a:ea typeface="+mn-ea"/>
                <a:cs typeface="Arial" panose="020B0604020202020204" pitchFamily="34" charset="0"/>
              </a:rPr>
              <a:t>Multi-Society </a:t>
            </a:r>
          </a:p>
          <a:p>
            <a:pPr marL="0" marR="0" lvl="0" indent="0" algn="ctr" defTabSz="685800" rtl="0" eaLnBrk="1" fontAlgn="auto" latinLnBrk="0" hangingPunct="1">
              <a:lnSpc>
                <a:spcPct val="100000"/>
              </a:lnSpc>
              <a:spcAft>
                <a:spcPts val="0"/>
              </a:spcAft>
              <a:buClrTx/>
              <a:buSzTx/>
              <a:buFontTx/>
              <a:buNone/>
              <a:tabLst/>
              <a:defRPr/>
            </a:pPr>
            <a:r>
              <a:rPr kumimoji="0" lang="en-US" sz="1150" b="1" i="0" u="none" strike="noStrike" kern="1200" cap="none" spc="0" normalizeH="0" baseline="0" noProof="0" dirty="0">
                <a:ln>
                  <a:noFill/>
                </a:ln>
                <a:solidFill>
                  <a:srgbClr val="161616"/>
                </a:solidFill>
                <a:effectLst/>
                <a:uLnTx/>
                <a:uFillTx/>
                <a:latin typeface="Arial"/>
                <a:ea typeface="+mn-ea"/>
                <a:cs typeface="Arial" panose="020B0604020202020204" pitchFamily="34" charset="0"/>
              </a:rPr>
              <a:t>T</a:t>
            </a:r>
            <a:r>
              <a:rPr lang="en-US" sz="1150" b="1" dirty="0">
                <a:solidFill>
                  <a:srgbClr val="161616"/>
                </a:solidFill>
                <a:latin typeface="Arial"/>
                <a:cs typeface="Arial" panose="020B0604020202020204" pitchFamily="34" charset="0"/>
              </a:rPr>
              <a:t>ask </a:t>
            </a:r>
            <a:r>
              <a:rPr kumimoji="0" lang="en-US" sz="1150" b="1" i="0" u="none" strike="noStrike" kern="1200" cap="none" spc="0" normalizeH="0" baseline="0" noProof="0" dirty="0">
                <a:ln>
                  <a:noFill/>
                </a:ln>
                <a:solidFill>
                  <a:srgbClr val="161616"/>
                </a:solidFill>
                <a:effectLst/>
                <a:uLnTx/>
                <a:uFillTx/>
                <a:latin typeface="Arial"/>
                <a:ea typeface="+mn-ea"/>
                <a:cs typeface="Arial" panose="020B0604020202020204" pitchFamily="34" charset="0"/>
              </a:rPr>
              <a:t>Force </a:t>
            </a:r>
          </a:p>
          <a:p>
            <a:pPr marL="0" marR="0" lvl="0" indent="0" algn="ctr" defTabSz="685800" rtl="0" eaLnBrk="1" fontAlgn="auto" latinLnBrk="0" hangingPunct="1">
              <a:lnSpc>
                <a:spcPct val="100000"/>
              </a:lnSpc>
              <a:spcAft>
                <a:spcPts val="0"/>
              </a:spcAft>
              <a:buClrTx/>
              <a:buSzTx/>
              <a:buFontTx/>
              <a:buNone/>
              <a:tabLst/>
              <a:defRPr/>
            </a:pPr>
            <a:r>
              <a:rPr kumimoji="0" lang="en-US" sz="1150" b="1" i="0" u="none" strike="noStrike" kern="1200" cap="none" spc="0" normalizeH="0" baseline="0" noProof="0" dirty="0">
                <a:ln>
                  <a:noFill/>
                </a:ln>
                <a:solidFill>
                  <a:srgbClr val="161616"/>
                </a:solidFill>
                <a:effectLst/>
                <a:uLnTx/>
                <a:uFillTx/>
                <a:latin typeface="Arial"/>
                <a:ea typeface="+mn-ea"/>
                <a:cs typeface="Arial" panose="020B0604020202020204" pitchFamily="34" charset="0"/>
              </a:rPr>
              <a:t>(MSTF) 2021</a:t>
            </a:r>
            <a:r>
              <a:rPr kumimoji="0" lang="en-US" sz="1150" b="1" i="0" u="none" strike="noStrike" kern="1200" cap="none" spc="0" normalizeH="0" baseline="30000" noProof="0" dirty="0">
                <a:ln>
                  <a:noFill/>
                </a:ln>
                <a:solidFill>
                  <a:srgbClr val="161616"/>
                </a:solidFill>
                <a:effectLst/>
                <a:uLnTx/>
                <a:uFillTx/>
                <a:latin typeface="Arial"/>
                <a:ea typeface="+mn-ea"/>
                <a:cs typeface="Arial" panose="020B0604020202020204" pitchFamily="34" charset="0"/>
              </a:rPr>
              <a:t>5</a:t>
            </a:r>
            <a:r>
              <a:rPr kumimoji="0" lang="en-US" sz="1150" b="1" i="0" u="none" strike="noStrike" kern="1200" cap="none" spc="0" normalizeH="0" noProof="0" dirty="0">
                <a:ln>
                  <a:noFill/>
                </a:ln>
                <a:solidFill>
                  <a:srgbClr val="161616"/>
                </a:solidFill>
                <a:effectLst/>
                <a:uLnTx/>
                <a:uFillTx/>
                <a:latin typeface="Arial"/>
                <a:ea typeface="+mn-ea"/>
                <a:cs typeface="Arial" panose="020B0604020202020204" pitchFamily="34" charset="0"/>
              </a:rPr>
              <a:t>**</a:t>
            </a:r>
            <a:endParaRPr kumimoji="0" lang="en-US" sz="1150" b="1" i="0" u="none" strike="noStrike" kern="1200" cap="none" spc="0" normalizeH="0" baseline="30000" noProof="0" dirty="0">
              <a:ln>
                <a:noFill/>
              </a:ln>
              <a:solidFill>
                <a:srgbClr val="161616"/>
              </a:solidFill>
              <a:effectLst/>
              <a:uLnTx/>
              <a:uFillTx/>
              <a:latin typeface="Arial"/>
              <a:ea typeface="+mn-ea"/>
              <a:cs typeface="Arial" panose="020B0604020202020204" pitchFamily="34" charset="0"/>
            </a:endParaRPr>
          </a:p>
        </p:txBody>
      </p:sp>
      <p:sp>
        <p:nvSpPr>
          <p:cNvPr id="75" name="Rectangle 74">
            <a:extLst>
              <a:ext uri="{FF2B5EF4-FFF2-40B4-BE49-F238E27FC236}">
                <a16:creationId xmlns:a16="http://schemas.microsoft.com/office/drawing/2014/main" id="{176B78A4-A967-A740-B655-475AC45E3C47}"/>
              </a:ext>
            </a:extLst>
          </p:cNvPr>
          <p:cNvSpPr/>
          <p:nvPr/>
        </p:nvSpPr>
        <p:spPr>
          <a:xfrm>
            <a:off x="1797474" y="3988544"/>
            <a:ext cx="2286000" cy="61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75; after 75, it is an </a:t>
            </a:r>
            <a:b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individualized decision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Grade C</a:t>
            </a:r>
            <a:r>
              <a:rPr kumimoji="0" lang="en-US" sz="1100" b="0" i="0" u="none" strike="noStrike" kern="1200" cap="none" spc="0" normalizeH="0" baseline="30000" noProof="0" dirty="0">
                <a:ln>
                  <a:noFill/>
                </a:ln>
                <a:solidFill>
                  <a:srgbClr val="000000"/>
                </a:solidFill>
                <a:effectLst/>
                <a:uLnTx/>
                <a:uFillTx/>
                <a:latin typeface="Arial"/>
                <a:ea typeface="+mn-ea"/>
                <a:cs typeface="+mn-cs"/>
              </a:rPr>
              <a:t>†</a:t>
            </a: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recommendation</a:t>
            </a:r>
          </a:p>
        </p:txBody>
      </p:sp>
      <p:sp>
        <p:nvSpPr>
          <p:cNvPr id="77" name="Rectangle 76">
            <a:extLst>
              <a:ext uri="{FF2B5EF4-FFF2-40B4-BE49-F238E27FC236}">
                <a16:creationId xmlns:a16="http://schemas.microsoft.com/office/drawing/2014/main" id="{721FD2F2-81CC-9941-8B6A-87585CB4934F}"/>
              </a:ext>
            </a:extLst>
          </p:cNvPr>
          <p:cNvSpPr/>
          <p:nvPr/>
        </p:nvSpPr>
        <p:spPr>
          <a:xfrm>
            <a:off x="3631978" y="4242070"/>
            <a:ext cx="2286000" cy="32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75</a:t>
            </a:r>
          </a:p>
        </p:txBody>
      </p:sp>
      <p:sp>
        <p:nvSpPr>
          <p:cNvPr id="79" name="Rectangle 78">
            <a:extLst>
              <a:ext uri="{FF2B5EF4-FFF2-40B4-BE49-F238E27FC236}">
                <a16:creationId xmlns:a16="http://schemas.microsoft.com/office/drawing/2014/main" id="{485381FB-C8AC-1745-A9F3-2200976DB6C7}"/>
              </a:ext>
            </a:extLst>
          </p:cNvPr>
          <p:cNvSpPr/>
          <p:nvPr/>
        </p:nvSpPr>
        <p:spPr>
          <a:xfrm>
            <a:off x="9964404" y="4155892"/>
            <a:ext cx="1729565" cy="32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75 or when life expectancy is &lt;10 years</a:t>
            </a:r>
          </a:p>
        </p:txBody>
      </p:sp>
      <p:sp>
        <p:nvSpPr>
          <p:cNvPr id="80" name="Rectangle 79">
            <a:extLst>
              <a:ext uri="{FF2B5EF4-FFF2-40B4-BE49-F238E27FC236}">
                <a16:creationId xmlns:a16="http://schemas.microsoft.com/office/drawing/2014/main" id="{1AFFB1DD-BBFA-AA46-9457-58A7F413CB2C}"/>
              </a:ext>
            </a:extLst>
          </p:cNvPr>
          <p:cNvSpPr/>
          <p:nvPr/>
        </p:nvSpPr>
        <p:spPr>
          <a:xfrm>
            <a:off x="3698788" y="3545622"/>
            <a:ext cx="2286000" cy="32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Strong </a:t>
            </a:r>
          </a:p>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Recommendation</a:t>
            </a:r>
          </a:p>
        </p:txBody>
      </p:sp>
      <p:sp>
        <p:nvSpPr>
          <p:cNvPr id="81" name="Rectangle 80">
            <a:extLst>
              <a:ext uri="{FF2B5EF4-FFF2-40B4-BE49-F238E27FC236}">
                <a16:creationId xmlns:a16="http://schemas.microsoft.com/office/drawing/2014/main" id="{82B854B8-69D0-6C43-A22B-103AAD977225}"/>
              </a:ext>
            </a:extLst>
          </p:cNvPr>
          <p:cNvSpPr/>
          <p:nvPr/>
        </p:nvSpPr>
        <p:spPr>
          <a:xfrm>
            <a:off x="3712794" y="2695336"/>
            <a:ext cx="2286000" cy="32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Qualified</a:t>
            </a:r>
            <a:r>
              <a:rPr kumimoji="0" lang="en-US" sz="1100" b="0" i="0" u="none" strike="noStrike" kern="1200" cap="none" spc="0" normalizeH="0" baseline="30000" noProof="0" dirty="0">
                <a:ln>
                  <a:noFill/>
                </a:ln>
                <a:solidFill>
                  <a:srgbClr val="000000"/>
                </a:solidFill>
                <a:effectLst/>
                <a:uLnTx/>
                <a:uFillTx/>
                <a:latin typeface="Arial"/>
                <a:ea typeface="+mn-ea"/>
                <a:cs typeface="Arial" panose="020B0604020202020204" pitchFamily="34" charset="0"/>
              </a:rPr>
              <a:t>‡</a:t>
            </a: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t>
            </a:r>
          </a:p>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Recommendation</a:t>
            </a:r>
          </a:p>
        </p:txBody>
      </p:sp>
      <p:sp>
        <p:nvSpPr>
          <p:cNvPr id="84" name="Rectangle 83">
            <a:extLst>
              <a:ext uri="{FF2B5EF4-FFF2-40B4-BE49-F238E27FC236}">
                <a16:creationId xmlns:a16="http://schemas.microsoft.com/office/drawing/2014/main" id="{9C04E26F-CAD0-E145-A6D5-BD0B7363442F}"/>
              </a:ext>
            </a:extLst>
          </p:cNvPr>
          <p:cNvSpPr/>
          <p:nvPr/>
        </p:nvSpPr>
        <p:spPr>
          <a:xfrm>
            <a:off x="10003667" y="2753945"/>
            <a:ext cx="1744691" cy="32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Weak recommendation; low-quality evidence</a:t>
            </a:r>
          </a:p>
        </p:txBody>
      </p:sp>
      <p:sp>
        <p:nvSpPr>
          <p:cNvPr id="11" name="Text Placeholder 10">
            <a:extLst>
              <a:ext uri="{FF2B5EF4-FFF2-40B4-BE49-F238E27FC236}">
                <a16:creationId xmlns:a16="http://schemas.microsoft.com/office/drawing/2014/main" id="{9BE7D34B-2DA7-4B90-98F4-56D37BF240BC}"/>
              </a:ext>
            </a:extLst>
          </p:cNvPr>
          <p:cNvSpPr>
            <a:spLocks noGrp="1"/>
          </p:cNvSpPr>
          <p:nvPr>
            <p:ph type="body" sz="quarter" idx="16"/>
          </p:nvPr>
        </p:nvSpPr>
        <p:spPr>
          <a:xfrm>
            <a:off x="1664201" y="6168511"/>
            <a:ext cx="10029768" cy="426611"/>
          </a:xfrm>
        </p:spPr>
        <p:txBody>
          <a:bodyPr/>
          <a:lstStyle/>
          <a:p>
            <a:pPr>
              <a:lnSpc>
                <a:spcPct val="100000"/>
              </a:lnSpc>
              <a:spcBef>
                <a:spcPts val="0"/>
              </a:spcBef>
            </a:pPr>
            <a:r>
              <a:rPr kumimoji="0" lang="en-US" sz="750" b="1" i="0" u="none" strike="noStrike" kern="1200" cap="none" spc="0" normalizeH="0" baseline="0" noProof="0" dirty="0">
                <a:ln>
                  <a:noFill/>
                </a:ln>
                <a:solidFill>
                  <a:srgbClr val="44546A"/>
                </a:solidFill>
                <a:effectLst/>
                <a:uLnTx/>
                <a:uFillTx/>
                <a:ea typeface="+mn-ea"/>
                <a:cs typeface="Arial Narrow" panose="020B0604020202020204" pitchFamily="34" charset="0"/>
              </a:rPr>
              <a:t>CRC: </a:t>
            </a:r>
            <a:r>
              <a:rPr kumimoji="0" lang="en-US" sz="750" b="0" i="0" u="none" strike="noStrike" kern="1200" cap="none" spc="0" normalizeH="0" baseline="0" noProof="0" dirty="0">
                <a:ln>
                  <a:noFill/>
                </a:ln>
                <a:solidFill>
                  <a:srgbClr val="44546A"/>
                </a:solidFill>
                <a:effectLst/>
                <a:uLnTx/>
                <a:uFillTx/>
                <a:ea typeface="+mn-ea"/>
                <a:cs typeface="Arial Narrow" panose="020B0604020202020204" pitchFamily="34" charset="0"/>
              </a:rPr>
              <a:t>colorectal cancer. </a:t>
            </a:r>
          </a:p>
          <a:p>
            <a:pPr>
              <a:lnSpc>
                <a:spcPct val="100000"/>
              </a:lnSpc>
              <a:spcBef>
                <a:spcPts val="0"/>
              </a:spcBef>
            </a:pPr>
            <a:r>
              <a:rPr lang="en-US" sz="750" dirty="0">
                <a:ea typeface="+mn-lt"/>
                <a:cs typeface="+mn-lt"/>
              </a:rPr>
              <a:t>1. Davidson KW, et al. </a:t>
            </a:r>
            <a:r>
              <a:rPr lang="en-US" sz="750" i="1" dirty="0">
                <a:ea typeface="+mn-lt"/>
                <a:cs typeface="+mn-lt"/>
              </a:rPr>
              <a:t>JAMA</a:t>
            </a:r>
            <a:r>
              <a:rPr lang="en-US" sz="750" dirty="0">
                <a:ea typeface="+mn-lt"/>
                <a:cs typeface="+mn-lt"/>
              </a:rPr>
              <a:t>. 2021;325(19):1965-1977.  </a:t>
            </a:r>
            <a:r>
              <a:rPr kumimoji="0" lang="en-US" sz="750" b="0" i="0" u="none" strike="noStrike" kern="1200" cap="none" spc="0" normalizeH="0" baseline="0" noProof="0" dirty="0">
                <a:ln>
                  <a:noFill/>
                </a:ln>
                <a:effectLst/>
                <a:uLnTx/>
                <a:uFillTx/>
                <a:ea typeface="+mn-ea"/>
                <a:cs typeface="Arial Narrow" panose="020B0604020202020204" pitchFamily="34" charset="0"/>
              </a:rPr>
              <a:t>2. Wolf AMD, et al. </a:t>
            </a:r>
            <a:r>
              <a:rPr kumimoji="0" lang="en-US" sz="750" b="0" i="1" u="none" strike="noStrike" kern="1200" cap="none" spc="0" normalizeH="0" baseline="0" noProof="0" dirty="0">
                <a:ln>
                  <a:noFill/>
                </a:ln>
                <a:effectLst/>
                <a:uLnTx/>
                <a:uFillTx/>
                <a:ea typeface="+mn-ea"/>
                <a:cs typeface="Arial Narrow" panose="020B0604020202020204" pitchFamily="34" charset="0"/>
              </a:rPr>
              <a:t>CA Cancer J Clin</a:t>
            </a:r>
            <a:r>
              <a:rPr kumimoji="0" lang="en-US" sz="750" b="0" i="0" u="none" strike="noStrike" kern="1200" cap="none" spc="0" normalizeH="0" baseline="0" noProof="0" dirty="0">
                <a:ln>
                  <a:noFill/>
                </a:ln>
                <a:effectLst/>
                <a:uLnTx/>
                <a:uFillTx/>
                <a:ea typeface="+mn-ea"/>
                <a:cs typeface="Arial Narrow" panose="020B0604020202020204" pitchFamily="34" charset="0"/>
              </a:rPr>
              <a:t>. 2018;68(4):250-281.  3. </a:t>
            </a:r>
            <a:r>
              <a:rPr lang="en-US" sz="750" dirty="0">
                <a:effectLst/>
                <a:ea typeface="Calibri" panose="020F0502020204030204" pitchFamily="34" charset="0"/>
                <a:cs typeface="Times New Roman" panose="02020603050405020304" pitchFamily="18" charset="0"/>
              </a:rPr>
              <a:t>Referenced with permission from the NCCN Clinical Practice Guidelines in Oncology (NCCN Guidelines</a:t>
            </a:r>
            <a:r>
              <a:rPr lang="en-US" sz="750" baseline="30000" dirty="0">
                <a:effectLst/>
                <a:ea typeface="Calibri" panose="020F0502020204030204" pitchFamily="34" charset="0"/>
                <a:cs typeface="Times New Roman" panose="02020603050405020304" pitchFamily="18" charset="0"/>
              </a:rPr>
              <a:t>®</a:t>
            </a:r>
            <a:r>
              <a:rPr lang="en-US" sz="750" dirty="0">
                <a:effectLst/>
                <a:ea typeface="Calibri" panose="020F0502020204030204" pitchFamily="34" charset="0"/>
                <a:cs typeface="Times New Roman" panose="02020603050405020304" pitchFamily="18" charset="0"/>
              </a:rPr>
              <a:t>) for Colorectal Cancer Screening V.2.2021. © National Comprehensive Cancer Network, Inc. 2022. All rights reserved. Accessed February 8, 2022. To view the most recent and complete version of the guideline, go online to NCCN.org.</a:t>
            </a:r>
          </a:p>
          <a:p>
            <a:pPr>
              <a:lnSpc>
                <a:spcPct val="100000"/>
              </a:lnSpc>
              <a:spcBef>
                <a:spcPts val="0"/>
              </a:spcBef>
            </a:pPr>
            <a:r>
              <a:rPr kumimoji="0" lang="en-US" sz="750" b="0" i="0" u="none" strike="noStrike" kern="1200" cap="none" spc="0" normalizeH="0" baseline="0" noProof="0" dirty="0">
                <a:ln>
                  <a:noFill/>
                </a:ln>
                <a:solidFill>
                  <a:srgbClr val="44546A"/>
                </a:solidFill>
                <a:effectLst/>
                <a:uLnTx/>
                <a:uFillTx/>
                <a:ea typeface="+mn-ea"/>
                <a:cs typeface="Arial Narrow" panose="020B0604020202020204" pitchFamily="34" charset="0"/>
              </a:rPr>
              <a:t>4. </a:t>
            </a:r>
            <a:r>
              <a:rPr lang="en-US" sz="750" dirty="0"/>
              <a:t>Shaukat A, et al. </a:t>
            </a:r>
            <a:r>
              <a:rPr lang="en-US" sz="750" i="1" dirty="0"/>
              <a:t>Am J Gastroenterol.</a:t>
            </a:r>
            <a:r>
              <a:rPr lang="en-US" sz="750" dirty="0"/>
              <a:t> 2021; 116:458-479.  </a:t>
            </a:r>
            <a:r>
              <a:rPr kumimoji="0" lang="en-US" sz="750" b="0" i="0" u="none" strike="noStrike" kern="1200" cap="none" spc="0" normalizeH="0" baseline="0" noProof="0" dirty="0">
                <a:ln>
                  <a:noFill/>
                </a:ln>
                <a:solidFill>
                  <a:srgbClr val="44546A"/>
                </a:solidFill>
                <a:effectLst/>
                <a:uLnTx/>
                <a:uFillTx/>
                <a:ea typeface="+mn-ea"/>
                <a:cs typeface="Arial Narrow" panose="020B0604020202020204" pitchFamily="34" charset="0"/>
              </a:rPr>
              <a:t>5. Patel SG,</a:t>
            </a:r>
            <a:r>
              <a:rPr lang="en-US" sz="750" dirty="0">
                <a:solidFill>
                  <a:srgbClr val="44546A"/>
                </a:solidFill>
                <a:cs typeface="Arial Narrow" panose="020B0604020202020204" pitchFamily="34" charset="0"/>
              </a:rPr>
              <a:t> et al.</a:t>
            </a:r>
            <a:r>
              <a:rPr kumimoji="0" lang="en-US" sz="750" b="0" i="0" u="none" strike="noStrike" kern="1200" cap="none" spc="0" normalizeH="0" baseline="0" noProof="0" dirty="0">
                <a:ln>
                  <a:noFill/>
                </a:ln>
                <a:solidFill>
                  <a:srgbClr val="44546A"/>
                </a:solidFill>
                <a:effectLst/>
                <a:uLnTx/>
                <a:uFillTx/>
                <a:ea typeface="+mn-ea"/>
                <a:cs typeface="Arial Narrow" panose="020B0604020202020204" pitchFamily="34" charset="0"/>
              </a:rPr>
              <a:t> </a:t>
            </a:r>
            <a:r>
              <a:rPr kumimoji="0" lang="en-US" sz="750" b="0" i="1" u="none" strike="noStrike" kern="1200" cap="none" spc="0" normalizeH="0" baseline="0" noProof="0" dirty="0">
                <a:ln>
                  <a:noFill/>
                </a:ln>
                <a:solidFill>
                  <a:srgbClr val="44546A"/>
                </a:solidFill>
                <a:effectLst/>
                <a:uLnTx/>
                <a:uFillTx/>
                <a:ea typeface="+mn-ea"/>
                <a:cs typeface="Arial Narrow" panose="020B0604020202020204" pitchFamily="34" charset="0"/>
              </a:rPr>
              <a:t>Gastroenterol</a:t>
            </a:r>
            <a:r>
              <a:rPr lang="en-US" sz="750" dirty="0">
                <a:solidFill>
                  <a:srgbClr val="44546A"/>
                </a:solidFill>
                <a:cs typeface="Arial Narrow" panose="020B0604020202020204" pitchFamily="34" charset="0"/>
              </a:rPr>
              <a:t>.</a:t>
            </a:r>
            <a:r>
              <a:rPr kumimoji="0" lang="en-US" sz="750" b="0" i="0" u="none" strike="noStrike" kern="1200" cap="none" spc="0" normalizeH="0" baseline="0" noProof="0" dirty="0">
                <a:ln>
                  <a:noFill/>
                </a:ln>
                <a:solidFill>
                  <a:srgbClr val="44546A"/>
                </a:solidFill>
                <a:effectLst/>
                <a:uLnTx/>
                <a:uFillTx/>
                <a:ea typeface="+mn-ea"/>
                <a:cs typeface="Arial Narrow" panose="020B0604020202020204" pitchFamily="34" charset="0"/>
              </a:rPr>
              <a:t> 2022;162(1):285-299.</a:t>
            </a:r>
            <a:endParaRPr kumimoji="0" lang="pt-BR" sz="750" b="0" i="0" u="none" strike="noStrike" kern="1200" cap="none" spc="0" normalizeH="0" baseline="0" noProof="0" dirty="0">
              <a:ln>
                <a:noFill/>
              </a:ln>
              <a:solidFill>
                <a:srgbClr val="44546A"/>
              </a:solidFill>
              <a:effectLst/>
              <a:uLnTx/>
              <a:uFillTx/>
              <a:ea typeface="+mn-ea"/>
              <a:cs typeface="Arial Narrow" panose="020B0604020202020204" pitchFamily="34" charset="0"/>
            </a:endParaRPr>
          </a:p>
        </p:txBody>
      </p:sp>
      <p:sp>
        <p:nvSpPr>
          <p:cNvPr id="7" name="Title 6">
            <a:extLst>
              <a:ext uri="{FF2B5EF4-FFF2-40B4-BE49-F238E27FC236}">
                <a16:creationId xmlns:a16="http://schemas.microsoft.com/office/drawing/2014/main" id="{6FB3E7E8-476B-F54F-8BF6-71D49B8EEFA8}"/>
              </a:ext>
            </a:extLst>
          </p:cNvPr>
          <p:cNvSpPr>
            <a:spLocks noGrp="1"/>
          </p:cNvSpPr>
          <p:nvPr>
            <p:ph type="title"/>
          </p:nvPr>
        </p:nvSpPr>
        <p:spPr>
          <a:xfrm>
            <a:off x="423081" y="355789"/>
            <a:ext cx="11294655" cy="950976"/>
          </a:xfrm>
        </p:spPr>
        <p:txBody>
          <a:bodyPr>
            <a:normAutofit fontScale="90000"/>
          </a:bodyPr>
          <a:lstStyle/>
          <a:p>
            <a:r>
              <a:rPr lang="en-US" noProof="0" dirty="0"/>
              <a:t>National Organizations Recommend Routine CRC Screening for Patients at </a:t>
            </a:r>
            <a:r>
              <a:rPr lang="en-US" noProof="0" dirty="0">
                <a:solidFill>
                  <a:schemeClr val="accent2"/>
                </a:solidFill>
              </a:rPr>
              <a:t>Average Risk </a:t>
            </a:r>
            <a:r>
              <a:rPr lang="en-US" noProof="0" dirty="0"/>
              <a:t>for CRC</a:t>
            </a:r>
            <a:r>
              <a:rPr lang="en-US" baseline="30000" noProof="0" dirty="0"/>
              <a:t>1-5</a:t>
            </a:r>
            <a:endParaRPr lang="en-US" baseline="30000" dirty="0"/>
          </a:p>
        </p:txBody>
      </p:sp>
      <p:sp>
        <p:nvSpPr>
          <p:cNvPr id="53" name="TextBox 52">
            <a:extLst>
              <a:ext uri="{FF2B5EF4-FFF2-40B4-BE49-F238E27FC236}">
                <a16:creationId xmlns:a16="http://schemas.microsoft.com/office/drawing/2014/main" id="{BD920D6E-3B77-D840-9249-61A31AECF233}"/>
              </a:ext>
            </a:extLst>
          </p:cNvPr>
          <p:cNvSpPr txBox="1"/>
          <p:nvPr/>
        </p:nvSpPr>
        <p:spPr>
          <a:xfrm>
            <a:off x="470791" y="5278924"/>
            <a:ext cx="11246945" cy="915635"/>
          </a:xfrm>
          <a:prstGeom prst="rect">
            <a:avLst/>
          </a:prstGeom>
          <a:noFill/>
          <a:ln>
            <a:noFill/>
          </a:ln>
        </p:spPr>
        <p:txBody>
          <a:bodyPr wrap="square" lIns="91440" tIns="45720" rIns="91440" bIns="45720" rtlCol="0" anchor="t">
            <a:spAutoFit/>
          </a:bodyPr>
          <a:lstStyle/>
          <a:p>
            <a:r>
              <a:rPr lang="en-US" sz="750" baseline="30000" dirty="0">
                <a:solidFill>
                  <a:schemeClr val="tx2"/>
                </a:solidFill>
              </a:rPr>
              <a:t>†</a:t>
            </a:r>
            <a:r>
              <a:rPr lang="en-US" sz="750" dirty="0">
                <a:solidFill>
                  <a:schemeClr val="tx2"/>
                </a:solidFill>
              </a:rPr>
              <a:t>The USPSTF concludes with moderate certainty that screening for CRC in adults aged 45 to 49 years has moderate net benefit (Grade B). The USPSTF concludes with high certainty that screening adults aged 50 to 75 years has substantial net benefit (Grade A). The USPSTF concludes with moderate certainty that there is a small net benefit of screening for colorectal cancer in adults aged 76 to 85 y who have been previously screened (Grade C).</a:t>
            </a:r>
            <a:endParaRPr lang="en-US" sz="750" b="1" baseline="30000" dirty="0">
              <a:solidFill>
                <a:schemeClr val="tx2"/>
              </a:solidFill>
            </a:endParaRPr>
          </a:p>
          <a:p>
            <a:r>
              <a:rPr lang="en-US" sz="750" b="1" baseline="30000" dirty="0">
                <a:solidFill>
                  <a:schemeClr val="tx2"/>
                </a:solidFill>
              </a:rPr>
              <a:t>‡</a:t>
            </a:r>
            <a:r>
              <a:rPr lang="en-US" sz="750" dirty="0">
                <a:solidFill>
                  <a:schemeClr val="tx2"/>
                </a:solidFill>
              </a:rPr>
              <a:t>The </a:t>
            </a:r>
            <a:r>
              <a:rPr lang="en-US" sz="750" i="1" dirty="0">
                <a:solidFill>
                  <a:schemeClr val="tx2"/>
                </a:solidFill>
              </a:rPr>
              <a:t>“qualified” </a:t>
            </a:r>
            <a:r>
              <a:rPr lang="en-US" sz="750" dirty="0">
                <a:solidFill>
                  <a:schemeClr val="tx2"/>
                </a:solidFill>
              </a:rPr>
              <a:t>designation indicates that there is clear evidence of benefit (or harm) but some uncertainty on the balance of benefits/harms or patient values/preferences, which can influence individual decisions.</a:t>
            </a:r>
          </a:p>
          <a:p>
            <a:r>
              <a:rPr lang="en-US" sz="750" dirty="0">
                <a:solidFill>
                  <a:schemeClr val="tx2"/>
                </a:solidFill>
              </a:rPr>
              <a:t>*All recommendations are category 2A unless otherwise indicated. The National Comprehensive Cancer Network (NCCN</a:t>
            </a:r>
            <a:r>
              <a:rPr lang="en-US" sz="750" baseline="30000" dirty="0">
                <a:solidFill>
                  <a:schemeClr val="tx2"/>
                </a:solidFill>
              </a:rPr>
              <a:t>®</a:t>
            </a:r>
            <a:r>
              <a:rPr lang="en-US" sz="750" dirty="0">
                <a:solidFill>
                  <a:schemeClr val="tx2"/>
                </a:solidFill>
              </a:rPr>
              <a:t>) makes no representations or warranties of any kind regarding their content, use or application and disclaims any responsibility for their application or use in any way. </a:t>
            </a:r>
          </a:p>
          <a:p>
            <a:r>
              <a:rPr lang="en-US" sz="750" baseline="30000" dirty="0">
                <a:solidFill>
                  <a:schemeClr val="tx2"/>
                </a:solidFill>
                <a:cs typeface="Calibri" panose="020F0502020204030204" pitchFamily="34" charset="0"/>
              </a:rPr>
              <a:t>§</a:t>
            </a:r>
            <a:r>
              <a:rPr lang="en-US" sz="750" dirty="0">
                <a:solidFill>
                  <a:schemeClr val="tx2"/>
                </a:solidFill>
              </a:rPr>
              <a:t>Recommend a discussion of potential harms/risks and benefits and consideration of all recommended CRC screening options.</a:t>
            </a:r>
          </a:p>
          <a:p>
            <a:r>
              <a:rPr lang="en-US" sz="750" dirty="0">
                <a:solidFill>
                  <a:schemeClr val="tx2"/>
                </a:solidFill>
              </a:rPr>
              <a:t>**The</a:t>
            </a:r>
            <a:r>
              <a:rPr lang="en-US" sz="700" dirty="0">
                <a:solidFill>
                  <a:schemeClr val="tx2"/>
                </a:solidFill>
              </a:rPr>
              <a:t> United States Multi-Society Task Force on Colorectal Cancer includes the American College of Gastroenterology (ACG), the American Gastroenterological Association (AGA), and the American Society for Gastrointestinal Endoscopy (ASGE).</a:t>
            </a:r>
            <a:endParaRPr lang="en-US" sz="700" dirty="0">
              <a:solidFill>
                <a:schemeClr val="tx2"/>
              </a:solidFill>
              <a:cs typeface="Arial"/>
            </a:endParaRPr>
          </a:p>
          <a:p>
            <a:endParaRPr lang="fr-FR" sz="100" dirty="0">
              <a:solidFill>
                <a:schemeClr val="tx2"/>
              </a:solidFill>
            </a:endParaRPr>
          </a:p>
        </p:txBody>
      </p:sp>
      <p:sp>
        <p:nvSpPr>
          <p:cNvPr id="3" name="TextBox 2">
            <a:extLst>
              <a:ext uri="{FF2B5EF4-FFF2-40B4-BE49-F238E27FC236}">
                <a16:creationId xmlns:a16="http://schemas.microsoft.com/office/drawing/2014/main" id="{B66CA519-9B0E-43A1-A4FE-19E2F7BAC7E5}"/>
              </a:ext>
            </a:extLst>
          </p:cNvPr>
          <p:cNvSpPr txBox="1"/>
          <p:nvPr/>
        </p:nvSpPr>
        <p:spPr>
          <a:xfrm>
            <a:off x="1747096" y="2679768"/>
            <a:ext cx="2286000"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Grade B</a:t>
            </a:r>
            <a:r>
              <a:rPr kumimoji="0" lang="en-US" sz="1100" b="0" i="0" u="none" strike="noStrike" kern="1200" cap="none" spc="0" normalizeH="0" baseline="30000" noProof="0" dirty="0">
                <a:ln>
                  <a:noFill/>
                </a:ln>
                <a:solidFill>
                  <a:srgbClr val="000000"/>
                </a:solidFill>
                <a:effectLst/>
                <a:uLnTx/>
                <a:uFillTx/>
                <a:latin typeface="Arial"/>
                <a:ea typeface="+mn-ea"/>
                <a:cs typeface="+mn-cs"/>
              </a:rPr>
              <a:t>†</a:t>
            </a:r>
            <a:r>
              <a:rPr kumimoji="0" lang="en-US" sz="11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recommendation</a:t>
            </a:r>
          </a:p>
        </p:txBody>
      </p:sp>
      <p:sp>
        <p:nvSpPr>
          <p:cNvPr id="90" name="Rectangle 89">
            <a:extLst>
              <a:ext uri="{FF2B5EF4-FFF2-40B4-BE49-F238E27FC236}">
                <a16:creationId xmlns:a16="http://schemas.microsoft.com/office/drawing/2014/main" id="{CE1E4359-9DAB-744A-9B7A-1FFDC2828797}"/>
              </a:ext>
            </a:extLst>
          </p:cNvPr>
          <p:cNvSpPr/>
          <p:nvPr/>
        </p:nvSpPr>
        <p:spPr>
          <a:xfrm flipV="1">
            <a:off x="446849" y="3969780"/>
            <a:ext cx="11247120" cy="45719"/>
          </a:xfrm>
          <a:prstGeom prst="rect">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66" name="Rectangle 65">
            <a:extLst>
              <a:ext uri="{FF2B5EF4-FFF2-40B4-BE49-F238E27FC236}">
                <a16:creationId xmlns:a16="http://schemas.microsoft.com/office/drawing/2014/main" id="{38067901-412B-C14A-9D98-AB0F409B0FC8}"/>
              </a:ext>
            </a:extLst>
          </p:cNvPr>
          <p:cNvSpPr/>
          <p:nvPr/>
        </p:nvSpPr>
        <p:spPr>
          <a:xfrm flipV="1">
            <a:off x="472440" y="3358248"/>
            <a:ext cx="11247120" cy="45719"/>
          </a:xfrm>
          <a:prstGeom prst="rect">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852C2A89-BFC0-0449-B3F9-71B7C3DB85D1}"/>
              </a:ext>
            </a:extLst>
          </p:cNvPr>
          <p:cNvSpPr/>
          <p:nvPr/>
        </p:nvSpPr>
        <p:spPr>
          <a:xfrm flipV="1">
            <a:off x="446849" y="2535119"/>
            <a:ext cx="11247120" cy="45719"/>
          </a:xfrm>
          <a:prstGeom prst="rect">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71" name="Rectangle 70">
            <a:extLst>
              <a:ext uri="{FF2B5EF4-FFF2-40B4-BE49-F238E27FC236}">
                <a16:creationId xmlns:a16="http://schemas.microsoft.com/office/drawing/2014/main" id="{17BCAB8E-43DD-CA4A-8A6D-49F767AEB22F}"/>
              </a:ext>
            </a:extLst>
          </p:cNvPr>
          <p:cNvSpPr/>
          <p:nvPr/>
        </p:nvSpPr>
        <p:spPr>
          <a:xfrm>
            <a:off x="442427" y="4681509"/>
            <a:ext cx="11247120" cy="77323"/>
          </a:xfrm>
          <a:prstGeom prst="rect">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CA5899FB-F991-457F-82D0-4DCD197606B1}"/>
              </a:ext>
            </a:extLst>
          </p:cNvPr>
          <p:cNvSpPr/>
          <p:nvPr/>
        </p:nvSpPr>
        <p:spPr>
          <a:xfrm>
            <a:off x="5899497" y="4195392"/>
            <a:ext cx="2035388" cy="484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Decision for ages 76-85 years should be individualized</a:t>
            </a:r>
          </a:p>
        </p:txBody>
      </p:sp>
      <p:sp>
        <p:nvSpPr>
          <p:cNvPr id="70" name="TextBox 69">
            <a:extLst>
              <a:ext uri="{FF2B5EF4-FFF2-40B4-BE49-F238E27FC236}">
                <a16:creationId xmlns:a16="http://schemas.microsoft.com/office/drawing/2014/main" id="{0FFEEBB0-5620-4A52-AEE8-5A999222B382}"/>
              </a:ext>
            </a:extLst>
          </p:cNvPr>
          <p:cNvSpPr txBox="1"/>
          <p:nvPr/>
        </p:nvSpPr>
        <p:spPr>
          <a:xfrm>
            <a:off x="9291025" y="5704797"/>
            <a:ext cx="1497932" cy="196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white"/>
                </a:solidFill>
                <a:effectLst/>
                <a:uLnTx/>
                <a:uFillTx/>
                <a:latin typeface="Montserrat" panose="00000500000000000000" pitchFamily="2" charset="0"/>
                <a:ea typeface="+mn-ea"/>
                <a:cs typeface="+mn-cs"/>
              </a:rPr>
              <a:t>US.CG.4030-1</a:t>
            </a:r>
          </a:p>
        </p:txBody>
      </p:sp>
      <p:sp>
        <p:nvSpPr>
          <p:cNvPr id="82" name="Slide Number Placeholder 4">
            <a:extLst>
              <a:ext uri="{FF2B5EF4-FFF2-40B4-BE49-F238E27FC236}">
                <a16:creationId xmlns:a16="http://schemas.microsoft.com/office/drawing/2014/main" id="{135B0655-0670-4D3C-8290-782F8B5C6C2D}"/>
              </a:ext>
            </a:extLst>
          </p:cNvPr>
          <p:cNvSpPr txBox="1">
            <a:spLocks/>
          </p:cNvSpPr>
          <p:nvPr/>
        </p:nvSpPr>
        <p:spPr>
          <a:xfrm>
            <a:off x="10003895" y="5701531"/>
            <a:ext cx="285750" cy="2059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F375A6-3F5F-4AD3-990D-43DA4E5D739F}" type="slidenum">
              <a:rPr kumimoji="0" lang="en-US" sz="675"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675" b="0" i="0" u="none" strike="noStrike" kern="120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44" name="Rectangle 43">
            <a:extLst>
              <a:ext uri="{FF2B5EF4-FFF2-40B4-BE49-F238E27FC236}">
                <a16:creationId xmlns:a16="http://schemas.microsoft.com/office/drawing/2014/main" id="{E31753F5-C3D8-4864-84AD-947C96DE28C8}"/>
              </a:ext>
            </a:extLst>
          </p:cNvPr>
          <p:cNvSpPr/>
          <p:nvPr/>
        </p:nvSpPr>
        <p:spPr>
          <a:xfrm>
            <a:off x="1783922" y="3505252"/>
            <a:ext cx="2286000" cy="32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Grade A</a:t>
            </a:r>
            <a:r>
              <a:rPr kumimoji="0" lang="en-US" sz="1100" b="0" i="0" u="none" strike="noStrike" kern="1200" cap="none" spc="0" normalizeH="0" baseline="30000" noProof="0" dirty="0">
                <a:ln>
                  <a:noFill/>
                </a:ln>
                <a:solidFill>
                  <a:srgbClr val="000000"/>
                </a:solidFill>
                <a:effectLst/>
                <a:uLnTx/>
                <a:uFillTx/>
                <a:latin typeface="Arial"/>
                <a:ea typeface="+mn-ea"/>
                <a:cs typeface="+mn-cs"/>
              </a:rPr>
              <a:t>†</a:t>
            </a: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t>
            </a:r>
          </a:p>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recommendation</a:t>
            </a:r>
          </a:p>
        </p:txBody>
      </p:sp>
      <p:sp>
        <p:nvSpPr>
          <p:cNvPr id="49" name="Text Placeholder 11">
            <a:extLst>
              <a:ext uri="{FF2B5EF4-FFF2-40B4-BE49-F238E27FC236}">
                <a16:creationId xmlns:a16="http://schemas.microsoft.com/office/drawing/2014/main" id="{096F28DC-DD08-4720-8DE3-91203CD8FFB6}"/>
              </a:ext>
            </a:extLst>
          </p:cNvPr>
          <p:cNvSpPr txBox="1">
            <a:spLocks/>
          </p:cNvSpPr>
          <p:nvPr/>
        </p:nvSpPr>
        <p:spPr>
          <a:xfrm>
            <a:off x="7693435" y="2268190"/>
            <a:ext cx="2286000" cy="263968"/>
          </a:xfrm>
          <a:prstGeom prst="rect">
            <a:avLst/>
          </a:prstGeom>
        </p:spPr>
        <p:txBody>
          <a:bodyPr vert="horz" lIns="68580" tIns="34290" rIns="68580" bIns="3429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Aft>
                <a:spcPts val="0"/>
              </a:spcAft>
              <a:buClrTx/>
              <a:buSzTx/>
              <a:buFontTx/>
              <a:buNone/>
              <a:tabLst/>
              <a:defRPr/>
            </a:pPr>
            <a:r>
              <a:rPr kumimoji="0" lang="en-US" sz="1150" b="1" i="0" u="none" strike="noStrike" kern="1200" cap="none" spc="0" normalizeH="0" baseline="0" noProof="0" dirty="0">
                <a:ln>
                  <a:noFill/>
                </a:ln>
                <a:solidFill>
                  <a:srgbClr val="161616"/>
                </a:solidFill>
                <a:effectLst/>
                <a:uLnTx/>
                <a:uFillTx/>
                <a:latin typeface="Arial"/>
                <a:ea typeface="+mn-ea"/>
                <a:cs typeface="Arial" panose="020B0604020202020204" pitchFamily="34" charset="0"/>
              </a:rPr>
              <a:t>American College of Gastroenterology </a:t>
            </a:r>
          </a:p>
          <a:p>
            <a:pPr marL="0" marR="0" lvl="0" indent="0" algn="ctr" defTabSz="685800" rtl="0" eaLnBrk="1" fontAlgn="auto" latinLnBrk="0" hangingPunct="1">
              <a:lnSpc>
                <a:spcPct val="100000"/>
              </a:lnSpc>
              <a:spcAft>
                <a:spcPts val="0"/>
              </a:spcAft>
              <a:buClrTx/>
              <a:buSzTx/>
              <a:buFontTx/>
              <a:buNone/>
              <a:tabLst/>
              <a:defRPr/>
            </a:pPr>
            <a:r>
              <a:rPr kumimoji="0" lang="en-US" sz="1150" b="1" i="0" u="none" strike="noStrike" kern="1200" cap="none" spc="0" normalizeH="0" baseline="0" noProof="0" dirty="0">
                <a:ln>
                  <a:noFill/>
                </a:ln>
                <a:solidFill>
                  <a:srgbClr val="161616"/>
                </a:solidFill>
                <a:effectLst/>
                <a:uLnTx/>
                <a:uFillTx/>
                <a:latin typeface="Arial"/>
                <a:ea typeface="+mn-ea"/>
                <a:cs typeface="Arial" panose="020B0604020202020204" pitchFamily="34" charset="0"/>
              </a:rPr>
              <a:t>(ACG) 2021</a:t>
            </a:r>
            <a:r>
              <a:rPr kumimoji="0" lang="en-US" sz="1150" b="1" i="0" u="none" strike="noStrike" kern="1200" cap="none" spc="0" normalizeH="0" baseline="30000" noProof="0" dirty="0">
                <a:ln>
                  <a:noFill/>
                </a:ln>
                <a:solidFill>
                  <a:srgbClr val="161616"/>
                </a:solidFill>
                <a:effectLst/>
                <a:uLnTx/>
                <a:uFillTx/>
                <a:latin typeface="Arial"/>
                <a:ea typeface="+mn-ea"/>
                <a:cs typeface="Arial" panose="020B0604020202020204" pitchFamily="34" charset="0"/>
              </a:rPr>
              <a:t>4</a:t>
            </a:r>
          </a:p>
        </p:txBody>
      </p:sp>
      <p:sp>
        <p:nvSpPr>
          <p:cNvPr id="4" name="TextBox 3">
            <a:extLst>
              <a:ext uri="{FF2B5EF4-FFF2-40B4-BE49-F238E27FC236}">
                <a16:creationId xmlns:a16="http://schemas.microsoft.com/office/drawing/2014/main" id="{0A2416D5-49A8-44B6-B52B-4530A989BE2F}"/>
              </a:ext>
            </a:extLst>
          </p:cNvPr>
          <p:cNvSpPr txBox="1"/>
          <p:nvPr/>
        </p:nvSpPr>
        <p:spPr bwMode="gray">
          <a:xfrm>
            <a:off x="8062421" y="2652609"/>
            <a:ext cx="1596147" cy="361559"/>
          </a:xfrm>
          <a:prstGeom prst="rect">
            <a:avLst/>
          </a:prstGeom>
        </p:spPr>
        <p:txBody>
          <a:bodyPr wrap="square" rtlCol="0">
            <a:noAutofit/>
          </a:bodyPr>
          <a:lstStyle/>
          <a:p>
            <a:pPr algn="ctr">
              <a:lnSpc>
                <a:spcPct val="90000"/>
              </a:lnSpc>
              <a:spcBef>
                <a:spcPts val="1000"/>
              </a:spcBef>
              <a:buSzPct val="100000"/>
            </a:pPr>
            <a:r>
              <a:rPr lang="en-US" sz="1100" u="none" strike="noStrike" dirty="0">
                <a:solidFill>
                  <a:schemeClr val="bg2">
                    <a:lumMod val="10000"/>
                  </a:schemeClr>
                </a:solidFill>
                <a:effectLst/>
              </a:rPr>
              <a:t>Conditional recommendation (suggested); very low-quality evidence</a:t>
            </a:r>
            <a:endParaRPr lang="en-US" sz="1100" dirty="0">
              <a:solidFill>
                <a:schemeClr val="bg2">
                  <a:lumMod val="10000"/>
                </a:schemeClr>
              </a:solidFill>
            </a:endParaRPr>
          </a:p>
        </p:txBody>
      </p:sp>
      <p:sp>
        <p:nvSpPr>
          <p:cNvPr id="5" name="TextBox 4">
            <a:extLst>
              <a:ext uri="{FF2B5EF4-FFF2-40B4-BE49-F238E27FC236}">
                <a16:creationId xmlns:a16="http://schemas.microsoft.com/office/drawing/2014/main" id="{0ED2F426-25DE-4747-9DF9-EF15D86D5CC2}"/>
              </a:ext>
            </a:extLst>
          </p:cNvPr>
          <p:cNvSpPr txBox="1"/>
          <p:nvPr/>
        </p:nvSpPr>
        <p:spPr bwMode="gray">
          <a:xfrm>
            <a:off x="8053748" y="3444064"/>
            <a:ext cx="1730315" cy="324866"/>
          </a:xfrm>
          <a:prstGeom prst="rect">
            <a:avLst/>
          </a:prstGeom>
        </p:spPr>
        <p:txBody>
          <a:bodyPr wrap="square" rtlCol="0">
            <a:noAutofit/>
          </a:bodyPr>
          <a:lstStyle/>
          <a:p>
            <a:pPr algn="ctr">
              <a:lnSpc>
                <a:spcPct val="90000"/>
              </a:lnSpc>
              <a:spcBef>
                <a:spcPts val="1000"/>
              </a:spcBef>
              <a:buSzPct val="100000"/>
            </a:pPr>
            <a:r>
              <a:rPr lang="en-US" sz="1050" u="none" strike="noStrike" dirty="0">
                <a:solidFill>
                  <a:schemeClr val="bg2">
                    <a:lumMod val="10000"/>
                  </a:schemeClr>
                </a:solidFill>
                <a:effectLst/>
              </a:rPr>
              <a:t>Strong recommendation; moderate-quality evidence</a:t>
            </a:r>
            <a:endParaRPr lang="en-US" sz="1050" dirty="0">
              <a:solidFill>
                <a:schemeClr val="bg2">
                  <a:lumMod val="10000"/>
                </a:schemeClr>
              </a:solidFill>
            </a:endParaRPr>
          </a:p>
        </p:txBody>
      </p:sp>
      <p:sp>
        <p:nvSpPr>
          <p:cNvPr id="6" name="TextBox 5">
            <a:extLst>
              <a:ext uri="{FF2B5EF4-FFF2-40B4-BE49-F238E27FC236}">
                <a16:creationId xmlns:a16="http://schemas.microsoft.com/office/drawing/2014/main" id="{26290BC5-5C12-4E0E-A6A4-6C240DEBDCFD}"/>
              </a:ext>
            </a:extLst>
          </p:cNvPr>
          <p:cNvSpPr txBox="1"/>
          <p:nvPr/>
        </p:nvSpPr>
        <p:spPr bwMode="gray">
          <a:xfrm>
            <a:off x="8062421" y="4063446"/>
            <a:ext cx="1695694" cy="555203"/>
          </a:xfrm>
          <a:prstGeom prst="rect">
            <a:avLst/>
          </a:prstGeom>
        </p:spPr>
        <p:txBody>
          <a:bodyPr wrap="square" rtlCol="0">
            <a:noAutofit/>
          </a:bodyPr>
          <a:lstStyle/>
          <a:p>
            <a:pPr algn="ctr">
              <a:lnSpc>
                <a:spcPct val="90000"/>
              </a:lnSpc>
              <a:spcBef>
                <a:spcPts val="1000"/>
              </a:spcBef>
              <a:buSzPct val="100000"/>
            </a:pPr>
            <a:r>
              <a:rPr lang="en-US" sz="1050" u="none" strike="noStrike" dirty="0">
                <a:solidFill>
                  <a:schemeClr val="bg2">
                    <a:lumMod val="10000"/>
                  </a:schemeClr>
                </a:solidFill>
                <a:effectLst/>
              </a:rPr>
              <a:t>75 years</a:t>
            </a:r>
            <a:br>
              <a:rPr lang="en-US" sz="1050" u="none" strike="noStrike" dirty="0">
                <a:solidFill>
                  <a:schemeClr val="bg2">
                    <a:lumMod val="10000"/>
                  </a:schemeClr>
                </a:solidFill>
                <a:effectLst/>
              </a:rPr>
            </a:br>
            <a:r>
              <a:rPr lang="en-US" sz="1050" u="none" strike="noStrike" dirty="0">
                <a:solidFill>
                  <a:schemeClr val="bg2">
                    <a:lumMod val="10000"/>
                  </a:schemeClr>
                </a:solidFill>
                <a:effectLst/>
              </a:rPr>
              <a:t>(strong recommendation; moderate-quality evidence)</a:t>
            </a:r>
            <a:endParaRPr lang="en-US" sz="1050" b="0" i="0" u="none" strike="noStrike" dirty="0">
              <a:solidFill>
                <a:schemeClr val="bg2">
                  <a:lumMod val="10000"/>
                </a:schemeClr>
              </a:solidFill>
              <a:effectLst/>
              <a:latin typeface="Arial" panose="020B0604020202020204" pitchFamily="34" charset="0"/>
            </a:endParaRPr>
          </a:p>
        </p:txBody>
      </p:sp>
      <p:sp>
        <p:nvSpPr>
          <p:cNvPr id="10" name="TextBox 9">
            <a:extLst>
              <a:ext uri="{FF2B5EF4-FFF2-40B4-BE49-F238E27FC236}">
                <a16:creationId xmlns:a16="http://schemas.microsoft.com/office/drawing/2014/main" id="{9F841392-CB4A-40E8-A99B-3B535133C2F2}"/>
              </a:ext>
            </a:extLst>
          </p:cNvPr>
          <p:cNvSpPr txBox="1"/>
          <p:nvPr/>
        </p:nvSpPr>
        <p:spPr bwMode="gray">
          <a:xfrm>
            <a:off x="6325644" y="3276576"/>
            <a:ext cx="1058011" cy="399687"/>
          </a:xfrm>
          <a:prstGeom prst="rect">
            <a:avLst/>
          </a:prstGeom>
        </p:spPr>
        <p:txBody>
          <a:bodyPr wrap="square" rtlCol="0">
            <a:noAutofit/>
          </a:bodyPr>
          <a:lstStyle/>
          <a:p>
            <a:pPr marL="168275" indent="-168275">
              <a:lnSpc>
                <a:spcPct val="90000"/>
              </a:lnSpc>
              <a:spcBef>
                <a:spcPts val="1000"/>
              </a:spcBef>
              <a:buSzPct val="100000"/>
              <a:buFont typeface="Arial" panose="020B0604020202020204" pitchFamily="34" charset="0"/>
              <a:buChar char="•"/>
            </a:pPr>
            <a:endParaRPr lang="en-US" sz="1600" dirty="0" err="1"/>
          </a:p>
        </p:txBody>
      </p:sp>
      <p:sp>
        <p:nvSpPr>
          <p:cNvPr id="13" name="TextBox 12">
            <a:extLst>
              <a:ext uri="{FF2B5EF4-FFF2-40B4-BE49-F238E27FC236}">
                <a16:creationId xmlns:a16="http://schemas.microsoft.com/office/drawing/2014/main" id="{B453FF11-146C-4FB6-AEF0-2A8DA34B61C1}"/>
              </a:ext>
            </a:extLst>
          </p:cNvPr>
          <p:cNvSpPr txBox="1"/>
          <p:nvPr/>
        </p:nvSpPr>
        <p:spPr bwMode="gray">
          <a:xfrm>
            <a:off x="10003895" y="3441200"/>
            <a:ext cx="1786540" cy="425150"/>
          </a:xfrm>
          <a:prstGeom prst="rect">
            <a:avLst/>
          </a:prstGeom>
        </p:spPr>
        <p:txBody>
          <a:bodyPr wrap="square" rtlCol="0">
            <a:noAutofit/>
          </a:bodyPr>
          <a:lstStyle/>
          <a:p>
            <a:pPr algn="l"/>
            <a:r>
              <a:rPr lang="en-US" sz="1100" b="0" i="0" u="none" strike="noStrike" baseline="0" dirty="0">
                <a:solidFill>
                  <a:schemeClr val="bg2">
                    <a:lumMod val="10000"/>
                  </a:schemeClr>
                </a:solidFill>
              </a:rPr>
              <a:t>Strong recommendation, high-quality evidence</a:t>
            </a:r>
            <a:endParaRPr lang="en-US" sz="1050" dirty="0">
              <a:solidFill>
                <a:schemeClr val="bg2">
                  <a:lumMod val="10000"/>
                </a:schemeClr>
              </a:solidFill>
            </a:endParaRPr>
          </a:p>
        </p:txBody>
      </p:sp>
      <p:sp>
        <p:nvSpPr>
          <p:cNvPr id="14" name="TextBox 13">
            <a:extLst>
              <a:ext uri="{FF2B5EF4-FFF2-40B4-BE49-F238E27FC236}">
                <a16:creationId xmlns:a16="http://schemas.microsoft.com/office/drawing/2014/main" id="{0269E353-1560-4B33-96FB-00DD98F81AC9}"/>
              </a:ext>
            </a:extLst>
          </p:cNvPr>
          <p:cNvSpPr txBox="1"/>
          <p:nvPr/>
        </p:nvSpPr>
        <p:spPr bwMode="gray">
          <a:xfrm>
            <a:off x="6401262" y="2675398"/>
            <a:ext cx="1447989" cy="356249"/>
          </a:xfrm>
          <a:prstGeom prst="rect">
            <a:avLst/>
          </a:prstGeom>
        </p:spPr>
        <p:txBody>
          <a:bodyPr wrap="square" rtlCol="0">
            <a:noAutofit/>
          </a:bodyPr>
          <a:lstStyle/>
          <a:p>
            <a:pPr>
              <a:lnSpc>
                <a:spcPct val="90000"/>
              </a:lnSpc>
              <a:spcBef>
                <a:spcPts val="1000"/>
              </a:spcBef>
              <a:buSzPct val="100000"/>
            </a:pPr>
            <a:r>
              <a:rPr lang="en-US" sz="1100" dirty="0">
                <a:solidFill>
                  <a:schemeClr val="bg2">
                    <a:lumMod val="10000"/>
                  </a:schemeClr>
                </a:solidFill>
              </a:rPr>
              <a:t>Category 2A</a:t>
            </a:r>
            <a:r>
              <a:rPr lang="en-US" sz="1100" baseline="30000" dirty="0">
                <a:solidFill>
                  <a:schemeClr val="bg2">
                    <a:lumMod val="10000"/>
                  </a:schemeClr>
                </a:solidFill>
              </a:rPr>
              <a:t>§</a:t>
            </a:r>
          </a:p>
        </p:txBody>
      </p:sp>
    </p:spTree>
    <p:extLst>
      <p:ext uri="{BB962C8B-B14F-4D97-AF65-F5344CB8AC3E}">
        <p14:creationId xmlns:p14="http://schemas.microsoft.com/office/powerpoint/2010/main" val="1331132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4A7F958-962C-7B44-8CC3-5065F4727C51}"/>
              </a:ext>
            </a:extLst>
          </p:cNvPr>
          <p:cNvSpPr>
            <a:spLocks noGrp="1"/>
          </p:cNvSpPr>
          <p:nvPr>
            <p:ph type="body" sz="quarter" idx="16"/>
          </p:nvPr>
        </p:nvSpPr>
        <p:spPr/>
        <p:txBody>
          <a:bodyPr/>
          <a:lstStyle/>
          <a:p>
            <a:pPr>
              <a:lnSpc>
                <a:spcPct val="100000"/>
              </a:lnSpc>
              <a:spcBef>
                <a:spcPts val="0"/>
              </a:spcBef>
            </a:pPr>
            <a:r>
              <a:rPr lang="en-US" sz="750" dirty="0"/>
              <a:t>*The NCCRT has established the goal of 80% of adults ages ≥50 being regularly screened for CRC.</a:t>
            </a:r>
            <a:r>
              <a:rPr lang="en-US" sz="750" baseline="30000" dirty="0"/>
              <a:t>3</a:t>
            </a:r>
            <a:r>
              <a:rPr lang="en-US" sz="750" dirty="0"/>
              <a:t> </a:t>
            </a:r>
          </a:p>
          <a:p>
            <a:pPr>
              <a:lnSpc>
                <a:spcPct val="100000"/>
              </a:lnSpc>
              <a:spcBef>
                <a:spcPts val="0"/>
              </a:spcBef>
            </a:pPr>
            <a:r>
              <a:rPr lang="en-US" sz="750" b="1" baseline="30000" dirty="0">
                <a:ea typeface="Times New Roman" panose="02020603050405020304" pitchFamily="18" charset="0"/>
              </a:rPr>
              <a:t>†</a:t>
            </a:r>
            <a:r>
              <a:rPr lang="en-US" sz="750" b="1" dirty="0">
                <a:ea typeface="Times New Roman" panose="02020603050405020304" pitchFamily="18" charset="0"/>
              </a:rPr>
              <a:t>Source:</a:t>
            </a:r>
            <a:r>
              <a:rPr lang="en-US" sz="750" dirty="0">
                <a:ea typeface="Times New Roman" panose="02020603050405020304" pitchFamily="18" charset="0"/>
              </a:rPr>
              <a:t> National Health Interview Survey, 2018.</a:t>
            </a:r>
            <a:endParaRPr lang="en-US" sz="750" dirty="0"/>
          </a:p>
          <a:p>
            <a:pPr>
              <a:lnSpc>
                <a:spcPct val="100000"/>
              </a:lnSpc>
              <a:spcBef>
                <a:spcPts val="0"/>
              </a:spcBef>
            </a:pPr>
            <a:r>
              <a:rPr lang="en-US" sz="750" b="1" dirty="0"/>
              <a:t>CRC: </a:t>
            </a:r>
            <a:r>
              <a:rPr lang="en-US" sz="750" dirty="0"/>
              <a:t>colorectal cancer, </a:t>
            </a:r>
            <a:r>
              <a:rPr lang="en-US" sz="750" b="1" dirty="0"/>
              <a:t>NCCRT: </a:t>
            </a:r>
            <a:r>
              <a:rPr lang="en-US" sz="750" dirty="0"/>
              <a:t>National Colorectal Cancer Roundtable</a:t>
            </a:r>
          </a:p>
          <a:p>
            <a:pPr>
              <a:lnSpc>
                <a:spcPct val="100000"/>
              </a:lnSpc>
              <a:spcBef>
                <a:spcPts val="0"/>
              </a:spcBef>
            </a:pPr>
            <a:r>
              <a:rPr lang="en-US" sz="750" dirty="0">
                <a:cs typeface="Arial"/>
              </a:rPr>
              <a:t>1. ACS. Colorectal Cancer Facts &amp; Figures 2020-2022. Atlanta: American Cancer Society; 2020. 2. ACS. Cancer prevention &amp; early detection facts &amp; figures tables and figures 2020. Atlanta: American Cancer Society; 2020. 3. NCCRT website. 80% in Every Community, talking points. Updated February 2019. Accessed February 8, 2022. https://nccrt.org/80-in-every-community/ </a:t>
            </a:r>
          </a:p>
          <a:p>
            <a:endParaRPr lang="en-US" sz="800" dirty="0"/>
          </a:p>
        </p:txBody>
      </p:sp>
      <p:sp>
        <p:nvSpPr>
          <p:cNvPr id="3" name="Title 2">
            <a:extLst>
              <a:ext uri="{FF2B5EF4-FFF2-40B4-BE49-F238E27FC236}">
                <a16:creationId xmlns:a16="http://schemas.microsoft.com/office/drawing/2014/main" id="{BCA7646A-87E9-4E5E-85FF-3807CF035FF7}"/>
              </a:ext>
            </a:extLst>
          </p:cNvPr>
          <p:cNvSpPr>
            <a:spLocks noGrp="1"/>
          </p:cNvSpPr>
          <p:nvPr>
            <p:ph type="title"/>
          </p:nvPr>
        </p:nvSpPr>
        <p:spPr>
          <a:xfrm>
            <a:off x="446915" y="129598"/>
            <a:ext cx="11294655" cy="811338"/>
          </a:xfrm>
        </p:spPr>
        <p:txBody>
          <a:bodyPr/>
          <a:lstStyle/>
          <a:p>
            <a:r>
              <a:rPr lang="en-US"/>
              <a:t>CRC Screening Status: </a:t>
            </a:r>
            <a:r>
              <a:rPr lang="en-US">
                <a:solidFill>
                  <a:schemeClr val="accent2"/>
                </a:solidFill>
              </a:rPr>
              <a:t>Progress and National Goal</a:t>
            </a:r>
          </a:p>
        </p:txBody>
      </p:sp>
      <p:sp>
        <p:nvSpPr>
          <p:cNvPr id="49" name="TextBox 48">
            <a:extLst>
              <a:ext uri="{FF2B5EF4-FFF2-40B4-BE49-F238E27FC236}">
                <a16:creationId xmlns:a16="http://schemas.microsoft.com/office/drawing/2014/main" id="{00E82505-D59A-4975-82C5-A9934E381DBE}"/>
              </a:ext>
            </a:extLst>
          </p:cNvPr>
          <p:cNvSpPr txBox="1"/>
          <p:nvPr/>
        </p:nvSpPr>
        <p:spPr>
          <a:xfrm>
            <a:off x="4732396" y="2608371"/>
            <a:ext cx="3768608" cy="623248"/>
          </a:xfrm>
          <a:prstGeom prst="rect">
            <a:avLst/>
          </a:prstGeom>
          <a:noFill/>
          <a:ln w="19050">
            <a:noFill/>
          </a:ln>
        </p:spPr>
        <p:txBody>
          <a:bodyPr wrap="square" lIns="68580" tIns="34290" rIns="68580" bIns="34290" rtlCol="0">
            <a:spAutoFit/>
          </a:bodyPr>
          <a:lstStyle/>
          <a:p>
            <a:pPr lvl="0" algn="ctr" defTabSz="685800">
              <a:defRPr/>
            </a:pPr>
            <a:r>
              <a:rPr lang="en-US">
                <a:solidFill>
                  <a:schemeClr val="bg2">
                    <a:lumMod val="10000"/>
                  </a:schemeClr>
                </a:solidFill>
                <a:latin typeface="Arial" panose="020B0604020202020204" pitchFamily="34" charset="0"/>
                <a:cs typeface="Arial" panose="020B0604020202020204" pitchFamily="34" charset="0"/>
              </a:rPr>
              <a:t>NCCRT CRC screening goal</a:t>
            </a:r>
            <a:r>
              <a:rPr lang="en-US" baseline="30000">
                <a:solidFill>
                  <a:schemeClr val="bg2">
                    <a:lumMod val="10000"/>
                  </a:schemeClr>
                </a:solidFill>
                <a:latin typeface="Arial" panose="020B0604020202020204" pitchFamily="34" charset="0"/>
                <a:cs typeface="Arial" panose="020B0604020202020204" pitchFamily="34" charset="0"/>
              </a:rPr>
              <a:t>3</a:t>
            </a:r>
            <a:r>
              <a:rPr lang="en-US">
                <a:solidFill>
                  <a:schemeClr val="bg2">
                    <a:lumMod val="10000"/>
                  </a:schemeClr>
                </a:solidFill>
                <a:latin typeface="Arial" panose="020B0604020202020204" pitchFamily="34" charset="0"/>
                <a:cs typeface="Arial" panose="020B0604020202020204" pitchFamily="34" charset="0"/>
              </a:rPr>
              <a:t>*</a:t>
            </a:r>
          </a:p>
          <a:p>
            <a:pPr lvl="0" algn="ctr" defTabSz="685800">
              <a:defRPr/>
            </a:pPr>
            <a:r>
              <a:rPr kumimoji="0" lang="en-US" b="1"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80% in Every Community </a:t>
            </a:r>
            <a:endParaRPr kumimoji="0" lang="en-US" b="0"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09ABF45E-1D25-4C7C-862B-5DF759328F66}"/>
              </a:ext>
            </a:extLst>
          </p:cNvPr>
          <p:cNvSpPr/>
          <p:nvPr/>
        </p:nvSpPr>
        <p:spPr bwMode="gray">
          <a:xfrm>
            <a:off x="8661848" y="2608371"/>
            <a:ext cx="2996752" cy="306852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685777">
              <a:defRPr/>
            </a:pPr>
            <a:r>
              <a:rPr lang="en-US" altLang="en-US" sz="2000">
                <a:solidFill>
                  <a:srgbClr val="125285"/>
                </a:solidFill>
              </a:rPr>
              <a:t>National CRC </a:t>
            </a:r>
          </a:p>
          <a:p>
            <a:pPr lvl="0" algn="ctr" defTabSz="685777">
              <a:defRPr/>
            </a:pPr>
            <a:r>
              <a:rPr lang="en-US" altLang="en-US" sz="2000">
                <a:solidFill>
                  <a:srgbClr val="125285"/>
                </a:solidFill>
              </a:rPr>
              <a:t>Screening Rate:</a:t>
            </a:r>
            <a:r>
              <a:rPr lang="en-US" altLang="en-US" sz="2000" b="1">
                <a:solidFill>
                  <a:srgbClr val="125285"/>
                </a:solidFill>
              </a:rPr>
              <a:t> </a:t>
            </a:r>
          </a:p>
          <a:p>
            <a:pPr lvl="0" algn="ctr" defTabSz="685777">
              <a:defRPr/>
            </a:pPr>
            <a:r>
              <a:rPr lang="en-US" altLang="en-US" sz="2800" b="1">
                <a:solidFill>
                  <a:srgbClr val="125285"/>
                </a:solidFill>
              </a:rPr>
              <a:t>67%</a:t>
            </a:r>
            <a:r>
              <a:rPr lang="en-US" altLang="en-US" sz="2000" baseline="30000">
                <a:solidFill>
                  <a:srgbClr val="125285"/>
                </a:solidFill>
              </a:rPr>
              <a:t>1†</a:t>
            </a:r>
          </a:p>
          <a:p>
            <a:pPr lvl="0" algn="ctr" defTabSz="685777">
              <a:defRPr/>
            </a:pPr>
            <a:endParaRPr lang="en-US" altLang="en-US" sz="2000" b="1" baseline="30000">
              <a:solidFill>
                <a:srgbClr val="125285"/>
              </a:solidFill>
            </a:endParaRPr>
          </a:p>
          <a:p>
            <a:pPr lvl="0" algn="ctr" defTabSz="685777">
              <a:defRPr/>
            </a:pPr>
            <a:r>
              <a:rPr lang="en-US" altLang="en-US" sz="2800" b="1">
                <a:solidFill>
                  <a:srgbClr val="125285"/>
                </a:solidFill>
              </a:rPr>
              <a:t>1 in 3 </a:t>
            </a:r>
            <a:r>
              <a:rPr lang="en-US" altLang="en-US" sz="2000">
                <a:solidFill>
                  <a:srgbClr val="125285"/>
                </a:solidFill>
              </a:rPr>
              <a:t>adults </a:t>
            </a:r>
          </a:p>
          <a:p>
            <a:pPr lvl="0" algn="ctr" defTabSz="685777">
              <a:defRPr/>
            </a:pPr>
            <a:r>
              <a:rPr lang="en-US" altLang="en-US" sz="2000">
                <a:solidFill>
                  <a:srgbClr val="125285"/>
                </a:solidFill>
              </a:rPr>
              <a:t>ages 50–75 are</a:t>
            </a:r>
            <a:r>
              <a:rPr lang="en-US" altLang="en-US" sz="2000" b="1">
                <a:solidFill>
                  <a:srgbClr val="125285"/>
                </a:solidFill>
              </a:rPr>
              <a:t> not screened </a:t>
            </a:r>
            <a:r>
              <a:rPr lang="en-US" altLang="en-US" sz="2000">
                <a:solidFill>
                  <a:srgbClr val="125285"/>
                </a:solidFill>
              </a:rPr>
              <a:t>as recommended</a:t>
            </a:r>
            <a:r>
              <a:rPr lang="en-US" altLang="en-US" sz="2000" baseline="30000">
                <a:solidFill>
                  <a:srgbClr val="125285"/>
                </a:solidFill>
              </a:rPr>
              <a:t>1</a:t>
            </a:r>
          </a:p>
        </p:txBody>
      </p:sp>
      <p:grpSp>
        <p:nvGrpSpPr>
          <p:cNvPr id="13" name="Group 12">
            <a:extLst>
              <a:ext uri="{FF2B5EF4-FFF2-40B4-BE49-F238E27FC236}">
                <a16:creationId xmlns:a16="http://schemas.microsoft.com/office/drawing/2014/main" id="{11F6A943-F10B-44AE-A5EC-A1D4D322C67E}"/>
              </a:ext>
            </a:extLst>
          </p:cNvPr>
          <p:cNvGrpSpPr/>
          <p:nvPr/>
        </p:nvGrpSpPr>
        <p:grpSpPr>
          <a:xfrm>
            <a:off x="533400" y="2013088"/>
            <a:ext cx="6083300" cy="3765412"/>
            <a:chOff x="331788" y="1852109"/>
            <a:chExt cx="6328988" cy="3798193"/>
          </a:xfrm>
        </p:grpSpPr>
        <p:graphicFrame>
          <p:nvGraphicFramePr>
            <p:cNvPr id="14" name="Chart 13">
              <a:extLst>
                <a:ext uri="{FF2B5EF4-FFF2-40B4-BE49-F238E27FC236}">
                  <a16:creationId xmlns:a16="http://schemas.microsoft.com/office/drawing/2014/main" id="{F4606693-8C24-4A72-B20D-8FA8E9824812}"/>
                </a:ext>
              </a:extLst>
            </p:cNvPr>
            <p:cNvGraphicFramePr/>
            <p:nvPr/>
          </p:nvGraphicFramePr>
          <p:xfrm>
            <a:off x="331788" y="1852109"/>
            <a:ext cx="6328988" cy="3798193"/>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47CC3545-2977-4E71-9DF5-4588EDCF0EB7}"/>
                </a:ext>
              </a:extLst>
            </p:cNvPr>
            <p:cNvCxnSpPr/>
            <p:nvPr/>
          </p:nvCxnSpPr>
          <p:spPr>
            <a:xfrm>
              <a:off x="995804" y="2660003"/>
              <a:ext cx="3884327" cy="0"/>
            </a:xfrm>
            <a:prstGeom prst="line">
              <a:avLst/>
            </a:prstGeom>
            <a:noFill/>
            <a:ln w="44450" cap="rnd">
              <a:solidFill>
                <a:schemeClr val="tx1"/>
              </a:solidFill>
              <a:prstDash val="solid"/>
              <a:round/>
              <a:headEnd/>
              <a:tailEnd/>
            </a:ln>
            <a:effectLst/>
          </p:spPr>
        </p:cxnSp>
      </p:grpSp>
      <p:sp>
        <p:nvSpPr>
          <p:cNvPr id="16" name="Text Placeholder 2">
            <a:extLst>
              <a:ext uri="{FF2B5EF4-FFF2-40B4-BE49-F238E27FC236}">
                <a16:creationId xmlns:a16="http://schemas.microsoft.com/office/drawing/2014/main" id="{7ACAD286-BD8B-4A01-B5FB-A2F3E8D263B9}"/>
              </a:ext>
            </a:extLst>
          </p:cNvPr>
          <p:cNvSpPr>
            <a:spLocks noGrp="1"/>
          </p:cNvSpPr>
          <p:nvPr>
            <p:ph type="body" sz="quarter" idx="15"/>
          </p:nvPr>
        </p:nvSpPr>
        <p:spPr>
          <a:xfrm>
            <a:off x="533400" y="1201750"/>
            <a:ext cx="7010400" cy="811338"/>
          </a:xfrm>
        </p:spPr>
        <p:txBody>
          <a:bodyPr/>
          <a:lstStyle/>
          <a:p>
            <a:pPr algn="ctr">
              <a:lnSpc>
                <a:spcPct val="90000"/>
              </a:lnSpc>
            </a:pPr>
            <a:r>
              <a:rPr lang="en-US" sz="1800" b="1"/>
              <a:t>CRC Screening Rates Are Lower than for Breast and Cervical Cancers and Continue to Fall Short of the NCCRT National Goal (80%)</a:t>
            </a:r>
            <a:r>
              <a:rPr lang="en-US" sz="1800" b="1" baseline="30000"/>
              <a:t>1-3,*</a:t>
            </a:r>
          </a:p>
        </p:txBody>
      </p:sp>
    </p:spTree>
    <p:extLst>
      <p:ext uri="{BB962C8B-B14F-4D97-AF65-F5344CB8AC3E}">
        <p14:creationId xmlns:p14="http://schemas.microsoft.com/office/powerpoint/2010/main" val="3114206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17429" y="1253223"/>
            <a:ext cx="10957959" cy="396947"/>
          </a:xfrm>
        </p:spPr>
        <p:txBody>
          <a:bodyPr/>
          <a:lstStyle/>
          <a:p>
            <a:r>
              <a:rPr lang="en-US"/>
              <a:t>Adults Aged 50–75 Years Who Report Being Up-to-Date</a:t>
            </a:r>
            <a:r>
              <a:rPr lang="en-US" baseline="30000">
                <a:latin typeface="Arial" panose="020B0604020202020204" pitchFamily="34" charset="0"/>
                <a:cs typeface="Arial" panose="020B0604020202020204" pitchFamily="34" charset="0"/>
              </a:rPr>
              <a:t>†</a:t>
            </a:r>
            <a:r>
              <a:rPr lang="en-US"/>
              <a:t> With CRC Screening, by State (2018)</a:t>
            </a:r>
            <a:endParaRPr lang="en-US" baseline="30000"/>
          </a:p>
        </p:txBody>
      </p:sp>
      <p:sp>
        <p:nvSpPr>
          <p:cNvPr id="247" name="Text Placeholder 246"/>
          <p:cNvSpPr>
            <a:spLocks noGrp="1"/>
          </p:cNvSpPr>
          <p:nvPr>
            <p:ph type="body" sz="quarter" idx="16"/>
          </p:nvPr>
        </p:nvSpPr>
        <p:spPr>
          <a:xfrm>
            <a:off x="1663485" y="6143229"/>
            <a:ext cx="10097605" cy="426611"/>
          </a:xfrm>
        </p:spPr>
        <p:txBody>
          <a:bodyPr/>
          <a:lstStyle/>
          <a:p>
            <a:r>
              <a:rPr lang="en-US" sz="750" baseline="30000"/>
              <a:t>†</a:t>
            </a:r>
            <a:r>
              <a:rPr lang="en-US" sz="750"/>
              <a:t>Up-to-date: fecal occult blood test (FOBT) within 1 year, or sigmoidoscopy within 5 years, or colonoscopy within 10 years.</a:t>
            </a:r>
            <a:endParaRPr lang="en-US" sz="750" baseline="30000"/>
          </a:p>
          <a:p>
            <a:r>
              <a:rPr lang="en-US" sz="750" b="1"/>
              <a:t>CRC: </a:t>
            </a:r>
            <a:r>
              <a:rPr lang="en-US" sz="750"/>
              <a:t>colorectal cancer</a:t>
            </a:r>
          </a:p>
          <a:p>
            <a:r>
              <a:rPr lang="en-US" sz="750"/>
              <a:t>American Cancer Society. Colorectal Cancer Facts &amp; Figures 2020-2022. Atlanta: American Cancer Society; 2020.</a:t>
            </a:r>
            <a:r>
              <a:rPr lang="da-DK" sz="750"/>
              <a:t> </a:t>
            </a:r>
          </a:p>
        </p:txBody>
      </p:sp>
      <p:sp>
        <p:nvSpPr>
          <p:cNvPr id="2" name="Title 1"/>
          <p:cNvSpPr>
            <a:spLocks noGrp="1"/>
          </p:cNvSpPr>
          <p:nvPr>
            <p:ph type="title"/>
          </p:nvPr>
        </p:nvSpPr>
        <p:spPr>
          <a:xfrm>
            <a:off x="893619" y="294789"/>
            <a:ext cx="10359736" cy="786966"/>
          </a:xfrm>
        </p:spPr>
        <p:txBody>
          <a:bodyPr/>
          <a:lstStyle/>
          <a:p>
            <a:pPr lvl="0"/>
            <a:r>
              <a:rPr lang="en-US"/>
              <a:t>CRC Screening Rates Have Not Reached National Goal of 80% in Any State</a:t>
            </a:r>
            <a:endParaRPr lang="en-US" baseline="30000"/>
          </a:p>
        </p:txBody>
      </p:sp>
      <p:grpSp>
        <p:nvGrpSpPr>
          <p:cNvPr id="9" name="Group 8">
            <a:extLst>
              <a:ext uri="{FF2B5EF4-FFF2-40B4-BE49-F238E27FC236}">
                <a16:creationId xmlns:a16="http://schemas.microsoft.com/office/drawing/2014/main" id="{126B1093-FF55-48A7-8EFA-5C70E5F19B64}"/>
              </a:ext>
            </a:extLst>
          </p:cNvPr>
          <p:cNvGrpSpPr/>
          <p:nvPr/>
        </p:nvGrpSpPr>
        <p:grpSpPr bwMode="gray">
          <a:xfrm>
            <a:off x="1118538" y="2539760"/>
            <a:ext cx="2317877" cy="1055125"/>
            <a:chOff x="411086" y="3047125"/>
            <a:chExt cx="3118457" cy="931273"/>
          </a:xfrm>
        </p:grpSpPr>
        <p:sp>
          <p:nvSpPr>
            <p:cNvPr id="10" name="Rectangle 9">
              <a:extLst>
                <a:ext uri="{FF2B5EF4-FFF2-40B4-BE49-F238E27FC236}">
                  <a16:creationId xmlns:a16="http://schemas.microsoft.com/office/drawing/2014/main" id="{9223623F-C324-4460-A7D2-4B27D6AB4C0B}"/>
                </a:ext>
              </a:extLst>
            </p:cNvPr>
            <p:cNvSpPr>
              <a:spLocks noChangeAspect="1"/>
            </p:cNvSpPr>
            <p:nvPr/>
          </p:nvSpPr>
          <p:spPr bwMode="gray">
            <a:xfrm>
              <a:off x="411086" y="3052837"/>
              <a:ext cx="304561" cy="2012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125184"/>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1BBA0DA5-B451-4B84-B29C-0AF04F3B03BB}"/>
                </a:ext>
              </a:extLst>
            </p:cNvPr>
            <p:cNvSpPr>
              <a:spLocks noChangeAspect="1"/>
            </p:cNvSpPr>
            <p:nvPr/>
          </p:nvSpPr>
          <p:spPr bwMode="gray">
            <a:xfrm>
              <a:off x="411086" y="3415087"/>
              <a:ext cx="304561" cy="201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2" name="Rectangle 11">
              <a:extLst>
                <a:ext uri="{FF2B5EF4-FFF2-40B4-BE49-F238E27FC236}">
                  <a16:creationId xmlns:a16="http://schemas.microsoft.com/office/drawing/2014/main" id="{85B9C92C-F074-45AA-A812-A871BD797D0A}"/>
                </a:ext>
              </a:extLst>
            </p:cNvPr>
            <p:cNvSpPr>
              <a:spLocks noChangeAspect="1"/>
            </p:cNvSpPr>
            <p:nvPr/>
          </p:nvSpPr>
          <p:spPr bwMode="gray">
            <a:xfrm>
              <a:off x="411086" y="3771445"/>
              <a:ext cx="304561" cy="2012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3" name="Rectangle 12">
              <a:extLst>
                <a:ext uri="{FF2B5EF4-FFF2-40B4-BE49-F238E27FC236}">
                  <a16:creationId xmlns:a16="http://schemas.microsoft.com/office/drawing/2014/main" id="{4CC4CD4A-0BEF-4F35-ACC6-55E68CF63596}"/>
                </a:ext>
              </a:extLst>
            </p:cNvPr>
            <p:cNvSpPr>
              <a:spLocks noChangeAspect="1"/>
            </p:cNvSpPr>
            <p:nvPr/>
          </p:nvSpPr>
          <p:spPr bwMode="gray">
            <a:xfrm>
              <a:off x="2013125" y="3052837"/>
              <a:ext cx="304561" cy="20124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71EC229B-A05F-40B6-8669-C732DA208FF9}"/>
                </a:ext>
              </a:extLst>
            </p:cNvPr>
            <p:cNvSpPr>
              <a:spLocks noChangeAspect="1"/>
            </p:cNvSpPr>
            <p:nvPr/>
          </p:nvSpPr>
          <p:spPr bwMode="gray">
            <a:xfrm>
              <a:off x="2013125" y="3415087"/>
              <a:ext cx="304561" cy="201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59462689-CCE2-423A-BF98-9C03EF37C707}"/>
                </a:ext>
              </a:extLst>
            </p:cNvPr>
            <p:cNvSpPr txBox="1"/>
            <p:nvPr/>
          </p:nvSpPr>
          <p:spPr bwMode="gray">
            <a:xfrm>
              <a:off x="688450" y="3047125"/>
              <a:ext cx="1212900" cy="212666"/>
            </a:xfrm>
            <a:prstGeom prst="rect">
              <a:avLst/>
            </a:prstGeom>
            <a:noFill/>
          </p:spPr>
          <p:txBody>
            <a:bodyPr wrap="square" rtlCol="0" anchor="ctr" anchorCtr="0">
              <a:noAutofit/>
            </a:bodyPr>
            <a:lstStyle/>
            <a:p>
              <a:pPr marL="0" marR="0" lvl="0" indent="0" algn="l" defTabSz="685983" rtl="0" eaLnBrk="1" fontAlgn="auto" latinLnBrk="0" hangingPunct="1">
                <a:lnSpc>
                  <a:spcPct val="9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5285"/>
                  </a:solidFill>
                  <a:effectLst/>
                  <a:uLnTx/>
                  <a:uFillTx/>
                  <a:latin typeface="Arial"/>
                  <a:ea typeface="+mn-ea"/>
                  <a:cs typeface="+mn-cs"/>
                </a:rPr>
                <a:t>55.0–59.9%</a:t>
              </a:r>
            </a:p>
          </p:txBody>
        </p:sp>
        <p:sp>
          <p:nvSpPr>
            <p:cNvPr id="16" name="TextBox 15">
              <a:extLst>
                <a:ext uri="{FF2B5EF4-FFF2-40B4-BE49-F238E27FC236}">
                  <a16:creationId xmlns:a16="http://schemas.microsoft.com/office/drawing/2014/main" id="{EBCA8A5B-A898-4111-A343-B0AAA7713D1E}"/>
                </a:ext>
              </a:extLst>
            </p:cNvPr>
            <p:cNvSpPr txBox="1"/>
            <p:nvPr/>
          </p:nvSpPr>
          <p:spPr bwMode="gray">
            <a:xfrm>
              <a:off x="688450" y="3409375"/>
              <a:ext cx="1212900" cy="212666"/>
            </a:xfrm>
            <a:prstGeom prst="rect">
              <a:avLst/>
            </a:prstGeom>
            <a:noFill/>
          </p:spPr>
          <p:txBody>
            <a:bodyPr wrap="square" rtlCol="0" anchor="ctr" anchorCtr="0">
              <a:noAutofit/>
            </a:bodyPr>
            <a:lstStyle/>
            <a:p>
              <a:pPr marL="0" marR="0" lvl="0" indent="0" algn="l" defTabSz="685983" rtl="0" eaLnBrk="1" fontAlgn="auto" latinLnBrk="0" hangingPunct="1">
                <a:lnSpc>
                  <a:spcPct val="9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5285"/>
                  </a:solidFill>
                  <a:effectLst/>
                  <a:uLnTx/>
                  <a:uFillTx/>
                  <a:latin typeface="Arial"/>
                  <a:ea typeface="+mn-ea"/>
                  <a:cs typeface="+mn-cs"/>
                </a:rPr>
                <a:t>60.0–64.9%</a:t>
              </a:r>
            </a:p>
          </p:txBody>
        </p:sp>
        <p:sp>
          <p:nvSpPr>
            <p:cNvPr id="17" name="TextBox 16">
              <a:extLst>
                <a:ext uri="{FF2B5EF4-FFF2-40B4-BE49-F238E27FC236}">
                  <a16:creationId xmlns:a16="http://schemas.microsoft.com/office/drawing/2014/main" id="{1CBA234F-A3EC-4B92-83BB-603E377F007B}"/>
                </a:ext>
              </a:extLst>
            </p:cNvPr>
            <p:cNvSpPr txBox="1"/>
            <p:nvPr/>
          </p:nvSpPr>
          <p:spPr bwMode="gray">
            <a:xfrm>
              <a:off x="688450" y="3765732"/>
              <a:ext cx="1212900" cy="212666"/>
            </a:xfrm>
            <a:prstGeom prst="rect">
              <a:avLst/>
            </a:prstGeom>
            <a:noFill/>
          </p:spPr>
          <p:txBody>
            <a:bodyPr wrap="square" rtlCol="0" anchor="ctr" anchorCtr="0">
              <a:noAutofit/>
            </a:bodyPr>
            <a:lstStyle/>
            <a:p>
              <a:pPr marL="0" marR="0" lvl="0" indent="0" algn="l" defTabSz="685983" rtl="0" eaLnBrk="1" fontAlgn="auto" latinLnBrk="0" hangingPunct="1">
                <a:lnSpc>
                  <a:spcPct val="9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5285"/>
                  </a:solidFill>
                  <a:effectLst/>
                  <a:uLnTx/>
                  <a:uFillTx/>
                  <a:latin typeface="Arial"/>
                  <a:ea typeface="+mn-ea"/>
                  <a:cs typeface="+mn-cs"/>
                </a:rPr>
                <a:t>65.0–69.9%</a:t>
              </a:r>
            </a:p>
          </p:txBody>
        </p:sp>
        <p:sp>
          <p:nvSpPr>
            <p:cNvPr id="18" name="TextBox 17">
              <a:extLst>
                <a:ext uri="{FF2B5EF4-FFF2-40B4-BE49-F238E27FC236}">
                  <a16:creationId xmlns:a16="http://schemas.microsoft.com/office/drawing/2014/main" id="{0C02FAD1-C69A-4CFE-BF09-D89110D92AC8}"/>
                </a:ext>
              </a:extLst>
            </p:cNvPr>
            <p:cNvSpPr txBox="1"/>
            <p:nvPr/>
          </p:nvSpPr>
          <p:spPr bwMode="gray">
            <a:xfrm>
              <a:off x="2304057" y="3047125"/>
              <a:ext cx="1212900" cy="212666"/>
            </a:xfrm>
            <a:prstGeom prst="rect">
              <a:avLst/>
            </a:prstGeom>
            <a:noFill/>
          </p:spPr>
          <p:txBody>
            <a:bodyPr wrap="square" rtlCol="0" anchor="ctr" anchorCtr="0">
              <a:noAutofit/>
            </a:bodyPr>
            <a:lstStyle/>
            <a:p>
              <a:pPr marL="0" marR="0" lvl="0" indent="0" algn="l" defTabSz="685983" rtl="0" eaLnBrk="1" fontAlgn="auto" latinLnBrk="0" hangingPunct="1">
                <a:lnSpc>
                  <a:spcPct val="9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5285"/>
                  </a:solidFill>
                  <a:effectLst/>
                  <a:uLnTx/>
                  <a:uFillTx/>
                  <a:latin typeface="Arial"/>
                  <a:ea typeface="+mn-ea"/>
                  <a:cs typeface="+mn-cs"/>
                </a:rPr>
                <a:t>70.0–74.9%</a:t>
              </a:r>
            </a:p>
          </p:txBody>
        </p:sp>
        <p:sp>
          <p:nvSpPr>
            <p:cNvPr id="19" name="TextBox 18">
              <a:extLst>
                <a:ext uri="{FF2B5EF4-FFF2-40B4-BE49-F238E27FC236}">
                  <a16:creationId xmlns:a16="http://schemas.microsoft.com/office/drawing/2014/main" id="{21F3D3B0-5FF2-42C5-BAC9-B5D7C217BDAA}"/>
                </a:ext>
              </a:extLst>
            </p:cNvPr>
            <p:cNvSpPr txBox="1"/>
            <p:nvPr/>
          </p:nvSpPr>
          <p:spPr bwMode="gray">
            <a:xfrm>
              <a:off x="2316644" y="3409753"/>
              <a:ext cx="1212899" cy="211910"/>
            </a:xfrm>
            <a:prstGeom prst="rect">
              <a:avLst/>
            </a:prstGeom>
            <a:noFill/>
          </p:spPr>
          <p:txBody>
            <a:bodyPr wrap="square" rtlCol="0" anchor="ctr" anchorCtr="0">
              <a:noAutofit/>
            </a:bodyPr>
            <a:lstStyle/>
            <a:p>
              <a:pPr marL="0" marR="0" lvl="0" indent="0" algn="l" defTabSz="685983" rtl="0" eaLnBrk="1" fontAlgn="auto" latinLnBrk="0" hangingPunct="1">
                <a:lnSpc>
                  <a:spcPct val="9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5285"/>
                  </a:solidFill>
                  <a:effectLst/>
                  <a:uLnTx/>
                  <a:uFillTx/>
                  <a:latin typeface="Arial"/>
                  <a:ea typeface="+mn-ea"/>
                  <a:cs typeface="+mn-cs"/>
                </a:rPr>
                <a:t>≥75.0%</a:t>
              </a:r>
            </a:p>
          </p:txBody>
        </p:sp>
      </p:grpSp>
      <p:grpSp>
        <p:nvGrpSpPr>
          <p:cNvPr id="4" name="Group 3"/>
          <p:cNvGrpSpPr/>
          <p:nvPr/>
        </p:nvGrpSpPr>
        <p:grpSpPr bwMode="gray">
          <a:xfrm>
            <a:off x="3868056" y="1690714"/>
            <a:ext cx="6894994" cy="3580367"/>
            <a:chOff x="3324403" y="1604176"/>
            <a:chExt cx="8142815" cy="4385116"/>
          </a:xfrm>
        </p:grpSpPr>
        <p:cxnSp>
          <p:nvCxnSpPr>
            <p:cNvPr id="21" name="Straight Connector 20">
              <a:extLst>
                <a:ext uri="{FF2B5EF4-FFF2-40B4-BE49-F238E27FC236}">
                  <a16:creationId xmlns:a16="http://schemas.microsoft.com/office/drawing/2014/main" id="{085A3A40-1910-40AF-AF6D-ACFDA4D5E24F}"/>
                </a:ext>
              </a:extLst>
            </p:cNvPr>
            <p:cNvCxnSpPr>
              <a:cxnSpLocks/>
              <a:stCxn id="84" idx="30"/>
              <a:endCxn id="106" idx="2"/>
            </p:cNvCxnSpPr>
            <p:nvPr/>
          </p:nvCxnSpPr>
          <p:spPr bwMode="gray">
            <a:xfrm>
              <a:off x="9971065" y="3310369"/>
              <a:ext cx="411486" cy="25195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C2E10A5-A5BD-4AAA-8D49-BDEA8F17A0B4}"/>
                </a:ext>
              </a:extLst>
            </p:cNvPr>
            <p:cNvSpPr/>
            <p:nvPr/>
          </p:nvSpPr>
          <p:spPr bwMode="gray">
            <a:xfrm>
              <a:off x="10209724" y="3275586"/>
              <a:ext cx="341292" cy="3488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9144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67</a:t>
              </a:r>
              <a:endParaRPr kumimoji="0" lang="en-US" sz="750" b="1" i="0" u="none" strike="noStrike" kern="1200" cap="none" spc="0" normalizeH="0" baseline="0" noProof="0">
                <a:ln>
                  <a:noFill/>
                </a:ln>
                <a:solidFill>
                  <a:srgbClr val="FFFFFF"/>
                </a:solidFill>
                <a:effectLst/>
                <a:uLnTx/>
                <a:uFillTx/>
                <a:latin typeface="Arial"/>
                <a:ea typeface="+mn-ea"/>
                <a:cs typeface="+mn-cs"/>
              </a:endParaRPr>
            </a:p>
          </p:txBody>
        </p:sp>
        <p:sp>
          <p:nvSpPr>
            <p:cNvPr id="23" name="Freeform 355">
              <a:extLst>
                <a:ext uri="{FF2B5EF4-FFF2-40B4-BE49-F238E27FC236}">
                  <a16:creationId xmlns:a16="http://schemas.microsoft.com/office/drawing/2014/main" id="{64CD241B-6879-4547-B5FF-CF60C68C98D8}"/>
                </a:ext>
              </a:extLst>
            </p:cNvPr>
            <p:cNvSpPr>
              <a:spLocks/>
            </p:cNvSpPr>
            <p:nvPr/>
          </p:nvSpPr>
          <p:spPr bwMode="gray">
            <a:xfrm>
              <a:off x="9036041" y="4991429"/>
              <a:ext cx="13222" cy="10510"/>
            </a:xfrm>
            <a:custGeom>
              <a:avLst/>
              <a:gdLst>
                <a:gd name="T0" fmla="*/ 1 w 4"/>
                <a:gd name="T1" fmla="*/ 1 h 3"/>
                <a:gd name="T2" fmla="*/ 3 w 4"/>
                <a:gd name="T3" fmla="*/ 0 h 3"/>
                <a:gd name="T4" fmla="*/ 4 w 4"/>
                <a:gd name="T5" fmla="*/ 2 h 3"/>
                <a:gd name="T6" fmla="*/ 2 w 4"/>
                <a:gd name="T7" fmla="*/ 3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1" y="0"/>
                    <a:pt x="3" y="0"/>
                    <a:pt x="3" y="0"/>
                  </a:cubicBezTo>
                  <a:cubicBezTo>
                    <a:pt x="4" y="0"/>
                    <a:pt x="4" y="1"/>
                    <a:pt x="4" y="2"/>
                  </a:cubicBezTo>
                  <a:cubicBezTo>
                    <a:pt x="3" y="3"/>
                    <a:pt x="3" y="3"/>
                    <a:pt x="2" y="3"/>
                  </a:cubicBezTo>
                  <a:cubicBezTo>
                    <a:pt x="1" y="2"/>
                    <a:pt x="0" y="1"/>
                    <a:pt x="1" y="1"/>
                  </a:cubicBezTo>
                  <a:close/>
                </a:path>
              </a:pathLst>
            </a:custGeom>
            <a:solidFill>
              <a:srgbClr val="464646"/>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4" name="Freeform 356">
              <a:extLst>
                <a:ext uri="{FF2B5EF4-FFF2-40B4-BE49-F238E27FC236}">
                  <a16:creationId xmlns:a16="http://schemas.microsoft.com/office/drawing/2014/main" id="{21C1CCB5-AF1D-4B38-8498-B8BDBB7E8C56}"/>
                </a:ext>
              </a:extLst>
            </p:cNvPr>
            <p:cNvSpPr>
              <a:spLocks/>
            </p:cNvSpPr>
            <p:nvPr/>
          </p:nvSpPr>
          <p:spPr bwMode="gray">
            <a:xfrm>
              <a:off x="7599317" y="5261704"/>
              <a:ext cx="66107" cy="48049"/>
            </a:xfrm>
            <a:custGeom>
              <a:avLst/>
              <a:gdLst>
                <a:gd name="T0" fmla="*/ 1 w 20"/>
                <a:gd name="T1" fmla="*/ 11 h 14"/>
                <a:gd name="T2" fmla="*/ 0 w 20"/>
                <a:gd name="T3" fmla="*/ 14 h 14"/>
                <a:gd name="T4" fmla="*/ 3 w 20"/>
                <a:gd name="T5" fmla="*/ 12 h 14"/>
                <a:gd name="T6" fmla="*/ 9 w 20"/>
                <a:gd name="T7" fmla="*/ 6 h 14"/>
                <a:gd name="T8" fmla="*/ 16 w 20"/>
                <a:gd name="T9" fmla="*/ 2 h 14"/>
                <a:gd name="T10" fmla="*/ 20 w 20"/>
                <a:gd name="T11" fmla="*/ 0 h 14"/>
                <a:gd name="T12" fmla="*/ 17 w 20"/>
                <a:gd name="T13" fmla="*/ 0 h 14"/>
                <a:gd name="T14" fmla="*/ 13 w 20"/>
                <a:gd name="T15" fmla="*/ 2 h 14"/>
                <a:gd name="T16" fmla="*/ 10 w 20"/>
                <a:gd name="T17" fmla="*/ 4 h 14"/>
                <a:gd name="T18" fmla="*/ 8 w 20"/>
                <a:gd name="T19" fmla="*/ 6 h 14"/>
                <a:gd name="T20" fmla="*/ 6 w 20"/>
                <a:gd name="T21" fmla="*/ 6 h 14"/>
                <a:gd name="T22" fmla="*/ 4 w 20"/>
                <a:gd name="T23" fmla="*/ 9 h 14"/>
                <a:gd name="T24" fmla="*/ 2 w 20"/>
                <a:gd name="T25" fmla="*/ 9 h 14"/>
                <a:gd name="T26" fmla="*/ 1 w 20"/>
                <a:gd name="T2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4">
                  <a:moveTo>
                    <a:pt x="1" y="11"/>
                  </a:moveTo>
                  <a:cubicBezTo>
                    <a:pt x="0" y="12"/>
                    <a:pt x="0" y="13"/>
                    <a:pt x="0" y="14"/>
                  </a:cubicBezTo>
                  <a:cubicBezTo>
                    <a:pt x="1" y="14"/>
                    <a:pt x="2" y="13"/>
                    <a:pt x="3" y="12"/>
                  </a:cubicBezTo>
                  <a:cubicBezTo>
                    <a:pt x="4" y="11"/>
                    <a:pt x="8" y="7"/>
                    <a:pt x="9" y="6"/>
                  </a:cubicBezTo>
                  <a:cubicBezTo>
                    <a:pt x="10" y="6"/>
                    <a:pt x="14" y="3"/>
                    <a:pt x="16" y="2"/>
                  </a:cubicBezTo>
                  <a:cubicBezTo>
                    <a:pt x="17" y="1"/>
                    <a:pt x="19" y="0"/>
                    <a:pt x="20" y="0"/>
                  </a:cubicBezTo>
                  <a:cubicBezTo>
                    <a:pt x="20" y="0"/>
                    <a:pt x="19" y="0"/>
                    <a:pt x="17" y="0"/>
                  </a:cubicBezTo>
                  <a:cubicBezTo>
                    <a:pt x="16" y="1"/>
                    <a:pt x="14" y="1"/>
                    <a:pt x="13" y="2"/>
                  </a:cubicBezTo>
                  <a:cubicBezTo>
                    <a:pt x="13" y="3"/>
                    <a:pt x="11" y="4"/>
                    <a:pt x="10" y="4"/>
                  </a:cubicBezTo>
                  <a:cubicBezTo>
                    <a:pt x="9" y="5"/>
                    <a:pt x="8" y="5"/>
                    <a:pt x="8" y="6"/>
                  </a:cubicBezTo>
                  <a:cubicBezTo>
                    <a:pt x="7" y="7"/>
                    <a:pt x="5" y="5"/>
                    <a:pt x="6" y="6"/>
                  </a:cubicBezTo>
                  <a:cubicBezTo>
                    <a:pt x="6" y="7"/>
                    <a:pt x="5" y="9"/>
                    <a:pt x="4" y="9"/>
                  </a:cubicBezTo>
                  <a:cubicBezTo>
                    <a:pt x="3" y="9"/>
                    <a:pt x="3" y="8"/>
                    <a:pt x="2" y="9"/>
                  </a:cubicBezTo>
                  <a:cubicBezTo>
                    <a:pt x="0" y="10"/>
                    <a:pt x="1" y="11"/>
                    <a:pt x="1" y="11"/>
                  </a:cubicBezTo>
                  <a:close/>
                </a:path>
              </a:pathLst>
            </a:custGeom>
            <a:solidFill>
              <a:srgbClr val="464646"/>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5" name="Freeform 357">
              <a:extLst>
                <a:ext uri="{FF2B5EF4-FFF2-40B4-BE49-F238E27FC236}">
                  <a16:creationId xmlns:a16="http://schemas.microsoft.com/office/drawing/2014/main" id="{E7A20344-73AE-4085-9F8E-42B7AC72FD5C}"/>
                </a:ext>
              </a:extLst>
            </p:cNvPr>
            <p:cNvSpPr>
              <a:spLocks/>
            </p:cNvSpPr>
            <p:nvPr/>
          </p:nvSpPr>
          <p:spPr bwMode="gray">
            <a:xfrm>
              <a:off x="4836048" y="2263158"/>
              <a:ext cx="891710" cy="779292"/>
            </a:xfrm>
            <a:custGeom>
              <a:avLst/>
              <a:gdLst>
                <a:gd name="T0" fmla="*/ 266 w 267"/>
                <a:gd name="T1" fmla="*/ 78 h 228"/>
                <a:gd name="T2" fmla="*/ 262 w 267"/>
                <a:gd name="T3" fmla="*/ 73 h 228"/>
                <a:gd name="T4" fmla="*/ 258 w 267"/>
                <a:gd name="T5" fmla="*/ 67 h 228"/>
                <a:gd name="T6" fmla="*/ 257 w 267"/>
                <a:gd name="T7" fmla="*/ 64 h 228"/>
                <a:gd name="T8" fmla="*/ 197 w 267"/>
                <a:gd name="T9" fmla="*/ 51 h 228"/>
                <a:gd name="T10" fmla="*/ 187 w 267"/>
                <a:gd name="T11" fmla="*/ 50 h 228"/>
                <a:gd name="T12" fmla="*/ 179 w 267"/>
                <a:gd name="T13" fmla="*/ 50 h 228"/>
                <a:gd name="T14" fmla="*/ 170 w 267"/>
                <a:gd name="T15" fmla="*/ 51 h 228"/>
                <a:gd name="T16" fmla="*/ 162 w 267"/>
                <a:gd name="T17" fmla="*/ 52 h 228"/>
                <a:gd name="T18" fmla="*/ 151 w 267"/>
                <a:gd name="T19" fmla="*/ 49 h 228"/>
                <a:gd name="T20" fmla="*/ 142 w 267"/>
                <a:gd name="T21" fmla="*/ 50 h 228"/>
                <a:gd name="T22" fmla="*/ 135 w 267"/>
                <a:gd name="T23" fmla="*/ 49 h 228"/>
                <a:gd name="T24" fmla="*/ 131 w 267"/>
                <a:gd name="T25" fmla="*/ 46 h 228"/>
                <a:gd name="T26" fmla="*/ 123 w 267"/>
                <a:gd name="T27" fmla="*/ 42 h 228"/>
                <a:gd name="T28" fmla="*/ 116 w 267"/>
                <a:gd name="T29" fmla="*/ 41 h 228"/>
                <a:gd name="T30" fmla="*/ 106 w 267"/>
                <a:gd name="T31" fmla="*/ 44 h 228"/>
                <a:gd name="T32" fmla="*/ 96 w 267"/>
                <a:gd name="T33" fmla="*/ 41 h 228"/>
                <a:gd name="T34" fmla="*/ 89 w 267"/>
                <a:gd name="T35" fmla="*/ 36 h 228"/>
                <a:gd name="T36" fmla="*/ 90 w 267"/>
                <a:gd name="T37" fmla="*/ 28 h 228"/>
                <a:gd name="T38" fmla="*/ 90 w 267"/>
                <a:gd name="T39" fmla="*/ 21 h 228"/>
                <a:gd name="T40" fmla="*/ 88 w 267"/>
                <a:gd name="T41" fmla="*/ 15 h 228"/>
                <a:gd name="T42" fmla="*/ 84 w 267"/>
                <a:gd name="T43" fmla="*/ 11 h 228"/>
                <a:gd name="T44" fmla="*/ 82 w 267"/>
                <a:gd name="T45" fmla="*/ 11 h 228"/>
                <a:gd name="T46" fmla="*/ 77 w 267"/>
                <a:gd name="T47" fmla="*/ 9 h 228"/>
                <a:gd name="T48" fmla="*/ 73 w 267"/>
                <a:gd name="T49" fmla="*/ 6 h 228"/>
                <a:gd name="T50" fmla="*/ 67 w 267"/>
                <a:gd name="T51" fmla="*/ 5 h 228"/>
                <a:gd name="T52" fmla="*/ 61 w 267"/>
                <a:gd name="T53" fmla="*/ 2 h 228"/>
                <a:gd name="T54" fmla="*/ 60 w 267"/>
                <a:gd name="T55" fmla="*/ 9 h 228"/>
                <a:gd name="T56" fmla="*/ 58 w 267"/>
                <a:gd name="T57" fmla="*/ 15 h 228"/>
                <a:gd name="T58" fmla="*/ 57 w 267"/>
                <a:gd name="T59" fmla="*/ 23 h 228"/>
                <a:gd name="T60" fmla="*/ 55 w 267"/>
                <a:gd name="T61" fmla="*/ 28 h 228"/>
                <a:gd name="T62" fmla="*/ 54 w 267"/>
                <a:gd name="T63" fmla="*/ 33 h 228"/>
                <a:gd name="T64" fmla="*/ 51 w 267"/>
                <a:gd name="T65" fmla="*/ 36 h 228"/>
                <a:gd name="T66" fmla="*/ 47 w 267"/>
                <a:gd name="T67" fmla="*/ 47 h 228"/>
                <a:gd name="T68" fmla="*/ 41 w 267"/>
                <a:gd name="T69" fmla="*/ 57 h 228"/>
                <a:gd name="T70" fmla="*/ 38 w 267"/>
                <a:gd name="T71" fmla="*/ 69 h 228"/>
                <a:gd name="T72" fmla="*/ 32 w 267"/>
                <a:gd name="T73" fmla="*/ 85 h 228"/>
                <a:gd name="T74" fmla="*/ 27 w 267"/>
                <a:gd name="T75" fmla="*/ 96 h 228"/>
                <a:gd name="T76" fmla="*/ 27 w 267"/>
                <a:gd name="T77" fmla="*/ 101 h 228"/>
                <a:gd name="T78" fmla="*/ 22 w 267"/>
                <a:gd name="T79" fmla="*/ 105 h 228"/>
                <a:gd name="T80" fmla="*/ 18 w 267"/>
                <a:gd name="T81" fmla="*/ 113 h 228"/>
                <a:gd name="T82" fmla="*/ 16 w 267"/>
                <a:gd name="T83" fmla="*/ 114 h 228"/>
                <a:gd name="T84" fmla="*/ 13 w 267"/>
                <a:gd name="T85" fmla="*/ 115 h 228"/>
                <a:gd name="T86" fmla="*/ 9 w 267"/>
                <a:gd name="T87" fmla="*/ 125 h 228"/>
                <a:gd name="T88" fmla="*/ 3 w 267"/>
                <a:gd name="T89" fmla="*/ 136 h 228"/>
                <a:gd name="T90" fmla="*/ 4 w 267"/>
                <a:gd name="T91" fmla="*/ 145 h 228"/>
                <a:gd name="T92" fmla="*/ 0 w 267"/>
                <a:gd name="T93" fmla="*/ 156 h 228"/>
                <a:gd name="T94" fmla="*/ 2 w 267"/>
                <a:gd name="T95" fmla="*/ 169 h 228"/>
                <a:gd name="T96" fmla="*/ 128 w 267"/>
                <a:gd name="T97" fmla="*/ 206 h 228"/>
                <a:gd name="T98" fmla="*/ 234 w 267"/>
                <a:gd name="T99" fmla="*/ 153 h 228"/>
                <a:gd name="T100" fmla="*/ 237 w 267"/>
                <a:gd name="T101" fmla="*/ 147 h 228"/>
                <a:gd name="T102" fmla="*/ 240 w 267"/>
                <a:gd name="T103" fmla="*/ 141 h 228"/>
                <a:gd name="T104" fmla="*/ 240 w 267"/>
                <a:gd name="T105" fmla="*/ 137 h 228"/>
                <a:gd name="T106" fmla="*/ 235 w 267"/>
                <a:gd name="T107" fmla="*/ 134 h 228"/>
                <a:gd name="T108" fmla="*/ 234 w 267"/>
                <a:gd name="T109" fmla="*/ 128 h 228"/>
                <a:gd name="T110" fmla="*/ 237 w 267"/>
                <a:gd name="T111" fmla="*/ 123 h 228"/>
                <a:gd name="T112" fmla="*/ 245 w 267"/>
                <a:gd name="T113" fmla="*/ 115 h 228"/>
                <a:gd name="T114" fmla="*/ 251 w 267"/>
                <a:gd name="T115" fmla="*/ 106 h 228"/>
                <a:gd name="T116" fmla="*/ 256 w 267"/>
                <a:gd name="T117" fmla="*/ 99 h 228"/>
                <a:gd name="T118" fmla="*/ 263 w 267"/>
                <a:gd name="T119" fmla="*/ 88 h 228"/>
                <a:gd name="T120" fmla="*/ 267 w 267"/>
                <a:gd name="T121" fmla="*/ 8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7" h="228">
                  <a:moveTo>
                    <a:pt x="267" y="81"/>
                  </a:moveTo>
                  <a:cubicBezTo>
                    <a:pt x="267" y="79"/>
                    <a:pt x="266" y="79"/>
                    <a:pt x="266" y="78"/>
                  </a:cubicBezTo>
                  <a:cubicBezTo>
                    <a:pt x="267" y="77"/>
                    <a:pt x="265" y="75"/>
                    <a:pt x="264" y="75"/>
                  </a:cubicBezTo>
                  <a:cubicBezTo>
                    <a:pt x="262" y="74"/>
                    <a:pt x="263" y="74"/>
                    <a:pt x="262" y="73"/>
                  </a:cubicBezTo>
                  <a:cubicBezTo>
                    <a:pt x="261" y="72"/>
                    <a:pt x="260" y="73"/>
                    <a:pt x="260" y="71"/>
                  </a:cubicBezTo>
                  <a:cubicBezTo>
                    <a:pt x="261" y="69"/>
                    <a:pt x="258" y="68"/>
                    <a:pt x="258" y="67"/>
                  </a:cubicBezTo>
                  <a:cubicBezTo>
                    <a:pt x="258" y="66"/>
                    <a:pt x="258" y="65"/>
                    <a:pt x="258" y="64"/>
                  </a:cubicBezTo>
                  <a:cubicBezTo>
                    <a:pt x="257" y="64"/>
                    <a:pt x="257" y="64"/>
                    <a:pt x="257" y="64"/>
                  </a:cubicBezTo>
                  <a:cubicBezTo>
                    <a:pt x="199" y="50"/>
                    <a:pt x="199" y="50"/>
                    <a:pt x="199" y="50"/>
                  </a:cubicBezTo>
                  <a:cubicBezTo>
                    <a:pt x="199" y="50"/>
                    <a:pt x="198" y="51"/>
                    <a:pt x="197" y="51"/>
                  </a:cubicBezTo>
                  <a:cubicBezTo>
                    <a:pt x="196" y="52"/>
                    <a:pt x="192" y="52"/>
                    <a:pt x="191" y="51"/>
                  </a:cubicBezTo>
                  <a:cubicBezTo>
                    <a:pt x="191" y="51"/>
                    <a:pt x="189" y="50"/>
                    <a:pt x="187" y="50"/>
                  </a:cubicBezTo>
                  <a:cubicBezTo>
                    <a:pt x="185" y="51"/>
                    <a:pt x="183" y="50"/>
                    <a:pt x="182" y="49"/>
                  </a:cubicBezTo>
                  <a:cubicBezTo>
                    <a:pt x="182" y="49"/>
                    <a:pt x="179" y="48"/>
                    <a:pt x="179" y="50"/>
                  </a:cubicBezTo>
                  <a:cubicBezTo>
                    <a:pt x="179" y="51"/>
                    <a:pt x="177" y="51"/>
                    <a:pt x="176" y="51"/>
                  </a:cubicBezTo>
                  <a:cubicBezTo>
                    <a:pt x="175" y="51"/>
                    <a:pt x="171" y="51"/>
                    <a:pt x="170" y="51"/>
                  </a:cubicBezTo>
                  <a:cubicBezTo>
                    <a:pt x="170" y="51"/>
                    <a:pt x="167" y="51"/>
                    <a:pt x="166" y="51"/>
                  </a:cubicBezTo>
                  <a:cubicBezTo>
                    <a:pt x="165" y="51"/>
                    <a:pt x="163" y="51"/>
                    <a:pt x="162" y="52"/>
                  </a:cubicBezTo>
                  <a:cubicBezTo>
                    <a:pt x="161" y="53"/>
                    <a:pt x="157" y="52"/>
                    <a:pt x="155" y="52"/>
                  </a:cubicBezTo>
                  <a:cubicBezTo>
                    <a:pt x="153" y="52"/>
                    <a:pt x="152" y="50"/>
                    <a:pt x="151" y="49"/>
                  </a:cubicBezTo>
                  <a:cubicBezTo>
                    <a:pt x="151" y="48"/>
                    <a:pt x="147" y="49"/>
                    <a:pt x="145" y="49"/>
                  </a:cubicBezTo>
                  <a:cubicBezTo>
                    <a:pt x="144" y="49"/>
                    <a:pt x="143" y="50"/>
                    <a:pt x="142" y="50"/>
                  </a:cubicBezTo>
                  <a:cubicBezTo>
                    <a:pt x="141" y="51"/>
                    <a:pt x="139" y="50"/>
                    <a:pt x="138" y="49"/>
                  </a:cubicBezTo>
                  <a:cubicBezTo>
                    <a:pt x="137" y="49"/>
                    <a:pt x="135" y="49"/>
                    <a:pt x="135" y="49"/>
                  </a:cubicBezTo>
                  <a:cubicBezTo>
                    <a:pt x="134" y="50"/>
                    <a:pt x="132" y="50"/>
                    <a:pt x="132" y="49"/>
                  </a:cubicBezTo>
                  <a:cubicBezTo>
                    <a:pt x="132" y="48"/>
                    <a:pt x="132" y="47"/>
                    <a:pt x="131" y="46"/>
                  </a:cubicBezTo>
                  <a:cubicBezTo>
                    <a:pt x="130" y="46"/>
                    <a:pt x="129" y="45"/>
                    <a:pt x="128" y="45"/>
                  </a:cubicBezTo>
                  <a:cubicBezTo>
                    <a:pt x="126" y="45"/>
                    <a:pt x="124" y="43"/>
                    <a:pt x="123" y="42"/>
                  </a:cubicBezTo>
                  <a:cubicBezTo>
                    <a:pt x="121" y="41"/>
                    <a:pt x="121" y="41"/>
                    <a:pt x="120" y="42"/>
                  </a:cubicBezTo>
                  <a:cubicBezTo>
                    <a:pt x="119" y="43"/>
                    <a:pt x="117" y="42"/>
                    <a:pt x="116" y="41"/>
                  </a:cubicBezTo>
                  <a:cubicBezTo>
                    <a:pt x="115" y="41"/>
                    <a:pt x="113" y="41"/>
                    <a:pt x="112" y="42"/>
                  </a:cubicBezTo>
                  <a:cubicBezTo>
                    <a:pt x="111" y="43"/>
                    <a:pt x="108" y="43"/>
                    <a:pt x="106" y="44"/>
                  </a:cubicBezTo>
                  <a:cubicBezTo>
                    <a:pt x="103" y="44"/>
                    <a:pt x="101" y="44"/>
                    <a:pt x="100" y="43"/>
                  </a:cubicBezTo>
                  <a:cubicBezTo>
                    <a:pt x="99" y="43"/>
                    <a:pt x="98" y="40"/>
                    <a:pt x="96" y="41"/>
                  </a:cubicBezTo>
                  <a:cubicBezTo>
                    <a:pt x="95" y="41"/>
                    <a:pt x="94" y="39"/>
                    <a:pt x="92" y="39"/>
                  </a:cubicBezTo>
                  <a:cubicBezTo>
                    <a:pt x="90" y="38"/>
                    <a:pt x="90" y="37"/>
                    <a:pt x="89" y="36"/>
                  </a:cubicBezTo>
                  <a:cubicBezTo>
                    <a:pt x="88" y="36"/>
                    <a:pt x="89" y="33"/>
                    <a:pt x="90" y="32"/>
                  </a:cubicBezTo>
                  <a:cubicBezTo>
                    <a:pt x="90" y="31"/>
                    <a:pt x="90" y="30"/>
                    <a:pt x="90" y="28"/>
                  </a:cubicBezTo>
                  <a:cubicBezTo>
                    <a:pt x="90" y="26"/>
                    <a:pt x="90" y="25"/>
                    <a:pt x="91" y="24"/>
                  </a:cubicBezTo>
                  <a:cubicBezTo>
                    <a:pt x="92" y="23"/>
                    <a:pt x="91" y="22"/>
                    <a:pt x="90" y="21"/>
                  </a:cubicBezTo>
                  <a:cubicBezTo>
                    <a:pt x="89" y="20"/>
                    <a:pt x="90" y="19"/>
                    <a:pt x="90" y="17"/>
                  </a:cubicBezTo>
                  <a:cubicBezTo>
                    <a:pt x="90" y="16"/>
                    <a:pt x="90" y="15"/>
                    <a:pt x="88" y="15"/>
                  </a:cubicBezTo>
                  <a:cubicBezTo>
                    <a:pt x="87" y="15"/>
                    <a:pt x="86" y="14"/>
                    <a:pt x="86" y="13"/>
                  </a:cubicBezTo>
                  <a:cubicBezTo>
                    <a:pt x="86" y="12"/>
                    <a:pt x="85" y="11"/>
                    <a:pt x="84" y="11"/>
                  </a:cubicBezTo>
                  <a:cubicBezTo>
                    <a:pt x="83" y="10"/>
                    <a:pt x="82" y="11"/>
                    <a:pt x="81" y="11"/>
                  </a:cubicBezTo>
                  <a:cubicBezTo>
                    <a:pt x="82" y="11"/>
                    <a:pt x="82" y="11"/>
                    <a:pt x="82" y="11"/>
                  </a:cubicBezTo>
                  <a:cubicBezTo>
                    <a:pt x="82" y="11"/>
                    <a:pt x="81" y="12"/>
                    <a:pt x="79" y="12"/>
                  </a:cubicBezTo>
                  <a:cubicBezTo>
                    <a:pt x="78" y="12"/>
                    <a:pt x="78" y="10"/>
                    <a:pt x="77" y="9"/>
                  </a:cubicBezTo>
                  <a:cubicBezTo>
                    <a:pt x="76" y="8"/>
                    <a:pt x="75" y="7"/>
                    <a:pt x="75" y="6"/>
                  </a:cubicBezTo>
                  <a:cubicBezTo>
                    <a:pt x="75" y="5"/>
                    <a:pt x="74" y="5"/>
                    <a:pt x="73" y="6"/>
                  </a:cubicBezTo>
                  <a:cubicBezTo>
                    <a:pt x="72" y="7"/>
                    <a:pt x="71" y="7"/>
                    <a:pt x="70" y="7"/>
                  </a:cubicBezTo>
                  <a:cubicBezTo>
                    <a:pt x="69" y="7"/>
                    <a:pt x="68" y="6"/>
                    <a:pt x="67" y="5"/>
                  </a:cubicBezTo>
                  <a:cubicBezTo>
                    <a:pt x="67" y="5"/>
                    <a:pt x="66" y="5"/>
                    <a:pt x="65" y="5"/>
                  </a:cubicBezTo>
                  <a:cubicBezTo>
                    <a:pt x="64" y="5"/>
                    <a:pt x="62" y="4"/>
                    <a:pt x="61" y="2"/>
                  </a:cubicBezTo>
                  <a:cubicBezTo>
                    <a:pt x="60" y="0"/>
                    <a:pt x="60" y="2"/>
                    <a:pt x="60" y="4"/>
                  </a:cubicBezTo>
                  <a:cubicBezTo>
                    <a:pt x="61" y="6"/>
                    <a:pt x="60" y="8"/>
                    <a:pt x="60" y="9"/>
                  </a:cubicBezTo>
                  <a:cubicBezTo>
                    <a:pt x="60" y="11"/>
                    <a:pt x="60" y="12"/>
                    <a:pt x="59" y="12"/>
                  </a:cubicBezTo>
                  <a:cubicBezTo>
                    <a:pt x="58" y="13"/>
                    <a:pt x="57" y="14"/>
                    <a:pt x="58" y="15"/>
                  </a:cubicBezTo>
                  <a:cubicBezTo>
                    <a:pt x="58" y="17"/>
                    <a:pt x="57" y="19"/>
                    <a:pt x="56" y="20"/>
                  </a:cubicBezTo>
                  <a:cubicBezTo>
                    <a:pt x="56" y="22"/>
                    <a:pt x="57" y="22"/>
                    <a:pt x="57" y="23"/>
                  </a:cubicBezTo>
                  <a:cubicBezTo>
                    <a:pt x="57" y="24"/>
                    <a:pt x="56" y="24"/>
                    <a:pt x="56" y="25"/>
                  </a:cubicBezTo>
                  <a:cubicBezTo>
                    <a:pt x="55" y="25"/>
                    <a:pt x="55" y="26"/>
                    <a:pt x="55" y="28"/>
                  </a:cubicBezTo>
                  <a:cubicBezTo>
                    <a:pt x="54" y="29"/>
                    <a:pt x="55" y="29"/>
                    <a:pt x="55" y="30"/>
                  </a:cubicBezTo>
                  <a:cubicBezTo>
                    <a:pt x="56" y="32"/>
                    <a:pt x="55" y="33"/>
                    <a:pt x="54" y="33"/>
                  </a:cubicBezTo>
                  <a:cubicBezTo>
                    <a:pt x="54" y="33"/>
                    <a:pt x="53" y="31"/>
                    <a:pt x="53" y="32"/>
                  </a:cubicBezTo>
                  <a:cubicBezTo>
                    <a:pt x="53" y="33"/>
                    <a:pt x="52" y="34"/>
                    <a:pt x="51" y="36"/>
                  </a:cubicBezTo>
                  <a:cubicBezTo>
                    <a:pt x="50" y="38"/>
                    <a:pt x="50" y="39"/>
                    <a:pt x="50" y="41"/>
                  </a:cubicBezTo>
                  <a:cubicBezTo>
                    <a:pt x="49" y="43"/>
                    <a:pt x="48" y="46"/>
                    <a:pt x="47" y="47"/>
                  </a:cubicBezTo>
                  <a:cubicBezTo>
                    <a:pt x="46" y="48"/>
                    <a:pt x="46" y="50"/>
                    <a:pt x="45" y="52"/>
                  </a:cubicBezTo>
                  <a:cubicBezTo>
                    <a:pt x="44" y="54"/>
                    <a:pt x="42" y="56"/>
                    <a:pt x="41" y="57"/>
                  </a:cubicBezTo>
                  <a:cubicBezTo>
                    <a:pt x="41" y="59"/>
                    <a:pt x="40" y="62"/>
                    <a:pt x="39" y="64"/>
                  </a:cubicBezTo>
                  <a:cubicBezTo>
                    <a:pt x="39" y="66"/>
                    <a:pt x="38" y="68"/>
                    <a:pt x="38" y="69"/>
                  </a:cubicBezTo>
                  <a:cubicBezTo>
                    <a:pt x="37" y="70"/>
                    <a:pt x="36" y="74"/>
                    <a:pt x="35" y="76"/>
                  </a:cubicBezTo>
                  <a:cubicBezTo>
                    <a:pt x="34" y="78"/>
                    <a:pt x="32" y="83"/>
                    <a:pt x="32" y="85"/>
                  </a:cubicBezTo>
                  <a:cubicBezTo>
                    <a:pt x="31" y="86"/>
                    <a:pt x="30" y="89"/>
                    <a:pt x="29" y="90"/>
                  </a:cubicBezTo>
                  <a:cubicBezTo>
                    <a:pt x="29" y="92"/>
                    <a:pt x="28" y="95"/>
                    <a:pt x="27" y="96"/>
                  </a:cubicBezTo>
                  <a:cubicBezTo>
                    <a:pt x="26" y="97"/>
                    <a:pt x="26" y="97"/>
                    <a:pt x="26" y="98"/>
                  </a:cubicBezTo>
                  <a:cubicBezTo>
                    <a:pt x="26" y="99"/>
                    <a:pt x="27" y="101"/>
                    <a:pt x="27" y="101"/>
                  </a:cubicBezTo>
                  <a:cubicBezTo>
                    <a:pt x="27" y="101"/>
                    <a:pt x="25" y="102"/>
                    <a:pt x="24" y="102"/>
                  </a:cubicBezTo>
                  <a:cubicBezTo>
                    <a:pt x="23" y="103"/>
                    <a:pt x="23" y="104"/>
                    <a:pt x="22" y="105"/>
                  </a:cubicBezTo>
                  <a:cubicBezTo>
                    <a:pt x="22" y="106"/>
                    <a:pt x="21" y="108"/>
                    <a:pt x="20" y="108"/>
                  </a:cubicBezTo>
                  <a:cubicBezTo>
                    <a:pt x="20" y="109"/>
                    <a:pt x="18" y="112"/>
                    <a:pt x="18" y="113"/>
                  </a:cubicBezTo>
                  <a:cubicBezTo>
                    <a:pt x="18" y="114"/>
                    <a:pt x="17" y="115"/>
                    <a:pt x="17" y="115"/>
                  </a:cubicBezTo>
                  <a:cubicBezTo>
                    <a:pt x="17" y="114"/>
                    <a:pt x="16" y="114"/>
                    <a:pt x="16" y="114"/>
                  </a:cubicBezTo>
                  <a:cubicBezTo>
                    <a:pt x="15" y="114"/>
                    <a:pt x="15" y="113"/>
                    <a:pt x="14" y="112"/>
                  </a:cubicBezTo>
                  <a:cubicBezTo>
                    <a:pt x="14" y="111"/>
                    <a:pt x="13" y="114"/>
                    <a:pt x="13" y="115"/>
                  </a:cubicBezTo>
                  <a:cubicBezTo>
                    <a:pt x="13" y="117"/>
                    <a:pt x="13" y="118"/>
                    <a:pt x="12" y="119"/>
                  </a:cubicBezTo>
                  <a:cubicBezTo>
                    <a:pt x="12" y="120"/>
                    <a:pt x="10" y="122"/>
                    <a:pt x="9" y="125"/>
                  </a:cubicBezTo>
                  <a:cubicBezTo>
                    <a:pt x="7" y="129"/>
                    <a:pt x="4" y="131"/>
                    <a:pt x="3" y="132"/>
                  </a:cubicBezTo>
                  <a:cubicBezTo>
                    <a:pt x="2" y="133"/>
                    <a:pt x="3" y="135"/>
                    <a:pt x="3" y="136"/>
                  </a:cubicBezTo>
                  <a:cubicBezTo>
                    <a:pt x="3" y="137"/>
                    <a:pt x="4" y="139"/>
                    <a:pt x="4" y="140"/>
                  </a:cubicBezTo>
                  <a:cubicBezTo>
                    <a:pt x="4" y="141"/>
                    <a:pt x="4" y="143"/>
                    <a:pt x="4" y="145"/>
                  </a:cubicBezTo>
                  <a:cubicBezTo>
                    <a:pt x="4" y="146"/>
                    <a:pt x="3" y="148"/>
                    <a:pt x="2" y="149"/>
                  </a:cubicBezTo>
                  <a:cubicBezTo>
                    <a:pt x="1" y="149"/>
                    <a:pt x="0" y="155"/>
                    <a:pt x="0" y="156"/>
                  </a:cubicBezTo>
                  <a:cubicBezTo>
                    <a:pt x="0" y="158"/>
                    <a:pt x="0" y="160"/>
                    <a:pt x="0" y="162"/>
                  </a:cubicBezTo>
                  <a:cubicBezTo>
                    <a:pt x="0" y="164"/>
                    <a:pt x="1" y="168"/>
                    <a:pt x="2" y="169"/>
                  </a:cubicBezTo>
                  <a:cubicBezTo>
                    <a:pt x="2" y="169"/>
                    <a:pt x="2" y="169"/>
                    <a:pt x="2" y="170"/>
                  </a:cubicBezTo>
                  <a:cubicBezTo>
                    <a:pt x="20" y="175"/>
                    <a:pt x="103" y="200"/>
                    <a:pt x="128" y="206"/>
                  </a:cubicBezTo>
                  <a:cubicBezTo>
                    <a:pt x="156" y="213"/>
                    <a:pt x="217" y="228"/>
                    <a:pt x="217" y="228"/>
                  </a:cubicBezTo>
                  <a:cubicBezTo>
                    <a:pt x="217" y="228"/>
                    <a:pt x="234" y="154"/>
                    <a:pt x="234" y="153"/>
                  </a:cubicBezTo>
                  <a:cubicBezTo>
                    <a:pt x="235" y="151"/>
                    <a:pt x="237" y="151"/>
                    <a:pt x="237" y="150"/>
                  </a:cubicBezTo>
                  <a:cubicBezTo>
                    <a:pt x="237" y="150"/>
                    <a:pt x="237" y="148"/>
                    <a:pt x="237" y="147"/>
                  </a:cubicBezTo>
                  <a:cubicBezTo>
                    <a:pt x="238" y="146"/>
                    <a:pt x="239" y="145"/>
                    <a:pt x="239" y="144"/>
                  </a:cubicBezTo>
                  <a:cubicBezTo>
                    <a:pt x="239" y="143"/>
                    <a:pt x="239" y="142"/>
                    <a:pt x="240" y="141"/>
                  </a:cubicBezTo>
                  <a:cubicBezTo>
                    <a:pt x="241" y="141"/>
                    <a:pt x="242" y="141"/>
                    <a:pt x="242" y="140"/>
                  </a:cubicBezTo>
                  <a:cubicBezTo>
                    <a:pt x="242" y="139"/>
                    <a:pt x="240" y="138"/>
                    <a:pt x="240" y="137"/>
                  </a:cubicBezTo>
                  <a:cubicBezTo>
                    <a:pt x="240" y="136"/>
                    <a:pt x="238" y="136"/>
                    <a:pt x="237" y="135"/>
                  </a:cubicBezTo>
                  <a:cubicBezTo>
                    <a:pt x="237" y="134"/>
                    <a:pt x="236" y="134"/>
                    <a:pt x="235" y="134"/>
                  </a:cubicBezTo>
                  <a:cubicBezTo>
                    <a:pt x="234" y="134"/>
                    <a:pt x="234" y="133"/>
                    <a:pt x="234" y="132"/>
                  </a:cubicBezTo>
                  <a:cubicBezTo>
                    <a:pt x="235" y="130"/>
                    <a:pt x="233" y="129"/>
                    <a:pt x="234" y="128"/>
                  </a:cubicBezTo>
                  <a:cubicBezTo>
                    <a:pt x="234" y="127"/>
                    <a:pt x="235" y="126"/>
                    <a:pt x="235" y="125"/>
                  </a:cubicBezTo>
                  <a:cubicBezTo>
                    <a:pt x="235" y="124"/>
                    <a:pt x="236" y="123"/>
                    <a:pt x="237" y="123"/>
                  </a:cubicBezTo>
                  <a:cubicBezTo>
                    <a:pt x="238" y="123"/>
                    <a:pt x="239" y="121"/>
                    <a:pt x="241" y="118"/>
                  </a:cubicBezTo>
                  <a:cubicBezTo>
                    <a:pt x="242" y="115"/>
                    <a:pt x="243" y="115"/>
                    <a:pt x="245" y="115"/>
                  </a:cubicBezTo>
                  <a:cubicBezTo>
                    <a:pt x="246" y="114"/>
                    <a:pt x="247" y="113"/>
                    <a:pt x="249" y="111"/>
                  </a:cubicBezTo>
                  <a:cubicBezTo>
                    <a:pt x="251" y="109"/>
                    <a:pt x="250" y="108"/>
                    <a:pt x="251" y="106"/>
                  </a:cubicBezTo>
                  <a:cubicBezTo>
                    <a:pt x="251" y="104"/>
                    <a:pt x="252" y="104"/>
                    <a:pt x="253" y="103"/>
                  </a:cubicBezTo>
                  <a:cubicBezTo>
                    <a:pt x="254" y="102"/>
                    <a:pt x="255" y="101"/>
                    <a:pt x="256" y="99"/>
                  </a:cubicBezTo>
                  <a:cubicBezTo>
                    <a:pt x="257" y="98"/>
                    <a:pt x="259" y="93"/>
                    <a:pt x="260" y="92"/>
                  </a:cubicBezTo>
                  <a:cubicBezTo>
                    <a:pt x="260" y="90"/>
                    <a:pt x="262" y="90"/>
                    <a:pt x="263" y="88"/>
                  </a:cubicBezTo>
                  <a:cubicBezTo>
                    <a:pt x="264" y="87"/>
                    <a:pt x="265" y="86"/>
                    <a:pt x="266" y="84"/>
                  </a:cubicBezTo>
                  <a:cubicBezTo>
                    <a:pt x="267" y="83"/>
                    <a:pt x="267" y="83"/>
                    <a:pt x="267" y="81"/>
                  </a:cubicBezTo>
                  <a:close/>
                </a:path>
              </a:pathLst>
            </a:custGeom>
            <a:solidFill>
              <a:schemeClr val="accent5">
                <a:lumMod val="60000"/>
                <a:lumOff val="40000"/>
              </a:schemeClr>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6" name="Freeform 358">
              <a:extLst>
                <a:ext uri="{FF2B5EF4-FFF2-40B4-BE49-F238E27FC236}">
                  <a16:creationId xmlns:a16="http://schemas.microsoft.com/office/drawing/2014/main" id="{C9E048F5-B907-4F74-8C9D-93E6A06524DE}"/>
                </a:ext>
              </a:extLst>
            </p:cNvPr>
            <p:cNvSpPr>
              <a:spLocks/>
            </p:cNvSpPr>
            <p:nvPr/>
          </p:nvSpPr>
          <p:spPr bwMode="gray">
            <a:xfrm>
              <a:off x="5038776" y="1925314"/>
              <a:ext cx="738928" cy="557066"/>
            </a:xfrm>
            <a:custGeom>
              <a:avLst/>
              <a:gdLst>
                <a:gd name="T0" fmla="*/ 197 w 221"/>
                <a:gd name="T1" fmla="*/ 144 h 163"/>
                <a:gd name="T2" fmla="*/ 67 w 221"/>
                <a:gd name="T3" fmla="*/ 2 h 163"/>
                <a:gd name="T4" fmla="*/ 68 w 221"/>
                <a:gd name="T5" fmla="*/ 11 h 163"/>
                <a:gd name="T6" fmla="*/ 71 w 221"/>
                <a:gd name="T7" fmla="*/ 19 h 163"/>
                <a:gd name="T8" fmla="*/ 66 w 221"/>
                <a:gd name="T9" fmla="*/ 21 h 163"/>
                <a:gd name="T10" fmla="*/ 58 w 221"/>
                <a:gd name="T11" fmla="*/ 30 h 163"/>
                <a:gd name="T12" fmla="*/ 60 w 221"/>
                <a:gd name="T13" fmla="*/ 41 h 163"/>
                <a:gd name="T14" fmla="*/ 66 w 221"/>
                <a:gd name="T15" fmla="*/ 43 h 163"/>
                <a:gd name="T16" fmla="*/ 61 w 221"/>
                <a:gd name="T17" fmla="*/ 40 h 163"/>
                <a:gd name="T18" fmla="*/ 61 w 221"/>
                <a:gd name="T19" fmla="*/ 30 h 163"/>
                <a:gd name="T20" fmla="*/ 64 w 221"/>
                <a:gd name="T21" fmla="*/ 25 h 163"/>
                <a:gd name="T22" fmla="*/ 69 w 221"/>
                <a:gd name="T23" fmla="*/ 30 h 163"/>
                <a:gd name="T24" fmla="*/ 64 w 221"/>
                <a:gd name="T25" fmla="*/ 37 h 163"/>
                <a:gd name="T26" fmla="*/ 65 w 221"/>
                <a:gd name="T27" fmla="*/ 35 h 163"/>
                <a:gd name="T28" fmla="*/ 68 w 221"/>
                <a:gd name="T29" fmla="*/ 36 h 163"/>
                <a:gd name="T30" fmla="*/ 68 w 221"/>
                <a:gd name="T31" fmla="*/ 46 h 163"/>
                <a:gd name="T32" fmla="*/ 63 w 221"/>
                <a:gd name="T33" fmla="*/ 53 h 163"/>
                <a:gd name="T34" fmla="*/ 60 w 221"/>
                <a:gd name="T35" fmla="*/ 60 h 163"/>
                <a:gd name="T36" fmla="*/ 57 w 221"/>
                <a:gd name="T37" fmla="*/ 71 h 163"/>
                <a:gd name="T38" fmla="*/ 50 w 221"/>
                <a:gd name="T39" fmla="*/ 73 h 163"/>
                <a:gd name="T40" fmla="*/ 41 w 221"/>
                <a:gd name="T41" fmla="*/ 74 h 163"/>
                <a:gd name="T42" fmla="*/ 43 w 221"/>
                <a:gd name="T43" fmla="*/ 71 h 163"/>
                <a:gd name="T44" fmla="*/ 44 w 221"/>
                <a:gd name="T45" fmla="*/ 64 h 163"/>
                <a:gd name="T46" fmla="*/ 41 w 221"/>
                <a:gd name="T47" fmla="*/ 57 h 163"/>
                <a:gd name="T48" fmla="*/ 50 w 221"/>
                <a:gd name="T49" fmla="*/ 47 h 163"/>
                <a:gd name="T50" fmla="*/ 52 w 221"/>
                <a:gd name="T51" fmla="*/ 49 h 163"/>
                <a:gd name="T52" fmla="*/ 56 w 221"/>
                <a:gd name="T53" fmla="*/ 44 h 163"/>
                <a:gd name="T54" fmla="*/ 55 w 221"/>
                <a:gd name="T55" fmla="*/ 33 h 163"/>
                <a:gd name="T56" fmla="*/ 52 w 221"/>
                <a:gd name="T57" fmla="*/ 38 h 163"/>
                <a:gd name="T58" fmla="*/ 47 w 221"/>
                <a:gd name="T59" fmla="*/ 32 h 163"/>
                <a:gd name="T60" fmla="*/ 36 w 221"/>
                <a:gd name="T61" fmla="*/ 29 h 163"/>
                <a:gd name="T62" fmla="*/ 24 w 221"/>
                <a:gd name="T63" fmla="*/ 23 h 163"/>
                <a:gd name="T64" fmla="*/ 10 w 221"/>
                <a:gd name="T65" fmla="*/ 11 h 163"/>
                <a:gd name="T66" fmla="*/ 5 w 221"/>
                <a:gd name="T67" fmla="*/ 16 h 163"/>
                <a:gd name="T68" fmla="*/ 6 w 221"/>
                <a:gd name="T69" fmla="*/ 21 h 163"/>
                <a:gd name="T70" fmla="*/ 3 w 221"/>
                <a:gd name="T71" fmla="*/ 30 h 163"/>
                <a:gd name="T72" fmla="*/ 7 w 221"/>
                <a:gd name="T73" fmla="*/ 42 h 163"/>
                <a:gd name="T74" fmla="*/ 6 w 221"/>
                <a:gd name="T75" fmla="*/ 60 h 163"/>
                <a:gd name="T76" fmla="*/ 9 w 221"/>
                <a:gd name="T77" fmla="*/ 70 h 163"/>
                <a:gd name="T78" fmla="*/ 6 w 221"/>
                <a:gd name="T79" fmla="*/ 74 h 163"/>
                <a:gd name="T80" fmla="*/ 6 w 221"/>
                <a:gd name="T81" fmla="*/ 81 h 163"/>
                <a:gd name="T82" fmla="*/ 6 w 221"/>
                <a:gd name="T83" fmla="*/ 85 h 163"/>
                <a:gd name="T84" fmla="*/ 4 w 221"/>
                <a:gd name="T85" fmla="*/ 93 h 163"/>
                <a:gd name="T86" fmla="*/ 1 w 221"/>
                <a:gd name="T87" fmla="*/ 90 h 163"/>
                <a:gd name="T88" fmla="*/ 5 w 221"/>
                <a:gd name="T89" fmla="*/ 100 h 163"/>
                <a:gd name="T90" fmla="*/ 16 w 221"/>
                <a:gd name="T91" fmla="*/ 105 h 163"/>
                <a:gd name="T92" fmla="*/ 25 w 221"/>
                <a:gd name="T93" fmla="*/ 112 h 163"/>
                <a:gd name="T94" fmla="*/ 30 w 221"/>
                <a:gd name="T95" fmla="*/ 123 h 163"/>
                <a:gd name="T96" fmla="*/ 31 w 221"/>
                <a:gd name="T97" fmla="*/ 138 h 163"/>
                <a:gd name="T98" fmla="*/ 51 w 221"/>
                <a:gd name="T99" fmla="*/ 141 h 163"/>
                <a:gd name="T100" fmla="*/ 67 w 221"/>
                <a:gd name="T101" fmla="*/ 144 h 163"/>
                <a:gd name="T102" fmla="*/ 77 w 221"/>
                <a:gd name="T103" fmla="*/ 148 h 163"/>
                <a:gd name="T104" fmla="*/ 94 w 221"/>
                <a:gd name="T105" fmla="*/ 151 h 163"/>
                <a:gd name="T106" fmla="*/ 115 w 221"/>
                <a:gd name="T107" fmla="*/ 150 h 163"/>
                <a:gd name="T108" fmla="*/ 130 w 221"/>
                <a:gd name="T109" fmla="*/ 150 h 163"/>
                <a:gd name="T110" fmla="*/ 197 w 221"/>
                <a:gd name="T111" fmla="*/ 163 h 163"/>
                <a:gd name="T112" fmla="*/ 198 w 221"/>
                <a:gd name="T113" fmla="*/ 15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163">
                  <a:moveTo>
                    <a:pt x="198" y="153"/>
                  </a:moveTo>
                  <a:cubicBezTo>
                    <a:pt x="198" y="151"/>
                    <a:pt x="197" y="150"/>
                    <a:pt x="197" y="149"/>
                  </a:cubicBezTo>
                  <a:cubicBezTo>
                    <a:pt x="196" y="148"/>
                    <a:pt x="196" y="147"/>
                    <a:pt x="197" y="146"/>
                  </a:cubicBezTo>
                  <a:cubicBezTo>
                    <a:pt x="198" y="146"/>
                    <a:pt x="197" y="144"/>
                    <a:pt x="197" y="144"/>
                  </a:cubicBezTo>
                  <a:cubicBezTo>
                    <a:pt x="221" y="40"/>
                    <a:pt x="221" y="40"/>
                    <a:pt x="221" y="40"/>
                  </a:cubicBezTo>
                  <a:cubicBezTo>
                    <a:pt x="209" y="37"/>
                    <a:pt x="197" y="35"/>
                    <a:pt x="187" y="32"/>
                  </a:cubicBezTo>
                  <a:cubicBezTo>
                    <a:pt x="123" y="18"/>
                    <a:pt x="67" y="0"/>
                    <a:pt x="67" y="0"/>
                  </a:cubicBezTo>
                  <a:cubicBezTo>
                    <a:pt x="67" y="0"/>
                    <a:pt x="67" y="1"/>
                    <a:pt x="67" y="2"/>
                  </a:cubicBezTo>
                  <a:cubicBezTo>
                    <a:pt x="67" y="3"/>
                    <a:pt x="66" y="3"/>
                    <a:pt x="65" y="4"/>
                  </a:cubicBezTo>
                  <a:cubicBezTo>
                    <a:pt x="65" y="5"/>
                    <a:pt x="65" y="6"/>
                    <a:pt x="66" y="7"/>
                  </a:cubicBezTo>
                  <a:cubicBezTo>
                    <a:pt x="67" y="8"/>
                    <a:pt x="67" y="8"/>
                    <a:pt x="67" y="10"/>
                  </a:cubicBezTo>
                  <a:cubicBezTo>
                    <a:pt x="67" y="11"/>
                    <a:pt x="68" y="11"/>
                    <a:pt x="68" y="11"/>
                  </a:cubicBezTo>
                  <a:cubicBezTo>
                    <a:pt x="69" y="10"/>
                    <a:pt x="70" y="10"/>
                    <a:pt x="71" y="11"/>
                  </a:cubicBezTo>
                  <a:cubicBezTo>
                    <a:pt x="71" y="11"/>
                    <a:pt x="71" y="13"/>
                    <a:pt x="71" y="14"/>
                  </a:cubicBezTo>
                  <a:cubicBezTo>
                    <a:pt x="70" y="15"/>
                    <a:pt x="69" y="16"/>
                    <a:pt x="70" y="17"/>
                  </a:cubicBezTo>
                  <a:cubicBezTo>
                    <a:pt x="70" y="17"/>
                    <a:pt x="71" y="18"/>
                    <a:pt x="71" y="19"/>
                  </a:cubicBezTo>
                  <a:cubicBezTo>
                    <a:pt x="71" y="20"/>
                    <a:pt x="70" y="20"/>
                    <a:pt x="69" y="20"/>
                  </a:cubicBezTo>
                  <a:cubicBezTo>
                    <a:pt x="69" y="20"/>
                    <a:pt x="68" y="20"/>
                    <a:pt x="68" y="22"/>
                  </a:cubicBezTo>
                  <a:cubicBezTo>
                    <a:pt x="68" y="23"/>
                    <a:pt x="69" y="24"/>
                    <a:pt x="68" y="24"/>
                  </a:cubicBezTo>
                  <a:cubicBezTo>
                    <a:pt x="67" y="24"/>
                    <a:pt x="66" y="22"/>
                    <a:pt x="66" y="21"/>
                  </a:cubicBezTo>
                  <a:cubicBezTo>
                    <a:pt x="66" y="20"/>
                    <a:pt x="64" y="21"/>
                    <a:pt x="63" y="21"/>
                  </a:cubicBezTo>
                  <a:cubicBezTo>
                    <a:pt x="61" y="21"/>
                    <a:pt x="63" y="22"/>
                    <a:pt x="63" y="23"/>
                  </a:cubicBezTo>
                  <a:cubicBezTo>
                    <a:pt x="62" y="24"/>
                    <a:pt x="61" y="26"/>
                    <a:pt x="61" y="27"/>
                  </a:cubicBezTo>
                  <a:cubicBezTo>
                    <a:pt x="60" y="28"/>
                    <a:pt x="58" y="29"/>
                    <a:pt x="58" y="30"/>
                  </a:cubicBezTo>
                  <a:cubicBezTo>
                    <a:pt x="57" y="32"/>
                    <a:pt x="58" y="33"/>
                    <a:pt x="59" y="34"/>
                  </a:cubicBezTo>
                  <a:cubicBezTo>
                    <a:pt x="59" y="35"/>
                    <a:pt x="60" y="34"/>
                    <a:pt x="60" y="35"/>
                  </a:cubicBezTo>
                  <a:cubicBezTo>
                    <a:pt x="61" y="35"/>
                    <a:pt x="60" y="37"/>
                    <a:pt x="60" y="38"/>
                  </a:cubicBezTo>
                  <a:cubicBezTo>
                    <a:pt x="60" y="39"/>
                    <a:pt x="60" y="41"/>
                    <a:pt x="60" y="41"/>
                  </a:cubicBezTo>
                  <a:cubicBezTo>
                    <a:pt x="61" y="42"/>
                    <a:pt x="62" y="42"/>
                    <a:pt x="63" y="42"/>
                  </a:cubicBezTo>
                  <a:cubicBezTo>
                    <a:pt x="63" y="43"/>
                    <a:pt x="63" y="43"/>
                    <a:pt x="63" y="45"/>
                  </a:cubicBezTo>
                  <a:cubicBezTo>
                    <a:pt x="63" y="46"/>
                    <a:pt x="64" y="46"/>
                    <a:pt x="65" y="46"/>
                  </a:cubicBezTo>
                  <a:cubicBezTo>
                    <a:pt x="66" y="45"/>
                    <a:pt x="66" y="44"/>
                    <a:pt x="66" y="43"/>
                  </a:cubicBezTo>
                  <a:cubicBezTo>
                    <a:pt x="66" y="42"/>
                    <a:pt x="65" y="42"/>
                    <a:pt x="64" y="41"/>
                  </a:cubicBezTo>
                  <a:cubicBezTo>
                    <a:pt x="64" y="40"/>
                    <a:pt x="64" y="39"/>
                    <a:pt x="63" y="39"/>
                  </a:cubicBezTo>
                  <a:cubicBezTo>
                    <a:pt x="63" y="38"/>
                    <a:pt x="63" y="39"/>
                    <a:pt x="62" y="40"/>
                  </a:cubicBezTo>
                  <a:cubicBezTo>
                    <a:pt x="62" y="41"/>
                    <a:pt x="61" y="41"/>
                    <a:pt x="61" y="40"/>
                  </a:cubicBezTo>
                  <a:cubicBezTo>
                    <a:pt x="60" y="40"/>
                    <a:pt x="61" y="39"/>
                    <a:pt x="61" y="38"/>
                  </a:cubicBezTo>
                  <a:cubicBezTo>
                    <a:pt x="62" y="37"/>
                    <a:pt x="61" y="34"/>
                    <a:pt x="61" y="34"/>
                  </a:cubicBezTo>
                  <a:cubicBezTo>
                    <a:pt x="61" y="33"/>
                    <a:pt x="61" y="32"/>
                    <a:pt x="60" y="32"/>
                  </a:cubicBezTo>
                  <a:cubicBezTo>
                    <a:pt x="60" y="31"/>
                    <a:pt x="61" y="30"/>
                    <a:pt x="61" y="30"/>
                  </a:cubicBezTo>
                  <a:cubicBezTo>
                    <a:pt x="61" y="30"/>
                    <a:pt x="62" y="29"/>
                    <a:pt x="63" y="30"/>
                  </a:cubicBezTo>
                  <a:cubicBezTo>
                    <a:pt x="63" y="30"/>
                    <a:pt x="64" y="31"/>
                    <a:pt x="65" y="30"/>
                  </a:cubicBezTo>
                  <a:cubicBezTo>
                    <a:pt x="66" y="29"/>
                    <a:pt x="65" y="28"/>
                    <a:pt x="64" y="28"/>
                  </a:cubicBezTo>
                  <a:cubicBezTo>
                    <a:pt x="63" y="27"/>
                    <a:pt x="63" y="26"/>
                    <a:pt x="64" y="25"/>
                  </a:cubicBezTo>
                  <a:cubicBezTo>
                    <a:pt x="64" y="24"/>
                    <a:pt x="64" y="23"/>
                    <a:pt x="65" y="24"/>
                  </a:cubicBezTo>
                  <a:cubicBezTo>
                    <a:pt x="66" y="24"/>
                    <a:pt x="66" y="24"/>
                    <a:pt x="66" y="25"/>
                  </a:cubicBezTo>
                  <a:cubicBezTo>
                    <a:pt x="66" y="27"/>
                    <a:pt x="67" y="27"/>
                    <a:pt x="67" y="28"/>
                  </a:cubicBezTo>
                  <a:cubicBezTo>
                    <a:pt x="67" y="29"/>
                    <a:pt x="68" y="29"/>
                    <a:pt x="69" y="30"/>
                  </a:cubicBezTo>
                  <a:cubicBezTo>
                    <a:pt x="69" y="31"/>
                    <a:pt x="68" y="32"/>
                    <a:pt x="68" y="32"/>
                  </a:cubicBezTo>
                  <a:cubicBezTo>
                    <a:pt x="67" y="32"/>
                    <a:pt x="66" y="32"/>
                    <a:pt x="65" y="32"/>
                  </a:cubicBezTo>
                  <a:cubicBezTo>
                    <a:pt x="64" y="32"/>
                    <a:pt x="64" y="32"/>
                    <a:pt x="63" y="33"/>
                  </a:cubicBezTo>
                  <a:cubicBezTo>
                    <a:pt x="63" y="33"/>
                    <a:pt x="63" y="36"/>
                    <a:pt x="64" y="37"/>
                  </a:cubicBezTo>
                  <a:cubicBezTo>
                    <a:pt x="64" y="38"/>
                    <a:pt x="65" y="39"/>
                    <a:pt x="66" y="40"/>
                  </a:cubicBezTo>
                  <a:cubicBezTo>
                    <a:pt x="66" y="41"/>
                    <a:pt x="66" y="40"/>
                    <a:pt x="66" y="40"/>
                  </a:cubicBezTo>
                  <a:cubicBezTo>
                    <a:pt x="66" y="39"/>
                    <a:pt x="65" y="37"/>
                    <a:pt x="65" y="37"/>
                  </a:cubicBezTo>
                  <a:cubicBezTo>
                    <a:pt x="65" y="37"/>
                    <a:pt x="65" y="36"/>
                    <a:pt x="65" y="35"/>
                  </a:cubicBezTo>
                  <a:cubicBezTo>
                    <a:pt x="65" y="34"/>
                    <a:pt x="66" y="34"/>
                    <a:pt x="66" y="33"/>
                  </a:cubicBezTo>
                  <a:cubicBezTo>
                    <a:pt x="67" y="33"/>
                    <a:pt x="67" y="34"/>
                    <a:pt x="67" y="34"/>
                  </a:cubicBezTo>
                  <a:cubicBezTo>
                    <a:pt x="68" y="34"/>
                    <a:pt x="68" y="35"/>
                    <a:pt x="68" y="36"/>
                  </a:cubicBezTo>
                  <a:cubicBezTo>
                    <a:pt x="68" y="37"/>
                    <a:pt x="68" y="36"/>
                    <a:pt x="68" y="36"/>
                  </a:cubicBezTo>
                  <a:cubicBezTo>
                    <a:pt x="69" y="37"/>
                    <a:pt x="67" y="39"/>
                    <a:pt x="68" y="39"/>
                  </a:cubicBezTo>
                  <a:cubicBezTo>
                    <a:pt x="68" y="40"/>
                    <a:pt x="68" y="42"/>
                    <a:pt x="69" y="42"/>
                  </a:cubicBezTo>
                  <a:cubicBezTo>
                    <a:pt x="70" y="43"/>
                    <a:pt x="70" y="43"/>
                    <a:pt x="70" y="43"/>
                  </a:cubicBezTo>
                  <a:cubicBezTo>
                    <a:pt x="70" y="44"/>
                    <a:pt x="69" y="45"/>
                    <a:pt x="68" y="46"/>
                  </a:cubicBezTo>
                  <a:cubicBezTo>
                    <a:pt x="68" y="46"/>
                    <a:pt x="67" y="45"/>
                    <a:pt x="67" y="46"/>
                  </a:cubicBezTo>
                  <a:cubicBezTo>
                    <a:pt x="66" y="46"/>
                    <a:pt x="65" y="48"/>
                    <a:pt x="65" y="49"/>
                  </a:cubicBezTo>
                  <a:cubicBezTo>
                    <a:pt x="65" y="50"/>
                    <a:pt x="64" y="50"/>
                    <a:pt x="63" y="50"/>
                  </a:cubicBezTo>
                  <a:cubicBezTo>
                    <a:pt x="62" y="51"/>
                    <a:pt x="63" y="52"/>
                    <a:pt x="63" y="53"/>
                  </a:cubicBezTo>
                  <a:cubicBezTo>
                    <a:pt x="63" y="54"/>
                    <a:pt x="62" y="55"/>
                    <a:pt x="61" y="55"/>
                  </a:cubicBezTo>
                  <a:cubicBezTo>
                    <a:pt x="60" y="55"/>
                    <a:pt x="60" y="56"/>
                    <a:pt x="61" y="57"/>
                  </a:cubicBezTo>
                  <a:cubicBezTo>
                    <a:pt x="62" y="58"/>
                    <a:pt x="62" y="58"/>
                    <a:pt x="62" y="60"/>
                  </a:cubicBezTo>
                  <a:cubicBezTo>
                    <a:pt x="62" y="61"/>
                    <a:pt x="61" y="61"/>
                    <a:pt x="60" y="60"/>
                  </a:cubicBezTo>
                  <a:cubicBezTo>
                    <a:pt x="60" y="59"/>
                    <a:pt x="60" y="61"/>
                    <a:pt x="60" y="62"/>
                  </a:cubicBezTo>
                  <a:cubicBezTo>
                    <a:pt x="60" y="64"/>
                    <a:pt x="60" y="66"/>
                    <a:pt x="60" y="68"/>
                  </a:cubicBezTo>
                  <a:cubicBezTo>
                    <a:pt x="59" y="70"/>
                    <a:pt x="58" y="70"/>
                    <a:pt x="58" y="70"/>
                  </a:cubicBezTo>
                  <a:cubicBezTo>
                    <a:pt x="57" y="70"/>
                    <a:pt x="57" y="71"/>
                    <a:pt x="57" y="71"/>
                  </a:cubicBezTo>
                  <a:cubicBezTo>
                    <a:pt x="57" y="72"/>
                    <a:pt x="56" y="73"/>
                    <a:pt x="55" y="73"/>
                  </a:cubicBezTo>
                  <a:cubicBezTo>
                    <a:pt x="54" y="72"/>
                    <a:pt x="52" y="70"/>
                    <a:pt x="52" y="69"/>
                  </a:cubicBezTo>
                  <a:cubicBezTo>
                    <a:pt x="51" y="68"/>
                    <a:pt x="51" y="71"/>
                    <a:pt x="52" y="72"/>
                  </a:cubicBezTo>
                  <a:cubicBezTo>
                    <a:pt x="52" y="73"/>
                    <a:pt x="51" y="72"/>
                    <a:pt x="50" y="73"/>
                  </a:cubicBezTo>
                  <a:cubicBezTo>
                    <a:pt x="50" y="74"/>
                    <a:pt x="47" y="76"/>
                    <a:pt x="47" y="77"/>
                  </a:cubicBezTo>
                  <a:cubicBezTo>
                    <a:pt x="46" y="77"/>
                    <a:pt x="45" y="76"/>
                    <a:pt x="45" y="75"/>
                  </a:cubicBezTo>
                  <a:cubicBezTo>
                    <a:pt x="44" y="74"/>
                    <a:pt x="44" y="73"/>
                    <a:pt x="43" y="73"/>
                  </a:cubicBezTo>
                  <a:cubicBezTo>
                    <a:pt x="42" y="73"/>
                    <a:pt x="42" y="73"/>
                    <a:pt x="41" y="74"/>
                  </a:cubicBezTo>
                  <a:cubicBezTo>
                    <a:pt x="41" y="74"/>
                    <a:pt x="40" y="75"/>
                    <a:pt x="40" y="75"/>
                  </a:cubicBezTo>
                  <a:cubicBezTo>
                    <a:pt x="39" y="75"/>
                    <a:pt x="40" y="74"/>
                    <a:pt x="40" y="73"/>
                  </a:cubicBezTo>
                  <a:cubicBezTo>
                    <a:pt x="41" y="72"/>
                    <a:pt x="40" y="71"/>
                    <a:pt x="41" y="70"/>
                  </a:cubicBezTo>
                  <a:cubicBezTo>
                    <a:pt x="41" y="69"/>
                    <a:pt x="42" y="70"/>
                    <a:pt x="43" y="71"/>
                  </a:cubicBezTo>
                  <a:cubicBezTo>
                    <a:pt x="44" y="72"/>
                    <a:pt x="43" y="70"/>
                    <a:pt x="43" y="69"/>
                  </a:cubicBezTo>
                  <a:cubicBezTo>
                    <a:pt x="42" y="68"/>
                    <a:pt x="42" y="68"/>
                    <a:pt x="43" y="67"/>
                  </a:cubicBezTo>
                  <a:cubicBezTo>
                    <a:pt x="43" y="66"/>
                    <a:pt x="44" y="66"/>
                    <a:pt x="45" y="65"/>
                  </a:cubicBezTo>
                  <a:cubicBezTo>
                    <a:pt x="45" y="64"/>
                    <a:pt x="45" y="64"/>
                    <a:pt x="44" y="64"/>
                  </a:cubicBezTo>
                  <a:cubicBezTo>
                    <a:pt x="44" y="64"/>
                    <a:pt x="42" y="63"/>
                    <a:pt x="41" y="64"/>
                  </a:cubicBezTo>
                  <a:cubicBezTo>
                    <a:pt x="39" y="64"/>
                    <a:pt x="39" y="64"/>
                    <a:pt x="37" y="63"/>
                  </a:cubicBezTo>
                  <a:cubicBezTo>
                    <a:pt x="36" y="63"/>
                    <a:pt x="36" y="62"/>
                    <a:pt x="37" y="61"/>
                  </a:cubicBezTo>
                  <a:cubicBezTo>
                    <a:pt x="38" y="60"/>
                    <a:pt x="40" y="59"/>
                    <a:pt x="41" y="57"/>
                  </a:cubicBezTo>
                  <a:cubicBezTo>
                    <a:pt x="42" y="56"/>
                    <a:pt x="43" y="55"/>
                    <a:pt x="43" y="54"/>
                  </a:cubicBezTo>
                  <a:cubicBezTo>
                    <a:pt x="44" y="54"/>
                    <a:pt x="46" y="53"/>
                    <a:pt x="47" y="52"/>
                  </a:cubicBezTo>
                  <a:cubicBezTo>
                    <a:pt x="48" y="52"/>
                    <a:pt x="48" y="50"/>
                    <a:pt x="49" y="50"/>
                  </a:cubicBezTo>
                  <a:cubicBezTo>
                    <a:pt x="50" y="49"/>
                    <a:pt x="50" y="48"/>
                    <a:pt x="50" y="47"/>
                  </a:cubicBezTo>
                  <a:cubicBezTo>
                    <a:pt x="50" y="46"/>
                    <a:pt x="51" y="46"/>
                    <a:pt x="52" y="46"/>
                  </a:cubicBezTo>
                  <a:cubicBezTo>
                    <a:pt x="52" y="47"/>
                    <a:pt x="52" y="48"/>
                    <a:pt x="51" y="50"/>
                  </a:cubicBezTo>
                  <a:cubicBezTo>
                    <a:pt x="49" y="52"/>
                    <a:pt x="50" y="52"/>
                    <a:pt x="51" y="51"/>
                  </a:cubicBezTo>
                  <a:cubicBezTo>
                    <a:pt x="51" y="51"/>
                    <a:pt x="52" y="50"/>
                    <a:pt x="52" y="49"/>
                  </a:cubicBezTo>
                  <a:cubicBezTo>
                    <a:pt x="53" y="48"/>
                    <a:pt x="53" y="47"/>
                    <a:pt x="54" y="48"/>
                  </a:cubicBezTo>
                  <a:cubicBezTo>
                    <a:pt x="55" y="48"/>
                    <a:pt x="55" y="47"/>
                    <a:pt x="56" y="47"/>
                  </a:cubicBezTo>
                  <a:cubicBezTo>
                    <a:pt x="56" y="46"/>
                    <a:pt x="56" y="46"/>
                    <a:pt x="57" y="46"/>
                  </a:cubicBezTo>
                  <a:cubicBezTo>
                    <a:pt x="58" y="46"/>
                    <a:pt x="57" y="45"/>
                    <a:pt x="56" y="44"/>
                  </a:cubicBezTo>
                  <a:cubicBezTo>
                    <a:pt x="56" y="43"/>
                    <a:pt x="56" y="42"/>
                    <a:pt x="56" y="41"/>
                  </a:cubicBezTo>
                  <a:cubicBezTo>
                    <a:pt x="56" y="40"/>
                    <a:pt x="56" y="39"/>
                    <a:pt x="55" y="38"/>
                  </a:cubicBezTo>
                  <a:cubicBezTo>
                    <a:pt x="55" y="37"/>
                    <a:pt x="56" y="36"/>
                    <a:pt x="56" y="35"/>
                  </a:cubicBezTo>
                  <a:cubicBezTo>
                    <a:pt x="56" y="34"/>
                    <a:pt x="56" y="34"/>
                    <a:pt x="55" y="33"/>
                  </a:cubicBezTo>
                  <a:cubicBezTo>
                    <a:pt x="54" y="33"/>
                    <a:pt x="54" y="34"/>
                    <a:pt x="53" y="35"/>
                  </a:cubicBezTo>
                  <a:cubicBezTo>
                    <a:pt x="53" y="35"/>
                    <a:pt x="53" y="36"/>
                    <a:pt x="53" y="37"/>
                  </a:cubicBezTo>
                  <a:cubicBezTo>
                    <a:pt x="54" y="38"/>
                    <a:pt x="54" y="39"/>
                    <a:pt x="53" y="39"/>
                  </a:cubicBezTo>
                  <a:cubicBezTo>
                    <a:pt x="52" y="39"/>
                    <a:pt x="52" y="39"/>
                    <a:pt x="52" y="38"/>
                  </a:cubicBezTo>
                  <a:cubicBezTo>
                    <a:pt x="52" y="37"/>
                    <a:pt x="52" y="36"/>
                    <a:pt x="51" y="36"/>
                  </a:cubicBezTo>
                  <a:cubicBezTo>
                    <a:pt x="51" y="35"/>
                    <a:pt x="51" y="34"/>
                    <a:pt x="50" y="34"/>
                  </a:cubicBezTo>
                  <a:cubicBezTo>
                    <a:pt x="50" y="34"/>
                    <a:pt x="49" y="34"/>
                    <a:pt x="48" y="34"/>
                  </a:cubicBezTo>
                  <a:cubicBezTo>
                    <a:pt x="48" y="34"/>
                    <a:pt x="47" y="32"/>
                    <a:pt x="47" y="32"/>
                  </a:cubicBezTo>
                  <a:cubicBezTo>
                    <a:pt x="46" y="31"/>
                    <a:pt x="45" y="31"/>
                    <a:pt x="45" y="31"/>
                  </a:cubicBezTo>
                  <a:cubicBezTo>
                    <a:pt x="44" y="31"/>
                    <a:pt x="42" y="31"/>
                    <a:pt x="41" y="31"/>
                  </a:cubicBezTo>
                  <a:cubicBezTo>
                    <a:pt x="40" y="31"/>
                    <a:pt x="39" y="30"/>
                    <a:pt x="39" y="30"/>
                  </a:cubicBezTo>
                  <a:cubicBezTo>
                    <a:pt x="38" y="29"/>
                    <a:pt x="37" y="29"/>
                    <a:pt x="36" y="29"/>
                  </a:cubicBezTo>
                  <a:cubicBezTo>
                    <a:pt x="35" y="28"/>
                    <a:pt x="35" y="28"/>
                    <a:pt x="34" y="28"/>
                  </a:cubicBezTo>
                  <a:cubicBezTo>
                    <a:pt x="34" y="28"/>
                    <a:pt x="33" y="28"/>
                    <a:pt x="33" y="27"/>
                  </a:cubicBezTo>
                  <a:cubicBezTo>
                    <a:pt x="32" y="26"/>
                    <a:pt x="31" y="26"/>
                    <a:pt x="30" y="26"/>
                  </a:cubicBezTo>
                  <a:cubicBezTo>
                    <a:pt x="29" y="26"/>
                    <a:pt x="25" y="24"/>
                    <a:pt x="24" y="23"/>
                  </a:cubicBezTo>
                  <a:cubicBezTo>
                    <a:pt x="22" y="23"/>
                    <a:pt x="20" y="20"/>
                    <a:pt x="19" y="19"/>
                  </a:cubicBezTo>
                  <a:cubicBezTo>
                    <a:pt x="18" y="18"/>
                    <a:pt x="18" y="17"/>
                    <a:pt x="17" y="17"/>
                  </a:cubicBezTo>
                  <a:cubicBezTo>
                    <a:pt x="16" y="17"/>
                    <a:pt x="14" y="15"/>
                    <a:pt x="13" y="14"/>
                  </a:cubicBezTo>
                  <a:cubicBezTo>
                    <a:pt x="12" y="13"/>
                    <a:pt x="11" y="11"/>
                    <a:pt x="10" y="11"/>
                  </a:cubicBezTo>
                  <a:cubicBezTo>
                    <a:pt x="10" y="11"/>
                    <a:pt x="9" y="9"/>
                    <a:pt x="8" y="9"/>
                  </a:cubicBezTo>
                  <a:cubicBezTo>
                    <a:pt x="6" y="8"/>
                    <a:pt x="7" y="11"/>
                    <a:pt x="7" y="11"/>
                  </a:cubicBezTo>
                  <a:cubicBezTo>
                    <a:pt x="8" y="12"/>
                    <a:pt x="7" y="13"/>
                    <a:pt x="6" y="13"/>
                  </a:cubicBezTo>
                  <a:cubicBezTo>
                    <a:pt x="5" y="14"/>
                    <a:pt x="5" y="15"/>
                    <a:pt x="5" y="16"/>
                  </a:cubicBezTo>
                  <a:cubicBezTo>
                    <a:pt x="4" y="17"/>
                    <a:pt x="4" y="17"/>
                    <a:pt x="4" y="18"/>
                  </a:cubicBezTo>
                  <a:cubicBezTo>
                    <a:pt x="4" y="19"/>
                    <a:pt x="4" y="20"/>
                    <a:pt x="5" y="20"/>
                  </a:cubicBezTo>
                  <a:cubicBezTo>
                    <a:pt x="5" y="19"/>
                    <a:pt x="5" y="19"/>
                    <a:pt x="6" y="19"/>
                  </a:cubicBezTo>
                  <a:cubicBezTo>
                    <a:pt x="6" y="18"/>
                    <a:pt x="7" y="20"/>
                    <a:pt x="6" y="21"/>
                  </a:cubicBezTo>
                  <a:cubicBezTo>
                    <a:pt x="6" y="21"/>
                    <a:pt x="6" y="22"/>
                    <a:pt x="5" y="23"/>
                  </a:cubicBezTo>
                  <a:cubicBezTo>
                    <a:pt x="4" y="24"/>
                    <a:pt x="4" y="22"/>
                    <a:pt x="4" y="21"/>
                  </a:cubicBezTo>
                  <a:cubicBezTo>
                    <a:pt x="4" y="20"/>
                    <a:pt x="3" y="24"/>
                    <a:pt x="3" y="26"/>
                  </a:cubicBezTo>
                  <a:cubicBezTo>
                    <a:pt x="3" y="27"/>
                    <a:pt x="3" y="29"/>
                    <a:pt x="3" y="30"/>
                  </a:cubicBezTo>
                  <a:cubicBezTo>
                    <a:pt x="4" y="30"/>
                    <a:pt x="4" y="31"/>
                    <a:pt x="5" y="32"/>
                  </a:cubicBezTo>
                  <a:cubicBezTo>
                    <a:pt x="5" y="33"/>
                    <a:pt x="5" y="33"/>
                    <a:pt x="4" y="35"/>
                  </a:cubicBezTo>
                  <a:cubicBezTo>
                    <a:pt x="4" y="36"/>
                    <a:pt x="6" y="36"/>
                    <a:pt x="6" y="36"/>
                  </a:cubicBezTo>
                  <a:cubicBezTo>
                    <a:pt x="7" y="36"/>
                    <a:pt x="7" y="40"/>
                    <a:pt x="7" y="42"/>
                  </a:cubicBezTo>
                  <a:cubicBezTo>
                    <a:pt x="7" y="44"/>
                    <a:pt x="5" y="48"/>
                    <a:pt x="5" y="50"/>
                  </a:cubicBezTo>
                  <a:cubicBezTo>
                    <a:pt x="5" y="51"/>
                    <a:pt x="5" y="53"/>
                    <a:pt x="5" y="54"/>
                  </a:cubicBezTo>
                  <a:cubicBezTo>
                    <a:pt x="6" y="54"/>
                    <a:pt x="5" y="55"/>
                    <a:pt x="6" y="56"/>
                  </a:cubicBezTo>
                  <a:cubicBezTo>
                    <a:pt x="7" y="56"/>
                    <a:pt x="6" y="57"/>
                    <a:pt x="6" y="60"/>
                  </a:cubicBezTo>
                  <a:cubicBezTo>
                    <a:pt x="6" y="62"/>
                    <a:pt x="6" y="65"/>
                    <a:pt x="5" y="67"/>
                  </a:cubicBezTo>
                  <a:cubicBezTo>
                    <a:pt x="5" y="68"/>
                    <a:pt x="6" y="69"/>
                    <a:pt x="6" y="69"/>
                  </a:cubicBezTo>
                  <a:cubicBezTo>
                    <a:pt x="6" y="68"/>
                    <a:pt x="7" y="68"/>
                    <a:pt x="8" y="68"/>
                  </a:cubicBezTo>
                  <a:cubicBezTo>
                    <a:pt x="9" y="69"/>
                    <a:pt x="9" y="70"/>
                    <a:pt x="9" y="70"/>
                  </a:cubicBezTo>
                  <a:cubicBezTo>
                    <a:pt x="9" y="71"/>
                    <a:pt x="10" y="71"/>
                    <a:pt x="12" y="72"/>
                  </a:cubicBezTo>
                  <a:cubicBezTo>
                    <a:pt x="13" y="72"/>
                    <a:pt x="13" y="73"/>
                    <a:pt x="13" y="73"/>
                  </a:cubicBezTo>
                  <a:cubicBezTo>
                    <a:pt x="12" y="73"/>
                    <a:pt x="10" y="74"/>
                    <a:pt x="9" y="74"/>
                  </a:cubicBezTo>
                  <a:cubicBezTo>
                    <a:pt x="7" y="74"/>
                    <a:pt x="7" y="74"/>
                    <a:pt x="6" y="74"/>
                  </a:cubicBezTo>
                  <a:cubicBezTo>
                    <a:pt x="5" y="75"/>
                    <a:pt x="5" y="73"/>
                    <a:pt x="5" y="72"/>
                  </a:cubicBezTo>
                  <a:cubicBezTo>
                    <a:pt x="5" y="71"/>
                    <a:pt x="4" y="74"/>
                    <a:pt x="4" y="76"/>
                  </a:cubicBezTo>
                  <a:cubicBezTo>
                    <a:pt x="4" y="77"/>
                    <a:pt x="4" y="78"/>
                    <a:pt x="4" y="79"/>
                  </a:cubicBezTo>
                  <a:cubicBezTo>
                    <a:pt x="4" y="80"/>
                    <a:pt x="5" y="81"/>
                    <a:pt x="6" y="81"/>
                  </a:cubicBezTo>
                  <a:cubicBezTo>
                    <a:pt x="7" y="81"/>
                    <a:pt x="7" y="81"/>
                    <a:pt x="8" y="81"/>
                  </a:cubicBezTo>
                  <a:cubicBezTo>
                    <a:pt x="9" y="81"/>
                    <a:pt x="10" y="82"/>
                    <a:pt x="10" y="83"/>
                  </a:cubicBezTo>
                  <a:cubicBezTo>
                    <a:pt x="10" y="84"/>
                    <a:pt x="9" y="83"/>
                    <a:pt x="8" y="83"/>
                  </a:cubicBezTo>
                  <a:cubicBezTo>
                    <a:pt x="7" y="83"/>
                    <a:pt x="7" y="85"/>
                    <a:pt x="6" y="85"/>
                  </a:cubicBezTo>
                  <a:cubicBezTo>
                    <a:pt x="6" y="85"/>
                    <a:pt x="6" y="86"/>
                    <a:pt x="7" y="87"/>
                  </a:cubicBezTo>
                  <a:cubicBezTo>
                    <a:pt x="7" y="87"/>
                    <a:pt x="6" y="89"/>
                    <a:pt x="6" y="90"/>
                  </a:cubicBezTo>
                  <a:cubicBezTo>
                    <a:pt x="6" y="91"/>
                    <a:pt x="5" y="90"/>
                    <a:pt x="4" y="91"/>
                  </a:cubicBezTo>
                  <a:cubicBezTo>
                    <a:pt x="3" y="91"/>
                    <a:pt x="4" y="92"/>
                    <a:pt x="4" y="93"/>
                  </a:cubicBezTo>
                  <a:cubicBezTo>
                    <a:pt x="4" y="94"/>
                    <a:pt x="3" y="95"/>
                    <a:pt x="2" y="95"/>
                  </a:cubicBezTo>
                  <a:cubicBezTo>
                    <a:pt x="2" y="95"/>
                    <a:pt x="1" y="95"/>
                    <a:pt x="1" y="94"/>
                  </a:cubicBezTo>
                  <a:cubicBezTo>
                    <a:pt x="2" y="92"/>
                    <a:pt x="2" y="89"/>
                    <a:pt x="3" y="87"/>
                  </a:cubicBezTo>
                  <a:cubicBezTo>
                    <a:pt x="3" y="85"/>
                    <a:pt x="2" y="88"/>
                    <a:pt x="1" y="90"/>
                  </a:cubicBezTo>
                  <a:cubicBezTo>
                    <a:pt x="1" y="92"/>
                    <a:pt x="0" y="94"/>
                    <a:pt x="0" y="95"/>
                  </a:cubicBezTo>
                  <a:cubicBezTo>
                    <a:pt x="0" y="95"/>
                    <a:pt x="0" y="97"/>
                    <a:pt x="0" y="97"/>
                  </a:cubicBezTo>
                  <a:cubicBezTo>
                    <a:pt x="1" y="97"/>
                    <a:pt x="2" y="99"/>
                    <a:pt x="2" y="100"/>
                  </a:cubicBezTo>
                  <a:cubicBezTo>
                    <a:pt x="3" y="101"/>
                    <a:pt x="4" y="101"/>
                    <a:pt x="5" y="100"/>
                  </a:cubicBezTo>
                  <a:cubicBezTo>
                    <a:pt x="6" y="100"/>
                    <a:pt x="8" y="101"/>
                    <a:pt x="9" y="100"/>
                  </a:cubicBezTo>
                  <a:cubicBezTo>
                    <a:pt x="9" y="100"/>
                    <a:pt x="10" y="102"/>
                    <a:pt x="11" y="103"/>
                  </a:cubicBezTo>
                  <a:cubicBezTo>
                    <a:pt x="12" y="103"/>
                    <a:pt x="14" y="103"/>
                    <a:pt x="15" y="103"/>
                  </a:cubicBezTo>
                  <a:cubicBezTo>
                    <a:pt x="16" y="103"/>
                    <a:pt x="16" y="104"/>
                    <a:pt x="16" y="105"/>
                  </a:cubicBezTo>
                  <a:cubicBezTo>
                    <a:pt x="16" y="107"/>
                    <a:pt x="17" y="107"/>
                    <a:pt x="18" y="109"/>
                  </a:cubicBezTo>
                  <a:cubicBezTo>
                    <a:pt x="19" y="110"/>
                    <a:pt x="20" y="110"/>
                    <a:pt x="20" y="110"/>
                  </a:cubicBezTo>
                  <a:cubicBezTo>
                    <a:pt x="21" y="110"/>
                    <a:pt x="22" y="109"/>
                    <a:pt x="23" y="110"/>
                  </a:cubicBezTo>
                  <a:cubicBezTo>
                    <a:pt x="24" y="110"/>
                    <a:pt x="25" y="111"/>
                    <a:pt x="25" y="112"/>
                  </a:cubicBezTo>
                  <a:cubicBezTo>
                    <a:pt x="25" y="113"/>
                    <a:pt x="26" y="114"/>
                    <a:pt x="27" y="114"/>
                  </a:cubicBezTo>
                  <a:cubicBezTo>
                    <a:pt x="29" y="114"/>
                    <a:pt x="29" y="115"/>
                    <a:pt x="29" y="116"/>
                  </a:cubicBezTo>
                  <a:cubicBezTo>
                    <a:pt x="29" y="118"/>
                    <a:pt x="28" y="119"/>
                    <a:pt x="29" y="120"/>
                  </a:cubicBezTo>
                  <a:cubicBezTo>
                    <a:pt x="30" y="121"/>
                    <a:pt x="31" y="122"/>
                    <a:pt x="30" y="123"/>
                  </a:cubicBezTo>
                  <a:cubicBezTo>
                    <a:pt x="29" y="124"/>
                    <a:pt x="29" y="125"/>
                    <a:pt x="29" y="127"/>
                  </a:cubicBezTo>
                  <a:cubicBezTo>
                    <a:pt x="29" y="129"/>
                    <a:pt x="29" y="130"/>
                    <a:pt x="29" y="131"/>
                  </a:cubicBezTo>
                  <a:cubicBezTo>
                    <a:pt x="28" y="132"/>
                    <a:pt x="27" y="135"/>
                    <a:pt x="28" y="135"/>
                  </a:cubicBezTo>
                  <a:cubicBezTo>
                    <a:pt x="29" y="136"/>
                    <a:pt x="29" y="137"/>
                    <a:pt x="31" y="138"/>
                  </a:cubicBezTo>
                  <a:cubicBezTo>
                    <a:pt x="33" y="138"/>
                    <a:pt x="34" y="140"/>
                    <a:pt x="35" y="140"/>
                  </a:cubicBezTo>
                  <a:cubicBezTo>
                    <a:pt x="37" y="139"/>
                    <a:pt x="38" y="142"/>
                    <a:pt x="39" y="142"/>
                  </a:cubicBezTo>
                  <a:cubicBezTo>
                    <a:pt x="40" y="143"/>
                    <a:pt x="42" y="143"/>
                    <a:pt x="45" y="143"/>
                  </a:cubicBezTo>
                  <a:cubicBezTo>
                    <a:pt x="47" y="142"/>
                    <a:pt x="50" y="142"/>
                    <a:pt x="51" y="141"/>
                  </a:cubicBezTo>
                  <a:cubicBezTo>
                    <a:pt x="52" y="140"/>
                    <a:pt x="54" y="140"/>
                    <a:pt x="55" y="140"/>
                  </a:cubicBezTo>
                  <a:cubicBezTo>
                    <a:pt x="56" y="141"/>
                    <a:pt x="58" y="142"/>
                    <a:pt x="59" y="141"/>
                  </a:cubicBezTo>
                  <a:cubicBezTo>
                    <a:pt x="60" y="140"/>
                    <a:pt x="60" y="140"/>
                    <a:pt x="62" y="141"/>
                  </a:cubicBezTo>
                  <a:cubicBezTo>
                    <a:pt x="63" y="142"/>
                    <a:pt x="65" y="144"/>
                    <a:pt x="67" y="144"/>
                  </a:cubicBezTo>
                  <a:cubicBezTo>
                    <a:pt x="68" y="144"/>
                    <a:pt x="69" y="145"/>
                    <a:pt x="70" y="145"/>
                  </a:cubicBezTo>
                  <a:cubicBezTo>
                    <a:pt x="71" y="146"/>
                    <a:pt x="71" y="147"/>
                    <a:pt x="71" y="148"/>
                  </a:cubicBezTo>
                  <a:cubicBezTo>
                    <a:pt x="71" y="149"/>
                    <a:pt x="73" y="149"/>
                    <a:pt x="74" y="148"/>
                  </a:cubicBezTo>
                  <a:cubicBezTo>
                    <a:pt x="74" y="148"/>
                    <a:pt x="76" y="148"/>
                    <a:pt x="77" y="148"/>
                  </a:cubicBezTo>
                  <a:cubicBezTo>
                    <a:pt x="78" y="149"/>
                    <a:pt x="80" y="150"/>
                    <a:pt x="81" y="149"/>
                  </a:cubicBezTo>
                  <a:cubicBezTo>
                    <a:pt x="82" y="149"/>
                    <a:pt x="83" y="148"/>
                    <a:pt x="84" y="148"/>
                  </a:cubicBezTo>
                  <a:cubicBezTo>
                    <a:pt x="86" y="148"/>
                    <a:pt x="90" y="147"/>
                    <a:pt x="90" y="148"/>
                  </a:cubicBezTo>
                  <a:cubicBezTo>
                    <a:pt x="91" y="149"/>
                    <a:pt x="92" y="151"/>
                    <a:pt x="94" y="151"/>
                  </a:cubicBezTo>
                  <a:cubicBezTo>
                    <a:pt x="96" y="151"/>
                    <a:pt x="100" y="152"/>
                    <a:pt x="101" y="151"/>
                  </a:cubicBezTo>
                  <a:cubicBezTo>
                    <a:pt x="102" y="150"/>
                    <a:pt x="104" y="150"/>
                    <a:pt x="105" y="150"/>
                  </a:cubicBezTo>
                  <a:cubicBezTo>
                    <a:pt x="106" y="150"/>
                    <a:pt x="109" y="150"/>
                    <a:pt x="109" y="150"/>
                  </a:cubicBezTo>
                  <a:cubicBezTo>
                    <a:pt x="110" y="150"/>
                    <a:pt x="114" y="150"/>
                    <a:pt x="115" y="150"/>
                  </a:cubicBezTo>
                  <a:cubicBezTo>
                    <a:pt x="116" y="150"/>
                    <a:pt x="118" y="150"/>
                    <a:pt x="118" y="149"/>
                  </a:cubicBezTo>
                  <a:cubicBezTo>
                    <a:pt x="118" y="147"/>
                    <a:pt x="121" y="148"/>
                    <a:pt x="121" y="148"/>
                  </a:cubicBezTo>
                  <a:cubicBezTo>
                    <a:pt x="122" y="149"/>
                    <a:pt x="124" y="150"/>
                    <a:pt x="126" y="149"/>
                  </a:cubicBezTo>
                  <a:cubicBezTo>
                    <a:pt x="128" y="149"/>
                    <a:pt x="130" y="150"/>
                    <a:pt x="130" y="150"/>
                  </a:cubicBezTo>
                  <a:cubicBezTo>
                    <a:pt x="131" y="151"/>
                    <a:pt x="135" y="151"/>
                    <a:pt x="136" y="150"/>
                  </a:cubicBezTo>
                  <a:cubicBezTo>
                    <a:pt x="137" y="150"/>
                    <a:pt x="138" y="149"/>
                    <a:pt x="138" y="149"/>
                  </a:cubicBezTo>
                  <a:cubicBezTo>
                    <a:pt x="196" y="163"/>
                    <a:pt x="196" y="163"/>
                    <a:pt x="196" y="163"/>
                  </a:cubicBezTo>
                  <a:cubicBezTo>
                    <a:pt x="197" y="163"/>
                    <a:pt x="197" y="163"/>
                    <a:pt x="197" y="163"/>
                  </a:cubicBezTo>
                  <a:cubicBezTo>
                    <a:pt x="197" y="162"/>
                    <a:pt x="197" y="162"/>
                    <a:pt x="196" y="161"/>
                  </a:cubicBezTo>
                  <a:cubicBezTo>
                    <a:pt x="196" y="160"/>
                    <a:pt x="195" y="159"/>
                    <a:pt x="196" y="159"/>
                  </a:cubicBezTo>
                  <a:cubicBezTo>
                    <a:pt x="198" y="158"/>
                    <a:pt x="198" y="156"/>
                    <a:pt x="198" y="156"/>
                  </a:cubicBezTo>
                  <a:cubicBezTo>
                    <a:pt x="197" y="155"/>
                    <a:pt x="197" y="154"/>
                    <a:pt x="198" y="153"/>
                  </a:cubicBezTo>
                  <a:close/>
                </a:path>
              </a:pathLst>
            </a:custGeom>
            <a:solidFill>
              <a:schemeClr val="accent5">
                <a:lumMod val="60000"/>
                <a:lumOff val="40000"/>
              </a:schemeClr>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7" name="Freeform 359">
              <a:extLst>
                <a:ext uri="{FF2B5EF4-FFF2-40B4-BE49-F238E27FC236}">
                  <a16:creationId xmlns:a16="http://schemas.microsoft.com/office/drawing/2014/main" id="{E829CAEC-D26C-4F90-BE95-729D28030851}"/>
                </a:ext>
              </a:extLst>
            </p:cNvPr>
            <p:cNvSpPr>
              <a:spLocks/>
            </p:cNvSpPr>
            <p:nvPr/>
          </p:nvSpPr>
          <p:spPr bwMode="gray">
            <a:xfrm>
              <a:off x="6149372" y="2739142"/>
              <a:ext cx="778592" cy="657668"/>
            </a:xfrm>
            <a:custGeom>
              <a:avLst/>
              <a:gdLst>
                <a:gd name="T0" fmla="*/ 134 w 233"/>
                <a:gd name="T1" fmla="*/ 15 h 193"/>
                <a:gd name="T2" fmla="*/ 26 w 233"/>
                <a:gd name="T3" fmla="*/ 0 h 193"/>
                <a:gd name="T4" fmla="*/ 0 w 233"/>
                <a:gd name="T5" fmla="*/ 166 h 193"/>
                <a:gd name="T6" fmla="*/ 89 w 233"/>
                <a:gd name="T7" fmla="*/ 179 h 193"/>
                <a:gd name="T8" fmla="*/ 196 w 233"/>
                <a:gd name="T9" fmla="*/ 191 h 193"/>
                <a:gd name="T10" fmla="*/ 218 w 233"/>
                <a:gd name="T11" fmla="*/ 193 h 193"/>
                <a:gd name="T12" fmla="*/ 233 w 233"/>
                <a:gd name="T13" fmla="*/ 25 h 193"/>
                <a:gd name="T14" fmla="*/ 134 w 233"/>
                <a:gd name="T15" fmla="*/ 15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93">
                  <a:moveTo>
                    <a:pt x="134" y="15"/>
                  </a:moveTo>
                  <a:cubicBezTo>
                    <a:pt x="92" y="9"/>
                    <a:pt x="26" y="0"/>
                    <a:pt x="26" y="0"/>
                  </a:cubicBezTo>
                  <a:cubicBezTo>
                    <a:pt x="0" y="166"/>
                    <a:pt x="0" y="166"/>
                    <a:pt x="0" y="166"/>
                  </a:cubicBezTo>
                  <a:cubicBezTo>
                    <a:pt x="0" y="166"/>
                    <a:pt x="65" y="176"/>
                    <a:pt x="89" y="179"/>
                  </a:cubicBezTo>
                  <a:cubicBezTo>
                    <a:pt x="114" y="182"/>
                    <a:pt x="186" y="190"/>
                    <a:pt x="196" y="191"/>
                  </a:cubicBezTo>
                  <a:cubicBezTo>
                    <a:pt x="206" y="192"/>
                    <a:pt x="218" y="193"/>
                    <a:pt x="218" y="193"/>
                  </a:cubicBezTo>
                  <a:cubicBezTo>
                    <a:pt x="233" y="25"/>
                    <a:pt x="233" y="25"/>
                    <a:pt x="233" y="25"/>
                  </a:cubicBezTo>
                  <a:cubicBezTo>
                    <a:pt x="233" y="25"/>
                    <a:pt x="177" y="20"/>
                    <a:pt x="134" y="15"/>
                  </a:cubicBezTo>
                  <a:close/>
                </a:path>
              </a:pathLst>
            </a:custGeom>
            <a:solidFill>
              <a:srgbClr val="C00000"/>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8" name="Freeform 360">
              <a:extLst>
                <a:ext uri="{FF2B5EF4-FFF2-40B4-BE49-F238E27FC236}">
                  <a16:creationId xmlns:a16="http://schemas.microsoft.com/office/drawing/2014/main" id="{F8121F09-8DC0-4C53-A683-D35132DDBA3E}"/>
                </a:ext>
              </a:extLst>
            </p:cNvPr>
            <p:cNvSpPr>
              <a:spLocks/>
            </p:cNvSpPr>
            <p:nvPr/>
          </p:nvSpPr>
          <p:spPr bwMode="gray">
            <a:xfrm>
              <a:off x="5560286" y="2061954"/>
              <a:ext cx="665476" cy="1100619"/>
            </a:xfrm>
            <a:custGeom>
              <a:avLst/>
              <a:gdLst>
                <a:gd name="T0" fmla="*/ 195 w 199"/>
                <a:gd name="T1" fmla="*/ 213 h 322"/>
                <a:gd name="T2" fmla="*/ 190 w 199"/>
                <a:gd name="T3" fmla="*/ 207 h 322"/>
                <a:gd name="T4" fmla="*/ 187 w 199"/>
                <a:gd name="T5" fmla="*/ 213 h 322"/>
                <a:gd name="T6" fmla="*/ 177 w 199"/>
                <a:gd name="T7" fmla="*/ 213 h 322"/>
                <a:gd name="T8" fmla="*/ 168 w 199"/>
                <a:gd name="T9" fmla="*/ 212 h 322"/>
                <a:gd name="T10" fmla="*/ 161 w 199"/>
                <a:gd name="T11" fmla="*/ 211 h 322"/>
                <a:gd name="T12" fmla="*/ 151 w 199"/>
                <a:gd name="T13" fmla="*/ 210 h 322"/>
                <a:gd name="T14" fmla="*/ 145 w 199"/>
                <a:gd name="T15" fmla="*/ 215 h 322"/>
                <a:gd name="T16" fmla="*/ 141 w 199"/>
                <a:gd name="T17" fmla="*/ 205 h 322"/>
                <a:gd name="T18" fmla="*/ 139 w 199"/>
                <a:gd name="T19" fmla="*/ 195 h 322"/>
                <a:gd name="T20" fmla="*/ 133 w 199"/>
                <a:gd name="T21" fmla="*/ 192 h 322"/>
                <a:gd name="T22" fmla="*/ 133 w 199"/>
                <a:gd name="T23" fmla="*/ 185 h 322"/>
                <a:gd name="T24" fmla="*/ 130 w 199"/>
                <a:gd name="T25" fmla="*/ 176 h 322"/>
                <a:gd name="T26" fmla="*/ 127 w 199"/>
                <a:gd name="T27" fmla="*/ 167 h 322"/>
                <a:gd name="T28" fmla="*/ 126 w 199"/>
                <a:gd name="T29" fmla="*/ 160 h 322"/>
                <a:gd name="T30" fmla="*/ 122 w 199"/>
                <a:gd name="T31" fmla="*/ 153 h 322"/>
                <a:gd name="T32" fmla="*/ 113 w 199"/>
                <a:gd name="T33" fmla="*/ 158 h 322"/>
                <a:gd name="T34" fmla="*/ 108 w 199"/>
                <a:gd name="T35" fmla="*/ 157 h 322"/>
                <a:gd name="T36" fmla="*/ 107 w 199"/>
                <a:gd name="T37" fmla="*/ 152 h 322"/>
                <a:gd name="T38" fmla="*/ 109 w 199"/>
                <a:gd name="T39" fmla="*/ 144 h 322"/>
                <a:gd name="T40" fmla="*/ 112 w 199"/>
                <a:gd name="T41" fmla="*/ 139 h 322"/>
                <a:gd name="T42" fmla="*/ 113 w 199"/>
                <a:gd name="T43" fmla="*/ 131 h 322"/>
                <a:gd name="T44" fmla="*/ 116 w 199"/>
                <a:gd name="T45" fmla="*/ 122 h 322"/>
                <a:gd name="T46" fmla="*/ 120 w 199"/>
                <a:gd name="T47" fmla="*/ 113 h 322"/>
                <a:gd name="T48" fmla="*/ 113 w 199"/>
                <a:gd name="T49" fmla="*/ 111 h 322"/>
                <a:gd name="T50" fmla="*/ 109 w 199"/>
                <a:gd name="T51" fmla="*/ 107 h 322"/>
                <a:gd name="T52" fmla="*/ 105 w 199"/>
                <a:gd name="T53" fmla="*/ 102 h 322"/>
                <a:gd name="T54" fmla="*/ 103 w 199"/>
                <a:gd name="T55" fmla="*/ 95 h 322"/>
                <a:gd name="T56" fmla="*/ 99 w 199"/>
                <a:gd name="T57" fmla="*/ 87 h 322"/>
                <a:gd name="T58" fmla="*/ 94 w 199"/>
                <a:gd name="T59" fmla="*/ 80 h 322"/>
                <a:gd name="T60" fmla="*/ 86 w 199"/>
                <a:gd name="T61" fmla="*/ 72 h 322"/>
                <a:gd name="T62" fmla="*/ 88 w 199"/>
                <a:gd name="T63" fmla="*/ 67 h 322"/>
                <a:gd name="T64" fmla="*/ 89 w 199"/>
                <a:gd name="T65" fmla="*/ 60 h 322"/>
                <a:gd name="T66" fmla="*/ 85 w 199"/>
                <a:gd name="T67" fmla="*/ 52 h 322"/>
                <a:gd name="T68" fmla="*/ 65 w 199"/>
                <a:gd name="T69" fmla="*/ 0 h 322"/>
                <a:gd name="T70" fmla="*/ 41 w 199"/>
                <a:gd name="T71" fmla="*/ 109 h 322"/>
                <a:gd name="T72" fmla="*/ 40 w 199"/>
                <a:gd name="T73" fmla="*/ 119 h 322"/>
                <a:gd name="T74" fmla="*/ 41 w 199"/>
                <a:gd name="T75" fmla="*/ 126 h 322"/>
                <a:gd name="T76" fmla="*/ 47 w 199"/>
                <a:gd name="T77" fmla="*/ 134 h 322"/>
                <a:gd name="T78" fmla="*/ 49 w 199"/>
                <a:gd name="T79" fmla="*/ 143 h 322"/>
                <a:gd name="T80" fmla="*/ 39 w 199"/>
                <a:gd name="T81" fmla="*/ 158 h 322"/>
                <a:gd name="T82" fmla="*/ 32 w 199"/>
                <a:gd name="T83" fmla="*/ 170 h 322"/>
                <a:gd name="T84" fmla="*/ 20 w 199"/>
                <a:gd name="T85" fmla="*/ 182 h 322"/>
                <a:gd name="T86" fmla="*/ 17 w 199"/>
                <a:gd name="T87" fmla="*/ 191 h 322"/>
                <a:gd name="T88" fmla="*/ 23 w 199"/>
                <a:gd name="T89" fmla="*/ 196 h 322"/>
                <a:gd name="T90" fmla="*/ 22 w 199"/>
                <a:gd name="T91" fmla="*/ 203 h 322"/>
                <a:gd name="T92" fmla="*/ 17 w 199"/>
                <a:gd name="T93" fmla="*/ 212 h 322"/>
                <a:gd name="T94" fmla="*/ 183 w 199"/>
                <a:gd name="T95"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 h="322">
                  <a:moveTo>
                    <a:pt x="197" y="217"/>
                  </a:moveTo>
                  <a:cubicBezTo>
                    <a:pt x="197" y="216"/>
                    <a:pt x="197" y="216"/>
                    <a:pt x="196" y="215"/>
                  </a:cubicBezTo>
                  <a:cubicBezTo>
                    <a:pt x="195" y="214"/>
                    <a:pt x="194" y="214"/>
                    <a:pt x="195" y="213"/>
                  </a:cubicBezTo>
                  <a:cubicBezTo>
                    <a:pt x="195" y="212"/>
                    <a:pt x="195" y="211"/>
                    <a:pt x="194" y="211"/>
                  </a:cubicBezTo>
                  <a:cubicBezTo>
                    <a:pt x="194" y="210"/>
                    <a:pt x="194" y="208"/>
                    <a:pt x="193" y="207"/>
                  </a:cubicBezTo>
                  <a:cubicBezTo>
                    <a:pt x="192" y="206"/>
                    <a:pt x="191" y="206"/>
                    <a:pt x="190" y="207"/>
                  </a:cubicBezTo>
                  <a:cubicBezTo>
                    <a:pt x="189" y="208"/>
                    <a:pt x="188" y="206"/>
                    <a:pt x="188" y="207"/>
                  </a:cubicBezTo>
                  <a:cubicBezTo>
                    <a:pt x="188" y="209"/>
                    <a:pt x="188" y="209"/>
                    <a:pt x="187" y="210"/>
                  </a:cubicBezTo>
                  <a:cubicBezTo>
                    <a:pt x="186" y="211"/>
                    <a:pt x="186" y="212"/>
                    <a:pt x="187" y="213"/>
                  </a:cubicBezTo>
                  <a:cubicBezTo>
                    <a:pt x="188" y="215"/>
                    <a:pt x="185" y="213"/>
                    <a:pt x="185" y="213"/>
                  </a:cubicBezTo>
                  <a:cubicBezTo>
                    <a:pt x="184" y="213"/>
                    <a:pt x="182" y="213"/>
                    <a:pt x="182" y="212"/>
                  </a:cubicBezTo>
                  <a:cubicBezTo>
                    <a:pt x="181" y="212"/>
                    <a:pt x="179" y="213"/>
                    <a:pt x="177" y="213"/>
                  </a:cubicBezTo>
                  <a:cubicBezTo>
                    <a:pt x="176" y="214"/>
                    <a:pt x="176" y="213"/>
                    <a:pt x="175" y="212"/>
                  </a:cubicBezTo>
                  <a:cubicBezTo>
                    <a:pt x="175" y="210"/>
                    <a:pt x="174" y="212"/>
                    <a:pt x="173" y="212"/>
                  </a:cubicBezTo>
                  <a:cubicBezTo>
                    <a:pt x="172" y="213"/>
                    <a:pt x="169" y="212"/>
                    <a:pt x="168" y="212"/>
                  </a:cubicBezTo>
                  <a:cubicBezTo>
                    <a:pt x="167" y="212"/>
                    <a:pt x="166" y="211"/>
                    <a:pt x="166" y="211"/>
                  </a:cubicBezTo>
                  <a:cubicBezTo>
                    <a:pt x="166" y="211"/>
                    <a:pt x="164" y="209"/>
                    <a:pt x="162" y="210"/>
                  </a:cubicBezTo>
                  <a:cubicBezTo>
                    <a:pt x="161" y="210"/>
                    <a:pt x="161" y="210"/>
                    <a:pt x="161" y="211"/>
                  </a:cubicBezTo>
                  <a:cubicBezTo>
                    <a:pt x="160" y="212"/>
                    <a:pt x="160" y="214"/>
                    <a:pt x="158" y="213"/>
                  </a:cubicBezTo>
                  <a:cubicBezTo>
                    <a:pt x="157" y="212"/>
                    <a:pt x="157" y="212"/>
                    <a:pt x="156" y="212"/>
                  </a:cubicBezTo>
                  <a:cubicBezTo>
                    <a:pt x="154" y="211"/>
                    <a:pt x="153" y="211"/>
                    <a:pt x="151" y="210"/>
                  </a:cubicBezTo>
                  <a:cubicBezTo>
                    <a:pt x="150" y="210"/>
                    <a:pt x="149" y="210"/>
                    <a:pt x="148" y="210"/>
                  </a:cubicBezTo>
                  <a:cubicBezTo>
                    <a:pt x="146" y="211"/>
                    <a:pt x="146" y="212"/>
                    <a:pt x="147" y="213"/>
                  </a:cubicBezTo>
                  <a:cubicBezTo>
                    <a:pt x="147" y="214"/>
                    <a:pt x="145" y="215"/>
                    <a:pt x="145" y="215"/>
                  </a:cubicBezTo>
                  <a:cubicBezTo>
                    <a:pt x="145" y="215"/>
                    <a:pt x="144" y="212"/>
                    <a:pt x="143" y="211"/>
                  </a:cubicBezTo>
                  <a:cubicBezTo>
                    <a:pt x="141" y="211"/>
                    <a:pt x="141" y="210"/>
                    <a:pt x="141" y="209"/>
                  </a:cubicBezTo>
                  <a:cubicBezTo>
                    <a:pt x="141" y="207"/>
                    <a:pt x="142" y="207"/>
                    <a:pt x="141" y="205"/>
                  </a:cubicBezTo>
                  <a:cubicBezTo>
                    <a:pt x="140" y="204"/>
                    <a:pt x="139" y="204"/>
                    <a:pt x="140" y="203"/>
                  </a:cubicBezTo>
                  <a:cubicBezTo>
                    <a:pt x="141" y="203"/>
                    <a:pt x="141" y="200"/>
                    <a:pt x="141" y="199"/>
                  </a:cubicBezTo>
                  <a:cubicBezTo>
                    <a:pt x="141" y="198"/>
                    <a:pt x="140" y="197"/>
                    <a:pt x="139" y="195"/>
                  </a:cubicBezTo>
                  <a:cubicBezTo>
                    <a:pt x="138" y="193"/>
                    <a:pt x="137" y="193"/>
                    <a:pt x="136" y="194"/>
                  </a:cubicBezTo>
                  <a:cubicBezTo>
                    <a:pt x="135" y="195"/>
                    <a:pt x="134" y="193"/>
                    <a:pt x="134" y="193"/>
                  </a:cubicBezTo>
                  <a:cubicBezTo>
                    <a:pt x="134" y="193"/>
                    <a:pt x="134" y="192"/>
                    <a:pt x="133" y="192"/>
                  </a:cubicBezTo>
                  <a:cubicBezTo>
                    <a:pt x="132" y="192"/>
                    <a:pt x="131" y="190"/>
                    <a:pt x="131" y="189"/>
                  </a:cubicBezTo>
                  <a:cubicBezTo>
                    <a:pt x="131" y="188"/>
                    <a:pt x="131" y="187"/>
                    <a:pt x="132" y="187"/>
                  </a:cubicBezTo>
                  <a:cubicBezTo>
                    <a:pt x="132" y="187"/>
                    <a:pt x="132" y="186"/>
                    <a:pt x="133" y="185"/>
                  </a:cubicBezTo>
                  <a:cubicBezTo>
                    <a:pt x="133" y="183"/>
                    <a:pt x="132" y="182"/>
                    <a:pt x="131" y="181"/>
                  </a:cubicBezTo>
                  <a:cubicBezTo>
                    <a:pt x="131" y="180"/>
                    <a:pt x="130" y="179"/>
                    <a:pt x="130" y="179"/>
                  </a:cubicBezTo>
                  <a:cubicBezTo>
                    <a:pt x="130" y="178"/>
                    <a:pt x="130" y="176"/>
                    <a:pt x="130" y="176"/>
                  </a:cubicBezTo>
                  <a:cubicBezTo>
                    <a:pt x="130" y="176"/>
                    <a:pt x="128" y="174"/>
                    <a:pt x="128" y="173"/>
                  </a:cubicBezTo>
                  <a:cubicBezTo>
                    <a:pt x="128" y="172"/>
                    <a:pt x="127" y="170"/>
                    <a:pt x="127" y="169"/>
                  </a:cubicBezTo>
                  <a:cubicBezTo>
                    <a:pt x="128" y="168"/>
                    <a:pt x="127" y="168"/>
                    <a:pt x="127" y="167"/>
                  </a:cubicBezTo>
                  <a:cubicBezTo>
                    <a:pt x="126" y="166"/>
                    <a:pt x="127" y="165"/>
                    <a:pt x="127" y="164"/>
                  </a:cubicBezTo>
                  <a:cubicBezTo>
                    <a:pt x="128" y="163"/>
                    <a:pt x="128" y="162"/>
                    <a:pt x="126" y="162"/>
                  </a:cubicBezTo>
                  <a:cubicBezTo>
                    <a:pt x="125" y="162"/>
                    <a:pt x="126" y="161"/>
                    <a:pt x="126" y="160"/>
                  </a:cubicBezTo>
                  <a:cubicBezTo>
                    <a:pt x="127" y="159"/>
                    <a:pt x="127" y="158"/>
                    <a:pt x="126" y="157"/>
                  </a:cubicBezTo>
                  <a:cubicBezTo>
                    <a:pt x="124" y="157"/>
                    <a:pt x="124" y="157"/>
                    <a:pt x="124" y="156"/>
                  </a:cubicBezTo>
                  <a:cubicBezTo>
                    <a:pt x="124" y="155"/>
                    <a:pt x="123" y="153"/>
                    <a:pt x="122" y="153"/>
                  </a:cubicBezTo>
                  <a:cubicBezTo>
                    <a:pt x="121" y="154"/>
                    <a:pt x="120" y="154"/>
                    <a:pt x="120" y="155"/>
                  </a:cubicBezTo>
                  <a:cubicBezTo>
                    <a:pt x="119" y="157"/>
                    <a:pt x="117" y="158"/>
                    <a:pt x="116" y="158"/>
                  </a:cubicBezTo>
                  <a:cubicBezTo>
                    <a:pt x="115" y="158"/>
                    <a:pt x="113" y="158"/>
                    <a:pt x="113" y="158"/>
                  </a:cubicBezTo>
                  <a:cubicBezTo>
                    <a:pt x="113" y="158"/>
                    <a:pt x="113" y="160"/>
                    <a:pt x="111" y="161"/>
                  </a:cubicBezTo>
                  <a:cubicBezTo>
                    <a:pt x="110" y="161"/>
                    <a:pt x="110" y="160"/>
                    <a:pt x="109" y="159"/>
                  </a:cubicBezTo>
                  <a:cubicBezTo>
                    <a:pt x="109" y="159"/>
                    <a:pt x="109" y="158"/>
                    <a:pt x="108" y="157"/>
                  </a:cubicBezTo>
                  <a:cubicBezTo>
                    <a:pt x="107" y="156"/>
                    <a:pt x="107" y="156"/>
                    <a:pt x="106" y="156"/>
                  </a:cubicBezTo>
                  <a:cubicBezTo>
                    <a:pt x="105" y="156"/>
                    <a:pt x="106" y="155"/>
                    <a:pt x="106" y="154"/>
                  </a:cubicBezTo>
                  <a:cubicBezTo>
                    <a:pt x="106" y="153"/>
                    <a:pt x="106" y="152"/>
                    <a:pt x="107" y="152"/>
                  </a:cubicBezTo>
                  <a:cubicBezTo>
                    <a:pt x="108" y="152"/>
                    <a:pt x="108" y="151"/>
                    <a:pt x="107" y="150"/>
                  </a:cubicBezTo>
                  <a:cubicBezTo>
                    <a:pt x="106" y="149"/>
                    <a:pt x="107" y="147"/>
                    <a:pt x="107" y="146"/>
                  </a:cubicBezTo>
                  <a:cubicBezTo>
                    <a:pt x="107" y="146"/>
                    <a:pt x="108" y="144"/>
                    <a:pt x="109" y="144"/>
                  </a:cubicBezTo>
                  <a:cubicBezTo>
                    <a:pt x="110" y="144"/>
                    <a:pt x="112" y="145"/>
                    <a:pt x="112" y="144"/>
                  </a:cubicBezTo>
                  <a:cubicBezTo>
                    <a:pt x="113" y="143"/>
                    <a:pt x="112" y="141"/>
                    <a:pt x="112" y="141"/>
                  </a:cubicBezTo>
                  <a:cubicBezTo>
                    <a:pt x="113" y="140"/>
                    <a:pt x="112" y="139"/>
                    <a:pt x="112" y="139"/>
                  </a:cubicBezTo>
                  <a:cubicBezTo>
                    <a:pt x="111" y="139"/>
                    <a:pt x="111" y="137"/>
                    <a:pt x="112" y="135"/>
                  </a:cubicBezTo>
                  <a:cubicBezTo>
                    <a:pt x="112" y="133"/>
                    <a:pt x="111" y="133"/>
                    <a:pt x="111" y="132"/>
                  </a:cubicBezTo>
                  <a:cubicBezTo>
                    <a:pt x="111" y="131"/>
                    <a:pt x="112" y="130"/>
                    <a:pt x="113" y="131"/>
                  </a:cubicBezTo>
                  <a:cubicBezTo>
                    <a:pt x="113" y="132"/>
                    <a:pt x="113" y="129"/>
                    <a:pt x="113" y="128"/>
                  </a:cubicBezTo>
                  <a:cubicBezTo>
                    <a:pt x="113" y="127"/>
                    <a:pt x="114" y="127"/>
                    <a:pt x="115" y="125"/>
                  </a:cubicBezTo>
                  <a:cubicBezTo>
                    <a:pt x="116" y="124"/>
                    <a:pt x="116" y="123"/>
                    <a:pt x="116" y="122"/>
                  </a:cubicBezTo>
                  <a:cubicBezTo>
                    <a:pt x="117" y="121"/>
                    <a:pt x="117" y="121"/>
                    <a:pt x="117" y="119"/>
                  </a:cubicBezTo>
                  <a:cubicBezTo>
                    <a:pt x="117" y="118"/>
                    <a:pt x="117" y="117"/>
                    <a:pt x="118" y="117"/>
                  </a:cubicBezTo>
                  <a:cubicBezTo>
                    <a:pt x="119" y="117"/>
                    <a:pt x="120" y="115"/>
                    <a:pt x="120" y="113"/>
                  </a:cubicBezTo>
                  <a:cubicBezTo>
                    <a:pt x="121" y="111"/>
                    <a:pt x="119" y="111"/>
                    <a:pt x="118" y="111"/>
                  </a:cubicBezTo>
                  <a:cubicBezTo>
                    <a:pt x="117" y="112"/>
                    <a:pt x="116" y="112"/>
                    <a:pt x="115" y="112"/>
                  </a:cubicBezTo>
                  <a:cubicBezTo>
                    <a:pt x="114" y="111"/>
                    <a:pt x="114" y="111"/>
                    <a:pt x="113" y="111"/>
                  </a:cubicBezTo>
                  <a:cubicBezTo>
                    <a:pt x="112" y="111"/>
                    <a:pt x="112" y="110"/>
                    <a:pt x="112" y="109"/>
                  </a:cubicBezTo>
                  <a:cubicBezTo>
                    <a:pt x="113" y="108"/>
                    <a:pt x="112" y="107"/>
                    <a:pt x="112" y="107"/>
                  </a:cubicBezTo>
                  <a:cubicBezTo>
                    <a:pt x="111" y="106"/>
                    <a:pt x="110" y="106"/>
                    <a:pt x="109" y="107"/>
                  </a:cubicBezTo>
                  <a:cubicBezTo>
                    <a:pt x="107" y="108"/>
                    <a:pt x="108" y="106"/>
                    <a:pt x="108" y="105"/>
                  </a:cubicBezTo>
                  <a:cubicBezTo>
                    <a:pt x="109" y="104"/>
                    <a:pt x="107" y="104"/>
                    <a:pt x="107" y="104"/>
                  </a:cubicBezTo>
                  <a:cubicBezTo>
                    <a:pt x="107" y="103"/>
                    <a:pt x="106" y="102"/>
                    <a:pt x="105" y="102"/>
                  </a:cubicBezTo>
                  <a:cubicBezTo>
                    <a:pt x="104" y="101"/>
                    <a:pt x="104" y="100"/>
                    <a:pt x="105" y="100"/>
                  </a:cubicBezTo>
                  <a:cubicBezTo>
                    <a:pt x="106" y="99"/>
                    <a:pt x="105" y="97"/>
                    <a:pt x="105" y="97"/>
                  </a:cubicBezTo>
                  <a:cubicBezTo>
                    <a:pt x="105" y="97"/>
                    <a:pt x="104" y="95"/>
                    <a:pt x="103" y="95"/>
                  </a:cubicBezTo>
                  <a:cubicBezTo>
                    <a:pt x="102" y="95"/>
                    <a:pt x="102" y="94"/>
                    <a:pt x="102" y="93"/>
                  </a:cubicBezTo>
                  <a:cubicBezTo>
                    <a:pt x="102" y="91"/>
                    <a:pt x="101" y="91"/>
                    <a:pt x="101" y="90"/>
                  </a:cubicBezTo>
                  <a:cubicBezTo>
                    <a:pt x="101" y="89"/>
                    <a:pt x="100" y="88"/>
                    <a:pt x="99" y="87"/>
                  </a:cubicBezTo>
                  <a:cubicBezTo>
                    <a:pt x="99" y="86"/>
                    <a:pt x="98" y="86"/>
                    <a:pt x="97" y="85"/>
                  </a:cubicBezTo>
                  <a:cubicBezTo>
                    <a:pt x="97" y="85"/>
                    <a:pt x="97" y="82"/>
                    <a:pt x="97" y="82"/>
                  </a:cubicBezTo>
                  <a:cubicBezTo>
                    <a:pt x="97" y="82"/>
                    <a:pt x="95" y="80"/>
                    <a:pt x="94" y="80"/>
                  </a:cubicBezTo>
                  <a:cubicBezTo>
                    <a:pt x="93" y="80"/>
                    <a:pt x="92" y="79"/>
                    <a:pt x="92" y="78"/>
                  </a:cubicBezTo>
                  <a:cubicBezTo>
                    <a:pt x="92" y="77"/>
                    <a:pt x="90" y="75"/>
                    <a:pt x="89" y="75"/>
                  </a:cubicBezTo>
                  <a:cubicBezTo>
                    <a:pt x="88" y="74"/>
                    <a:pt x="86" y="72"/>
                    <a:pt x="86" y="72"/>
                  </a:cubicBezTo>
                  <a:cubicBezTo>
                    <a:pt x="86" y="72"/>
                    <a:pt x="88" y="72"/>
                    <a:pt x="89" y="71"/>
                  </a:cubicBezTo>
                  <a:cubicBezTo>
                    <a:pt x="90" y="71"/>
                    <a:pt x="90" y="69"/>
                    <a:pt x="89" y="69"/>
                  </a:cubicBezTo>
                  <a:cubicBezTo>
                    <a:pt x="88" y="68"/>
                    <a:pt x="88" y="67"/>
                    <a:pt x="88" y="67"/>
                  </a:cubicBezTo>
                  <a:cubicBezTo>
                    <a:pt x="89" y="66"/>
                    <a:pt x="90" y="66"/>
                    <a:pt x="90" y="65"/>
                  </a:cubicBezTo>
                  <a:cubicBezTo>
                    <a:pt x="90" y="64"/>
                    <a:pt x="89" y="64"/>
                    <a:pt x="90" y="63"/>
                  </a:cubicBezTo>
                  <a:cubicBezTo>
                    <a:pt x="90" y="62"/>
                    <a:pt x="90" y="61"/>
                    <a:pt x="89" y="60"/>
                  </a:cubicBezTo>
                  <a:cubicBezTo>
                    <a:pt x="88" y="60"/>
                    <a:pt x="89" y="59"/>
                    <a:pt x="88" y="58"/>
                  </a:cubicBezTo>
                  <a:cubicBezTo>
                    <a:pt x="87" y="58"/>
                    <a:pt x="87" y="57"/>
                    <a:pt x="87" y="56"/>
                  </a:cubicBezTo>
                  <a:cubicBezTo>
                    <a:pt x="88" y="56"/>
                    <a:pt x="86" y="53"/>
                    <a:pt x="85" y="52"/>
                  </a:cubicBezTo>
                  <a:cubicBezTo>
                    <a:pt x="83" y="51"/>
                    <a:pt x="83" y="48"/>
                    <a:pt x="83" y="48"/>
                  </a:cubicBezTo>
                  <a:cubicBezTo>
                    <a:pt x="92" y="6"/>
                    <a:pt x="92" y="6"/>
                    <a:pt x="92" y="6"/>
                  </a:cubicBezTo>
                  <a:cubicBezTo>
                    <a:pt x="83" y="4"/>
                    <a:pt x="74" y="2"/>
                    <a:pt x="65" y="0"/>
                  </a:cubicBezTo>
                  <a:cubicBezTo>
                    <a:pt x="41" y="104"/>
                    <a:pt x="41" y="104"/>
                    <a:pt x="41" y="104"/>
                  </a:cubicBezTo>
                  <a:cubicBezTo>
                    <a:pt x="41" y="104"/>
                    <a:pt x="42" y="106"/>
                    <a:pt x="41" y="106"/>
                  </a:cubicBezTo>
                  <a:cubicBezTo>
                    <a:pt x="40" y="107"/>
                    <a:pt x="40" y="108"/>
                    <a:pt x="41" y="109"/>
                  </a:cubicBezTo>
                  <a:cubicBezTo>
                    <a:pt x="41" y="110"/>
                    <a:pt x="42" y="111"/>
                    <a:pt x="42" y="113"/>
                  </a:cubicBezTo>
                  <a:cubicBezTo>
                    <a:pt x="41" y="114"/>
                    <a:pt x="41" y="115"/>
                    <a:pt x="42" y="116"/>
                  </a:cubicBezTo>
                  <a:cubicBezTo>
                    <a:pt x="42" y="116"/>
                    <a:pt x="42" y="118"/>
                    <a:pt x="40" y="119"/>
                  </a:cubicBezTo>
                  <a:cubicBezTo>
                    <a:pt x="39" y="119"/>
                    <a:pt x="40" y="120"/>
                    <a:pt x="40" y="121"/>
                  </a:cubicBezTo>
                  <a:cubicBezTo>
                    <a:pt x="41" y="122"/>
                    <a:pt x="41" y="122"/>
                    <a:pt x="41" y="123"/>
                  </a:cubicBezTo>
                  <a:cubicBezTo>
                    <a:pt x="41" y="124"/>
                    <a:pt x="41" y="125"/>
                    <a:pt x="41" y="126"/>
                  </a:cubicBezTo>
                  <a:cubicBezTo>
                    <a:pt x="41" y="127"/>
                    <a:pt x="44" y="128"/>
                    <a:pt x="43" y="130"/>
                  </a:cubicBezTo>
                  <a:cubicBezTo>
                    <a:pt x="43" y="132"/>
                    <a:pt x="44" y="131"/>
                    <a:pt x="45" y="132"/>
                  </a:cubicBezTo>
                  <a:cubicBezTo>
                    <a:pt x="46" y="133"/>
                    <a:pt x="45" y="133"/>
                    <a:pt x="47" y="134"/>
                  </a:cubicBezTo>
                  <a:cubicBezTo>
                    <a:pt x="48" y="134"/>
                    <a:pt x="50" y="136"/>
                    <a:pt x="49" y="137"/>
                  </a:cubicBezTo>
                  <a:cubicBezTo>
                    <a:pt x="49" y="138"/>
                    <a:pt x="50" y="138"/>
                    <a:pt x="50" y="140"/>
                  </a:cubicBezTo>
                  <a:cubicBezTo>
                    <a:pt x="50" y="142"/>
                    <a:pt x="50" y="142"/>
                    <a:pt x="49" y="143"/>
                  </a:cubicBezTo>
                  <a:cubicBezTo>
                    <a:pt x="48" y="145"/>
                    <a:pt x="47" y="146"/>
                    <a:pt x="46" y="147"/>
                  </a:cubicBezTo>
                  <a:cubicBezTo>
                    <a:pt x="45" y="149"/>
                    <a:pt x="43" y="149"/>
                    <a:pt x="43" y="151"/>
                  </a:cubicBezTo>
                  <a:cubicBezTo>
                    <a:pt x="42" y="152"/>
                    <a:pt x="40" y="157"/>
                    <a:pt x="39" y="158"/>
                  </a:cubicBezTo>
                  <a:cubicBezTo>
                    <a:pt x="38" y="160"/>
                    <a:pt x="37" y="161"/>
                    <a:pt x="36" y="162"/>
                  </a:cubicBezTo>
                  <a:cubicBezTo>
                    <a:pt x="35" y="163"/>
                    <a:pt x="34" y="163"/>
                    <a:pt x="34" y="165"/>
                  </a:cubicBezTo>
                  <a:cubicBezTo>
                    <a:pt x="33" y="167"/>
                    <a:pt x="34" y="168"/>
                    <a:pt x="32" y="170"/>
                  </a:cubicBezTo>
                  <a:cubicBezTo>
                    <a:pt x="30" y="172"/>
                    <a:pt x="29" y="173"/>
                    <a:pt x="28" y="174"/>
                  </a:cubicBezTo>
                  <a:cubicBezTo>
                    <a:pt x="26" y="174"/>
                    <a:pt x="25" y="174"/>
                    <a:pt x="24" y="177"/>
                  </a:cubicBezTo>
                  <a:cubicBezTo>
                    <a:pt x="22" y="180"/>
                    <a:pt x="21" y="182"/>
                    <a:pt x="20" y="182"/>
                  </a:cubicBezTo>
                  <a:cubicBezTo>
                    <a:pt x="19" y="182"/>
                    <a:pt x="18" y="183"/>
                    <a:pt x="18" y="184"/>
                  </a:cubicBezTo>
                  <a:cubicBezTo>
                    <a:pt x="18" y="185"/>
                    <a:pt x="17" y="186"/>
                    <a:pt x="17" y="187"/>
                  </a:cubicBezTo>
                  <a:cubicBezTo>
                    <a:pt x="16" y="188"/>
                    <a:pt x="18" y="189"/>
                    <a:pt x="17" y="191"/>
                  </a:cubicBezTo>
                  <a:cubicBezTo>
                    <a:pt x="17" y="192"/>
                    <a:pt x="17" y="193"/>
                    <a:pt x="18" y="193"/>
                  </a:cubicBezTo>
                  <a:cubicBezTo>
                    <a:pt x="19" y="193"/>
                    <a:pt x="20" y="193"/>
                    <a:pt x="20" y="194"/>
                  </a:cubicBezTo>
                  <a:cubicBezTo>
                    <a:pt x="21" y="195"/>
                    <a:pt x="23" y="195"/>
                    <a:pt x="23" y="196"/>
                  </a:cubicBezTo>
                  <a:cubicBezTo>
                    <a:pt x="23" y="197"/>
                    <a:pt x="25" y="198"/>
                    <a:pt x="25" y="199"/>
                  </a:cubicBezTo>
                  <a:cubicBezTo>
                    <a:pt x="25" y="200"/>
                    <a:pt x="24" y="200"/>
                    <a:pt x="23" y="200"/>
                  </a:cubicBezTo>
                  <a:cubicBezTo>
                    <a:pt x="22" y="201"/>
                    <a:pt x="22" y="202"/>
                    <a:pt x="22" y="203"/>
                  </a:cubicBezTo>
                  <a:cubicBezTo>
                    <a:pt x="22" y="204"/>
                    <a:pt x="21" y="205"/>
                    <a:pt x="20" y="206"/>
                  </a:cubicBezTo>
                  <a:cubicBezTo>
                    <a:pt x="20" y="207"/>
                    <a:pt x="20" y="209"/>
                    <a:pt x="20" y="209"/>
                  </a:cubicBezTo>
                  <a:cubicBezTo>
                    <a:pt x="20" y="210"/>
                    <a:pt x="18" y="210"/>
                    <a:pt x="17" y="212"/>
                  </a:cubicBezTo>
                  <a:cubicBezTo>
                    <a:pt x="17" y="213"/>
                    <a:pt x="0" y="287"/>
                    <a:pt x="0" y="287"/>
                  </a:cubicBezTo>
                  <a:cubicBezTo>
                    <a:pt x="0" y="287"/>
                    <a:pt x="76" y="304"/>
                    <a:pt x="99" y="308"/>
                  </a:cubicBezTo>
                  <a:cubicBezTo>
                    <a:pt x="123" y="312"/>
                    <a:pt x="182" y="322"/>
                    <a:pt x="183" y="322"/>
                  </a:cubicBezTo>
                  <a:cubicBezTo>
                    <a:pt x="199" y="218"/>
                    <a:pt x="199" y="218"/>
                    <a:pt x="199" y="218"/>
                  </a:cubicBezTo>
                  <a:cubicBezTo>
                    <a:pt x="199" y="218"/>
                    <a:pt x="197" y="218"/>
                    <a:pt x="197" y="217"/>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9" name="Freeform 361">
              <a:extLst>
                <a:ext uri="{FF2B5EF4-FFF2-40B4-BE49-F238E27FC236}">
                  <a16:creationId xmlns:a16="http://schemas.microsoft.com/office/drawing/2014/main" id="{70C7D7C8-90F2-4C75-98CD-E41EB4EB69EE}"/>
                </a:ext>
              </a:extLst>
            </p:cNvPr>
            <p:cNvSpPr>
              <a:spLocks/>
            </p:cNvSpPr>
            <p:nvPr/>
          </p:nvSpPr>
          <p:spPr bwMode="gray">
            <a:xfrm>
              <a:off x="5837935" y="2082975"/>
              <a:ext cx="1139978" cy="740253"/>
            </a:xfrm>
            <a:custGeom>
              <a:avLst/>
              <a:gdLst>
                <a:gd name="T0" fmla="*/ 9 w 341"/>
                <a:gd name="T1" fmla="*/ 0 h 217"/>
                <a:gd name="T2" fmla="*/ 0 w 341"/>
                <a:gd name="T3" fmla="*/ 42 h 217"/>
                <a:gd name="T4" fmla="*/ 4 w 341"/>
                <a:gd name="T5" fmla="*/ 50 h 217"/>
                <a:gd name="T6" fmla="*/ 6 w 341"/>
                <a:gd name="T7" fmla="*/ 54 h 217"/>
                <a:gd name="T8" fmla="*/ 7 w 341"/>
                <a:gd name="T9" fmla="*/ 59 h 217"/>
                <a:gd name="T10" fmla="*/ 6 w 341"/>
                <a:gd name="T11" fmla="*/ 63 h 217"/>
                <a:gd name="T12" fmla="*/ 3 w 341"/>
                <a:gd name="T13" fmla="*/ 66 h 217"/>
                <a:gd name="T14" fmla="*/ 9 w 341"/>
                <a:gd name="T15" fmla="*/ 72 h 217"/>
                <a:gd name="T16" fmla="*/ 14 w 341"/>
                <a:gd name="T17" fmla="*/ 76 h 217"/>
                <a:gd name="T18" fmla="*/ 16 w 341"/>
                <a:gd name="T19" fmla="*/ 81 h 217"/>
                <a:gd name="T20" fmla="*/ 19 w 341"/>
                <a:gd name="T21" fmla="*/ 87 h 217"/>
                <a:gd name="T22" fmla="*/ 22 w 341"/>
                <a:gd name="T23" fmla="*/ 91 h 217"/>
                <a:gd name="T24" fmla="*/ 22 w 341"/>
                <a:gd name="T25" fmla="*/ 96 h 217"/>
                <a:gd name="T26" fmla="*/ 25 w 341"/>
                <a:gd name="T27" fmla="*/ 99 h 217"/>
                <a:gd name="T28" fmla="*/ 29 w 341"/>
                <a:gd name="T29" fmla="*/ 101 h 217"/>
                <a:gd name="T30" fmla="*/ 30 w 341"/>
                <a:gd name="T31" fmla="*/ 105 h 217"/>
                <a:gd name="T32" fmla="*/ 35 w 341"/>
                <a:gd name="T33" fmla="*/ 105 h 217"/>
                <a:gd name="T34" fmla="*/ 35 w 341"/>
                <a:gd name="T35" fmla="*/ 111 h 217"/>
                <a:gd name="T36" fmla="*/ 33 w 341"/>
                <a:gd name="T37" fmla="*/ 116 h 217"/>
                <a:gd name="T38" fmla="*/ 30 w 341"/>
                <a:gd name="T39" fmla="*/ 122 h 217"/>
                <a:gd name="T40" fmla="*/ 28 w 341"/>
                <a:gd name="T41" fmla="*/ 126 h 217"/>
                <a:gd name="T42" fmla="*/ 29 w 341"/>
                <a:gd name="T43" fmla="*/ 133 h 217"/>
                <a:gd name="T44" fmla="*/ 29 w 341"/>
                <a:gd name="T45" fmla="*/ 138 h 217"/>
                <a:gd name="T46" fmla="*/ 24 w 341"/>
                <a:gd name="T47" fmla="*/ 140 h 217"/>
                <a:gd name="T48" fmla="*/ 24 w 341"/>
                <a:gd name="T49" fmla="*/ 146 h 217"/>
                <a:gd name="T50" fmla="*/ 23 w 341"/>
                <a:gd name="T51" fmla="*/ 150 h 217"/>
                <a:gd name="T52" fmla="*/ 26 w 341"/>
                <a:gd name="T53" fmla="*/ 153 h 217"/>
                <a:gd name="T54" fmla="*/ 30 w 341"/>
                <a:gd name="T55" fmla="*/ 152 h 217"/>
                <a:gd name="T56" fmla="*/ 37 w 341"/>
                <a:gd name="T57" fmla="*/ 149 h 217"/>
                <a:gd name="T58" fmla="*/ 41 w 341"/>
                <a:gd name="T59" fmla="*/ 150 h 217"/>
                <a:gd name="T60" fmla="*/ 43 w 341"/>
                <a:gd name="T61" fmla="*/ 154 h 217"/>
                <a:gd name="T62" fmla="*/ 44 w 341"/>
                <a:gd name="T63" fmla="*/ 158 h 217"/>
                <a:gd name="T64" fmla="*/ 44 w 341"/>
                <a:gd name="T65" fmla="*/ 163 h 217"/>
                <a:gd name="T66" fmla="*/ 47 w 341"/>
                <a:gd name="T67" fmla="*/ 170 h 217"/>
                <a:gd name="T68" fmla="*/ 48 w 341"/>
                <a:gd name="T69" fmla="*/ 175 h 217"/>
                <a:gd name="T70" fmla="*/ 49 w 341"/>
                <a:gd name="T71" fmla="*/ 181 h 217"/>
                <a:gd name="T72" fmla="*/ 50 w 341"/>
                <a:gd name="T73" fmla="*/ 186 h 217"/>
                <a:gd name="T74" fmla="*/ 53 w 341"/>
                <a:gd name="T75" fmla="*/ 188 h 217"/>
                <a:gd name="T76" fmla="*/ 58 w 341"/>
                <a:gd name="T77" fmla="*/ 193 h 217"/>
                <a:gd name="T78" fmla="*/ 58 w 341"/>
                <a:gd name="T79" fmla="*/ 199 h 217"/>
                <a:gd name="T80" fmla="*/ 60 w 341"/>
                <a:gd name="T81" fmla="*/ 205 h 217"/>
                <a:gd name="T82" fmla="*/ 64 w 341"/>
                <a:gd name="T83" fmla="*/ 207 h 217"/>
                <a:gd name="T84" fmla="*/ 68 w 341"/>
                <a:gd name="T85" fmla="*/ 204 h 217"/>
                <a:gd name="T86" fmla="*/ 75 w 341"/>
                <a:gd name="T87" fmla="*/ 207 h 217"/>
                <a:gd name="T88" fmla="*/ 79 w 341"/>
                <a:gd name="T89" fmla="*/ 204 h 217"/>
                <a:gd name="T90" fmla="*/ 85 w 341"/>
                <a:gd name="T91" fmla="*/ 206 h 217"/>
                <a:gd name="T92" fmla="*/ 92 w 341"/>
                <a:gd name="T93" fmla="*/ 206 h 217"/>
                <a:gd name="T94" fmla="*/ 99 w 341"/>
                <a:gd name="T95" fmla="*/ 206 h 217"/>
                <a:gd name="T96" fmla="*/ 104 w 341"/>
                <a:gd name="T97" fmla="*/ 207 h 217"/>
                <a:gd name="T98" fmla="*/ 105 w 341"/>
                <a:gd name="T99" fmla="*/ 201 h 217"/>
                <a:gd name="T100" fmla="*/ 110 w 341"/>
                <a:gd name="T101" fmla="*/ 201 h 217"/>
                <a:gd name="T102" fmla="*/ 112 w 341"/>
                <a:gd name="T103" fmla="*/ 207 h 217"/>
                <a:gd name="T104" fmla="*/ 114 w 341"/>
                <a:gd name="T105" fmla="*/ 211 h 217"/>
                <a:gd name="T106" fmla="*/ 119 w 341"/>
                <a:gd name="T107" fmla="*/ 192 h 217"/>
                <a:gd name="T108" fmla="*/ 325 w 341"/>
                <a:gd name="T109" fmla="*/ 217 h 217"/>
                <a:gd name="T110" fmla="*/ 202 w 341"/>
                <a:gd name="T111" fmla="*/ 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1" h="217">
                  <a:moveTo>
                    <a:pt x="202" y="34"/>
                  </a:moveTo>
                  <a:cubicBezTo>
                    <a:pt x="129" y="25"/>
                    <a:pt x="64" y="12"/>
                    <a:pt x="9" y="0"/>
                  </a:cubicBezTo>
                  <a:cubicBezTo>
                    <a:pt x="9" y="0"/>
                    <a:pt x="9" y="0"/>
                    <a:pt x="9" y="0"/>
                  </a:cubicBezTo>
                  <a:cubicBezTo>
                    <a:pt x="0" y="42"/>
                    <a:pt x="0" y="42"/>
                    <a:pt x="0" y="42"/>
                  </a:cubicBezTo>
                  <a:cubicBezTo>
                    <a:pt x="0" y="42"/>
                    <a:pt x="0" y="45"/>
                    <a:pt x="2" y="46"/>
                  </a:cubicBezTo>
                  <a:cubicBezTo>
                    <a:pt x="3" y="47"/>
                    <a:pt x="5" y="50"/>
                    <a:pt x="4" y="50"/>
                  </a:cubicBezTo>
                  <a:cubicBezTo>
                    <a:pt x="4" y="51"/>
                    <a:pt x="4" y="52"/>
                    <a:pt x="5" y="52"/>
                  </a:cubicBezTo>
                  <a:cubicBezTo>
                    <a:pt x="6" y="53"/>
                    <a:pt x="5" y="54"/>
                    <a:pt x="6" y="54"/>
                  </a:cubicBezTo>
                  <a:cubicBezTo>
                    <a:pt x="7" y="55"/>
                    <a:pt x="7" y="56"/>
                    <a:pt x="7" y="57"/>
                  </a:cubicBezTo>
                  <a:cubicBezTo>
                    <a:pt x="6" y="58"/>
                    <a:pt x="7" y="58"/>
                    <a:pt x="7" y="59"/>
                  </a:cubicBezTo>
                  <a:cubicBezTo>
                    <a:pt x="7" y="60"/>
                    <a:pt x="6" y="60"/>
                    <a:pt x="5" y="61"/>
                  </a:cubicBezTo>
                  <a:cubicBezTo>
                    <a:pt x="5" y="61"/>
                    <a:pt x="5" y="62"/>
                    <a:pt x="6" y="63"/>
                  </a:cubicBezTo>
                  <a:cubicBezTo>
                    <a:pt x="7" y="63"/>
                    <a:pt x="7" y="65"/>
                    <a:pt x="6" y="65"/>
                  </a:cubicBezTo>
                  <a:cubicBezTo>
                    <a:pt x="5" y="66"/>
                    <a:pt x="3" y="66"/>
                    <a:pt x="3" y="66"/>
                  </a:cubicBezTo>
                  <a:cubicBezTo>
                    <a:pt x="3" y="66"/>
                    <a:pt x="5" y="68"/>
                    <a:pt x="6" y="69"/>
                  </a:cubicBezTo>
                  <a:cubicBezTo>
                    <a:pt x="7" y="69"/>
                    <a:pt x="9" y="71"/>
                    <a:pt x="9" y="72"/>
                  </a:cubicBezTo>
                  <a:cubicBezTo>
                    <a:pt x="9" y="73"/>
                    <a:pt x="10" y="74"/>
                    <a:pt x="11" y="74"/>
                  </a:cubicBezTo>
                  <a:cubicBezTo>
                    <a:pt x="12" y="74"/>
                    <a:pt x="14" y="76"/>
                    <a:pt x="14" y="76"/>
                  </a:cubicBezTo>
                  <a:cubicBezTo>
                    <a:pt x="14" y="76"/>
                    <a:pt x="14" y="79"/>
                    <a:pt x="14" y="79"/>
                  </a:cubicBezTo>
                  <a:cubicBezTo>
                    <a:pt x="15" y="80"/>
                    <a:pt x="16" y="80"/>
                    <a:pt x="16" y="81"/>
                  </a:cubicBezTo>
                  <a:cubicBezTo>
                    <a:pt x="17" y="82"/>
                    <a:pt x="18" y="83"/>
                    <a:pt x="18" y="84"/>
                  </a:cubicBezTo>
                  <a:cubicBezTo>
                    <a:pt x="18" y="85"/>
                    <a:pt x="19" y="85"/>
                    <a:pt x="19" y="87"/>
                  </a:cubicBezTo>
                  <a:cubicBezTo>
                    <a:pt x="19" y="88"/>
                    <a:pt x="19" y="89"/>
                    <a:pt x="20" y="89"/>
                  </a:cubicBezTo>
                  <a:cubicBezTo>
                    <a:pt x="21" y="89"/>
                    <a:pt x="22" y="91"/>
                    <a:pt x="22" y="91"/>
                  </a:cubicBezTo>
                  <a:cubicBezTo>
                    <a:pt x="22" y="91"/>
                    <a:pt x="23" y="93"/>
                    <a:pt x="22" y="94"/>
                  </a:cubicBezTo>
                  <a:cubicBezTo>
                    <a:pt x="21" y="94"/>
                    <a:pt x="21" y="95"/>
                    <a:pt x="22" y="96"/>
                  </a:cubicBezTo>
                  <a:cubicBezTo>
                    <a:pt x="23" y="96"/>
                    <a:pt x="24" y="97"/>
                    <a:pt x="24" y="98"/>
                  </a:cubicBezTo>
                  <a:cubicBezTo>
                    <a:pt x="24" y="98"/>
                    <a:pt x="26" y="98"/>
                    <a:pt x="25" y="99"/>
                  </a:cubicBezTo>
                  <a:cubicBezTo>
                    <a:pt x="25" y="100"/>
                    <a:pt x="24" y="102"/>
                    <a:pt x="26" y="101"/>
                  </a:cubicBezTo>
                  <a:cubicBezTo>
                    <a:pt x="27" y="100"/>
                    <a:pt x="28" y="100"/>
                    <a:pt x="29" y="101"/>
                  </a:cubicBezTo>
                  <a:cubicBezTo>
                    <a:pt x="29" y="101"/>
                    <a:pt x="30" y="102"/>
                    <a:pt x="29" y="103"/>
                  </a:cubicBezTo>
                  <a:cubicBezTo>
                    <a:pt x="29" y="104"/>
                    <a:pt x="29" y="105"/>
                    <a:pt x="30" y="105"/>
                  </a:cubicBezTo>
                  <a:cubicBezTo>
                    <a:pt x="31" y="105"/>
                    <a:pt x="31" y="105"/>
                    <a:pt x="32" y="106"/>
                  </a:cubicBezTo>
                  <a:cubicBezTo>
                    <a:pt x="33" y="106"/>
                    <a:pt x="34" y="106"/>
                    <a:pt x="35" y="105"/>
                  </a:cubicBezTo>
                  <a:cubicBezTo>
                    <a:pt x="36" y="105"/>
                    <a:pt x="38" y="105"/>
                    <a:pt x="37" y="107"/>
                  </a:cubicBezTo>
                  <a:cubicBezTo>
                    <a:pt x="37" y="109"/>
                    <a:pt x="36" y="111"/>
                    <a:pt x="35" y="111"/>
                  </a:cubicBezTo>
                  <a:cubicBezTo>
                    <a:pt x="34" y="111"/>
                    <a:pt x="34" y="112"/>
                    <a:pt x="34" y="113"/>
                  </a:cubicBezTo>
                  <a:cubicBezTo>
                    <a:pt x="34" y="115"/>
                    <a:pt x="34" y="115"/>
                    <a:pt x="33" y="116"/>
                  </a:cubicBezTo>
                  <a:cubicBezTo>
                    <a:pt x="33" y="117"/>
                    <a:pt x="33" y="118"/>
                    <a:pt x="32" y="119"/>
                  </a:cubicBezTo>
                  <a:cubicBezTo>
                    <a:pt x="31" y="121"/>
                    <a:pt x="30" y="121"/>
                    <a:pt x="30" y="122"/>
                  </a:cubicBezTo>
                  <a:cubicBezTo>
                    <a:pt x="30" y="123"/>
                    <a:pt x="30" y="126"/>
                    <a:pt x="30" y="125"/>
                  </a:cubicBezTo>
                  <a:cubicBezTo>
                    <a:pt x="29" y="124"/>
                    <a:pt x="28" y="125"/>
                    <a:pt x="28" y="126"/>
                  </a:cubicBezTo>
                  <a:cubicBezTo>
                    <a:pt x="28" y="127"/>
                    <a:pt x="29" y="127"/>
                    <a:pt x="29" y="129"/>
                  </a:cubicBezTo>
                  <a:cubicBezTo>
                    <a:pt x="28" y="131"/>
                    <a:pt x="28" y="133"/>
                    <a:pt x="29" y="133"/>
                  </a:cubicBezTo>
                  <a:cubicBezTo>
                    <a:pt x="29" y="133"/>
                    <a:pt x="30" y="134"/>
                    <a:pt x="29" y="135"/>
                  </a:cubicBezTo>
                  <a:cubicBezTo>
                    <a:pt x="29" y="135"/>
                    <a:pt x="30" y="137"/>
                    <a:pt x="29" y="138"/>
                  </a:cubicBezTo>
                  <a:cubicBezTo>
                    <a:pt x="29" y="139"/>
                    <a:pt x="27" y="138"/>
                    <a:pt x="26" y="138"/>
                  </a:cubicBezTo>
                  <a:cubicBezTo>
                    <a:pt x="25" y="138"/>
                    <a:pt x="24" y="140"/>
                    <a:pt x="24" y="140"/>
                  </a:cubicBezTo>
                  <a:cubicBezTo>
                    <a:pt x="24" y="141"/>
                    <a:pt x="23" y="143"/>
                    <a:pt x="24" y="144"/>
                  </a:cubicBezTo>
                  <a:cubicBezTo>
                    <a:pt x="25" y="145"/>
                    <a:pt x="25" y="146"/>
                    <a:pt x="24" y="146"/>
                  </a:cubicBezTo>
                  <a:cubicBezTo>
                    <a:pt x="23" y="146"/>
                    <a:pt x="23" y="147"/>
                    <a:pt x="23" y="148"/>
                  </a:cubicBezTo>
                  <a:cubicBezTo>
                    <a:pt x="23" y="149"/>
                    <a:pt x="22" y="150"/>
                    <a:pt x="23" y="150"/>
                  </a:cubicBezTo>
                  <a:cubicBezTo>
                    <a:pt x="24" y="150"/>
                    <a:pt x="24" y="150"/>
                    <a:pt x="25" y="151"/>
                  </a:cubicBezTo>
                  <a:cubicBezTo>
                    <a:pt x="26" y="152"/>
                    <a:pt x="26" y="153"/>
                    <a:pt x="26" y="153"/>
                  </a:cubicBezTo>
                  <a:cubicBezTo>
                    <a:pt x="27" y="154"/>
                    <a:pt x="27" y="155"/>
                    <a:pt x="28" y="155"/>
                  </a:cubicBezTo>
                  <a:cubicBezTo>
                    <a:pt x="30" y="154"/>
                    <a:pt x="30" y="152"/>
                    <a:pt x="30" y="152"/>
                  </a:cubicBezTo>
                  <a:cubicBezTo>
                    <a:pt x="30" y="152"/>
                    <a:pt x="32" y="152"/>
                    <a:pt x="33" y="152"/>
                  </a:cubicBezTo>
                  <a:cubicBezTo>
                    <a:pt x="34" y="152"/>
                    <a:pt x="36" y="151"/>
                    <a:pt x="37" y="149"/>
                  </a:cubicBezTo>
                  <a:cubicBezTo>
                    <a:pt x="37" y="148"/>
                    <a:pt x="38" y="148"/>
                    <a:pt x="39" y="147"/>
                  </a:cubicBezTo>
                  <a:cubicBezTo>
                    <a:pt x="40" y="147"/>
                    <a:pt x="41" y="149"/>
                    <a:pt x="41" y="150"/>
                  </a:cubicBezTo>
                  <a:cubicBezTo>
                    <a:pt x="41" y="151"/>
                    <a:pt x="41" y="151"/>
                    <a:pt x="43" y="151"/>
                  </a:cubicBezTo>
                  <a:cubicBezTo>
                    <a:pt x="44" y="152"/>
                    <a:pt x="44" y="153"/>
                    <a:pt x="43" y="154"/>
                  </a:cubicBezTo>
                  <a:cubicBezTo>
                    <a:pt x="43" y="155"/>
                    <a:pt x="42" y="156"/>
                    <a:pt x="43" y="156"/>
                  </a:cubicBezTo>
                  <a:cubicBezTo>
                    <a:pt x="45" y="156"/>
                    <a:pt x="45" y="157"/>
                    <a:pt x="44" y="158"/>
                  </a:cubicBezTo>
                  <a:cubicBezTo>
                    <a:pt x="44" y="159"/>
                    <a:pt x="43" y="160"/>
                    <a:pt x="44" y="161"/>
                  </a:cubicBezTo>
                  <a:cubicBezTo>
                    <a:pt x="44" y="162"/>
                    <a:pt x="45" y="162"/>
                    <a:pt x="44" y="163"/>
                  </a:cubicBezTo>
                  <a:cubicBezTo>
                    <a:pt x="44" y="164"/>
                    <a:pt x="45" y="166"/>
                    <a:pt x="45" y="167"/>
                  </a:cubicBezTo>
                  <a:cubicBezTo>
                    <a:pt x="45" y="168"/>
                    <a:pt x="47" y="170"/>
                    <a:pt x="47" y="170"/>
                  </a:cubicBezTo>
                  <a:cubicBezTo>
                    <a:pt x="47" y="170"/>
                    <a:pt x="47" y="172"/>
                    <a:pt x="47" y="173"/>
                  </a:cubicBezTo>
                  <a:cubicBezTo>
                    <a:pt x="47" y="173"/>
                    <a:pt x="48" y="174"/>
                    <a:pt x="48" y="175"/>
                  </a:cubicBezTo>
                  <a:cubicBezTo>
                    <a:pt x="49" y="176"/>
                    <a:pt x="50" y="177"/>
                    <a:pt x="50" y="179"/>
                  </a:cubicBezTo>
                  <a:cubicBezTo>
                    <a:pt x="49" y="180"/>
                    <a:pt x="49" y="181"/>
                    <a:pt x="49" y="181"/>
                  </a:cubicBezTo>
                  <a:cubicBezTo>
                    <a:pt x="48" y="181"/>
                    <a:pt x="48" y="182"/>
                    <a:pt x="48" y="183"/>
                  </a:cubicBezTo>
                  <a:cubicBezTo>
                    <a:pt x="48" y="184"/>
                    <a:pt x="49" y="186"/>
                    <a:pt x="50" y="186"/>
                  </a:cubicBezTo>
                  <a:cubicBezTo>
                    <a:pt x="51" y="186"/>
                    <a:pt x="51" y="187"/>
                    <a:pt x="51" y="187"/>
                  </a:cubicBezTo>
                  <a:cubicBezTo>
                    <a:pt x="51" y="187"/>
                    <a:pt x="52" y="189"/>
                    <a:pt x="53" y="188"/>
                  </a:cubicBezTo>
                  <a:cubicBezTo>
                    <a:pt x="54" y="187"/>
                    <a:pt x="55" y="187"/>
                    <a:pt x="56" y="189"/>
                  </a:cubicBezTo>
                  <a:cubicBezTo>
                    <a:pt x="57" y="191"/>
                    <a:pt x="58" y="192"/>
                    <a:pt x="58" y="193"/>
                  </a:cubicBezTo>
                  <a:cubicBezTo>
                    <a:pt x="58" y="194"/>
                    <a:pt x="58" y="197"/>
                    <a:pt x="57" y="197"/>
                  </a:cubicBezTo>
                  <a:cubicBezTo>
                    <a:pt x="56" y="198"/>
                    <a:pt x="57" y="198"/>
                    <a:pt x="58" y="199"/>
                  </a:cubicBezTo>
                  <a:cubicBezTo>
                    <a:pt x="59" y="201"/>
                    <a:pt x="58" y="201"/>
                    <a:pt x="58" y="203"/>
                  </a:cubicBezTo>
                  <a:cubicBezTo>
                    <a:pt x="58" y="204"/>
                    <a:pt x="58" y="205"/>
                    <a:pt x="60" y="205"/>
                  </a:cubicBezTo>
                  <a:cubicBezTo>
                    <a:pt x="61" y="206"/>
                    <a:pt x="62" y="209"/>
                    <a:pt x="62" y="209"/>
                  </a:cubicBezTo>
                  <a:cubicBezTo>
                    <a:pt x="62" y="209"/>
                    <a:pt x="64" y="208"/>
                    <a:pt x="64" y="207"/>
                  </a:cubicBezTo>
                  <a:cubicBezTo>
                    <a:pt x="63" y="206"/>
                    <a:pt x="63" y="205"/>
                    <a:pt x="65" y="204"/>
                  </a:cubicBezTo>
                  <a:cubicBezTo>
                    <a:pt x="66" y="204"/>
                    <a:pt x="67" y="204"/>
                    <a:pt x="68" y="204"/>
                  </a:cubicBezTo>
                  <a:cubicBezTo>
                    <a:pt x="70" y="205"/>
                    <a:pt x="71" y="205"/>
                    <a:pt x="73" y="206"/>
                  </a:cubicBezTo>
                  <a:cubicBezTo>
                    <a:pt x="74" y="206"/>
                    <a:pt x="74" y="206"/>
                    <a:pt x="75" y="207"/>
                  </a:cubicBezTo>
                  <a:cubicBezTo>
                    <a:pt x="77" y="208"/>
                    <a:pt x="77" y="206"/>
                    <a:pt x="78" y="205"/>
                  </a:cubicBezTo>
                  <a:cubicBezTo>
                    <a:pt x="78" y="204"/>
                    <a:pt x="78" y="204"/>
                    <a:pt x="79" y="204"/>
                  </a:cubicBezTo>
                  <a:cubicBezTo>
                    <a:pt x="81" y="203"/>
                    <a:pt x="83" y="205"/>
                    <a:pt x="83" y="205"/>
                  </a:cubicBezTo>
                  <a:cubicBezTo>
                    <a:pt x="83" y="205"/>
                    <a:pt x="84" y="206"/>
                    <a:pt x="85" y="206"/>
                  </a:cubicBezTo>
                  <a:cubicBezTo>
                    <a:pt x="86" y="206"/>
                    <a:pt x="89" y="207"/>
                    <a:pt x="90" y="206"/>
                  </a:cubicBezTo>
                  <a:cubicBezTo>
                    <a:pt x="91" y="206"/>
                    <a:pt x="92" y="204"/>
                    <a:pt x="92" y="206"/>
                  </a:cubicBezTo>
                  <a:cubicBezTo>
                    <a:pt x="93" y="207"/>
                    <a:pt x="93" y="208"/>
                    <a:pt x="94" y="207"/>
                  </a:cubicBezTo>
                  <a:cubicBezTo>
                    <a:pt x="96" y="207"/>
                    <a:pt x="98" y="206"/>
                    <a:pt x="99" y="206"/>
                  </a:cubicBezTo>
                  <a:cubicBezTo>
                    <a:pt x="99" y="207"/>
                    <a:pt x="101" y="207"/>
                    <a:pt x="102" y="207"/>
                  </a:cubicBezTo>
                  <a:cubicBezTo>
                    <a:pt x="102" y="207"/>
                    <a:pt x="105" y="209"/>
                    <a:pt x="104" y="207"/>
                  </a:cubicBezTo>
                  <a:cubicBezTo>
                    <a:pt x="103" y="206"/>
                    <a:pt x="103" y="205"/>
                    <a:pt x="104" y="204"/>
                  </a:cubicBezTo>
                  <a:cubicBezTo>
                    <a:pt x="105" y="203"/>
                    <a:pt x="105" y="203"/>
                    <a:pt x="105" y="201"/>
                  </a:cubicBezTo>
                  <a:cubicBezTo>
                    <a:pt x="105" y="200"/>
                    <a:pt x="106" y="202"/>
                    <a:pt x="107" y="201"/>
                  </a:cubicBezTo>
                  <a:cubicBezTo>
                    <a:pt x="108" y="200"/>
                    <a:pt x="109" y="200"/>
                    <a:pt x="110" y="201"/>
                  </a:cubicBezTo>
                  <a:cubicBezTo>
                    <a:pt x="111" y="202"/>
                    <a:pt x="111" y="204"/>
                    <a:pt x="111" y="205"/>
                  </a:cubicBezTo>
                  <a:cubicBezTo>
                    <a:pt x="112" y="205"/>
                    <a:pt x="112" y="206"/>
                    <a:pt x="112" y="207"/>
                  </a:cubicBezTo>
                  <a:cubicBezTo>
                    <a:pt x="111" y="208"/>
                    <a:pt x="112" y="208"/>
                    <a:pt x="113" y="209"/>
                  </a:cubicBezTo>
                  <a:cubicBezTo>
                    <a:pt x="114" y="210"/>
                    <a:pt x="114" y="210"/>
                    <a:pt x="114" y="211"/>
                  </a:cubicBezTo>
                  <a:cubicBezTo>
                    <a:pt x="114" y="212"/>
                    <a:pt x="116" y="212"/>
                    <a:pt x="116" y="212"/>
                  </a:cubicBezTo>
                  <a:cubicBezTo>
                    <a:pt x="119" y="192"/>
                    <a:pt x="119" y="192"/>
                    <a:pt x="119" y="192"/>
                  </a:cubicBezTo>
                  <a:cubicBezTo>
                    <a:pt x="119" y="192"/>
                    <a:pt x="185" y="201"/>
                    <a:pt x="227" y="207"/>
                  </a:cubicBezTo>
                  <a:cubicBezTo>
                    <a:pt x="267" y="212"/>
                    <a:pt x="320" y="217"/>
                    <a:pt x="325" y="217"/>
                  </a:cubicBezTo>
                  <a:cubicBezTo>
                    <a:pt x="341" y="50"/>
                    <a:pt x="341" y="50"/>
                    <a:pt x="341" y="50"/>
                  </a:cubicBezTo>
                  <a:cubicBezTo>
                    <a:pt x="290" y="45"/>
                    <a:pt x="244" y="40"/>
                    <a:pt x="202" y="34"/>
                  </a:cubicBezTo>
                  <a:close/>
                </a:path>
              </a:pathLst>
            </a:custGeom>
            <a:solidFill>
              <a:schemeClr val="accent2"/>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30" name="Freeform 362">
              <a:extLst>
                <a:ext uri="{FF2B5EF4-FFF2-40B4-BE49-F238E27FC236}">
                  <a16:creationId xmlns:a16="http://schemas.microsoft.com/office/drawing/2014/main" id="{F7AB1827-D191-498F-B29E-5EDA5DC1E5B3}"/>
                </a:ext>
              </a:extLst>
            </p:cNvPr>
            <p:cNvSpPr>
              <a:spLocks/>
            </p:cNvSpPr>
            <p:nvPr/>
          </p:nvSpPr>
          <p:spPr bwMode="gray">
            <a:xfrm>
              <a:off x="5156300" y="2967373"/>
              <a:ext cx="708079" cy="1120138"/>
            </a:xfrm>
            <a:custGeom>
              <a:avLst/>
              <a:gdLst>
                <a:gd name="T0" fmla="*/ 121 w 212"/>
                <a:gd name="T1" fmla="*/ 22 h 328"/>
                <a:gd name="T2" fmla="*/ 32 w 212"/>
                <a:gd name="T3" fmla="*/ 0 h 328"/>
                <a:gd name="T4" fmla="*/ 0 w 212"/>
                <a:gd name="T5" fmla="*/ 123 h 328"/>
                <a:gd name="T6" fmla="*/ 136 w 212"/>
                <a:gd name="T7" fmla="*/ 328 h 328"/>
                <a:gd name="T8" fmla="*/ 136 w 212"/>
                <a:gd name="T9" fmla="*/ 328 h 328"/>
                <a:gd name="T10" fmla="*/ 136 w 212"/>
                <a:gd name="T11" fmla="*/ 326 h 328"/>
                <a:gd name="T12" fmla="*/ 136 w 212"/>
                <a:gd name="T13" fmla="*/ 324 h 328"/>
                <a:gd name="T14" fmla="*/ 138 w 212"/>
                <a:gd name="T15" fmla="*/ 324 h 328"/>
                <a:gd name="T16" fmla="*/ 139 w 212"/>
                <a:gd name="T17" fmla="*/ 321 h 328"/>
                <a:gd name="T18" fmla="*/ 140 w 212"/>
                <a:gd name="T19" fmla="*/ 314 h 328"/>
                <a:gd name="T20" fmla="*/ 138 w 212"/>
                <a:gd name="T21" fmla="*/ 308 h 328"/>
                <a:gd name="T22" fmla="*/ 139 w 212"/>
                <a:gd name="T23" fmla="*/ 305 h 328"/>
                <a:gd name="T24" fmla="*/ 140 w 212"/>
                <a:gd name="T25" fmla="*/ 303 h 328"/>
                <a:gd name="T26" fmla="*/ 139 w 212"/>
                <a:gd name="T27" fmla="*/ 300 h 328"/>
                <a:gd name="T28" fmla="*/ 140 w 212"/>
                <a:gd name="T29" fmla="*/ 297 h 328"/>
                <a:gd name="T30" fmla="*/ 140 w 212"/>
                <a:gd name="T31" fmla="*/ 294 h 328"/>
                <a:gd name="T32" fmla="*/ 142 w 212"/>
                <a:gd name="T33" fmla="*/ 292 h 328"/>
                <a:gd name="T34" fmla="*/ 141 w 212"/>
                <a:gd name="T35" fmla="*/ 289 h 328"/>
                <a:gd name="T36" fmla="*/ 141 w 212"/>
                <a:gd name="T37" fmla="*/ 286 h 328"/>
                <a:gd name="T38" fmla="*/ 142 w 212"/>
                <a:gd name="T39" fmla="*/ 282 h 328"/>
                <a:gd name="T40" fmla="*/ 144 w 212"/>
                <a:gd name="T41" fmla="*/ 282 h 328"/>
                <a:gd name="T42" fmla="*/ 148 w 212"/>
                <a:gd name="T43" fmla="*/ 280 h 328"/>
                <a:gd name="T44" fmla="*/ 150 w 212"/>
                <a:gd name="T45" fmla="*/ 282 h 328"/>
                <a:gd name="T46" fmla="*/ 153 w 212"/>
                <a:gd name="T47" fmla="*/ 282 h 328"/>
                <a:gd name="T48" fmla="*/ 155 w 212"/>
                <a:gd name="T49" fmla="*/ 285 h 328"/>
                <a:gd name="T50" fmla="*/ 156 w 212"/>
                <a:gd name="T51" fmla="*/ 287 h 328"/>
                <a:gd name="T52" fmla="*/ 159 w 212"/>
                <a:gd name="T53" fmla="*/ 289 h 328"/>
                <a:gd name="T54" fmla="*/ 162 w 212"/>
                <a:gd name="T55" fmla="*/ 286 h 328"/>
                <a:gd name="T56" fmla="*/ 165 w 212"/>
                <a:gd name="T57" fmla="*/ 281 h 328"/>
                <a:gd name="T58" fmla="*/ 212 w 212"/>
                <a:gd name="T59" fmla="*/ 41 h 328"/>
                <a:gd name="T60" fmla="*/ 121 w 212"/>
                <a:gd name="T61" fmla="*/ 2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328">
                  <a:moveTo>
                    <a:pt x="121" y="22"/>
                  </a:moveTo>
                  <a:cubicBezTo>
                    <a:pt x="121" y="22"/>
                    <a:pt x="60" y="8"/>
                    <a:pt x="32" y="0"/>
                  </a:cubicBezTo>
                  <a:cubicBezTo>
                    <a:pt x="0" y="123"/>
                    <a:pt x="0" y="123"/>
                    <a:pt x="0" y="123"/>
                  </a:cubicBezTo>
                  <a:cubicBezTo>
                    <a:pt x="136" y="328"/>
                    <a:pt x="136" y="328"/>
                    <a:pt x="136" y="328"/>
                  </a:cubicBezTo>
                  <a:cubicBezTo>
                    <a:pt x="136" y="328"/>
                    <a:pt x="136" y="328"/>
                    <a:pt x="136" y="328"/>
                  </a:cubicBezTo>
                  <a:cubicBezTo>
                    <a:pt x="136" y="327"/>
                    <a:pt x="136" y="327"/>
                    <a:pt x="136" y="326"/>
                  </a:cubicBezTo>
                  <a:cubicBezTo>
                    <a:pt x="137" y="325"/>
                    <a:pt x="137" y="325"/>
                    <a:pt x="136" y="324"/>
                  </a:cubicBezTo>
                  <a:cubicBezTo>
                    <a:pt x="135" y="324"/>
                    <a:pt x="136" y="323"/>
                    <a:pt x="138" y="324"/>
                  </a:cubicBezTo>
                  <a:cubicBezTo>
                    <a:pt x="139" y="324"/>
                    <a:pt x="139" y="323"/>
                    <a:pt x="139" y="321"/>
                  </a:cubicBezTo>
                  <a:cubicBezTo>
                    <a:pt x="139" y="320"/>
                    <a:pt x="140" y="317"/>
                    <a:pt x="140" y="314"/>
                  </a:cubicBezTo>
                  <a:cubicBezTo>
                    <a:pt x="140" y="312"/>
                    <a:pt x="139" y="310"/>
                    <a:pt x="138" y="308"/>
                  </a:cubicBezTo>
                  <a:cubicBezTo>
                    <a:pt x="138" y="307"/>
                    <a:pt x="139" y="306"/>
                    <a:pt x="139" y="305"/>
                  </a:cubicBezTo>
                  <a:cubicBezTo>
                    <a:pt x="139" y="305"/>
                    <a:pt x="139" y="303"/>
                    <a:pt x="140" y="303"/>
                  </a:cubicBezTo>
                  <a:cubicBezTo>
                    <a:pt x="141" y="302"/>
                    <a:pt x="139" y="301"/>
                    <a:pt x="139" y="300"/>
                  </a:cubicBezTo>
                  <a:cubicBezTo>
                    <a:pt x="138" y="299"/>
                    <a:pt x="140" y="298"/>
                    <a:pt x="140" y="297"/>
                  </a:cubicBezTo>
                  <a:cubicBezTo>
                    <a:pt x="140" y="295"/>
                    <a:pt x="139" y="296"/>
                    <a:pt x="140" y="294"/>
                  </a:cubicBezTo>
                  <a:cubicBezTo>
                    <a:pt x="140" y="292"/>
                    <a:pt x="141" y="292"/>
                    <a:pt x="142" y="292"/>
                  </a:cubicBezTo>
                  <a:cubicBezTo>
                    <a:pt x="143" y="292"/>
                    <a:pt x="142" y="289"/>
                    <a:pt x="141" y="289"/>
                  </a:cubicBezTo>
                  <a:cubicBezTo>
                    <a:pt x="140" y="288"/>
                    <a:pt x="140" y="287"/>
                    <a:pt x="141" y="286"/>
                  </a:cubicBezTo>
                  <a:cubicBezTo>
                    <a:pt x="142" y="285"/>
                    <a:pt x="141" y="283"/>
                    <a:pt x="142" y="282"/>
                  </a:cubicBezTo>
                  <a:cubicBezTo>
                    <a:pt x="142" y="281"/>
                    <a:pt x="143" y="282"/>
                    <a:pt x="144" y="282"/>
                  </a:cubicBezTo>
                  <a:cubicBezTo>
                    <a:pt x="145" y="281"/>
                    <a:pt x="146" y="281"/>
                    <a:pt x="148" y="280"/>
                  </a:cubicBezTo>
                  <a:cubicBezTo>
                    <a:pt x="150" y="280"/>
                    <a:pt x="149" y="282"/>
                    <a:pt x="150" y="282"/>
                  </a:cubicBezTo>
                  <a:cubicBezTo>
                    <a:pt x="152" y="282"/>
                    <a:pt x="152" y="283"/>
                    <a:pt x="153" y="282"/>
                  </a:cubicBezTo>
                  <a:cubicBezTo>
                    <a:pt x="155" y="282"/>
                    <a:pt x="155" y="284"/>
                    <a:pt x="155" y="285"/>
                  </a:cubicBezTo>
                  <a:cubicBezTo>
                    <a:pt x="156" y="286"/>
                    <a:pt x="155" y="286"/>
                    <a:pt x="156" y="287"/>
                  </a:cubicBezTo>
                  <a:cubicBezTo>
                    <a:pt x="157" y="288"/>
                    <a:pt x="157" y="289"/>
                    <a:pt x="159" y="289"/>
                  </a:cubicBezTo>
                  <a:cubicBezTo>
                    <a:pt x="161" y="289"/>
                    <a:pt x="161" y="288"/>
                    <a:pt x="162" y="286"/>
                  </a:cubicBezTo>
                  <a:cubicBezTo>
                    <a:pt x="163" y="284"/>
                    <a:pt x="165" y="281"/>
                    <a:pt x="165" y="281"/>
                  </a:cubicBezTo>
                  <a:cubicBezTo>
                    <a:pt x="212" y="41"/>
                    <a:pt x="212" y="41"/>
                    <a:pt x="212" y="41"/>
                  </a:cubicBezTo>
                  <a:cubicBezTo>
                    <a:pt x="183" y="35"/>
                    <a:pt x="121" y="22"/>
                    <a:pt x="121" y="22"/>
                  </a:cubicBezTo>
                  <a:close/>
                </a:path>
              </a:pathLst>
            </a:custGeom>
            <a:solidFill>
              <a:schemeClr val="accent2"/>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31" name="Freeform 363">
              <a:extLst>
                <a:ext uri="{FF2B5EF4-FFF2-40B4-BE49-F238E27FC236}">
                  <a16:creationId xmlns:a16="http://schemas.microsoft.com/office/drawing/2014/main" id="{E8BAED0F-ED13-4FF7-AF7F-159AA895B473}"/>
                </a:ext>
              </a:extLst>
            </p:cNvPr>
            <p:cNvSpPr>
              <a:spLocks/>
            </p:cNvSpPr>
            <p:nvPr/>
          </p:nvSpPr>
          <p:spPr bwMode="gray">
            <a:xfrm>
              <a:off x="4752312" y="2844248"/>
              <a:ext cx="894647" cy="1564590"/>
            </a:xfrm>
            <a:custGeom>
              <a:avLst/>
              <a:gdLst>
                <a:gd name="T0" fmla="*/ 260 w 268"/>
                <a:gd name="T1" fmla="*/ 387 h 458"/>
                <a:gd name="T2" fmla="*/ 257 w 268"/>
                <a:gd name="T3" fmla="*/ 371 h 458"/>
                <a:gd name="T4" fmla="*/ 121 w 268"/>
                <a:gd name="T5" fmla="*/ 159 h 458"/>
                <a:gd name="T6" fmla="*/ 27 w 268"/>
                <a:gd name="T7" fmla="*/ 0 h 458"/>
                <a:gd name="T8" fmla="*/ 25 w 268"/>
                <a:gd name="T9" fmla="*/ 13 h 458"/>
                <a:gd name="T10" fmla="*/ 19 w 268"/>
                <a:gd name="T11" fmla="*/ 35 h 458"/>
                <a:gd name="T12" fmla="*/ 16 w 268"/>
                <a:gd name="T13" fmla="*/ 45 h 458"/>
                <a:gd name="T14" fmla="*/ 13 w 268"/>
                <a:gd name="T15" fmla="*/ 49 h 458"/>
                <a:gd name="T16" fmla="*/ 6 w 268"/>
                <a:gd name="T17" fmla="*/ 56 h 458"/>
                <a:gd name="T18" fmla="*/ 2 w 268"/>
                <a:gd name="T19" fmla="*/ 71 h 458"/>
                <a:gd name="T20" fmla="*/ 9 w 268"/>
                <a:gd name="T21" fmla="*/ 84 h 458"/>
                <a:gd name="T22" fmla="*/ 11 w 268"/>
                <a:gd name="T23" fmla="*/ 99 h 458"/>
                <a:gd name="T24" fmla="*/ 6 w 268"/>
                <a:gd name="T25" fmla="*/ 113 h 458"/>
                <a:gd name="T26" fmla="*/ 8 w 268"/>
                <a:gd name="T27" fmla="*/ 137 h 458"/>
                <a:gd name="T28" fmla="*/ 18 w 268"/>
                <a:gd name="T29" fmla="*/ 157 h 458"/>
                <a:gd name="T30" fmla="*/ 21 w 268"/>
                <a:gd name="T31" fmla="*/ 169 h 458"/>
                <a:gd name="T32" fmla="*/ 17 w 268"/>
                <a:gd name="T33" fmla="*/ 171 h 458"/>
                <a:gd name="T34" fmla="*/ 23 w 268"/>
                <a:gd name="T35" fmla="*/ 178 h 458"/>
                <a:gd name="T36" fmla="*/ 31 w 268"/>
                <a:gd name="T37" fmla="*/ 181 h 458"/>
                <a:gd name="T38" fmla="*/ 34 w 268"/>
                <a:gd name="T39" fmla="*/ 188 h 458"/>
                <a:gd name="T40" fmla="*/ 38 w 268"/>
                <a:gd name="T41" fmla="*/ 201 h 458"/>
                <a:gd name="T42" fmla="*/ 35 w 268"/>
                <a:gd name="T43" fmla="*/ 200 h 458"/>
                <a:gd name="T44" fmla="*/ 32 w 268"/>
                <a:gd name="T45" fmla="*/ 190 h 458"/>
                <a:gd name="T46" fmla="*/ 28 w 268"/>
                <a:gd name="T47" fmla="*/ 190 h 458"/>
                <a:gd name="T48" fmla="*/ 27 w 268"/>
                <a:gd name="T49" fmla="*/ 202 h 458"/>
                <a:gd name="T50" fmla="*/ 27 w 268"/>
                <a:gd name="T51" fmla="*/ 216 h 458"/>
                <a:gd name="T52" fmla="*/ 39 w 268"/>
                <a:gd name="T53" fmla="*/ 227 h 458"/>
                <a:gd name="T54" fmla="*/ 34 w 268"/>
                <a:gd name="T55" fmla="*/ 240 h 458"/>
                <a:gd name="T56" fmla="*/ 33 w 268"/>
                <a:gd name="T57" fmla="*/ 256 h 458"/>
                <a:gd name="T58" fmla="*/ 40 w 268"/>
                <a:gd name="T59" fmla="*/ 273 h 458"/>
                <a:gd name="T60" fmla="*/ 48 w 268"/>
                <a:gd name="T61" fmla="*/ 288 h 458"/>
                <a:gd name="T62" fmla="*/ 54 w 268"/>
                <a:gd name="T63" fmla="*/ 297 h 458"/>
                <a:gd name="T64" fmla="*/ 55 w 268"/>
                <a:gd name="T65" fmla="*/ 309 h 458"/>
                <a:gd name="T66" fmla="*/ 57 w 268"/>
                <a:gd name="T67" fmla="*/ 323 h 458"/>
                <a:gd name="T68" fmla="*/ 53 w 268"/>
                <a:gd name="T69" fmla="*/ 335 h 458"/>
                <a:gd name="T70" fmla="*/ 67 w 268"/>
                <a:gd name="T71" fmla="*/ 343 h 458"/>
                <a:gd name="T72" fmla="*/ 86 w 268"/>
                <a:gd name="T73" fmla="*/ 350 h 458"/>
                <a:gd name="T74" fmla="*/ 96 w 268"/>
                <a:gd name="T75" fmla="*/ 364 h 458"/>
                <a:gd name="T76" fmla="*/ 112 w 268"/>
                <a:gd name="T77" fmla="*/ 373 h 458"/>
                <a:gd name="T78" fmla="*/ 119 w 268"/>
                <a:gd name="T79" fmla="*/ 385 h 458"/>
                <a:gd name="T80" fmla="*/ 126 w 268"/>
                <a:gd name="T81" fmla="*/ 389 h 458"/>
                <a:gd name="T82" fmla="*/ 138 w 268"/>
                <a:gd name="T83" fmla="*/ 402 h 458"/>
                <a:gd name="T84" fmla="*/ 147 w 268"/>
                <a:gd name="T85" fmla="*/ 415 h 458"/>
                <a:gd name="T86" fmla="*/ 149 w 268"/>
                <a:gd name="T87" fmla="*/ 434 h 458"/>
                <a:gd name="T88" fmla="*/ 151 w 268"/>
                <a:gd name="T89" fmla="*/ 445 h 458"/>
                <a:gd name="T90" fmla="*/ 234 w 268"/>
                <a:gd name="T91" fmla="*/ 458 h 458"/>
                <a:gd name="T92" fmla="*/ 244 w 268"/>
                <a:gd name="T93" fmla="*/ 454 h 458"/>
                <a:gd name="T94" fmla="*/ 240 w 268"/>
                <a:gd name="T95" fmla="*/ 445 h 458"/>
                <a:gd name="T96" fmla="*/ 240 w 268"/>
                <a:gd name="T97" fmla="*/ 433 h 458"/>
                <a:gd name="T98" fmla="*/ 247 w 268"/>
                <a:gd name="T99" fmla="*/ 425 h 458"/>
                <a:gd name="T100" fmla="*/ 251 w 268"/>
                <a:gd name="T101" fmla="*/ 410 h 458"/>
                <a:gd name="T102" fmla="*/ 262 w 268"/>
                <a:gd name="T103" fmla="*/ 40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8" h="458">
                  <a:moveTo>
                    <a:pt x="267" y="393"/>
                  </a:moveTo>
                  <a:cubicBezTo>
                    <a:pt x="266" y="393"/>
                    <a:pt x="265" y="392"/>
                    <a:pt x="264" y="390"/>
                  </a:cubicBezTo>
                  <a:cubicBezTo>
                    <a:pt x="263" y="389"/>
                    <a:pt x="262" y="387"/>
                    <a:pt x="262" y="388"/>
                  </a:cubicBezTo>
                  <a:cubicBezTo>
                    <a:pt x="262" y="389"/>
                    <a:pt x="260" y="388"/>
                    <a:pt x="260" y="387"/>
                  </a:cubicBezTo>
                  <a:cubicBezTo>
                    <a:pt x="261" y="386"/>
                    <a:pt x="262" y="385"/>
                    <a:pt x="261" y="384"/>
                  </a:cubicBezTo>
                  <a:cubicBezTo>
                    <a:pt x="260" y="382"/>
                    <a:pt x="260" y="381"/>
                    <a:pt x="260" y="379"/>
                  </a:cubicBezTo>
                  <a:cubicBezTo>
                    <a:pt x="260" y="377"/>
                    <a:pt x="260" y="376"/>
                    <a:pt x="258" y="375"/>
                  </a:cubicBezTo>
                  <a:cubicBezTo>
                    <a:pt x="257" y="374"/>
                    <a:pt x="257" y="372"/>
                    <a:pt x="257" y="371"/>
                  </a:cubicBezTo>
                  <a:cubicBezTo>
                    <a:pt x="256" y="369"/>
                    <a:pt x="256" y="369"/>
                    <a:pt x="256" y="367"/>
                  </a:cubicBezTo>
                  <a:cubicBezTo>
                    <a:pt x="256" y="366"/>
                    <a:pt x="256" y="365"/>
                    <a:pt x="257" y="364"/>
                  </a:cubicBezTo>
                  <a:cubicBezTo>
                    <a:pt x="257" y="364"/>
                    <a:pt x="257" y="364"/>
                    <a:pt x="257" y="364"/>
                  </a:cubicBezTo>
                  <a:cubicBezTo>
                    <a:pt x="121" y="159"/>
                    <a:pt x="121" y="159"/>
                    <a:pt x="121" y="159"/>
                  </a:cubicBezTo>
                  <a:cubicBezTo>
                    <a:pt x="153" y="36"/>
                    <a:pt x="153" y="36"/>
                    <a:pt x="153" y="36"/>
                  </a:cubicBezTo>
                  <a:cubicBezTo>
                    <a:pt x="153" y="36"/>
                    <a:pt x="153" y="36"/>
                    <a:pt x="153" y="36"/>
                  </a:cubicBezTo>
                  <a:cubicBezTo>
                    <a:pt x="128" y="30"/>
                    <a:pt x="45" y="5"/>
                    <a:pt x="27" y="0"/>
                  </a:cubicBezTo>
                  <a:cubicBezTo>
                    <a:pt x="27" y="0"/>
                    <a:pt x="27" y="0"/>
                    <a:pt x="27" y="0"/>
                  </a:cubicBezTo>
                  <a:cubicBezTo>
                    <a:pt x="27" y="1"/>
                    <a:pt x="27" y="2"/>
                    <a:pt x="26" y="3"/>
                  </a:cubicBezTo>
                  <a:cubicBezTo>
                    <a:pt x="26" y="5"/>
                    <a:pt x="25" y="6"/>
                    <a:pt x="24" y="7"/>
                  </a:cubicBezTo>
                  <a:cubicBezTo>
                    <a:pt x="23" y="8"/>
                    <a:pt x="23" y="9"/>
                    <a:pt x="24" y="10"/>
                  </a:cubicBezTo>
                  <a:cubicBezTo>
                    <a:pt x="25" y="11"/>
                    <a:pt x="25" y="11"/>
                    <a:pt x="25" y="13"/>
                  </a:cubicBezTo>
                  <a:cubicBezTo>
                    <a:pt x="25" y="14"/>
                    <a:pt x="25" y="19"/>
                    <a:pt x="25" y="21"/>
                  </a:cubicBezTo>
                  <a:cubicBezTo>
                    <a:pt x="25" y="22"/>
                    <a:pt x="24" y="25"/>
                    <a:pt x="23" y="27"/>
                  </a:cubicBezTo>
                  <a:cubicBezTo>
                    <a:pt x="22" y="28"/>
                    <a:pt x="21" y="32"/>
                    <a:pt x="21" y="32"/>
                  </a:cubicBezTo>
                  <a:cubicBezTo>
                    <a:pt x="20" y="33"/>
                    <a:pt x="20" y="35"/>
                    <a:pt x="19" y="35"/>
                  </a:cubicBezTo>
                  <a:cubicBezTo>
                    <a:pt x="18" y="35"/>
                    <a:pt x="18" y="37"/>
                    <a:pt x="18" y="39"/>
                  </a:cubicBezTo>
                  <a:cubicBezTo>
                    <a:pt x="18" y="40"/>
                    <a:pt x="18" y="41"/>
                    <a:pt x="18" y="42"/>
                  </a:cubicBezTo>
                  <a:cubicBezTo>
                    <a:pt x="17" y="43"/>
                    <a:pt x="17" y="43"/>
                    <a:pt x="17" y="44"/>
                  </a:cubicBezTo>
                  <a:cubicBezTo>
                    <a:pt x="17" y="44"/>
                    <a:pt x="16" y="45"/>
                    <a:pt x="16" y="45"/>
                  </a:cubicBezTo>
                  <a:cubicBezTo>
                    <a:pt x="16" y="45"/>
                    <a:pt x="15" y="46"/>
                    <a:pt x="15" y="47"/>
                  </a:cubicBezTo>
                  <a:cubicBezTo>
                    <a:pt x="16" y="48"/>
                    <a:pt x="17" y="47"/>
                    <a:pt x="17" y="48"/>
                  </a:cubicBezTo>
                  <a:cubicBezTo>
                    <a:pt x="17" y="49"/>
                    <a:pt x="16" y="49"/>
                    <a:pt x="15" y="49"/>
                  </a:cubicBezTo>
                  <a:cubicBezTo>
                    <a:pt x="15" y="50"/>
                    <a:pt x="14" y="49"/>
                    <a:pt x="13" y="49"/>
                  </a:cubicBezTo>
                  <a:cubicBezTo>
                    <a:pt x="12" y="49"/>
                    <a:pt x="12" y="51"/>
                    <a:pt x="12" y="52"/>
                  </a:cubicBezTo>
                  <a:cubicBezTo>
                    <a:pt x="11" y="53"/>
                    <a:pt x="10" y="53"/>
                    <a:pt x="10" y="53"/>
                  </a:cubicBezTo>
                  <a:cubicBezTo>
                    <a:pt x="9" y="52"/>
                    <a:pt x="9" y="52"/>
                    <a:pt x="8" y="53"/>
                  </a:cubicBezTo>
                  <a:cubicBezTo>
                    <a:pt x="7" y="54"/>
                    <a:pt x="6" y="55"/>
                    <a:pt x="6" y="56"/>
                  </a:cubicBezTo>
                  <a:cubicBezTo>
                    <a:pt x="5" y="57"/>
                    <a:pt x="3" y="59"/>
                    <a:pt x="2" y="60"/>
                  </a:cubicBezTo>
                  <a:cubicBezTo>
                    <a:pt x="1" y="62"/>
                    <a:pt x="2" y="63"/>
                    <a:pt x="2" y="64"/>
                  </a:cubicBezTo>
                  <a:cubicBezTo>
                    <a:pt x="2" y="66"/>
                    <a:pt x="2" y="66"/>
                    <a:pt x="1" y="67"/>
                  </a:cubicBezTo>
                  <a:cubicBezTo>
                    <a:pt x="0" y="68"/>
                    <a:pt x="1" y="69"/>
                    <a:pt x="2" y="71"/>
                  </a:cubicBezTo>
                  <a:cubicBezTo>
                    <a:pt x="2" y="72"/>
                    <a:pt x="3" y="73"/>
                    <a:pt x="3" y="74"/>
                  </a:cubicBezTo>
                  <a:cubicBezTo>
                    <a:pt x="4" y="75"/>
                    <a:pt x="4" y="76"/>
                    <a:pt x="6" y="77"/>
                  </a:cubicBezTo>
                  <a:cubicBezTo>
                    <a:pt x="7" y="78"/>
                    <a:pt x="6" y="78"/>
                    <a:pt x="6" y="80"/>
                  </a:cubicBezTo>
                  <a:cubicBezTo>
                    <a:pt x="6" y="81"/>
                    <a:pt x="8" y="83"/>
                    <a:pt x="9" y="84"/>
                  </a:cubicBezTo>
                  <a:cubicBezTo>
                    <a:pt x="9" y="85"/>
                    <a:pt x="10" y="86"/>
                    <a:pt x="10" y="87"/>
                  </a:cubicBezTo>
                  <a:cubicBezTo>
                    <a:pt x="10" y="89"/>
                    <a:pt x="10" y="89"/>
                    <a:pt x="11" y="90"/>
                  </a:cubicBezTo>
                  <a:cubicBezTo>
                    <a:pt x="11" y="91"/>
                    <a:pt x="11" y="93"/>
                    <a:pt x="11" y="94"/>
                  </a:cubicBezTo>
                  <a:cubicBezTo>
                    <a:pt x="10" y="96"/>
                    <a:pt x="11" y="98"/>
                    <a:pt x="11" y="99"/>
                  </a:cubicBezTo>
                  <a:cubicBezTo>
                    <a:pt x="11" y="100"/>
                    <a:pt x="10" y="100"/>
                    <a:pt x="10" y="102"/>
                  </a:cubicBezTo>
                  <a:cubicBezTo>
                    <a:pt x="10" y="104"/>
                    <a:pt x="10" y="104"/>
                    <a:pt x="9" y="105"/>
                  </a:cubicBezTo>
                  <a:cubicBezTo>
                    <a:pt x="8" y="106"/>
                    <a:pt x="8" y="107"/>
                    <a:pt x="7" y="108"/>
                  </a:cubicBezTo>
                  <a:cubicBezTo>
                    <a:pt x="6" y="109"/>
                    <a:pt x="6" y="111"/>
                    <a:pt x="6" y="113"/>
                  </a:cubicBezTo>
                  <a:cubicBezTo>
                    <a:pt x="6" y="116"/>
                    <a:pt x="6" y="123"/>
                    <a:pt x="6" y="125"/>
                  </a:cubicBezTo>
                  <a:cubicBezTo>
                    <a:pt x="6" y="126"/>
                    <a:pt x="5" y="127"/>
                    <a:pt x="4" y="127"/>
                  </a:cubicBezTo>
                  <a:cubicBezTo>
                    <a:pt x="3" y="128"/>
                    <a:pt x="4" y="129"/>
                    <a:pt x="4" y="131"/>
                  </a:cubicBezTo>
                  <a:cubicBezTo>
                    <a:pt x="5" y="132"/>
                    <a:pt x="7" y="135"/>
                    <a:pt x="8" y="137"/>
                  </a:cubicBezTo>
                  <a:cubicBezTo>
                    <a:pt x="8" y="138"/>
                    <a:pt x="9" y="140"/>
                    <a:pt x="10" y="142"/>
                  </a:cubicBezTo>
                  <a:cubicBezTo>
                    <a:pt x="11" y="143"/>
                    <a:pt x="12" y="146"/>
                    <a:pt x="12" y="147"/>
                  </a:cubicBezTo>
                  <a:cubicBezTo>
                    <a:pt x="12" y="149"/>
                    <a:pt x="15" y="150"/>
                    <a:pt x="15" y="151"/>
                  </a:cubicBezTo>
                  <a:cubicBezTo>
                    <a:pt x="16" y="152"/>
                    <a:pt x="17" y="155"/>
                    <a:pt x="18" y="157"/>
                  </a:cubicBezTo>
                  <a:cubicBezTo>
                    <a:pt x="18" y="158"/>
                    <a:pt x="17" y="158"/>
                    <a:pt x="17" y="160"/>
                  </a:cubicBezTo>
                  <a:cubicBezTo>
                    <a:pt x="17" y="161"/>
                    <a:pt x="19" y="161"/>
                    <a:pt x="20" y="162"/>
                  </a:cubicBezTo>
                  <a:cubicBezTo>
                    <a:pt x="21" y="164"/>
                    <a:pt x="20" y="164"/>
                    <a:pt x="20" y="165"/>
                  </a:cubicBezTo>
                  <a:cubicBezTo>
                    <a:pt x="20" y="167"/>
                    <a:pt x="20" y="168"/>
                    <a:pt x="21" y="169"/>
                  </a:cubicBezTo>
                  <a:cubicBezTo>
                    <a:pt x="22" y="171"/>
                    <a:pt x="21" y="171"/>
                    <a:pt x="20" y="170"/>
                  </a:cubicBezTo>
                  <a:cubicBezTo>
                    <a:pt x="20" y="170"/>
                    <a:pt x="19" y="169"/>
                    <a:pt x="19" y="168"/>
                  </a:cubicBezTo>
                  <a:cubicBezTo>
                    <a:pt x="18" y="167"/>
                    <a:pt x="17" y="168"/>
                    <a:pt x="18" y="169"/>
                  </a:cubicBezTo>
                  <a:cubicBezTo>
                    <a:pt x="18" y="170"/>
                    <a:pt x="17" y="170"/>
                    <a:pt x="17" y="171"/>
                  </a:cubicBezTo>
                  <a:cubicBezTo>
                    <a:pt x="16" y="172"/>
                    <a:pt x="17" y="172"/>
                    <a:pt x="17" y="172"/>
                  </a:cubicBezTo>
                  <a:cubicBezTo>
                    <a:pt x="18" y="172"/>
                    <a:pt x="19" y="173"/>
                    <a:pt x="20" y="173"/>
                  </a:cubicBezTo>
                  <a:cubicBezTo>
                    <a:pt x="21" y="174"/>
                    <a:pt x="21" y="175"/>
                    <a:pt x="21" y="176"/>
                  </a:cubicBezTo>
                  <a:cubicBezTo>
                    <a:pt x="21" y="177"/>
                    <a:pt x="22" y="177"/>
                    <a:pt x="23" y="178"/>
                  </a:cubicBezTo>
                  <a:cubicBezTo>
                    <a:pt x="23" y="179"/>
                    <a:pt x="25" y="180"/>
                    <a:pt x="26" y="181"/>
                  </a:cubicBezTo>
                  <a:cubicBezTo>
                    <a:pt x="27" y="181"/>
                    <a:pt x="27" y="183"/>
                    <a:pt x="28" y="184"/>
                  </a:cubicBezTo>
                  <a:cubicBezTo>
                    <a:pt x="29" y="185"/>
                    <a:pt x="30" y="184"/>
                    <a:pt x="30" y="184"/>
                  </a:cubicBezTo>
                  <a:cubicBezTo>
                    <a:pt x="30" y="183"/>
                    <a:pt x="30" y="182"/>
                    <a:pt x="31" y="181"/>
                  </a:cubicBezTo>
                  <a:cubicBezTo>
                    <a:pt x="31" y="181"/>
                    <a:pt x="32" y="181"/>
                    <a:pt x="33" y="182"/>
                  </a:cubicBezTo>
                  <a:cubicBezTo>
                    <a:pt x="34" y="183"/>
                    <a:pt x="35" y="182"/>
                    <a:pt x="36" y="183"/>
                  </a:cubicBezTo>
                  <a:cubicBezTo>
                    <a:pt x="36" y="184"/>
                    <a:pt x="35" y="186"/>
                    <a:pt x="34" y="186"/>
                  </a:cubicBezTo>
                  <a:cubicBezTo>
                    <a:pt x="34" y="187"/>
                    <a:pt x="33" y="187"/>
                    <a:pt x="34" y="188"/>
                  </a:cubicBezTo>
                  <a:cubicBezTo>
                    <a:pt x="35" y="188"/>
                    <a:pt x="36" y="188"/>
                    <a:pt x="36" y="189"/>
                  </a:cubicBezTo>
                  <a:cubicBezTo>
                    <a:pt x="36" y="190"/>
                    <a:pt x="36" y="191"/>
                    <a:pt x="37" y="192"/>
                  </a:cubicBezTo>
                  <a:cubicBezTo>
                    <a:pt x="38" y="193"/>
                    <a:pt x="38" y="194"/>
                    <a:pt x="38" y="195"/>
                  </a:cubicBezTo>
                  <a:cubicBezTo>
                    <a:pt x="38" y="196"/>
                    <a:pt x="38" y="199"/>
                    <a:pt x="38" y="201"/>
                  </a:cubicBezTo>
                  <a:cubicBezTo>
                    <a:pt x="38" y="202"/>
                    <a:pt x="38" y="202"/>
                    <a:pt x="40" y="203"/>
                  </a:cubicBezTo>
                  <a:cubicBezTo>
                    <a:pt x="41" y="204"/>
                    <a:pt x="40" y="204"/>
                    <a:pt x="39" y="204"/>
                  </a:cubicBezTo>
                  <a:cubicBezTo>
                    <a:pt x="38" y="204"/>
                    <a:pt x="37" y="203"/>
                    <a:pt x="36" y="202"/>
                  </a:cubicBezTo>
                  <a:cubicBezTo>
                    <a:pt x="36" y="200"/>
                    <a:pt x="36" y="201"/>
                    <a:pt x="35" y="200"/>
                  </a:cubicBezTo>
                  <a:cubicBezTo>
                    <a:pt x="35" y="199"/>
                    <a:pt x="34" y="198"/>
                    <a:pt x="33" y="197"/>
                  </a:cubicBezTo>
                  <a:cubicBezTo>
                    <a:pt x="32" y="197"/>
                    <a:pt x="32" y="196"/>
                    <a:pt x="31" y="195"/>
                  </a:cubicBezTo>
                  <a:cubicBezTo>
                    <a:pt x="30" y="195"/>
                    <a:pt x="31" y="194"/>
                    <a:pt x="31" y="192"/>
                  </a:cubicBezTo>
                  <a:cubicBezTo>
                    <a:pt x="31" y="191"/>
                    <a:pt x="32" y="191"/>
                    <a:pt x="32" y="190"/>
                  </a:cubicBezTo>
                  <a:cubicBezTo>
                    <a:pt x="33" y="190"/>
                    <a:pt x="32" y="188"/>
                    <a:pt x="32" y="187"/>
                  </a:cubicBezTo>
                  <a:cubicBezTo>
                    <a:pt x="31" y="187"/>
                    <a:pt x="31" y="186"/>
                    <a:pt x="30" y="186"/>
                  </a:cubicBezTo>
                  <a:cubicBezTo>
                    <a:pt x="29" y="186"/>
                    <a:pt x="29" y="187"/>
                    <a:pt x="29" y="188"/>
                  </a:cubicBezTo>
                  <a:cubicBezTo>
                    <a:pt x="28" y="188"/>
                    <a:pt x="28" y="189"/>
                    <a:pt x="28" y="190"/>
                  </a:cubicBezTo>
                  <a:cubicBezTo>
                    <a:pt x="27" y="192"/>
                    <a:pt x="27" y="193"/>
                    <a:pt x="27" y="194"/>
                  </a:cubicBezTo>
                  <a:cubicBezTo>
                    <a:pt x="26" y="194"/>
                    <a:pt x="26" y="195"/>
                    <a:pt x="26" y="196"/>
                  </a:cubicBezTo>
                  <a:cubicBezTo>
                    <a:pt x="25" y="197"/>
                    <a:pt x="26" y="198"/>
                    <a:pt x="27" y="199"/>
                  </a:cubicBezTo>
                  <a:cubicBezTo>
                    <a:pt x="27" y="200"/>
                    <a:pt x="27" y="201"/>
                    <a:pt x="27" y="202"/>
                  </a:cubicBezTo>
                  <a:cubicBezTo>
                    <a:pt x="26" y="203"/>
                    <a:pt x="26" y="205"/>
                    <a:pt x="26" y="206"/>
                  </a:cubicBezTo>
                  <a:cubicBezTo>
                    <a:pt x="26" y="207"/>
                    <a:pt x="25" y="208"/>
                    <a:pt x="25" y="209"/>
                  </a:cubicBezTo>
                  <a:cubicBezTo>
                    <a:pt x="25" y="210"/>
                    <a:pt x="25" y="212"/>
                    <a:pt x="25" y="213"/>
                  </a:cubicBezTo>
                  <a:cubicBezTo>
                    <a:pt x="26" y="214"/>
                    <a:pt x="27" y="215"/>
                    <a:pt x="27" y="216"/>
                  </a:cubicBezTo>
                  <a:cubicBezTo>
                    <a:pt x="28" y="217"/>
                    <a:pt x="28" y="219"/>
                    <a:pt x="28" y="220"/>
                  </a:cubicBezTo>
                  <a:cubicBezTo>
                    <a:pt x="28" y="221"/>
                    <a:pt x="29" y="222"/>
                    <a:pt x="31" y="223"/>
                  </a:cubicBezTo>
                  <a:cubicBezTo>
                    <a:pt x="32" y="224"/>
                    <a:pt x="34" y="224"/>
                    <a:pt x="35" y="225"/>
                  </a:cubicBezTo>
                  <a:cubicBezTo>
                    <a:pt x="37" y="226"/>
                    <a:pt x="39" y="226"/>
                    <a:pt x="39" y="227"/>
                  </a:cubicBezTo>
                  <a:cubicBezTo>
                    <a:pt x="39" y="228"/>
                    <a:pt x="40" y="228"/>
                    <a:pt x="40" y="230"/>
                  </a:cubicBezTo>
                  <a:cubicBezTo>
                    <a:pt x="41" y="231"/>
                    <a:pt x="40" y="232"/>
                    <a:pt x="40" y="234"/>
                  </a:cubicBezTo>
                  <a:cubicBezTo>
                    <a:pt x="39" y="235"/>
                    <a:pt x="38" y="238"/>
                    <a:pt x="37" y="239"/>
                  </a:cubicBezTo>
                  <a:cubicBezTo>
                    <a:pt x="36" y="240"/>
                    <a:pt x="35" y="241"/>
                    <a:pt x="34" y="240"/>
                  </a:cubicBezTo>
                  <a:cubicBezTo>
                    <a:pt x="32" y="240"/>
                    <a:pt x="33" y="242"/>
                    <a:pt x="32" y="243"/>
                  </a:cubicBezTo>
                  <a:cubicBezTo>
                    <a:pt x="32" y="244"/>
                    <a:pt x="32" y="244"/>
                    <a:pt x="32" y="245"/>
                  </a:cubicBezTo>
                  <a:cubicBezTo>
                    <a:pt x="32" y="246"/>
                    <a:pt x="31" y="251"/>
                    <a:pt x="31" y="252"/>
                  </a:cubicBezTo>
                  <a:cubicBezTo>
                    <a:pt x="31" y="253"/>
                    <a:pt x="32" y="254"/>
                    <a:pt x="33" y="256"/>
                  </a:cubicBezTo>
                  <a:cubicBezTo>
                    <a:pt x="34" y="257"/>
                    <a:pt x="35" y="258"/>
                    <a:pt x="36" y="259"/>
                  </a:cubicBezTo>
                  <a:cubicBezTo>
                    <a:pt x="37" y="260"/>
                    <a:pt x="38" y="264"/>
                    <a:pt x="38" y="265"/>
                  </a:cubicBezTo>
                  <a:cubicBezTo>
                    <a:pt x="38" y="266"/>
                    <a:pt x="39" y="267"/>
                    <a:pt x="40" y="268"/>
                  </a:cubicBezTo>
                  <a:cubicBezTo>
                    <a:pt x="41" y="269"/>
                    <a:pt x="40" y="272"/>
                    <a:pt x="40" y="273"/>
                  </a:cubicBezTo>
                  <a:cubicBezTo>
                    <a:pt x="40" y="274"/>
                    <a:pt x="41" y="276"/>
                    <a:pt x="42" y="277"/>
                  </a:cubicBezTo>
                  <a:cubicBezTo>
                    <a:pt x="42" y="278"/>
                    <a:pt x="43" y="278"/>
                    <a:pt x="43" y="280"/>
                  </a:cubicBezTo>
                  <a:cubicBezTo>
                    <a:pt x="44" y="283"/>
                    <a:pt x="45" y="285"/>
                    <a:pt x="46" y="286"/>
                  </a:cubicBezTo>
                  <a:cubicBezTo>
                    <a:pt x="47" y="286"/>
                    <a:pt x="48" y="287"/>
                    <a:pt x="48" y="288"/>
                  </a:cubicBezTo>
                  <a:cubicBezTo>
                    <a:pt x="48" y="289"/>
                    <a:pt x="48" y="291"/>
                    <a:pt x="49" y="292"/>
                  </a:cubicBezTo>
                  <a:cubicBezTo>
                    <a:pt x="50" y="293"/>
                    <a:pt x="50" y="293"/>
                    <a:pt x="50" y="294"/>
                  </a:cubicBezTo>
                  <a:cubicBezTo>
                    <a:pt x="50" y="295"/>
                    <a:pt x="52" y="295"/>
                    <a:pt x="52" y="296"/>
                  </a:cubicBezTo>
                  <a:cubicBezTo>
                    <a:pt x="53" y="296"/>
                    <a:pt x="54" y="296"/>
                    <a:pt x="54" y="297"/>
                  </a:cubicBezTo>
                  <a:cubicBezTo>
                    <a:pt x="54" y="298"/>
                    <a:pt x="54" y="300"/>
                    <a:pt x="54" y="301"/>
                  </a:cubicBezTo>
                  <a:cubicBezTo>
                    <a:pt x="54" y="302"/>
                    <a:pt x="53" y="302"/>
                    <a:pt x="52" y="303"/>
                  </a:cubicBezTo>
                  <a:cubicBezTo>
                    <a:pt x="51" y="304"/>
                    <a:pt x="52" y="306"/>
                    <a:pt x="53" y="307"/>
                  </a:cubicBezTo>
                  <a:cubicBezTo>
                    <a:pt x="54" y="309"/>
                    <a:pt x="54" y="309"/>
                    <a:pt x="55" y="309"/>
                  </a:cubicBezTo>
                  <a:cubicBezTo>
                    <a:pt x="56" y="309"/>
                    <a:pt x="57" y="309"/>
                    <a:pt x="58" y="311"/>
                  </a:cubicBezTo>
                  <a:cubicBezTo>
                    <a:pt x="59" y="312"/>
                    <a:pt x="59" y="313"/>
                    <a:pt x="58" y="314"/>
                  </a:cubicBezTo>
                  <a:cubicBezTo>
                    <a:pt x="58" y="315"/>
                    <a:pt x="57" y="318"/>
                    <a:pt x="56" y="320"/>
                  </a:cubicBezTo>
                  <a:cubicBezTo>
                    <a:pt x="55" y="321"/>
                    <a:pt x="57" y="322"/>
                    <a:pt x="57" y="323"/>
                  </a:cubicBezTo>
                  <a:cubicBezTo>
                    <a:pt x="57" y="324"/>
                    <a:pt x="56" y="325"/>
                    <a:pt x="55" y="326"/>
                  </a:cubicBezTo>
                  <a:cubicBezTo>
                    <a:pt x="54" y="328"/>
                    <a:pt x="55" y="329"/>
                    <a:pt x="55" y="330"/>
                  </a:cubicBezTo>
                  <a:cubicBezTo>
                    <a:pt x="55" y="331"/>
                    <a:pt x="54" y="332"/>
                    <a:pt x="53" y="333"/>
                  </a:cubicBezTo>
                  <a:cubicBezTo>
                    <a:pt x="52" y="334"/>
                    <a:pt x="52" y="335"/>
                    <a:pt x="53" y="335"/>
                  </a:cubicBezTo>
                  <a:cubicBezTo>
                    <a:pt x="54" y="336"/>
                    <a:pt x="55" y="336"/>
                    <a:pt x="55" y="336"/>
                  </a:cubicBezTo>
                  <a:cubicBezTo>
                    <a:pt x="56" y="337"/>
                    <a:pt x="56" y="338"/>
                    <a:pt x="57" y="340"/>
                  </a:cubicBezTo>
                  <a:cubicBezTo>
                    <a:pt x="58" y="342"/>
                    <a:pt x="57" y="342"/>
                    <a:pt x="60" y="342"/>
                  </a:cubicBezTo>
                  <a:cubicBezTo>
                    <a:pt x="62" y="342"/>
                    <a:pt x="65" y="342"/>
                    <a:pt x="67" y="343"/>
                  </a:cubicBezTo>
                  <a:cubicBezTo>
                    <a:pt x="69" y="343"/>
                    <a:pt x="72" y="344"/>
                    <a:pt x="74" y="346"/>
                  </a:cubicBezTo>
                  <a:cubicBezTo>
                    <a:pt x="76" y="346"/>
                    <a:pt x="78" y="347"/>
                    <a:pt x="79" y="347"/>
                  </a:cubicBezTo>
                  <a:cubicBezTo>
                    <a:pt x="80" y="347"/>
                    <a:pt x="82" y="349"/>
                    <a:pt x="83" y="349"/>
                  </a:cubicBezTo>
                  <a:cubicBezTo>
                    <a:pt x="84" y="350"/>
                    <a:pt x="85" y="350"/>
                    <a:pt x="86" y="350"/>
                  </a:cubicBezTo>
                  <a:cubicBezTo>
                    <a:pt x="87" y="351"/>
                    <a:pt x="90" y="353"/>
                    <a:pt x="90" y="354"/>
                  </a:cubicBezTo>
                  <a:cubicBezTo>
                    <a:pt x="91" y="355"/>
                    <a:pt x="94" y="358"/>
                    <a:pt x="95" y="359"/>
                  </a:cubicBezTo>
                  <a:cubicBezTo>
                    <a:pt x="96" y="360"/>
                    <a:pt x="96" y="361"/>
                    <a:pt x="96" y="361"/>
                  </a:cubicBezTo>
                  <a:cubicBezTo>
                    <a:pt x="96" y="362"/>
                    <a:pt x="95" y="363"/>
                    <a:pt x="96" y="364"/>
                  </a:cubicBezTo>
                  <a:cubicBezTo>
                    <a:pt x="96" y="365"/>
                    <a:pt x="97" y="366"/>
                    <a:pt x="98" y="367"/>
                  </a:cubicBezTo>
                  <a:cubicBezTo>
                    <a:pt x="99" y="368"/>
                    <a:pt x="101" y="369"/>
                    <a:pt x="102" y="369"/>
                  </a:cubicBezTo>
                  <a:cubicBezTo>
                    <a:pt x="102" y="370"/>
                    <a:pt x="105" y="372"/>
                    <a:pt x="106" y="372"/>
                  </a:cubicBezTo>
                  <a:cubicBezTo>
                    <a:pt x="107" y="373"/>
                    <a:pt x="110" y="373"/>
                    <a:pt x="112" y="373"/>
                  </a:cubicBezTo>
                  <a:cubicBezTo>
                    <a:pt x="113" y="373"/>
                    <a:pt x="117" y="374"/>
                    <a:pt x="118" y="375"/>
                  </a:cubicBezTo>
                  <a:cubicBezTo>
                    <a:pt x="119" y="376"/>
                    <a:pt x="119" y="378"/>
                    <a:pt x="119" y="379"/>
                  </a:cubicBezTo>
                  <a:cubicBezTo>
                    <a:pt x="119" y="381"/>
                    <a:pt x="120" y="382"/>
                    <a:pt x="120" y="383"/>
                  </a:cubicBezTo>
                  <a:cubicBezTo>
                    <a:pt x="120" y="384"/>
                    <a:pt x="119" y="385"/>
                    <a:pt x="119" y="385"/>
                  </a:cubicBezTo>
                  <a:cubicBezTo>
                    <a:pt x="118" y="386"/>
                    <a:pt x="118" y="386"/>
                    <a:pt x="118" y="387"/>
                  </a:cubicBezTo>
                  <a:cubicBezTo>
                    <a:pt x="119" y="388"/>
                    <a:pt x="120" y="388"/>
                    <a:pt x="121" y="389"/>
                  </a:cubicBezTo>
                  <a:cubicBezTo>
                    <a:pt x="122" y="390"/>
                    <a:pt x="123" y="390"/>
                    <a:pt x="123" y="389"/>
                  </a:cubicBezTo>
                  <a:cubicBezTo>
                    <a:pt x="123" y="388"/>
                    <a:pt x="125" y="389"/>
                    <a:pt x="126" y="389"/>
                  </a:cubicBezTo>
                  <a:cubicBezTo>
                    <a:pt x="126" y="388"/>
                    <a:pt x="127" y="389"/>
                    <a:pt x="128" y="390"/>
                  </a:cubicBezTo>
                  <a:cubicBezTo>
                    <a:pt x="129" y="391"/>
                    <a:pt x="131" y="393"/>
                    <a:pt x="131" y="394"/>
                  </a:cubicBezTo>
                  <a:cubicBezTo>
                    <a:pt x="131" y="395"/>
                    <a:pt x="134" y="397"/>
                    <a:pt x="135" y="398"/>
                  </a:cubicBezTo>
                  <a:cubicBezTo>
                    <a:pt x="136" y="398"/>
                    <a:pt x="138" y="401"/>
                    <a:pt x="138" y="402"/>
                  </a:cubicBezTo>
                  <a:cubicBezTo>
                    <a:pt x="138" y="402"/>
                    <a:pt x="139" y="405"/>
                    <a:pt x="140" y="405"/>
                  </a:cubicBezTo>
                  <a:cubicBezTo>
                    <a:pt x="140" y="405"/>
                    <a:pt x="141" y="406"/>
                    <a:pt x="142" y="407"/>
                  </a:cubicBezTo>
                  <a:cubicBezTo>
                    <a:pt x="142" y="408"/>
                    <a:pt x="143" y="408"/>
                    <a:pt x="144" y="410"/>
                  </a:cubicBezTo>
                  <a:cubicBezTo>
                    <a:pt x="145" y="411"/>
                    <a:pt x="146" y="413"/>
                    <a:pt x="147" y="415"/>
                  </a:cubicBezTo>
                  <a:cubicBezTo>
                    <a:pt x="147" y="416"/>
                    <a:pt x="148" y="418"/>
                    <a:pt x="148" y="419"/>
                  </a:cubicBezTo>
                  <a:cubicBezTo>
                    <a:pt x="149" y="421"/>
                    <a:pt x="149" y="423"/>
                    <a:pt x="149" y="424"/>
                  </a:cubicBezTo>
                  <a:cubicBezTo>
                    <a:pt x="149" y="425"/>
                    <a:pt x="150" y="427"/>
                    <a:pt x="150" y="428"/>
                  </a:cubicBezTo>
                  <a:cubicBezTo>
                    <a:pt x="150" y="430"/>
                    <a:pt x="150" y="433"/>
                    <a:pt x="149" y="434"/>
                  </a:cubicBezTo>
                  <a:cubicBezTo>
                    <a:pt x="149" y="435"/>
                    <a:pt x="148" y="437"/>
                    <a:pt x="148" y="438"/>
                  </a:cubicBezTo>
                  <a:cubicBezTo>
                    <a:pt x="148" y="440"/>
                    <a:pt x="150" y="440"/>
                    <a:pt x="150" y="441"/>
                  </a:cubicBezTo>
                  <a:cubicBezTo>
                    <a:pt x="151" y="442"/>
                    <a:pt x="152" y="442"/>
                    <a:pt x="152" y="443"/>
                  </a:cubicBezTo>
                  <a:cubicBezTo>
                    <a:pt x="152" y="444"/>
                    <a:pt x="152" y="445"/>
                    <a:pt x="151" y="445"/>
                  </a:cubicBezTo>
                  <a:cubicBezTo>
                    <a:pt x="150" y="446"/>
                    <a:pt x="151" y="448"/>
                    <a:pt x="151" y="448"/>
                  </a:cubicBezTo>
                  <a:cubicBezTo>
                    <a:pt x="151" y="448"/>
                    <a:pt x="177" y="451"/>
                    <a:pt x="186" y="452"/>
                  </a:cubicBezTo>
                  <a:cubicBezTo>
                    <a:pt x="194" y="453"/>
                    <a:pt x="207" y="454"/>
                    <a:pt x="209" y="455"/>
                  </a:cubicBezTo>
                  <a:cubicBezTo>
                    <a:pt x="212" y="455"/>
                    <a:pt x="234" y="458"/>
                    <a:pt x="234" y="458"/>
                  </a:cubicBezTo>
                  <a:cubicBezTo>
                    <a:pt x="236" y="458"/>
                    <a:pt x="236" y="458"/>
                    <a:pt x="237" y="458"/>
                  </a:cubicBezTo>
                  <a:cubicBezTo>
                    <a:pt x="238" y="458"/>
                    <a:pt x="239" y="458"/>
                    <a:pt x="240" y="458"/>
                  </a:cubicBezTo>
                  <a:cubicBezTo>
                    <a:pt x="241" y="458"/>
                    <a:pt x="242" y="458"/>
                    <a:pt x="242" y="457"/>
                  </a:cubicBezTo>
                  <a:cubicBezTo>
                    <a:pt x="242" y="456"/>
                    <a:pt x="243" y="455"/>
                    <a:pt x="244" y="454"/>
                  </a:cubicBezTo>
                  <a:cubicBezTo>
                    <a:pt x="245" y="453"/>
                    <a:pt x="245" y="452"/>
                    <a:pt x="245" y="451"/>
                  </a:cubicBezTo>
                  <a:cubicBezTo>
                    <a:pt x="245" y="449"/>
                    <a:pt x="245" y="449"/>
                    <a:pt x="245" y="447"/>
                  </a:cubicBezTo>
                  <a:cubicBezTo>
                    <a:pt x="244" y="446"/>
                    <a:pt x="243" y="446"/>
                    <a:pt x="243" y="446"/>
                  </a:cubicBezTo>
                  <a:cubicBezTo>
                    <a:pt x="242" y="446"/>
                    <a:pt x="241" y="445"/>
                    <a:pt x="240" y="445"/>
                  </a:cubicBezTo>
                  <a:cubicBezTo>
                    <a:pt x="239" y="444"/>
                    <a:pt x="238" y="443"/>
                    <a:pt x="238" y="442"/>
                  </a:cubicBezTo>
                  <a:cubicBezTo>
                    <a:pt x="239" y="441"/>
                    <a:pt x="240" y="440"/>
                    <a:pt x="240" y="439"/>
                  </a:cubicBezTo>
                  <a:cubicBezTo>
                    <a:pt x="241" y="437"/>
                    <a:pt x="241" y="436"/>
                    <a:pt x="240" y="435"/>
                  </a:cubicBezTo>
                  <a:cubicBezTo>
                    <a:pt x="239" y="434"/>
                    <a:pt x="239" y="434"/>
                    <a:pt x="240" y="433"/>
                  </a:cubicBezTo>
                  <a:cubicBezTo>
                    <a:pt x="241" y="433"/>
                    <a:pt x="241" y="432"/>
                    <a:pt x="241" y="431"/>
                  </a:cubicBezTo>
                  <a:cubicBezTo>
                    <a:pt x="240" y="429"/>
                    <a:pt x="241" y="429"/>
                    <a:pt x="241" y="429"/>
                  </a:cubicBezTo>
                  <a:cubicBezTo>
                    <a:pt x="242" y="429"/>
                    <a:pt x="244" y="429"/>
                    <a:pt x="244" y="428"/>
                  </a:cubicBezTo>
                  <a:cubicBezTo>
                    <a:pt x="245" y="427"/>
                    <a:pt x="246" y="426"/>
                    <a:pt x="247" y="425"/>
                  </a:cubicBezTo>
                  <a:cubicBezTo>
                    <a:pt x="248" y="424"/>
                    <a:pt x="249" y="424"/>
                    <a:pt x="249" y="422"/>
                  </a:cubicBezTo>
                  <a:cubicBezTo>
                    <a:pt x="249" y="420"/>
                    <a:pt x="250" y="419"/>
                    <a:pt x="250" y="419"/>
                  </a:cubicBezTo>
                  <a:cubicBezTo>
                    <a:pt x="250" y="419"/>
                    <a:pt x="251" y="415"/>
                    <a:pt x="251" y="414"/>
                  </a:cubicBezTo>
                  <a:cubicBezTo>
                    <a:pt x="250" y="412"/>
                    <a:pt x="251" y="411"/>
                    <a:pt x="251" y="410"/>
                  </a:cubicBezTo>
                  <a:cubicBezTo>
                    <a:pt x="252" y="408"/>
                    <a:pt x="252" y="408"/>
                    <a:pt x="253" y="407"/>
                  </a:cubicBezTo>
                  <a:cubicBezTo>
                    <a:pt x="254" y="406"/>
                    <a:pt x="255" y="406"/>
                    <a:pt x="256" y="404"/>
                  </a:cubicBezTo>
                  <a:cubicBezTo>
                    <a:pt x="256" y="402"/>
                    <a:pt x="257" y="402"/>
                    <a:pt x="258" y="402"/>
                  </a:cubicBezTo>
                  <a:cubicBezTo>
                    <a:pt x="260" y="402"/>
                    <a:pt x="261" y="401"/>
                    <a:pt x="262" y="401"/>
                  </a:cubicBezTo>
                  <a:cubicBezTo>
                    <a:pt x="263" y="400"/>
                    <a:pt x="265" y="399"/>
                    <a:pt x="266" y="398"/>
                  </a:cubicBezTo>
                  <a:cubicBezTo>
                    <a:pt x="267" y="398"/>
                    <a:pt x="267" y="397"/>
                    <a:pt x="268" y="396"/>
                  </a:cubicBezTo>
                  <a:cubicBezTo>
                    <a:pt x="268" y="395"/>
                    <a:pt x="267" y="394"/>
                    <a:pt x="267" y="393"/>
                  </a:cubicBezTo>
                  <a:close/>
                </a:path>
              </a:pathLst>
            </a:custGeom>
            <a:solidFill>
              <a:schemeClr val="accent5">
                <a:lumMod val="60000"/>
                <a:lumOff val="40000"/>
              </a:schemeClr>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32" name="Freeform 364">
              <a:extLst>
                <a:ext uri="{FF2B5EF4-FFF2-40B4-BE49-F238E27FC236}">
                  <a16:creationId xmlns:a16="http://schemas.microsoft.com/office/drawing/2014/main" id="{C91DBE3A-50F2-4B8B-89BA-A38B667D9523}"/>
                </a:ext>
              </a:extLst>
            </p:cNvPr>
            <p:cNvSpPr>
              <a:spLocks/>
            </p:cNvSpPr>
            <p:nvPr/>
          </p:nvSpPr>
          <p:spPr bwMode="gray">
            <a:xfrm>
              <a:off x="5727758" y="3107015"/>
              <a:ext cx="628750" cy="803316"/>
            </a:xfrm>
            <a:custGeom>
              <a:avLst/>
              <a:gdLst>
                <a:gd name="T0" fmla="*/ 126 w 188"/>
                <a:gd name="T1" fmla="*/ 58 h 235"/>
                <a:gd name="T2" fmla="*/ 133 w 188"/>
                <a:gd name="T3" fmla="*/ 16 h 235"/>
                <a:gd name="T4" fmla="*/ 49 w 188"/>
                <a:gd name="T5" fmla="*/ 2 h 235"/>
                <a:gd name="T6" fmla="*/ 41 w 188"/>
                <a:gd name="T7" fmla="*/ 0 h 235"/>
                <a:gd name="T8" fmla="*/ 0 w 188"/>
                <a:gd name="T9" fmla="*/ 208 h 235"/>
                <a:gd name="T10" fmla="*/ 165 w 188"/>
                <a:gd name="T11" fmla="*/ 235 h 235"/>
                <a:gd name="T12" fmla="*/ 188 w 188"/>
                <a:gd name="T13" fmla="*/ 67 h 235"/>
                <a:gd name="T14" fmla="*/ 126 w 188"/>
                <a:gd name="T15" fmla="*/ 58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235">
                  <a:moveTo>
                    <a:pt x="126" y="58"/>
                  </a:moveTo>
                  <a:cubicBezTo>
                    <a:pt x="133" y="16"/>
                    <a:pt x="133" y="16"/>
                    <a:pt x="133" y="16"/>
                  </a:cubicBezTo>
                  <a:cubicBezTo>
                    <a:pt x="132" y="16"/>
                    <a:pt x="73" y="6"/>
                    <a:pt x="49" y="2"/>
                  </a:cubicBezTo>
                  <a:cubicBezTo>
                    <a:pt x="47" y="1"/>
                    <a:pt x="44" y="1"/>
                    <a:pt x="41" y="0"/>
                  </a:cubicBezTo>
                  <a:cubicBezTo>
                    <a:pt x="0" y="208"/>
                    <a:pt x="0" y="208"/>
                    <a:pt x="0" y="208"/>
                  </a:cubicBezTo>
                  <a:cubicBezTo>
                    <a:pt x="15" y="210"/>
                    <a:pt x="137" y="232"/>
                    <a:pt x="165" y="235"/>
                  </a:cubicBezTo>
                  <a:cubicBezTo>
                    <a:pt x="188" y="67"/>
                    <a:pt x="188" y="67"/>
                    <a:pt x="188" y="67"/>
                  </a:cubicBezTo>
                  <a:cubicBezTo>
                    <a:pt x="160" y="63"/>
                    <a:pt x="126" y="58"/>
                    <a:pt x="126" y="58"/>
                  </a:cubicBezTo>
                  <a:close/>
                </a:path>
              </a:pathLst>
            </a:custGeom>
            <a:solidFill>
              <a:schemeClr val="accent5">
                <a:lumMod val="60000"/>
                <a:lumOff val="40000"/>
              </a:schemeClr>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33" name="Freeform 365">
              <a:extLst>
                <a:ext uri="{FF2B5EF4-FFF2-40B4-BE49-F238E27FC236}">
                  <a16:creationId xmlns:a16="http://schemas.microsoft.com/office/drawing/2014/main" id="{8B849B80-1126-4773-9556-FE5E9AA12F85}"/>
                </a:ext>
              </a:extLst>
            </p:cNvPr>
            <p:cNvSpPr>
              <a:spLocks/>
            </p:cNvSpPr>
            <p:nvPr/>
          </p:nvSpPr>
          <p:spPr bwMode="gray">
            <a:xfrm>
              <a:off x="5517684" y="3817237"/>
              <a:ext cx="760964" cy="902417"/>
            </a:xfrm>
            <a:custGeom>
              <a:avLst/>
              <a:gdLst>
                <a:gd name="T0" fmla="*/ 57 w 228"/>
                <a:gd name="T1" fmla="*/ 32 h 264"/>
                <a:gd name="T2" fmla="*/ 51 w 228"/>
                <a:gd name="T3" fmla="*/ 40 h 264"/>
                <a:gd name="T4" fmla="*/ 47 w 228"/>
                <a:gd name="T5" fmla="*/ 36 h 264"/>
                <a:gd name="T6" fmla="*/ 42 w 228"/>
                <a:gd name="T7" fmla="*/ 33 h 264"/>
                <a:gd name="T8" fmla="*/ 36 w 228"/>
                <a:gd name="T9" fmla="*/ 33 h 264"/>
                <a:gd name="T10" fmla="*/ 33 w 228"/>
                <a:gd name="T11" fmla="*/ 37 h 264"/>
                <a:gd name="T12" fmla="*/ 34 w 228"/>
                <a:gd name="T13" fmla="*/ 43 h 264"/>
                <a:gd name="T14" fmla="*/ 32 w 228"/>
                <a:gd name="T15" fmla="*/ 48 h 264"/>
                <a:gd name="T16" fmla="*/ 32 w 228"/>
                <a:gd name="T17" fmla="*/ 54 h 264"/>
                <a:gd name="T18" fmla="*/ 30 w 228"/>
                <a:gd name="T19" fmla="*/ 59 h 264"/>
                <a:gd name="T20" fmla="*/ 31 w 228"/>
                <a:gd name="T21" fmla="*/ 72 h 264"/>
                <a:gd name="T22" fmla="*/ 28 w 228"/>
                <a:gd name="T23" fmla="*/ 75 h 264"/>
                <a:gd name="T24" fmla="*/ 27 w 228"/>
                <a:gd name="T25" fmla="*/ 82 h 264"/>
                <a:gd name="T26" fmla="*/ 29 w 228"/>
                <a:gd name="T27" fmla="*/ 90 h 264"/>
                <a:gd name="T28" fmla="*/ 32 w 228"/>
                <a:gd name="T29" fmla="*/ 99 h 264"/>
                <a:gd name="T30" fmla="*/ 33 w 228"/>
                <a:gd name="T31" fmla="*/ 103 h 264"/>
                <a:gd name="T32" fmla="*/ 38 w 228"/>
                <a:gd name="T33" fmla="*/ 108 h 264"/>
                <a:gd name="T34" fmla="*/ 37 w 228"/>
                <a:gd name="T35" fmla="*/ 113 h 264"/>
                <a:gd name="T36" fmla="*/ 29 w 228"/>
                <a:gd name="T37" fmla="*/ 117 h 264"/>
                <a:gd name="T38" fmla="*/ 24 w 228"/>
                <a:gd name="T39" fmla="*/ 122 h 264"/>
                <a:gd name="T40" fmla="*/ 22 w 228"/>
                <a:gd name="T41" fmla="*/ 129 h 264"/>
                <a:gd name="T42" fmla="*/ 20 w 228"/>
                <a:gd name="T43" fmla="*/ 137 h 264"/>
                <a:gd name="T44" fmla="*/ 15 w 228"/>
                <a:gd name="T45" fmla="*/ 143 h 264"/>
                <a:gd name="T46" fmla="*/ 12 w 228"/>
                <a:gd name="T47" fmla="*/ 146 h 264"/>
                <a:gd name="T48" fmla="*/ 11 w 228"/>
                <a:gd name="T49" fmla="*/ 150 h 264"/>
                <a:gd name="T50" fmla="*/ 9 w 228"/>
                <a:gd name="T51" fmla="*/ 157 h 264"/>
                <a:gd name="T52" fmla="*/ 14 w 228"/>
                <a:gd name="T53" fmla="*/ 161 h 264"/>
                <a:gd name="T54" fmla="*/ 16 w 228"/>
                <a:gd name="T55" fmla="*/ 166 h 264"/>
                <a:gd name="T56" fmla="*/ 13 w 228"/>
                <a:gd name="T57" fmla="*/ 172 h 264"/>
                <a:gd name="T58" fmla="*/ 8 w 228"/>
                <a:gd name="T59" fmla="*/ 173 h 264"/>
                <a:gd name="T60" fmla="*/ 5 w 228"/>
                <a:gd name="T61" fmla="*/ 174 h 264"/>
                <a:gd name="T62" fmla="*/ 1 w 228"/>
                <a:gd name="T63" fmla="*/ 179 h 264"/>
                <a:gd name="T64" fmla="*/ 121 w 228"/>
                <a:gd name="T65" fmla="*/ 252 h 264"/>
                <a:gd name="T66" fmla="*/ 194 w 228"/>
                <a:gd name="T67" fmla="*/ 264 h 264"/>
                <a:gd name="T68" fmla="*/ 63 w 228"/>
                <a:gd name="T6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8" h="264">
                  <a:moveTo>
                    <a:pt x="63" y="0"/>
                  </a:moveTo>
                  <a:cubicBezTo>
                    <a:pt x="57" y="32"/>
                    <a:pt x="57" y="32"/>
                    <a:pt x="57" y="32"/>
                  </a:cubicBezTo>
                  <a:cubicBezTo>
                    <a:pt x="57" y="32"/>
                    <a:pt x="55" y="35"/>
                    <a:pt x="54" y="37"/>
                  </a:cubicBezTo>
                  <a:cubicBezTo>
                    <a:pt x="53" y="39"/>
                    <a:pt x="53" y="40"/>
                    <a:pt x="51" y="40"/>
                  </a:cubicBezTo>
                  <a:cubicBezTo>
                    <a:pt x="49" y="40"/>
                    <a:pt x="49" y="39"/>
                    <a:pt x="48" y="38"/>
                  </a:cubicBezTo>
                  <a:cubicBezTo>
                    <a:pt x="47" y="37"/>
                    <a:pt x="48" y="37"/>
                    <a:pt x="47" y="36"/>
                  </a:cubicBezTo>
                  <a:cubicBezTo>
                    <a:pt x="47" y="35"/>
                    <a:pt x="47" y="33"/>
                    <a:pt x="45" y="33"/>
                  </a:cubicBezTo>
                  <a:cubicBezTo>
                    <a:pt x="44" y="34"/>
                    <a:pt x="44" y="33"/>
                    <a:pt x="42" y="33"/>
                  </a:cubicBezTo>
                  <a:cubicBezTo>
                    <a:pt x="41" y="33"/>
                    <a:pt x="42" y="31"/>
                    <a:pt x="40" y="31"/>
                  </a:cubicBezTo>
                  <a:cubicBezTo>
                    <a:pt x="38" y="32"/>
                    <a:pt x="37" y="32"/>
                    <a:pt x="36" y="33"/>
                  </a:cubicBezTo>
                  <a:cubicBezTo>
                    <a:pt x="35" y="33"/>
                    <a:pt x="34" y="32"/>
                    <a:pt x="34" y="33"/>
                  </a:cubicBezTo>
                  <a:cubicBezTo>
                    <a:pt x="33" y="34"/>
                    <a:pt x="34" y="36"/>
                    <a:pt x="33" y="37"/>
                  </a:cubicBezTo>
                  <a:cubicBezTo>
                    <a:pt x="32" y="38"/>
                    <a:pt x="32" y="39"/>
                    <a:pt x="33" y="40"/>
                  </a:cubicBezTo>
                  <a:cubicBezTo>
                    <a:pt x="34" y="40"/>
                    <a:pt x="35" y="43"/>
                    <a:pt x="34" y="43"/>
                  </a:cubicBezTo>
                  <a:cubicBezTo>
                    <a:pt x="33" y="43"/>
                    <a:pt x="32" y="43"/>
                    <a:pt x="32" y="45"/>
                  </a:cubicBezTo>
                  <a:cubicBezTo>
                    <a:pt x="31" y="47"/>
                    <a:pt x="32" y="46"/>
                    <a:pt x="32" y="48"/>
                  </a:cubicBezTo>
                  <a:cubicBezTo>
                    <a:pt x="32" y="49"/>
                    <a:pt x="30" y="50"/>
                    <a:pt x="31" y="51"/>
                  </a:cubicBezTo>
                  <a:cubicBezTo>
                    <a:pt x="31" y="52"/>
                    <a:pt x="33" y="53"/>
                    <a:pt x="32" y="54"/>
                  </a:cubicBezTo>
                  <a:cubicBezTo>
                    <a:pt x="31" y="54"/>
                    <a:pt x="31" y="56"/>
                    <a:pt x="31" y="56"/>
                  </a:cubicBezTo>
                  <a:cubicBezTo>
                    <a:pt x="31" y="57"/>
                    <a:pt x="30" y="58"/>
                    <a:pt x="30" y="59"/>
                  </a:cubicBezTo>
                  <a:cubicBezTo>
                    <a:pt x="31" y="61"/>
                    <a:pt x="32" y="63"/>
                    <a:pt x="32" y="65"/>
                  </a:cubicBezTo>
                  <a:cubicBezTo>
                    <a:pt x="32" y="68"/>
                    <a:pt x="31" y="71"/>
                    <a:pt x="31" y="72"/>
                  </a:cubicBezTo>
                  <a:cubicBezTo>
                    <a:pt x="31" y="74"/>
                    <a:pt x="31" y="75"/>
                    <a:pt x="30" y="75"/>
                  </a:cubicBezTo>
                  <a:cubicBezTo>
                    <a:pt x="28" y="74"/>
                    <a:pt x="27" y="75"/>
                    <a:pt x="28" y="75"/>
                  </a:cubicBezTo>
                  <a:cubicBezTo>
                    <a:pt x="29" y="76"/>
                    <a:pt x="29" y="76"/>
                    <a:pt x="28" y="77"/>
                  </a:cubicBezTo>
                  <a:cubicBezTo>
                    <a:pt x="27" y="79"/>
                    <a:pt x="27" y="81"/>
                    <a:pt x="27" y="82"/>
                  </a:cubicBezTo>
                  <a:cubicBezTo>
                    <a:pt x="27" y="84"/>
                    <a:pt x="27" y="84"/>
                    <a:pt x="28" y="86"/>
                  </a:cubicBezTo>
                  <a:cubicBezTo>
                    <a:pt x="28" y="87"/>
                    <a:pt x="28" y="89"/>
                    <a:pt x="29" y="90"/>
                  </a:cubicBezTo>
                  <a:cubicBezTo>
                    <a:pt x="31" y="91"/>
                    <a:pt x="31" y="92"/>
                    <a:pt x="31" y="94"/>
                  </a:cubicBezTo>
                  <a:cubicBezTo>
                    <a:pt x="31" y="96"/>
                    <a:pt x="31" y="97"/>
                    <a:pt x="32" y="99"/>
                  </a:cubicBezTo>
                  <a:cubicBezTo>
                    <a:pt x="33" y="100"/>
                    <a:pt x="32" y="101"/>
                    <a:pt x="31" y="102"/>
                  </a:cubicBezTo>
                  <a:cubicBezTo>
                    <a:pt x="31" y="103"/>
                    <a:pt x="33" y="104"/>
                    <a:pt x="33" y="103"/>
                  </a:cubicBezTo>
                  <a:cubicBezTo>
                    <a:pt x="33" y="102"/>
                    <a:pt x="34" y="104"/>
                    <a:pt x="35" y="105"/>
                  </a:cubicBezTo>
                  <a:cubicBezTo>
                    <a:pt x="36" y="107"/>
                    <a:pt x="37" y="108"/>
                    <a:pt x="38" y="108"/>
                  </a:cubicBezTo>
                  <a:cubicBezTo>
                    <a:pt x="38" y="109"/>
                    <a:pt x="39" y="110"/>
                    <a:pt x="39" y="111"/>
                  </a:cubicBezTo>
                  <a:cubicBezTo>
                    <a:pt x="38" y="112"/>
                    <a:pt x="38" y="113"/>
                    <a:pt x="37" y="113"/>
                  </a:cubicBezTo>
                  <a:cubicBezTo>
                    <a:pt x="36" y="114"/>
                    <a:pt x="34" y="115"/>
                    <a:pt x="33" y="116"/>
                  </a:cubicBezTo>
                  <a:cubicBezTo>
                    <a:pt x="32" y="116"/>
                    <a:pt x="31" y="117"/>
                    <a:pt x="29" y="117"/>
                  </a:cubicBezTo>
                  <a:cubicBezTo>
                    <a:pt x="28" y="117"/>
                    <a:pt x="27" y="117"/>
                    <a:pt x="27" y="119"/>
                  </a:cubicBezTo>
                  <a:cubicBezTo>
                    <a:pt x="26" y="121"/>
                    <a:pt x="25" y="121"/>
                    <a:pt x="24" y="122"/>
                  </a:cubicBezTo>
                  <a:cubicBezTo>
                    <a:pt x="23" y="123"/>
                    <a:pt x="23" y="123"/>
                    <a:pt x="22" y="125"/>
                  </a:cubicBezTo>
                  <a:cubicBezTo>
                    <a:pt x="22" y="126"/>
                    <a:pt x="21" y="127"/>
                    <a:pt x="22" y="129"/>
                  </a:cubicBezTo>
                  <a:cubicBezTo>
                    <a:pt x="22" y="130"/>
                    <a:pt x="21" y="134"/>
                    <a:pt x="21" y="134"/>
                  </a:cubicBezTo>
                  <a:cubicBezTo>
                    <a:pt x="21" y="134"/>
                    <a:pt x="20" y="135"/>
                    <a:pt x="20" y="137"/>
                  </a:cubicBezTo>
                  <a:cubicBezTo>
                    <a:pt x="20" y="139"/>
                    <a:pt x="19" y="139"/>
                    <a:pt x="18" y="140"/>
                  </a:cubicBezTo>
                  <a:cubicBezTo>
                    <a:pt x="17" y="141"/>
                    <a:pt x="16" y="142"/>
                    <a:pt x="15" y="143"/>
                  </a:cubicBezTo>
                  <a:cubicBezTo>
                    <a:pt x="15" y="144"/>
                    <a:pt x="13" y="144"/>
                    <a:pt x="12" y="144"/>
                  </a:cubicBezTo>
                  <a:cubicBezTo>
                    <a:pt x="12" y="144"/>
                    <a:pt x="11" y="144"/>
                    <a:pt x="12" y="146"/>
                  </a:cubicBezTo>
                  <a:cubicBezTo>
                    <a:pt x="12" y="147"/>
                    <a:pt x="12" y="148"/>
                    <a:pt x="11" y="148"/>
                  </a:cubicBezTo>
                  <a:cubicBezTo>
                    <a:pt x="10" y="149"/>
                    <a:pt x="10" y="149"/>
                    <a:pt x="11" y="150"/>
                  </a:cubicBezTo>
                  <a:cubicBezTo>
                    <a:pt x="12" y="151"/>
                    <a:pt x="12" y="152"/>
                    <a:pt x="11" y="154"/>
                  </a:cubicBezTo>
                  <a:cubicBezTo>
                    <a:pt x="11" y="155"/>
                    <a:pt x="10" y="156"/>
                    <a:pt x="9" y="157"/>
                  </a:cubicBezTo>
                  <a:cubicBezTo>
                    <a:pt x="9" y="158"/>
                    <a:pt x="10" y="159"/>
                    <a:pt x="11" y="160"/>
                  </a:cubicBezTo>
                  <a:cubicBezTo>
                    <a:pt x="12" y="160"/>
                    <a:pt x="13" y="161"/>
                    <a:pt x="14" y="161"/>
                  </a:cubicBezTo>
                  <a:cubicBezTo>
                    <a:pt x="14" y="161"/>
                    <a:pt x="15" y="161"/>
                    <a:pt x="16" y="162"/>
                  </a:cubicBezTo>
                  <a:cubicBezTo>
                    <a:pt x="16" y="164"/>
                    <a:pt x="16" y="164"/>
                    <a:pt x="16" y="166"/>
                  </a:cubicBezTo>
                  <a:cubicBezTo>
                    <a:pt x="16" y="167"/>
                    <a:pt x="16" y="168"/>
                    <a:pt x="15" y="169"/>
                  </a:cubicBezTo>
                  <a:cubicBezTo>
                    <a:pt x="14" y="170"/>
                    <a:pt x="13" y="171"/>
                    <a:pt x="13" y="172"/>
                  </a:cubicBezTo>
                  <a:cubicBezTo>
                    <a:pt x="13" y="173"/>
                    <a:pt x="12" y="173"/>
                    <a:pt x="11" y="173"/>
                  </a:cubicBezTo>
                  <a:cubicBezTo>
                    <a:pt x="10" y="173"/>
                    <a:pt x="9" y="173"/>
                    <a:pt x="8" y="173"/>
                  </a:cubicBezTo>
                  <a:cubicBezTo>
                    <a:pt x="7" y="173"/>
                    <a:pt x="7" y="173"/>
                    <a:pt x="5" y="173"/>
                  </a:cubicBezTo>
                  <a:cubicBezTo>
                    <a:pt x="5" y="173"/>
                    <a:pt x="5" y="173"/>
                    <a:pt x="5" y="174"/>
                  </a:cubicBezTo>
                  <a:cubicBezTo>
                    <a:pt x="4" y="175"/>
                    <a:pt x="3" y="176"/>
                    <a:pt x="2" y="176"/>
                  </a:cubicBezTo>
                  <a:cubicBezTo>
                    <a:pt x="1" y="176"/>
                    <a:pt x="1" y="178"/>
                    <a:pt x="1" y="179"/>
                  </a:cubicBezTo>
                  <a:cubicBezTo>
                    <a:pt x="2" y="180"/>
                    <a:pt x="0" y="181"/>
                    <a:pt x="0" y="181"/>
                  </a:cubicBezTo>
                  <a:cubicBezTo>
                    <a:pt x="0" y="181"/>
                    <a:pt x="118" y="250"/>
                    <a:pt x="121" y="252"/>
                  </a:cubicBezTo>
                  <a:cubicBezTo>
                    <a:pt x="123" y="254"/>
                    <a:pt x="126" y="254"/>
                    <a:pt x="129" y="254"/>
                  </a:cubicBezTo>
                  <a:cubicBezTo>
                    <a:pt x="131" y="255"/>
                    <a:pt x="166" y="260"/>
                    <a:pt x="194" y="264"/>
                  </a:cubicBezTo>
                  <a:cubicBezTo>
                    <a:pt x="228" y="27"/>
                    <a:pt x="228" y="27"/>
                    <a:pt x="228" y="27"/>
                  </a:cubicBezTo>
                  <a:cubicBezTo>
                    <a:pt x="200" y="24"/>
                    <a:pt x="78" y="2"/>
                    <a:pt x="63" y="0"/>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34" name="Freeform 366">
              <a:extLst>
                <a:ext uri="{FF2B5EF4-FFF2-40B4-BE49-F238E27FC236}">
                  <a16:creationId xmlns:a16="http://schemas.microsoft.com/office/drawing/2014/main" id="{1A15990F-1822-43AD-8F31-EB5A6F0F42B2}"/>
                </a:ext>
              </a:extLst>
            </p:cNvPr>
            <p:cNvSpPr>
              <a:spLocks/>
            </p:cNvSpPr>
            <p:nvPr/>
          </p:nvSpPr>
          <p:spPr bwMode="gray">
            <a:xfrm>
              <a:off x="6165532" y="3910331"/>
              <a:ext cx="778592" cy="822836"/>
            </a:xfrm>
            <a:custGeom>
              <a:avLst/>
              <a:gdLst>
                <a:gd name="T0" fmla="*/ 34 w 233"/>
                <a:gd name="T1" fmla="*/ 0 h 241"/>
                <a:gd name="T2" fmla="*/ 0 w 233"/>
                <a:gd name="T3" fmla="*/ 237 h 241"/>
                <a:gd name="T4" fmla="*/ 30 w 233"/>
                <a:gd name="T5" fmla="*/ 241 h 241"/>
                <a:gd name="T6" fmla="*/ 32 w 233"/>
                <a:gd name="T7" fmla="*/ 222 h 241"/>
                <a:gd name="T8" fmla="*/ 51 w 233"/>
                <a:gd name="T9" fmla="*/ 225 h 241"/>
                <a:gd name="T10" fmla="*/ 84 w 233"/>
                <a:gd name="T11" fmla="*/ 228 h 241"/>
                <a:gd name="T12" fmla="*/ 92 w 233"/>
                <a:gd name="T13" fmla="*/ 230 h 241"/>
                <a:gd name="T14" fmla="*/ 92 w 233"/>
                <a:gd name="T15" fmla="*/ 230 h 241"/>
                <a:gd name="T16" fmla="*/ 90 w 233"/>
                <a:gd name="T17" fmla="*/ 228 h 241"/>
                <a:gd name="T18" fmla="*/ 89 w 233"/>
                <a:gd name="T19" fmla="*/ 224 h 241"/>
                <a:gd name="T20" fmla="*/ 89 w 233"/>
                <a:gd name="T21" fmla="*/ 220 h 241"/>
                <a:gd name="T22" fmla="*/ 215 w 233"/>
                <a:gd name="T23" fmla="*/ 232 h 241"/>
                <a:gd name="T24" fmla="*/ 230 w 233"/>
                <a:gd name="T25" fmla="*/ 43 h 241"/>
                <a:gd name="T26" fmla="*/ 232 w 233"/>
                <a:gd name="T27" fmla="*/ 43 h 241"/>
                <a:gd name="T28" fmla="*/ 233 w 233"/>
                <a:gd name="T29" fmla="*/ 22 h 241"/>
                <a:gd name="T30" fmla="*/ 34 w 233"/>
                <a:gd name="T3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 h="241">
                  <a:moveTo>
                    <a:pt x="34" y="0"/>
                  </a:moveTo>
                  <a:cubicBezTo>
                    <a:pt x="0" y="237"/>
                    <a:pt x="0" y="237"/>
                    <a:pt x="0" y="237"/>
                  </a:cubicBezTo>
                  <a:cubicBezTo>
                    <a:pt x="16" y="239"/>
                    <a:pt x="30" y="241"/>
                    <a:pt x="30" y="241"/>
                  </a:cubicBezTo>
                  <a:cubicBezTo>
                    <a:pt x="32" y="222"/>
                    <a:pt x="32" y="222"/>
                    <a:pt x="32" y="222"/>
                  </a:cubicBezTo>
                  <a:cubicBezTo>
                    <a:pt x="32" y="222"/>
                    <a:pt x="48" y="224"/>
                    <a:pt x="51" y="225"/>
                  </a:cubicBezTo>
                  <a:cubicBezTo>
                    <a:pt x="54" y="225"/>
                    <a:pt x="79" y="228"/>
                    <a:pt x="84" y="228"/>
                  </a:cubicBezTo>
                  <a:cubicBezTo>
                    <a:pt x="88" y="229"/>
                    <a:pt x="91" y="229"/>
                    <a:pt x="92" y="230"/>
                  </a:cubicBezTo>
                  <a:cubicBezTo>
                    <a:pt x="92" y="230"/>
                    <a:pt x="92" y="230"/>
                    <a:pt x="92" y="230"/>
                  </a:cubicBezTo>
                  <a:cubicBezTo>
                    <a:pt x="92" y="229"/>
                    <a:pt x="90" y="229"/>
                    <a:pt x="90" y="228"/>
                  </a:cubicBezTo>
                  <a:cubicBezTo>
                    <a:pt x="89" y="227"/>
                    <a:pt x="89" y="225"/>
                    <a:pt x="89" y="224"/>
                  </a:cubicBezTo>
                  <a:cubicBezTo>
                    <a:pt x="90" y="223"/>
                    <a:pt x="89" y="220"/>
                    <a:pt x="89" y="220"/>
                  </a:cubicBezTo>
                  <a:cubicBezTo>
                    <a:pt x="215" y="232"/>
                    <a:pt x="215" y="232"/>
                    <a:pt x="215" y="232"/>
                  </a:cubicBezTo>
                  <a:cubicBezTo>
                    <a:pt x="230" y="43"/>
                    <a:pt x="230" y="43"/>
                    <a:pt x="230" y="43"/>
                  </a:cubicBezTo>
                  <a:cubicBezTo>
                    <a:pt x="232" y="43"/>
                    <a:pt x="232" y="43"/>
                    <a:pt x="232" y="43"/>
                  </a:cubicBezTo>
                  <a:cubicBezTo>
                    <a:pt x="233" y="22"/>
                    <a:pt x="233" y="22"/>
                    <a:pt x="233" y="22"/>
                  </a:cubicBezTo>
                  <a:cubicBezTo>
                    <a:pt x="214" y="22"/>
                    <a:pt x="34" y="0"/>
                    <a:pt x="34" y="0"/>
                  </a:cubicBezTo>
                  <a:close/>
                </a:path>
              </a:pathLst>
            </a:custGeom>
            <a:solidFill>
              <a:schemeClr val="accent2"/>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35" name="Freeform 367">
              <a:extLst>
                <a:ext uri="{FF2B5EF4-FFF2-40B4-BE49-F238E27FC236}">
                  <a16:creationId xmlns:a16="http://schemas.microsoft.com/office/drawing/2014/main" id="{87D8D0E5-E8F5-43A3-887B-31E4CD8C5AF4}"/>
                </a:ext>
              </a:extLst>
            </p:cNvPr>
            <p:cNvSpPr>
              <a:spLocks/>
            </p:cNvSpPr>
            <p:nvPr/>
          </p:nvSpPr>
          <p:spPr bwMode="gray">
            <a:xfrm>
              <a:off x="6936779" y="2254148"/>
              <a:ext cx="738928" cy="477485"/>
            </a:xfrm>
            <a:custGeom>
              <a:avLst/>
              <a:gdLst>
                <a:gd name="T0" fmla="*/ 219 w 221"/>
                <a:gd name="T1" fmla="*/ 129 h 140"/>
                <a:gd name="T2" fmla="*/ 219 w 221"/>
                <a:gd name="T3" fmla="*/ 123 h 140"/>
                <a:gd name="T4" fmla="*/ 216 w 221"/>
                <a:gd name="T5" fmla="*/ 118 h 140"/>
                <a:gd name="T6" fmla="*/ 214 w 221"/>
                <a:gd name="T7" fmla="*/ 111 h 140"/>
                <a:gd name="T8" fmla="*/ 213 w 221"/>
                <a:gd name="T9" fmla="*/ 107 h 140"/>
                <a:gd name="T10" fmla="*/ 214 w 221"/>
                <a:gd name="T11" fmla="*/ 103 h 140"/>
                <a:gd name="T12" fmla="*/ 214 w 221"/>
                <a:gd name="T13" fmla="*/ 98 h 140"/>
                <a:gd name="T14" fmla="*/ 213 w 221"/>
                <a:gd name="T15" fmla="*/ 94 h 140"/>
                <a:gd name="T16" fmla="*/ 213 w 221"/>
                <a:gd name="T17" fmla="*/ 87 h 140"/>
                <a:gd name="T18" fmla="*/ 212 w 221"/>
                <a:gd name="T19" fmla="*/ 75 h 140"/>
                <a:gd name="T20" fmla="*/ 211 w 221"/>
                <a:gd name="T21" fmla="*/ 65 h 140"/>
                <a:gd name="T22" fmla="*/ 208 w 221"/>
                <a:gd name="T23" fmla="*/ 57 h 140"/>
                <a:gd name="T24" fmla="*/ 206 w 221"/>
                <a:gd name="T25" fmla="*/ 54 h 140"/>
                <a:gd name="T26" fmla="*/ 205 w 221"/>
                <a:gd name="T27" fmla="*/ 48 h 140"/>
                <a:gd name="T28" fmla="*/ 204 w 221"/>
                <a:gd name="T29" fmla="*/ 43 h 140"/>
                <a:gd name="T30" fmla="*/ 204 w 221"/>
                <a:gd name="T31" fmla="*/ 35 h 140"/>
                <a:gd name="T32" fmla="*/ 204 w 221"/>
                <a:gd name="T33" fmla="*/ 29 h 140"/>
                <a:gd name="T34" fmla="*/ 206 w 221"/>
                <a:gd name="T35" fmla="*/ 25 h 140"/>
                <a:gd name="T36" fmla="*/ 205 w 221"/>
                <a:gd name="T37" fmla="*/ 20 h 140"/>
                <a:gd name="T38" fmla="*/ 203 w 221"/>
                <a:gd name="T39" fmla="*/ 17 h 140"/>
                <a:gd name="T40" fmla="*/ 201 w 221"/>
                <a:gd name="T41" fmla="*/ 12 h 140"/>
                <a:gd name="T42" fmla="*/ 201 w 221"/>
                <a:gd name="T43" fmla="*/ 10 h 140"/>
                <a:gd name="T44" fmla="*/ 12 w 221"/>
                <a:gd name="T45" fmla="*/ 0 h 140"/>
                <a:gd name="T46" fmla="*/ 0 w 221"/>
                <a:gd name="T47" fmla="*/ 128 h 140"/>
                <a:gd name="T48" fmla="*/ 220 w 221"/>
                <a:gd name="T49" fmla="*/ 138 h 140"/>
                <a:gd name="T50" fmla="*/ 220 w 221"/>
                <a:gd name="T51" fmla="*/ 138 h 140"/>
                <a:gd name="T52" fmla="*/ 220 w 221"/>
                <a:gd name="T53" fmla="*/ 134 h 140"/>
                <a:gd name="T54" fmla="*/ 219 w 221"/>
                <a:gd name="T55" fmla="*/ 12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 h="140">
                  <a:moveTo>
                    <a:pt x="219" y="129"/>
                  </a:moveTo>
                  <a:cubicBezTo>
                    <a:pt x="219" y="127"/>
                    <a:pt x="219" y="125"/>
                    <a:pt x="219" y="123"/>
                  </a:cubicBezTo>
                  <a:cubicBezTo>
                    <a:pt x="219" y="122"/>
                    <a:pt x="217" y="119"/>
                    <a:pt x="216" y="118"/>
                  </a:cubicBezTo>
                  <a:cubicBezTo>
                    <a:pt x="214" y="116"/>
                    <a:pt x="215" y="113"/>
                    <a:pt x="214" y="111"/>
                  </a:cubicBezTo>
                  <a:cubicBezTo>
                    <a:pt x="214" y="109"/>
                    <a:pt x="213" y="108"/>
                    <a:pt x="213" y="107"/>
                  </a:cubicBezTo>
                  <a:cubicBezTo>
                    <a:pt x="214" y="106"/>
                    <a:pt x="214" y="104"/>
                    <a:pt x="214" y="103"/>
                  </a:cubicBezTo>
                  <a:cubicBezTo>
                    <a:pt x="213" y="102"/>
                    <a:pt x="214" y="100"/>
                    <a:pt x="214" y="98"/>
                  </a:cubicBezTo>
                  <a:cubicBezTo>
                    <a:pt x="215" y="97"/>
                    <a:pt x="213" y="96"/>
                    <a:pt x="213" y="94"/>
                  </a:cubicBezTo>
                  <a:cubicBezTo>
                    <a:pt x="212" y="93"/>
                    <a:pt x="212" y="89"/>
                    <a:pt x="213" y="87"/>
                  </a:cubicBezTo>
                  <a:cubicBezTo>
                    <a:pt x="213" y="84"/>
                    <a:pt x="212" y="77"/>
                    <a:pt x="212" y="75"/>
                  </a:cubicBezTo>
                  <a:cubicBezTo>
                    <a:pt x="212" y="73"/>
                    <a:pt x="212" y="67"/>
                    <a:pt x="211" y="65"/>
                  </a:cubicBezTo>
                  <a:cubicBezTo>
                    <a:pt x="211" y="64"/>
                    <a:pt x="208" y="59"/>
                    <a:pt x="208" y="57"/>
                  </a:cubicBezTo>
                  <a:cubicBezTo>
                    <a:pt x="207" y="55"/>
                    <a:pt x="206" y="55"/>
                    <a:pt x="206" y="54"/>
                  </a:cubicBezTo>
                  <a:cubicBezTo>
                    <a:pt x="207" y="53"/>
                    <a:pt x="206" y="49"/>
                    <a:pt x="205" y="48"/>
                  </a:cubicBezTo>
                  <a:cubicBezTo>
                    <a:pt x="204" y="47"/>
                    <a:pt x="204" y="44"/>
                    <a:pt x="204" y="43"/>
                  </a:cubicBezTo>
                  <a:cubicBezTo>
                    <a:pt x="204" y="41"/>
                    <a:pt x="204" y="36"/>
                    <a:pt x="204" y="35"/>
                  </a:cubicBezTo>
                  <a:cubicBezTo>
                    <a:pt x="205" y="33"/>
                    <a:pt x="204" y="30"/>
                    <a:pt x="204" y="29"/>
                  </a:cubicBezTo>
                  <a:cubicBezTo>
                    <a:pt x="203" y="28"/>
                    <a:pt x="204" y="26"/>
                    <a:pt x="206" y="25"/>
                  </a:cubicBezTo>
                  <a:cubicBezTo>
                    <a:pt x="207" y="24"/>
                    <a:pt x="205" y="22"/>
                    <a:pt x="205" y="20"/>
                  </a:cubicBezTo>
                  <a:cubicBezTo>
                    <a:pt x="204" y="19"/>
                    <a:pt x="203" y="19"/>
                    <a:pt x="203" y="17"/>
                  </a:cubicBezTo>
                  <a:cubicBezTo>
                    <a:pt x="204" y="15"/>
                    <a:pt x="202" y="14"/>
                    <a:pt x="201" y="12"/>
                  </a:cubicBezTo>
                  <a:cubicBezTo>
                    <a:pt x="201" y="12"/>
                    <a:pt x="201" y="11"/>
                    <a:pt x="201" y="10"/>
                  </a:cubicBezTo>
                  <a:cubicBezTo>
                    <a:pt x="135" y="10"/>
                    <a:pt x="71" y="5"/>
                    <a:pt x="12" y="0"/>
                  </a:cubicBezTo>
                  <a:cubicBezTo>
                    <a:pt x="0" y="128"/>
                    <a:pt x="0" y="128"/>
                    <a:pt x="0" y="128"/>
                  </a:cubicBezTo>
                  <a:cubicBezTo>
                    <a:pt x="26" y="129"/>
                    <a:pt x="184" y="140"/>
                    <a:pt x="220" y="138"/>
                  </a:cubicBezTo>
                  <a:cubicBezTo>
                    <a:pt x="220" y="138"/>
                    <a:pt x="220" y="138"/>
                    <a:pt x="220" y="138"/>
                  </a:cubicBezTo>
                  <a:cubicBezTo>
                    <a:pt x="219" y="137"/>
                    <a:pt x="219" y="134"/>
                    <a:pt x="220" y="134"/>
                  </a:cubicBezTo>
                  <a:cubicBezTo>
                    <a:pt x="221" y="133"/>
                    <a:pt x="220" y="131"/>
                    <a:pt x="219" y="129"/>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36" name="Freeform 368">
              <a:extLst>
                <a:ext uri="{FF2B5EF4-FFF2-40B4-BE49-F238E27FC236}">
                  <a16:creationId xmlns:a16="http://schemas.microsoft.com/office/drawing/2014/main" id="{C02F321D-7DBB-432A-850B-33D1E5281C19}"/>
                </a:ext>
              </a:extLst>
            </p:cNvPr>
            <p:cNvSpPr>
              <a:spLocks/>
            </p:cNvSpPr>
            <p:nvPr/>
          </p:nvSpPr>
          <p:spPr bwMode="gray">
            <a:xfrm>
              <a:off x="6904459" y="2691092"/>
              <a:ext cx="778592" cy="531539"/>
            </a:xfrm>
            <a:custGeom>
              <a:avLst/>
              <a:gdLst>
                <a:gd name="T0" fmla="*/ 232 w 233"/>
                <a:gd name="T1" fmla="*/ 127 h 156"/>
                <a:gd name="T2" fmla="*/ 231 w 233"/>
                <a:gd name="T3" fmla="*/ 125 h 156"/>
                <a:gd name="T4" fmla="*/ 229 w 233"/>
                <a:gd name="T5" fmla="*/ 123 h 156"/>
                <a:gd name="T6" fmla="*/ 229 w 233"/>
                <a:gd name="T7" fmla="*/ 121 h 156"/>
                <a:gd name="T8" fmla="*/ 230 w 233"/>
                <a:gd name="T9" fmla="*/ 118 h 156"/>
                <a:gd name="T10" fmla="*/ 228 w 233"/>
                <a:gd name="T11" fmla="*/ 116 h 156"/>
                <a:gd name="T12" fmla="*/ 228 w 233"/>
                <a:gd name="T13" fmla="*/ 113 h 156"/>
                <a:gd name="T14" fmla="*/ 232 w 233"/>
                <a:gd name="T15" fmla="*/ 113 h 156"/>
                <a:gd name="T16" fmla="*/ 232 w 233"/>
                <a:gd name="T17" fmla="*/ 39 h 156"/>
                <a:gd name="T18" fmla="*/ 231 w 233"/>
                <a:gd name="T19" fmla="*/ 35 h 156"/>
                <a:gd name="T20" fmla="*/ 227 w 233"/>
                <a:gd name="T21" fmla="*/ 32 h 156"/>
                <a:gd name="T22" fmla="*/ 224 w 233"/>
                <a:gd name="T23" fmla="*/ 30 h 156"/>
                <a:gd name="T24" fmla="*/ 222 w 233"/>
                <a:gd name="T25" fmla="*/ 26 h 156"/>
                <a:gd name="T26" fmla="*/ 221 w 233"/>
                <a:gd name="T27" fmla="*/ 23 h 156"/>
                <a:gd name="T28" fmla="*/ 225 w 233"/>
                <a:gd name="T29" fmla="*/ 20 h 156"/>
                <a:gd name="T30" fmla="*/ 228 w 233"/>
                <a:gd name="T31" fmla="*/ 17 h 156"/>
                <a:gd name="T32" fmla="*/ 230 w 233"/>
                <a:gd name="T33" fmla="*/ 10 h 156"/>
                <a:gd name="T34" fmla="*/ 230 w 233"/>
                <a:gd name="T35" fmla="*/ 10 h 156"/>
                <a:gd name="T36" fmla="*/ 10 w 233"/>
                <a:gd name="T37" fmla="*/ 0 h 156"/>
                <a:gd name="T38" fmla="*/ 7 w 233"/>
                <a:gd name="T39" fmla="*/ 39 h 156"/>
                <a:gd name="T40" fmla="*/ 0 w 233"/>
                <a:gd name="T41" fmla="*/ 123 h 156"/>
                <a:gd name="T42" fmla="*/ 170 w 233"/>
                <a:gd name="T43" fmla="*/ 133 h 156"/>
                <a:gd name="T44" fmla="*/ 172 w 233"/>
                <a:gd name="T45" fmla="*/ 136 h 156"/>
                <a:gd name="T46" fmla="*/ 178 w 233"/>
                <a:gd name="T47" fmla="*/ 139 h 156"/>
                <a:gd name="T48" fmla="*/ 182 w 233"/>
                <a:gd name="T49" fmla="*/ 142 h 156"/>
                <a:gd name="T50" fmla="*/ 186 w 233"/>
                <a:gd name="T51" fmla="*/ 142 h 156"/>
                <a:gd name="T52" fmla="*/ 190 w 233"/>
                <a:gd name="T53" fmla="*/ 139 h 156"/>
                <a:gd name="T54" fmla="*/ 192 w 233"/>
                <a:gd name="T55" fmla="*/ 139 h 156"/>
                <a:gd name="T56" fmla="*/ 195 w 233"/>
                <a:gd name="T57" fmla="*/ 140 h 156"/>
                <a:gd name="T58" fmla="*/ 197 w 233"/>
                <a:gd name="T59" fmla="*/ 140 h 156"/>
                <a:gd name="T60" fmla="*/ 200 w 233"/>
                <a:gd name="T61" fmla="*/ 140 h 156"/>
                <a:gd name="T62" fmla="*/ 203 w 233"/>
                <a:gd name="T63" fmla="*/ 139 h 156"/>
                <a:gd name="T64" fmla="*/ 207 w 233"/>
                <a:gd name="T65" fmla="*/ 140 h 156"/>
                <a:gd name="T66" fmla="*/ 209 w 233"/>
                <a:gd name="T67" fmla="*/ 142 h 156"/>
                <a:gd name="T68" fmla="*/ 215 w 233"/>
                <a:gd name="T69" fmla="*/ 143 h 156"/>
                <a:gd name="T70" fmla="*/ 216 w 233"/>
                <a:gd name="T71" fmla="*/ 145 h 156"/>
                <a:gd name="T72" fmla="*/ 218 w 233"/>
                <a:gd name="T73" fmla="*/ 145 h 156"/>
                <a:gd name="T74" fmla="*/ 222 w 233"/>
                <a:gd name="T75" fmla="*/ 148 h 156"/>
                <a:gd name="T76" fmla="*/ 224 w 233"/>
                <a:gd name="T77" fmla="*/ 149 h 156"/>
                <a:gd name="T78" fmla="*/ 225 w 233"/>
                <a:gd name="T79" fmla="*/ 151 h 156"/>
                <a:gd name="T80" fmla="*/ 227 w 233"/>
                <a:gd name="T81" fmla="*/ 154 h 156"/>
                <a:gd name="T82" fmla="*/ 229 w 233"/>
                <a:gd name="T83" fmla="*/ 154 h 156"/>
                <a:gd name="T84" fmla="*/ 231 w 233"/>
                <a:gd name="T85" fmla="*/ 154 h 156"/>
                <a:gd name="T86" fmla="*/ 231 w 233"/>
                <a:gd name="T87" fmla="*/ 153 h 156"/>
                <a:gd name="T88" fmla="*/ 230 w 233"/>
                <a:gd name="T89" fmla="*/ 150 h 156"/>
                <a:gd name="T90" fmla="*/ 227 w 233"/>
                <a:gd name="T91" fmla="*/ 145 h 156"/>
                <a:gd name="T92" fmla="*/ 227 w 233"/>
                <a:gd name="T93" fmla="*/ 142 h 156"/>
                <a:gd name="T94" fmla="*/ 229 w 233"/>
                <a:gd name="T95" fmla="*/ 139 h 156"/>
                <a:gd name="T96" fmla="*/ 230 w 233"/>
                <a:gd name="T97" fmla="*/ 136 h 156"/>
                <a:gd name="T98" fmla="*/ 230 w 233"/>
                <a:gd name="T99" fmla="*/ 133 h 156"/>
                <a:gd name="T100" fmla="*/ 230 w 233"/>
                <a:gd name="T101" fmla="*/ 131 h 156"/>
                <a:gd name="T102" fmla="*/ 232 w 233"/>
                <a:gd name="T103" fmla="*/ 130 h 156"/>
                <a:gd name="T104" fmla="*/ 232 w 233"/>
                <a:gd name="T105" fmla="*/ 12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3" h="156">
                  <a:moveTo>
                    <a:pt x="232" y="127"/>
                  </a:moveTo>
                  <a:cubicBezTo>
                    <a:pt x="231" y="126"/>
                    <a:pt x="232" y="125"/>
                    <a:pt x="231" y="125"/>
                  </a:cubicBezTo>
                  <a:cubicBezTo>
                    <a:pt x="230" y="125"/>
                    <a:pt x="229" y="124"/>
                    <a:pt x="229" y="123"/>
                  </a:cubicBezTo>
                  <a:cubicBezTo>
                    <a:pt x="228" y="122"/>
                    <a:pt x="228" y="122"/>
                    <a:pt x="229" y="121"/>
                  </a:cubicBezTo>
                  <a:cubicBezTo>
                    <a:pt x="229" y="121"/>
                    <a:pt x="230" y="120"/>
                    <a:pt x="230" y="118"/>
                  </a:cubicBezTo>
                  <a:cubicBezTo>
                    <a:pt x="230" y="117"/>
                    <a:pt x="229" y="116"/>
                    <a:pt x="228" y="116"/>
                  </a:cubicBezTo>
                  <a:cubicBezTo>
                    <a:pt x="227" y="115"/>
                    <a:pt x="228" y="113"/>
                    <a:pt x="228" y="113"/>
                  </a:cubicBezTo>
                  <a:cubicBezTo>
                    <a:pt x="232" y="113"/>
                    <a:pt x="232" y="113"/>
                    <a:pt x="232" y="113"/>
                  </a:cubicBezTo>
                  <a:cubicBezTo>
                    <a:pt x="232" y="113"/>
                    <a:pt x="233" y="41"/>
                    <a:pt x="232" y="39"/>
                  </a:cubicBezTo>
                  <a:cubicBezTo>
                    <a:pt x="232" y="37"/>
                    <a:pt x="232" y="36"/>
                    <a:pt x="231" y="35"/>
                  </a:cubicBezTo>
                  <a:cubicBezTo>
                    <a:pt x="230" y="34"/>
                    <a:pt x="229" y="33"/>
                    <a:pt x="227" y="32"/>
                  </a:cubicBezTo>
                  <a:cubicBezTo>
                    <a:pt x="225" y="32"/>
                    <a:pt x="225" y="31"/>
                    <a:pt x="224" y="30"/>
                  </a:cubicBezTo>
                  <a:cubicBezTo>
                    <a:pt x="224" y="30"/>
                    <a:pt x="224" y="28"/>
                    <a:pt x="222" y="26"/>
                  </a:cubicBezTo>
                  <a:cubicBezTo>
                    <a:pt x="221" y="25"/>
                    <a:pt x="221" y="25"/>
                    <a:pt x="221" y="23"/>
                  </a:cubicBezTo>
                  <a:cubicBezTo>
                    <a:pt x="222" y="21"/>
                    <a:pt x="224" y="21"/>
                    <a:pt x="225" y="20"/>
                  </a:cubicBezTo>
                  <a:cubicBezTo>
                    <a:pt x="226" y="19"/>
                    <a:pt x="227" y="19"/>
                    <a:pt x="228" y="17"/>
                  </a:cubicBezTo>
                  <a:cubicBezTo>
                    <a:pt x="229" y="15"/>
                    <a:pt x="230" y="12"/>
                    <a:pt x="230" y="10"/>
                  </a:cubicBezTo>
                  <a:cubicBezTo>
                    <a:pt x="230" y="10"/>
                    <a:pt x="230" y="10"/>
                    <a:pt x="230" y="10"/>
                  </a:cubicBezTo>
                  <a:cubicBezTo>
                    <a:pt x="194" y="12"/>
                    <a:pt x="36" y="1"/>
                    <a:pt x="10" y="0"/>
                  </a:cubicBezTo>
                  <a:cubicBezTo>
                    <a:pt x="7" y="39"/>
                    <a:pt x="7" y="39"/>
                    <a:pt x="7" y="39"/>
                  </a:cubicBezTo>
                  <a:cubicBezTo>
                    <a:pt x="0" y="123"/>
                    <a:pt x="0" y="123"/>
                    <a:pt x="0" y="123"/>
                  </a:cubicBezTo>
                  <a:cubicBezTo>
                    <a:pt x="19" y="124"/>
                    <a:pt x="143" y="135"/>
                    <a:pt x="170" y="133"/>
                  </a:cubicBezTo>
                  <a:cubicBezTo>
                    <a:pt x="170" y="133"/>
                    <a:pt x="170" y="135"/>
                    <a:pt x="172" y="136"/>
                  </a:cubicBezTo>
                  <a:cubicBezTo>
                    <a:pt x="173" y="136"/>
                    <a:pt x="176" y="138"/>
                    <a:pt x="178" y="139"/>
                  </a:cubicBezTo>
                  <a:cubicBezTo>
                    <a:pt x="179" y="139"/>
                    <a:pt x="180" y="141"/>
                    <a:pt x="182" y="142"/>
                  </a:cubicBezTo>
                  <a:cubicBezTo>
                    <a:pt x="183" y="143"/>
                    <a:pt x="186" y="144"/>
                    <a:pt x="186" y="142"/>
                  </a:cubicBezTo>
                  <a:cubicBezTo>
                    <a:pt x="187" y="140"/>
                    <a:pt x="189" y="138"/>
                    <a:pt x="190" y="139"/>
                  </a:cubicBezTo>
                  <a:cubicBezTo>
                    <a:pt x="191" y="140"/>
                    <a:pt x="191" y="140"/>
                    <a:pt x="192" y="139"/>
                  </a:cubicBezTo>
                  <a:cubicBezTo>
                    <a:pt x="193" y="138"/>
                    <a:pt x="194" y="139"/>
                    <a:pt x="195" y="140"/>
                  </a:cubicBezTo>
                  <a:cubicBezTo>
                    <a:pt x="195" y="140"/>
                    <a:pt x="195" y="139"/>
                    <a:pt x="197" y="140"/>
                  </a:cubicBezTo>
                  <a:cubicBezTo>
                    <a:pt x="198" y="140"/>
                    <a:pt x="199" y="139"/>
                    <a:pt x="200" y="140"/>
                  </a:cubicBezTo>
                  <a:cubicBezTo>
                    <a:pt x="201" y="140"/>
                    <a:pt x="202" y="139"/>
                    <a:pt x="203" y="139"/>
                  </a:cubicBezTo>
                  <a:cubicBezTo>
                    <a:pt x="204" y="139"/>
                    <a:pt x="205" y="139"/>
                    <a:pt x="207" y="140"/>
                  </a:cubicBezTo>
                  <a:cubicBezTo>
                    <a:pt x="209" y="140"/>
                    <a:pt x="208" y="142"/>
                    <a:pt x="209" y="142"/>
                  </a:cubicBezTo>
                  <a:cubicBezTo>
                    <a:pt x="211" y="142"/>
                    <a:pt x="214" y="143"/>
                    <a:pt x="215" y="143"/>
                  </a:cubicBezTo>
                  <a:cubicBezTo>
                    <a:pt x="216" y="143"/>
                    <a:pt x="216" y="144"/>
                    <a:pt x="216" y="145"/>
                  </a:cubicBezTo>
                  <a:cubicBezTo>
                    <a:pt x="216" y="146"/>
                    <a:pt x="217" y="144"/>
                    <a:pt x="218" y="145"/>
                  </a:cubicBezTo>
                  <a:cubicBezTo>
                    <a:pt x="220" y="146"/>
                    <a:pt x="221" y="148"/>
                    <a:pt x="222" y="148"/>
                  </a:cubicBezTo>
                  <a:cubicBezTo>
                    <a:pt x="224" y="147"/>
                    <a:pt x="224" y="148"/>
                    <a:pt x="224" y="149"/>
                  </a:cubicBezTo>
                  <a:cubicBezTo>
                    <a:pt x="223" y="150"/>
                    <a:pt x="224" y="150"/>
                    <a:pt x="225" y="151"/>
                  </a:cubicBezTo>
                  <a:cubicBezTo>
                    <a:pt x="226" y="152"/>
                    <a:pt x="226" y="153"/>
                    <a:pt x="227" y="154"/>
                  </a:cubicBezTo>
                  <a:cubicBezTo>
                    <a:pt x="227" y="156"/>
                    <a:pt x="228" y="153"/>
                    <a:pt x="229" y="154"/>
                  </a:cubicBezTo>
                  <a:cubicBezTo>
                    <a:pt x="230" y="154"/>
                    <a:pt x="230" y="155"/>
                    <a:pt x="231" y="154"/>
                  </a:cubicBezTo>
                  <a:cubicBezTo>
                    <a:pt x="231" y="154"/>
                    <a:pt x="231" y="154"/>
                    <a:pt x="231" y="153"/>
                  </a:cubicBezTo>
                  <a:cubicBezTo>
                    <a:pt x="231" y="152"/>
                    <a:pt x="230" y="151"/>
                    <a:pt x="230" y="150"/>
                  </a:cubicBezTo>
                  <a:cubicBezTo>
                    <a:pt x="229" y="148"/>
                    <a:pt x="228" y="147"/>
                    <a:pt x="227" y="145"/>
                  </a:cubicBezTo>
                  <a:cubicBezTo>
                    <a:pt x="226" y="144"/>
                    <a:pt x="227" y="143"/>
                    <a:pt x="227" y="142"/>
                  </a:cubicBezTo>
                  <a:cubicBezTo>
                    <a:pt x="228" y="141"/>
                    <a:pt x="229" y="141"/>
                    <a:pt x="229" y="139"/>
                  </a:cubicBezTo>
                  <a:cubicBezTo>
                    <a:pt x="229" y="137"/>
                    <a:pt x="229" y="138"/>
                    <a:pt x="230" y="136"/>
                  </a:cubicBezTo>
                  <a:cubicBezTo>
                    <a:pt x="230" y="135"/>
                    <a:pt x="230" y="134"/>
                    <a:pt x="230" y="133"/>
                  </a:cubicBezTo>
                  <a:cubicBezTo>
                    <a:pt x="230" y="132"/>
                    <a:pt x="230" y="132"/>
                    <a:pt x="230" y="131"/>
                  </a:cubicBezTo>
                  <a:cubicBezTo>
                    <a:pt x="231" y="131"/>
                    <a:pt x="232" y="131"/>
                    <a:pt x="232" y="130"/>
                  </a:cubicBezTo>
                  <a:cubicBezTo>
                    <a:pt x="233" y="128"/>
                    <a:pt x="233" y="128"/>
                    <a:pt x="232" y="127"/>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37" name="Line 369">
              <a:extLst>
                <a:ext uri="{FF2B5EF4-FFF2-40B4-BE49-F238E27FC236}">
                  <a16:creationId xmlns:a16="http://schemas.microsoft.com/office/drawing/2014/main" id="{08841E9B-3E45-49AA-B263-48A25490423A}"/>
                </a:ext>
              </a:extLst>
            </p:cNvPr>
            <p:cNvSpPr>
              <a:spLocks noChangeShapeType="1"/>
            </p:cNvSpPr>
            <p:nvPr/>
          </p:nvSpPr>
          <p:spPr bwMode="gray">
            <a:xfrm>
              <a:off x="6904459" y="34493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38" name="Line 370">
              <a:extLst>
                <a:ext uri="{FF2B5EF4-FFF2-40B4-BE49-F238E27FC236}">
                  <a16:creationId xmlns:a16="http://schemas.microsoft.com/office/drawing/2014/main" id="{33C82FBC-58F1-4E85-AEB9-80C3F02D31C8}"/>
                </a:ext>
              </a:extLst>
            </p:cNvPr>
            <p:cNvSpPr>
              <a:spLocks noChangeShapeType="1"/>
            </p:cNvSpPr>
            <p:nvPr/>
          </p:nvSpPr>
          <p:spPr bwMode="gray">
            <a:xfrm>
              <a:off x="6904459" y="3449363"/>
              <a:ext cx="0" cy="0"/>
            </a:xfrm>
            <a:prstGeom prst="line">
              <a:avLst/>
            </a:prstGeom>
            <a:noFill/>
            <a:ln w="476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39" name="Freeform 371">
              <a:extLst>
                <a:ext uri="{FF2B5EF4-FFF2-40B4-BE49-F238E27FC236}">
                  <a16:creationId xmlns:a16="http://schemas.microsoft.com/office/drawing/2014/main" id="{C1BA98C3-E12A-4FF9-90B9-6CBBB6318475}"/>
                </a:ext>
              </a:extLst>
            </p:cNvPr>
            <p:cNvSpPr>
              <a:spLocks/>
            </p:cNvSpPr>
            <p:nvPr/>
          </p:nvSpPr>
          <p:spPr bwMode="gray">
            <a:xfrm>
              <a:off x="6278648" y="3336749"/>
              <a:ext cx="809442" cy="654664"/>
            </a:xfrm>
            <a:custGeom>
              <a:avLst/>
              <a:gdLst>
                <a:gd name="T0" fmla="*/ 179 w 242"/>
                <a:gd name="T1" fmla="*/ 18 h 192"/>
                <a:gd name="T2" fmla="*/ 157 w 242"/>
                <a:gd name="T3" fmla="*/ 16 h 192"/>
                <a:gd name="T4" fmla="*/ 50 w 242"/>
                <a:gd name="T5" fmla="*/ 4 h 192"/>
                <a:gd name="T6" fmla="*/ 23 w 242"/>
                <a:gd name="T7" fmla="*/ 0 h 192"/>
                <a:gd name="T8" fmla="*/ 0 w 242"/>
                <a:gd name="T9" fmla="*/ 168 h 192"/>
                <a:gd name="T10" fmla="*/ 199 w 242"/>
                <a:gd name="T11" fmla="*/ 190 h 192"/>
                <a:gd name="T12" fmla="*/ 231 w 242"/>
                <a:gd name="T13" fmla="*/ 192 h 192"/>
                <a:gd name="T14" fmla="*/ 242 w 242"/>
                <a:gd name="T15" fmla="*/ 23 h 192"/>
                <a:gd name="T16" fmla="*/ 179 w 242"/>
                <a:gd name="T17" fmla="*/ 1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192">
                  <a:moveTo>
                    <a:pt x="179" y="18"/>
                  </a:moveTo>
                  <a:cubicBezTo>
                    <a:pt x="179" y="18"/>
                    <a:pt x="167" y="17"/>
                    <a:pt x="157" y="16"/>
                  </a:cubicBezTo>
                  <a:cubicBezTo>
                    <a:pt x="147" y="15"/>
                    <a:pt x="75" y="7"/>
                    <a:pt x="50" y="4"/>
                  </a:cubicBezTo>
                  <a:cubicBezTo>
                    <a:pt x="43" y="3"/>
                    <a:pt x="23" y="0"/>
                    <a:pt x="23" y="0"/>
                  </a:cubicBezTo>
                  <a:cubicBezTo>
                    <a:pt x="0" y="168"/>
                    <a:pt x="0" y="168"/>
                    <a:pt x="0" y="168"/>
                  </a:cubicBezTo>
                  <a:cubicBezTo>
                    <a:pt x="0" y="168"/>
                    <a:pt x="180" y="190"/>
                    <a:pt x="199" y="190"/>
                  </a:cubicBezTo>
                  <a:cubicBezTo>
                    <a:pt x="231" y="192"/>
                    <a:pt x="231" y="192"/>
                    <a:pt x="231" y="192"/>
                  </a:cubicBezTo>
                  <a:cubicBezTo>
                    <a:pt x="242" y="23"/>
                    <a:pt x="242" y="23"/>
                    <a:pt x="242" y="23"/>
                  </a:cubicBezTo>
                  <a:lnTo>
                    <a:pt x="179" y="18"/>
                  </a:ln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40" name="Freeform 372">
              <a:extLst>
                <a:ext uri="{FF2B5EF4-FFF2-40B4-BE49-F238E27FC236}">
                  <a16:creationId xmlns:a16="http://schemas.microsoft.com/office/drawing/2014/main" id="{0D9A64E2-2E3A-4DB8-A5F0-9BD6762207E4}"/>
                </a:ext>
              </a:extLst>
            </p:cNvPr>
            <p:cNvSpPr>
              <a:spLocks/>
            </p:cNvSpPr>
            <p:nvPr/>
          </p:nvSpPr>
          <p:spPr bwMode="gray">
            <a:xfrm>
              <a:off x="6876548" y="3110018"/>
              <a:ext cx="919621" cy="475984"/>
            </a:xfrm>
            <a:custGeom>
              <a:avLst/>
              <a:gdLst>
                <a:gd name="T0" fmla="*/ 273 w 275"/>
                <a:gd name="T1" fmla="*/ 133 h 139"/>
                <a:gd name="T2" fmla="*/ 270 w 275"/>
                <a:gd name="T3" fmla="*/ 129 h 139"/>
                <a:gd name="T4" fmla="*/ 267 w 275"/>
                <a:gd name="T5" fmla="*/ 125 h 139"/>
                <a:gd name="T6" fmla="*/ 265 w 275"/>
                <a:gd name="T7" fmla="*/ 121 h 139"/>
                <a:gd name="T8" fmla="*/ 264 w 275"/>
                <a:gd name="T9" fmla="*/ 114 h 139"/>
                <a:gd name="T10" fmla="*/ 258 w 275"/>
                <a:gd name="T11" fmla="*/ 108 h 139"/>
                <a:gd name="T12" fmla="*/ 259 w 275"/>
                <a:gd name="T13" fmla="*/ 100 h 139"/>
                <a:gd name="T14" fmla="*/ 258 w 275"/>
                <a:gd name="T15" fmla="*/ 95 h 139"/>
                <a:gd name="T16" fmla="*/ 257 w 275"/>
                <a:gd name="T17" fmla="*/ 89 h 139"/>
                <a:gd name="T18" fmla="*/ 255 w 275"/>
                <a:gd name="T19" fmla="*/ 85 h 139"/>
                <a:gd name="T20" fmla="*/ 256 w 275"/>
                <a:gd name="T21" fmla="*/ 82 h 139"/>
                <a:gd name="T22" fmla="*/ 256 w 275"/>
                <a:gd name="T23" fmla="*/ 78 h 139"/>
                <a:gd name="T24" fmla="*/ 254 w 275"/>
                <a:gd name="T25" fmla="*/ 73 h 139"/>
                <a:gd name="T26" fmla="*/ 250 w 275"/>
                <a:gd name="T27" fmla="*/ 70 h 139"/>
                <a:gd name="T28" fmla="*/ 250 w 275"/>
                <a:gd name="T29" fmla="*/ 65 h 139"/>
                <a:gd name="T30" fmla="*/ 250 w 275"/>
                <a:gd name="T31" fmla="*/ 59 h 139"/>
                <a:gd name="T32" fmla="*/ 248 w 275"/>
                <a:gd name="T33" fmla="*/ 54 h 139"/>
                <a:gd name="T34" fmla="*/ 245 w 275"/>
                <a:gd name="T35" fmla="*/ 48 h 139"/>
                <a:gd name="T36" fmla="*/ 243 w 275"/>
                <a:gd name="T37" fmla="*/ 42 h 139"/>
                <a:gd name="T38" fmla="*/ 241 w 275"/>
                <a:gd name="T39" fmla="*/ 37 h 139"/>
                <a:gd name="T40" fmla="*/ 240 w 275"/>
                <a:gd name="T41" fmla="*/ 32 h 139"/>
                <a:gd name="T42" fmla="*/ 237 w 275"/>
                <a:gd name="T43" fmla="*/ 31 h 139"/>
                <a:gd name="T44" fmla="*/ 233 w 275"/>
                <a:gd name="T45" fmla="*/ 28 h 139"/>
                <a:gd name="T46" fmla="*/ 230 w 275"/>
                <a:gd name="T47" fmla="*/ 25 h 139"/>
                <a:gd name="T48" fmla="*/ 224 w 275"/>
                <a:gd name="T49" fmla="*/ 22 h 139"/>
                <a:gd name="T50" fmla="*/ 217 w 275"/>
                <a:gd name="T51" fmla="*/ 19 h 139"/>
                <a:gd name="T52" fmla="*/ 211 w 275"/>
                <a:gd name="T53" fmla="*/ 16 h 139"/>
                <a:gd name="T54" fmla="*/ 205 w 275"/>
                <a:gd name="T55" fmla="*/ 17 h 139"/>
                <a:gd name="T56" fmla="*/ 200 w 275"/>
                <a:gd name="T57" fmla="*/ 16 h 139"/>
                <a:gd name="T58" fmla="*/ 194 w 275"/>
                <a:gd name="T59" fmla="*/ 19 h 139"/>
                <a:gd name="T60" fmla="*/ 186 w 275"/>
                <a:gd name="T61" fmla="*/ 16 h 139"/>
                <a:gd name="T62" fmla="*/ 178 w 275"/>
                <a:gd name="T63" fmla="*/ 10 h 139"/>
                <a:gd name="T64" fmla="*/ 0 w 275"/>
                <a:gd name="T65" fmla="*/ 84 h 139"/>
                <a:gd name="T66" fmla="*/ 60 w 275"/>
                <a:gd name="T67" fmla="*/ 131 h 139"/>
                <a:gd name="T68" fmla="*/ 273 w 275"/>
                <a:gd name="T69" fmla="*/ 13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139">
                  <a:moveTo>
                    <a:pt x="273" y="136"/>
                  </a:moveTo>
                  <a:cubicBezTo>
                    <a:pt x="272" y="135"/>
                    <a:pt x="272" y="135"/>
                    <a:pt x="273" y="133"/>
                  </a:cubicBezTo>
                  <a:cubicBezTo>
                    <a:pt x="273" y="132"/>
                    <a:pt x="272" y="132"/>
                    <a:pt x="271" y="131"/>
                  </a:cubicBezTo>
                  <a:cubicBezTo>
                    <a:pt x="271" y="131"/>
                    <a:pt x="270" y="130"/>
                    <a:pt x="270" y="129"/>
                  </a:cubicBezTo>
                  <a:cubicBezTo>
                    <a:pt x="270" y="128"/>
                    <a:pt x="270" y="127"/>
                    <a:pt x="269" y="127"/>
                  </a:cubicBezTo>
                  <a:cubicBezTo>
                    <a:pt x="268" y="127"/>
                    <a:pt x="268" y="127"/>
                    <a:pt x="267" y="125"/>
                  </a:cubicBezTo>
                  <a:cubicBezTo>
                    <a:pt x="267" y="124"/>
                    <a:pt x="266" y="125"/>
                    <a:pt x="265" y="124"/>
                  </a:cubicBezTo>
                  <a:cubicBezTo>
                    <a:pt x="264" y="124"/>
                    <a:pt x="265" y="122"/>
                    <a:pt x="265" y="121"/>
                  </a:cubicBezTo>
                  <a:cubicBezTo>
                    <a:pt x="265" y="119"/>
                    <a:pt x="264" y="118"/>
                    <a:pt x="264" y="116"/>
                  </a:cubicBezTo>
                  <a:cubicBezTo>
                    <a:pt x="264" y="115"/>
                    <a:pt x="265" y="114"/>
                    <a:pt x="264" y="114"/>
                  </a:cubicBezTo>
                  <a:cubicBezTo>
                    <a:pt x="263" y="113"/>
                    <a:pt x="262" y="113"/>
                    <a:pt x="262" y="111"/>
                  </a:cubicBezTo>
                  <a:cubicBezTo>
                    <a:pt x="261" y="110"/>
                    <a:pt x="259" y="109"/>
                    <a:pt x="258" y="108"/>
                  </a:cubicBezTo>
                  <a:cubicBezTo>
                    <a:pt x="257" y="106"/>
                    <a:pt x="257" y="106"/>
                    <a:pt x="258" y="105"/>
                  </a:cubicBezTo>
                  <a:cubicBezTo>
                    <a:pt x="259" y="103"/>
                    <a:pt x="258" y="101"/>
                    <a:pt x="259" y="100"/>
                  </a:cubicBezTo>
                  <a:cubicBezTo>
                    <a:pt x="261" y="100"/>
                    <a:pt x="259" y="99"/>
                    <a:pt x="259" y="98"/>
                  </a:cubicBezTo>
                  <a:cubicBezTo>
                    <a:pt x="259" y="97"/>
                    <a:pt x="259" y="96"/>
                    <a:pt x="258" y="95"/>
                  </a:cubicBezTo>
                  <a:cubicBezTo>
                    <a:pt x="257" y="94"/>
                    <a:pt x="257" y="93"/>
                    <a:pt x="257" y="92"/>
                  </a:cubicBezTo>
                  <a:cubicBezTo>
                    <a:pt x="257" y="90"/>
                    <a:pt x="256" y="90"/>
                    <a:pt x="257" y="89"/>
                  </a:cubicBezTo>
                  <a:cubicBezTo>
                    <a:pt x="258" y="88"/>
                    <a:pt x="257" y="88"/>
                    <a:pt x="256" y="88"/>
                  </a:cubicBezTo>
                  <a:cubicBezTo>
                    <a:pt x="255" y="87"/>
                    <a:pt x="256" y="86"/>
                    <a:pt x="255" y="85"/>
                  </a:cubicBezTo>
                  <a:cubicBezTo>
                    <a:pt x="255" y="84"/>
                    <a:pt x="255" y="85"/>
                    <a:pt x="256" y="84"/>
                  </a:cubicBezTo>
                  <a:cubicBezTo>
                    <a:pt x="257" y="84"/>
                    <a:pt x="257" y="83"/>
                    <a:pt x="256" y="82"/>
                  </a:cubicBezTo>
                  <a:cubicBezTo>
                    <a:pt x="256" y="81"/>
                    <a:pt x="255" y="81"/>
                    <a:pt x="256" y="80"/>
                  </a:cubicBezTo>
                  <a:cubicBezTo>
                    <a:pt x="256" y="79"/>
                    <a:pt x="256" y="79"/>
                    <a:pt x="256" y="78"/>
                  </a:cubicBezTo>
                  <a:cubicBezTo>
                    <a:pt x="256" y="76"/>
                    <a:pt x="256" y="75"/>
                    <a:pt x="255" y="75"/>
                  </a:cubicBezTo>
                  <a:cubicBezTo>
                    <a:pt x="254" y="75"/>
                    <a:pt x="254" y="75"/>
                    <a:pt x="254" y="73"/>
                  </a:cubicBezTo>
                  <a:cubicBezTo>
                    <a:pt x="253" y="71"/>
                    <a:pt x="252" y="73"/>
                    <a:pt x="251" y="73"/>
                  </a:cubicBezTo>
                  <a:cubicBezTo>
                    <a:pt x="250" y="72"/>
                    <a:pt x="250" y="71"/>
                    <a:pt x="250" y="70"/>
                  </a:cubicBezTo>
                  <a:cubicBezTo>
                    <a:pt x="250" y="68"/>
                    <a:pt x="250" y="68"/>
                    <a:pt x="250" y="66"/>
                  </a:cubicBezTo>
                  <a:cubicBezTo>
                    <a:pt x="250" y="65"/>
                    <a:pt x="250" y="65"/>
                    <a:pt x="250" y="65"/>
                  </a:cubicBezTo>
                  <a:cubicBezTo>
                    <a:pt x="250" y="64"/>
                    <a:pt x="251" y="64"/>
                    <a:pt x="251" y="62"/>
                  </a:cubicBezTo>
                  <a:cubicBezTo>
                    <a:pt x="251" y="61"/>
                    <a:pt x="251" y="60"/>
                    <a:pt x="250" y="59"/>
                  </a:cubicBezTo>
                  <a:cubicBezTo>
                    <a:pt x="249" y="58"/>
                    <a:pt x="249" y="57"/>
                    <a:pt x="249" y="56"/>
                  </a:cubicBezTo>
                  <a:cubicBezTo>
                    <a:pt x="249" y="54"/>
                    <a:pt x="249" y="54"/>
                    <a:pt x="248" y="54"/>
                  </a:cubicBezTo>
                  <a:cubicBezTo>
                    <a:pt x="248" y="54"/>
                    <a:pt x="247" y="52"/>
                    <a:pt x="246" y="51"/>
                  </a:cubicBezTo>
                  <a:cubicBezTo>
                    <a:pt x="245" y="51"/>
                    <a:pt x="245" y="49"/>
                    <a:pt x="245" y="48"/>
                  </a:cubicBezTo>
                  <a:cubicBezTo>
                    <a:pt x="245" y="47"/>
                    <a:pt x="244" y="46"/>
                    <a:pt x="243" y="46"/>
                  </a:cubicBezTo>
                  <a:cubicBezTo>
                    <a:pt x="242" y="45"/>
                    <a:pt x="243" y="44"/>
                    <a:pt x="243" y="42"/>
                  </a:cubicBezTo>
                  <a:cubicBezTo>
                    <a:pt x="244" y="41"/>
                    <a:pt x="243" y="40"/>
                    <a:pt x="242" y="40"/>
                  </a:cubicBezTo>
                  <a:cubicBezTo>
                    <a:pt x="241" y="39"/>
                    <a:pt x="240" y="38"/>
                    <a:pt x="241" y="37"/>
                  </a:cubicBezTo>
                  <a:cubicBezTo>
                    <a:pt x="241" y="35"/>
                    <a:pt x="242" y="35"/>
                    <a:pt x="242" y="34"/>
                  </a:cubicBezTo>
                  <a:cubicBezTo>
                    <a:pt x="242" y="32"/>
                    <a:pt x="241" y="32"/>
                    <a:pt x="240" y="32"/>
                  </a:cubicBezTo>
                  <a:cubicBezTo>
                    <a:pt x="240" y="32"/>
                    <a:pt x="239" y="32"/>
                    <a:pt x="239" y="31"/>
                  </a:cubicBezTo>
                  <a:cubicBezTo>
                    <a:pt x="238" y="32"/>
                    <a:pt x="238" y="31"/>
                    <a:pt x="237" y="31"/>
                  </a:cubicBezTo>
                  <a:cubicBezTo>
                    <a:pt x="236" y="30"/>
                    <a:pt x="235" y="33"/>
                    <a:pt x="235" y="31"/>
                  </a:cubicBezTo>
                  <a:cubicBezTo>
                    <a:pt x="234" y="30"/>
                    <a:pt x="234" y="29"/>
                    <a:pt x="233" y="28"/>
                  </a:cubicBezTo>
                  <a:cubicBezTo>
                    <a:pt x="232" y="27"/>
                    <a:pt x="231" y="27"/>
                    <a:pt x="232" y="26"/>
                  </a:cubicBezTo>
                  <a:cubicBezTo>
                    <a:pt x="232" y="25"/>
                    <a:pt x="232" y="24"/>
                    <a:pt x="230" y="25"/>
                  </a:cubicBezTo>
                  <a:cubicBezTo>
                    <a:pt x="229" y="25"/>
                    <a:pt x="228" y="23"/>
                    <a:pt x="226" y="22"/>
                  </a:cubicBezTo>
                  <a:cubicBezTo>
                    <a:pt x="225" y="21"/>
                    <a:pt x="224" y="23"/>
                    <a:pt x="224" y="22"/>
                  </a:cubicBezTo>
                  <a:cubicBezTo>
                    <a:pt x="224" y="21"/>
                    <a:pt x="224" y="20"/>
                    <a:pt x="223" y="20"/>
                  </a:cubicBezTo>
                  <a:cubicBezTo>
                    <a:pt x="222" y="20"/>
                    <a:pt x="219" y="19"/>
                    <a:pt x="217" y="19"/>
                  </a:cubicBezTo>
                  <a:cubicBezTo>
                    <a:pt x="216" y="19"/>
                    <a:pt x="217" y="17"/>
                    <a:pt x="215" y="17"/>
                  </a:cubicBezTo>
                  <a:cubicBezTo>
                    <a:pt x="213" y="16"/>
                    <a:pt x="212" y="16"/>
                    <a:pt x="211" y="16"/>
                  </a:cubicBezTo>
                  <a:cubicBezTo>
                    <a:pt x="210" y="16"/>
                    <a:pt x="209" y="17"/>
                    <a:pt x="208" y="17"/>
                  </a:cubicBezTo>
                  <a:cubicBezTo>
                    <a:pt x="207" y="16"/>
                    <a:pt x="206" y="17"/>
                    <a:pt x="205" y="17"/>
                  </a:cubicBezTo>
                  <a:cubicBezTo>
                    <a:pt x="203" y="16"/>
                    <a:pt x="203" y="17"/>
                    <a:pt x="203" y="17"/>
                  </a:cubicBezTo>
                  <a:cubicBezTo>
                    <a:pt x="202" y="16"/>
                    <a:pt x="201" y="15"/>
                    <a:pt x="200" y="16"/>
                  </a:cubicBezTo>
                  <a:cubicBezTo>
                    <a:pt x="199" y="17"/>
                    <a:pt x="199" y="17"/>
                    <a:pt x="198" y="16"/>
                  </a:cubicBezTo>
                  <a:cubicBezTo>
                    <a:pt x="197" y="15"/>
                    <a:pt x="195" y="17"/>
                    <a:pt x="194" y="19"/>
                  </a:cubicBezTo>
                  <a:cubicBezTo>
                    <a:pt x="194" y="21"/>
                    <a:pt x="191" y="20"/>
                    <a:pt x="190" y="19"/>
                  </a:cubicBezTo>
                  <a:cubicBezTo>
                    <a:pt x="188" y="18"/>
                    <a:pt x="187" y="16"/>
                    <a:pt x="186" y="16"/>
                  </a:cubicBezTo>
                  <a:cubicBezTo>
                    <a:pt x="184" y="15"/>
                    <a:pt x="181" y="13"/>
                    <a:pt x="180" y="13"/>
                  </a:cubicBezTo>
                  <a:cubicBezTo>
                    <a:pt x="178" y="12"/>
                    <a:pt x="178" y="10"/>
                    <a:pt x="178" y="10"/>
                  </a:cubicBezTo>
                  <a:cubicBezTo>
                    <a:pt x="151" y="12"/>
                    <a:pt x="27" y="1"/>
                    <a:pt x="8" y="0"/>
                  </a:cubicBezTo>
                  <a:cubicBezTo>
                    <a:pt x="0" y="84"/>
                    <a:pt x="0" y="84"/>
                    <a:pt x="0" y="84"/>
                  </a:cubicBezTo>
                  <a:cubicBezTo>
                    <a:pt x="63" y="89"/>
                    <a:pt x="63" y="89"/>
                    <a:pt x="63" y="89"/>
                  </a:cubicBezTo>
                  <a:cubicBezTo>
                    <a:pt x="60" y="131"/>
                    <a:pt x="60" y="131"/>
                    <a:pt x="60" y="131"/>
                  </a:cubicBezTo>
                  <a:cubicBezTo>
                    <a:pt x="89" y="133"/>
                    <a:pt x="235" y="139"/>
                    <a:pt x="275" y="137"/>
                  </a:cubicBezTo>
                  <a:cubicBezTo>
                    <a:pt x="274" y="137"/>
                    <a:pt x="273" y="137"/>
                    <a:pt x="273" y="136"/>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41" name="Freeform 373">
              <a:extLst>
                <a:ext uri="{FF2B5EF4-FFF2-40B4-BE49-F238E27FC236}">
                  <a16:creationId xmlns:a16="http://schemas.microsoft.com/office/drawing/2014/main" id="{58E5C4C3-C8DD-4112-B245-206F493BF269}"/>
                </a:ext>
              </a:extLst>
            </p:cNvPr>
            <p:cNvSpPr>
              <a:spLocks/>
            </p:cNvSpPr>
            <p:nvPr/>
          </p:nvSpPr>
          <p:spPr bwMode="gray">
            <a:xfrm>
              <a:off x="6462278" y="4055979"/>
              <a:ext cx="1554247" cy="1554079"/>
            </a:xfrm>
            <a:custGeom>
              <a:avLst/>
              <a:gdLst>
                <a:gd name="T0" fmla="*/ 460 w 465"/>
                <a:gd name="T1" fmla="*/ 225 h 455"/>
                <a:gd name="T2" fmla="*/ 451 w 465"/>
                <a:gd name="T3" fmla="*/ 204 h 455"/>
                <a:gd name="T4" fmla="*/ 434 w 465"/>
                <a:gd name="T5" fmla="*/ 133 h 455"/>
                <a:gd name="T6" fmla="*/ 414 w 465"/>
                <a:gd name="T7" fmla="*/ 122 h 455"/>
                <a:gd name="T8" fmla="*/ 390 w 465"/>
                <a:gd name="T9" fmla="*/ 118 h 455"/>
                <a:gd name="T10" fmla="*/ 366 w 465"/>
                <a:gd name="T11" fmla="*/ 124 h 455"/>
                <a:gd name="T12" fmla="*/ 353 w 465"/>
                <a:gd name="T13" fmla="*/ 120 h 455"/>
                <a:gd name="T14" fmla="*/ 339 w 465"/>
                <a:gd name="T15" fmla="*/ 123 h 455"/>
                <a:gd name="T16" fmla="*/ 328 w 465"/>
                <a:gd name="T17" fmla="*/ 122 h 455"/>
                <a:gd name="T18" fmla="*/ 310 w 465"/>
                <a:gd name="T19" fmla="*/ 119 h 455"/>
                <a:gd name="T20" fmla="*/ 296 w 465"/>
                <a:gd name="T21" fmla="*/ 108 h 455"/>
                <a:gd name="T22" fmla="*/ 273 w 465"/>
                <a:gd name="T23" fmla="*/ 104 h 455"/>
                <a:gd name="T24" fmla="*/ 251 w 465"/>
                <a:gd name="T25" fmla="*/ 96 h 455"/>
                <a:gd name="T26" fmla="*/ 141 w 465"/>
                <a:gd name="T27" fmla="*/ 0 h 455"/>
                <a:gd name="T28" fmla="*/ 5 w 465"/>
                <a:gd name="T29" fmla="*/ 189 h 455"/>
                <a:gd name="T30" fmla="*/ 23 w 465"/>
                <a:gd name="T31" fmla="*/ 209 h 455"/>
                <a:gd name="T32" fmla="*/ 44 w 465"/>
                <a:gd name="T33" fmla="*/ 232 h 455"/>
                <a:gd name="T34" fmla="*/ 58 w 465"/>
                <a:gd name="T35" fmla="*/ 254 h 455"/>
                <a:gd name="T36" fmla="*/ 69 w 465"/>
                <a:gd name="T37" fmla="*/ 286 h 455"/>
                <a:gd name="T38" fmla="*/ 91 w 465"/>
                <a:gd name="T39" fmla="*/ 302 h 455"/>
                <a:gd name="T40" fmla="*/ 110 w 465"/>
                <a:gd name="T41" fmla="*/ 315 h 455"/>
                <a:gd name="T42" fmla="*/ 124 w 465"/>
                <a:gd name="T43" fmla="*/ 304 h 455"/>
                <a:gd name="T44" fmla="*/ 135 w 465"/>
                <a:gd name="T45" fmla="*/ 284 h 455"/>
                <a:gd name="T46" fmla="*/ 153 w 465"/>
                <a:gd name="T47" fmla="*/ 284 h 455"/>
                <a:gd name="T48" fmla="*/ 175 w 465"/>
                <a:gd name="T49" fmla="*/ 286 h 455"/>
                <a:gd name="T50" fmla="*/ 184 w 465"/>
                <a:gd name="T51" fmla="*/ 296 h 455"/>
                <a:gd name="T52" fmla="*/ 201 w 465"/>
                <a:gd name="T53" fmla="*/ 312 h 455"/>
                <a:gd name="T54" fmla="*/ 211 w 465"/>
                <a:gd name="T55" fmla="*/ 336 h 455"/>
                <a:gd name="T56" fmla="*/ 218 w 465"/>
                <a:gd name="T57" fmla="*/ 352 h 455"/>
                <a:gd name="T58" fmla="*/ 230 w 465"/>
                <a:gd name="T59" fmla="*/ 368 h 455"/>
                <a:gd name="T60" fmla="*/ 245 w 465"/>
                <a:gd name="T61" fmla="*/ 386 h 455"/>
                <a:gd name="T62" fmla="*/ 248 w 465"/>
                <a:gd name="T63" fmla="*/ 407 h 455"/>
                <a:gd name="T64" fmla="*/ 258 w 465"/>
                <a:gd name="T65" fmla="*/ 429 h 455"/>
                <a:gd name="T66" fmla="*/ 277 w 465"/>
                <a:gd name="T67" fmla="*/ 437 h 455"/>
                <a:gd name="T68" fmla="*/ 297 w 465"/>
                <a:gd name="T69" fmla="*/ 446 h 455"/>
                <a:gd name="T70" fmla="*/ 318 w 465"/>
                <a:gd name="T71" fmla="*/ 454 h 455"/>
                <a:gd name="T72" fmla="*/ 331 w 465"/>
                <a:gd name="T73" fmla="*/ 446 h 455"/>
                <a:gd name="T74" fmla="*/ 321 w 465"/>
                <a:gd name="T75" fmla="*/ 432 h 455"/>
                <a:gd name="T76" fmla="*/ 317 w 465"/>
                <a:gd name="T77" fmla="*/ 411 h 455"/>
                <a:gd name="T78" fmla="*/ 321 w 465"/>
                <a:gd name="T79" fmla="*/ 399 h 455"/>
                <a:gd name="T80" fmla="*/ 312 w 465"/>
                <a:gd name="T81" fmla="*/ 394 h 455"/>
                <a:gd name="T82" fmla="*/ 320 w 465"/>
                <a:gd name="T83" fmla="*/ 388 h 455"/>
                <a:gd name="T84" fmla="*/ 328 w 465"/>
                <a:gd name="T85" fmla="*/ 378 h 455"/>
                <a:gd name="T86" fmla="*/ 326 w 465"/>
                <a:gd name="T87" fmla="*/ 371 h 455"/>
                <a:gd name="T88" fmla="*/ 335 w 465"/>
                <a:gd name="T89" fmla="*/ 363 h 455"/>
                <a:gd name="T90" fmla="*/ 333 w 465"/>
                <a:gd name="T91" fmla="*/ 359 h 455"/>
                <a:gd name="T92" fmla="*/ 340 w 465"/>
                <a:gd name="T93" fmla="*/ 356 h 455"/>
                <a:gd name="T94" fmla="*/ 346 w 465"/>
                <a:gd name="T95" fmla="*/ 354 h 455"/>
                <a:gd name="T96" fmla="*/ 354 w 465"/>
                <a:gd name="T97" fmla="*/ 351 h 455"/>
                <a:gd name="T98" fmla="*/ 352 w 465"/>
                <a:gd name="T99" fmla="*/ 337 h 455"/>
                <a:gd name="T100" fmla="*/ 361 w 465"/>
                <a:gd name="T101" fmla="*/ 341 h 455"/>
                <a:gd name="T102" fmla="*/ 369 w 465"/>
                <a:gd name="T103" fmla="*/ 335 h 455"/>
                <a:gd name="T104" fmla="*/ 384 w 465"/>
                <a:gd name="T105" fmla="*/ 335 h 455"/>
                <a:gd name="T106" fmla="*/ 407 w 465"/>
                <a:gd name="T107" fmla="*/ 317 h 455"/>
                <a:gd name="T108" fmla="*/ 416 w 465"/>
                <a:gd name="T109" fmla="*/ 307 h 455"/>
                <a:gd name="T110" fmla="*/ 410 w 465"/>
                <a:gd name="T111" fmla="*/ 294 h 455"/>
                <a:gd name="T112" fmla="*/ 418 w 465"/>
                <a:gd name="T113" fmla="*/ 295 h 455"/>
                <a:gd name="T114" fmla="*/ 429 w 465"/>
                <a:gd name="T115" fmla="*/ 300 h 455"/>
                <a:gd name="T116" fmla="*/ 424 w 465"/>
                <a:gd name="T117" fmla="*/ 308 h 455"/>
                <a:gd name="T118" fmla="*/ 454 w 465"/>
                <a:gd name="T119" fmla="*/ 294 h 455"/>
                <a:gd name="T120" fmla="*/ 459 w 465"/>
                <a:gd name="T121" fmla="*/ 274 h 455"/>
                <a:gd name="T122" fmla="*/ 461 w 465"/>
                <a:gd name="T123" fmla="*/ 25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5" h="455">
                  <a:moveTo>
                    <a:pt x="464" y="240"/>
                  </a:moveTo>
                  <a:cubicBezTo>
                    <a:pt x="465" y="240"/>
                    <a:pt x="465" y="239"/>
                    <a:pt x="465" y="238"/>
                  </a:cubicBezTo>
                  <a:cubicBezTo>
                    <a:pt x="465" y="236"/>
                    <a:pt x="464" y="236"/>
                    <a:pt x="464" y="235"/>
                  </a:cubicBezTo>
                  <a:cubicBezTo>
                    <a:pt x="465" y="233"/>
                    <a:pt x="465" y="232"/>
                    <a:pt x="464" y="233"/>
                  </a:cubicBezTo>
                  <a:cubicBezTo>
                    <a:pt x="463" y="233"/>
                    <a:pt x="462" y="232"/>
                    <a:pt x="462" y="230"/>
                  </a:cubicBezTo>
                  <a:cubicBezTo>
                    <a:pt x="462" y="229"/>
                    <a:pt x="461" y="229"/>
                    <a:pt x="460" y="228"/>
                  </a:cubicBezTo>
                  <a:cubicBezTo>
                    <a:pt x="459" y="227"/>
                    <a:pt x="459" y="227"/>
                    <a:pt x="460" y="225"/>
                  </a:cubicBezTo>
                  <a:cubicBezTo>
                    <a:pt x="461" y="224"/>
                    <a:pt x="461" y="224"/>
                    <a:pt x="459" y="223"/>
                  </a:cubicBezTo>
                  <a:cubicBezTo>
                    <a:pt x="458" y="222"/>
                    <a:pt x="458" y="222"/>
                    <a:pt x="458" y="221"/>
                  </a:cubicBezTo>
                  <a:cubicBezTo>
                    <a:pt x="458" y="219"/>
                    <a:pt x="458" y="219"/>
                    <a:pt x="457" y="219"/>
                  </a:cubicBezTo>
                  <a:cubicBezTo>
                    <a:pt x="456" y="219"/>
                    <a:pt x="455" y="217"/>
                    <a:pt x="454" y="215"/>
                  </a:cubicBezTo>
                  <a:cubicBezTo>
                    <a:pt x="453" y="214"/>
                    <a:pt x="454" y="212"/>
                    <a:pt x="454" y="211"/>
                  </a:cubicBezTo>
                  <a:cubicBezTo>
                    <a:pt x="455" y="210"/>
                    <a:pt x="454" y="209"/>
                    <a:pt x="453" y="208"/>
                  </a:cubicBezTo>
                  <a:cubicBezTo>
                    <a:pt x="452" y="206"/>
                    <a:pt x="452" y="206"/>
                    <a:pt x="451" y="204"/>
                  </a:cubicBezTo>
                  <a:cubicBezTo>
                    <a:pt x="451" y="202"/>
                    <a:pt x="449" y="202"/>
                    <a:pt x="448" y="201"/>
                  </a:cubicBezTo>
                  <a:cubicBezTo>
                    <a:pt x="447" y="201"/>
                    <a:pt x="446" y="198"/>
                    <a:pt x="446" y="198"/>
                  </a:cubicBezTo>
                  <a:cubicBezTo>
                    <a:pt x="446" y="198"/>
                    <a:pt x="445" y="145"/>
                    <a:pt x="445" y="142"/>
                  </a:cubicBezTo>
                  <a:cubicBezTo>
                    <a:pt x="445" y="140"/>
                    <a:pt x="444" y="134"/>
                    <a:pt x="444" y="132"/>
                  </a:cubicBezTo>
                  <a:cubicBezTo>
                    <a:pt x="444" y="131"/>
                    <a:pt x="442" y="132"/>
                    <a:pt x="441" y="132"/>
                  </a:cubicBezTo>
                  <a:cubicBezTo>
                    <a:pt x="440" y="132"/>
                    <a:pt x="439" y="132"/>
                    <a:pt x="438" y="132"/>
                  </a:cubicBezTo>
                  <a:cubicBezTo>
                    <a:pt x="437" y="131"/>
                    <a:pt x="436" y="132"/>
                    <a:pt x="434" y="133"/>
                  </a:cubicBezTo>
                  <a:cubicBezTo>
                    <a:pt x="433" y="133"/>
                    <a:pt x="433" y="132"/>
                    <a:pt x="432" y="132"/>
                  </a:cubicBezTo>
                  <a:cubicBezTo>
                    <a:pt x="431" y="131"/>
                    <a:pt x="430" y="130"/>
                    <a:pt x="430" y="130"/>
                  </a:cubicBezTo>
                  <a:cubicBezTo>
                    <a:pt x="429" y="130"/>
                    <a:pt x="428" y="130"/>
                    <a:pt x="428" y="130"/>
                  </a:cubicBezTo>
                  <a:cubicBezTo>
                    <a:pt x="427" y="130"/>
                    <a:pt x="425" y="128"/>
                    <a:pt x="424" y="128"/>
                  </a:cubicBezTo>
                  <a:cubicBezTo>
                    <a:pt x="422" y="128"/>
                    <a:pt x="421" y="127"/>
                    <a:pt x="421" y="125"/>
                  </a:cubicBezTo>
                  <a:cubicBezTo>
                    <a:pt x="420" y="124"/>
                    <a:pt x="418" y="124"/>
                    <a:pt x="417" y="125"/>
                  </a:cubicBezTo>
                  <a:cubicBezTo>
                    <a:pt x="416" y="125"/>
                    <a:pt x="414" y="124"/>
                    <a:pt x="414" y="122"/>
                  </a:cubicBezTo>
                  <a:cubicBezTo>
                    <a:pt x="413" y="121"/>
                    <a:pt x="412" y="120"/>
                    <a:pt x="411" y="120"/>
                  </a:cubicBezTo>
                  <a:cubicBezTo>
                    <a:pt x="410" y="120"/>
                    <a:pt x="409" y="120"/>
                    <a:pt x="409" y="119"/>
                  </a:cubicBezTo>
                  <a:cubicBezTo>
                    <a:pt x="409" y="117"/>
                    <a:pt x="406" y="118"/>
                    <a:pt x="405" y="117"/>
                  </a:cubicBezTo>
                  <a:cubicBezTo>
                    <a:pt x="403" y="116"/>
                    <a:pt x="402" y="117"/>
                    <a:pt x="402" y="119"/>
                  </a:cubicBezTo>
                  <a:cubicBezTo>
                    <a:pt x="401" y="121"/>
                    <a:pt x="398" y="120"/>
                    <a:pt x="396" y="120"/>
                  </a:cubicBezTo>
                  <a:cubicBezTo>
                    <a:pt x="394" y="120"/>
                    <a:pt x="392" y="119"/>
                    <a:pt x="392" y="118"/>
                  </a:cubicBezTo>
                  <a:cubicBezTo>
                    <a:pt x="392" y="117"/>
                    <a:pt x="390" y="118"/>
                    <a:pt x="390" y="118"/>
                  </a:cubicBezTo>
                  <a:cubicBezTo>
                    <a:pt x="390" y="118"/>
                    <a:pt x="387" y="119"/>
                    <a:pt x="386" y="119"/>
                  </a:cubicBezTo>
                  <a:cubicBezTo>
                    <a:pt x="385" y="118"/>
                    <a:pt x="385" y="119"/>
                    <a:pt x="385" y="120"/>
                  </a:cubicBezTo>
                  <a:cubicBezTo>
                    <a:pt x="385" y="122"/>
                    <a:pt x="383" y="121"/>
                    <a:pt x="383" y="121"/>
                  </a:cubicBezTo>
                  <a:cubicBezTo>
                    <a:pt x="383" y="121"/>
                    <a:pt x="380" y="120"/>
                    <a:pt x="379" y="120"/>
                  </a:cubicBezTo>
                  <a:cubicBezTo>
                    <a:pt x="377" y="119"/>
                    <a:pt x="376" y="120"/>
                    <a:pt x="375" y="121"/>
                  </a:cubicBezTo>
                  <a:cubicBezTo>
                    <a:pt x="374" y="121"/>
                    <a:pt x="372" y="122"/>
                    <a:pt x="371" y="123"/>
                  </a:cubicBezTo>
                  <a:cubicBezTo>
                    <a:pt x="371" y="125"/>
                    <a:pt x="369" y="125"/>
                    <a:pt x="366" y="124"/>
                  </a:cubicBezTo>
                  <a:cubicBezTo>
                    <a:pt x="364" y="124"/>
                    <a:pt x="366" y="124"/>
                    <a:pt x="366" y="127"/>
                  </a:cubicBezTo>
                  <a:cubicBezTo>
                    <a:pt x="365" y="129"/>
                    <a:pt x="364" y="126"/>
                    <a:pt x="363" y="125"/>
                  </a:cubicBezTo>
                  <a:cubicBezTo>
                    <a:pt x="362" y="124"/>
                    <a:pt x="361" y="123"/>
                    <a:pt x="360" y="123"/>
                  </a:cubicBezTo>
                  <a:cubicBezTo>
                    <a:pt x="359" y="124"/>
                    <a:pt x="358" y="124"/>
                    <a:pt x="358" y="122"/>
                  </a:cubicBezTo>
                  <a:cubicBezTo>
                    <a:pt x="358" y="121"/>
                    <a:pt x="358" y="121"/>
                    <a:pt x="356" y="121"/>
                  </a:cubicBezTo>
                  <a:cubicBezTo>
                    <a:pt x="355" y="120"/>
                    <a:pt x="356" y="119"/>
                    <a:pt x="355" y="118"/>
                  </a:cubicBezTo>
                  <a:cubicBezTo>
                    <a:pt x="354" y="117"/>
                    <a:pt x="353" y="118"/>
                    <a:pt x="353" y="120"/>
                  </a:cubicBezTo>
                  <a:cubicBezTo>
                    <a:pt x="353" y="121"/>
                    <a:pt x="350" y="121"/>
                    <a:pt x="350" y="121"/>
                  </a:cubicBezTo>
                  <a:cubicBezTo>
                    <a:pt x="350" y="121"/>
                    <a:pt x="349" y="119"/>
                    <a:pt x="348" y="120"/>
                  </a:cubicBezTo>
                  <a:cubicBezTo>
                    <a:pt x="348" y="121"/>
                    <a:pt x="347" y="120"/>
                    <a:pt x="346" y="119"/>
                  </a:cubicBezTo>
                  <a:cubicBezTo>
                    <a:pt x="346" y="118"/>
                    <a:pt x="345" y="117"/>
                    <a:pt x="344" y="117"/>
                  </a:cubicBezTo>
                  <a:cubicBezTo>
                    <a:pt x="343" y="117"/>
                    <a:pt x="342" y="117"/>
                    <a:pt x="343" y="119"/>
                  </a:cubicBezTo>
                  <a:cubicBezTo>
                    <a:pt x="343" y="120"/>
                    <a:pt x="341" y="121"/>
                    <a:pt x="340" y="121"/>
                  </a:cubicBezTo>
                  <a:cubicBezTo>
                    <a:pt x="339" y="121"/>
                    <a:pt x="339" y="122"/>
                    <a:pt x="339" y="123"/>
                  </a:cubicBezTo>
                  <a:cubicBezTo>
                    <a:pt x="339" y="125"/>
                    <a:pt x="339" y="125"/>
                    <a:pt x="338" y="126"/>
                  </a:cubicBezTo>
                  <a:cubicBezTo>
                    <a:pt x="337" y="126"/>
                    <a:pt x="336" y="125"/>
                    <a:pt x="335" y="123"/>
                  </a:cubicBezTo>
                  <a:cubicBezTo>
                    <a:pt x="335" y="121"/>
                    <a:pt x="335" y="122"/>
                    <a:pt x="336" y="121"/>
                  </a:cubicBezTo>
                  <a:cubicBezTo>
                    <a:pt x="337" y="120"/>
                    <a:pt x="336" y="119"/>
                    <a:pt x="334" y="118"/>
                  </a:cubicBezTo>
                  <a:cubicBezTo>
                    <a:pt x="333" y="117"/>
                    <a:pt x="333" y="120"/>
                    <a:pt x="333" y="119"/>
                  </a:cubicBezTo>
                  <a:cubicBezTo>
                    <a:pt x="332" y="119"/>
                    <a:pt x="330" y="118"/>
                    <a:pt x="330" y="120"/>
                  </a:cubicBezTo>
                  <a:cubicBezTo>
                    <a:pt x="330" y="121"/>
                    <a:pt x="329" y="121"/>
                    <a:pt x="328" y="122"/>
                  </a:cubicBezTo>
                  <a:cubicBezTo>
                    <a:pt x="327" y="122"/>
                    <a:pt x="325" y="120"/>
                    <a:pt x="326" y="118"/>
                  </a:cubicBezTo>
                  <a:cubicBezTo>
                    <a:pt x="326" y="116"/>
                    <a:pt x="325" y="117"/>
                    <a:pt x="324" y="117"/>
                  </a:cubicBezTo>
                  <a:cubicBezTo>
                    <a:pt x="322" y="118"/>
                    <a:pt x="322" y="118"/>
                    <a:pt x="322" y="117"/>
                  </a:cubicBezTo>
                  <a:cubicBezTo>
                    <a:pt x="322" y="116"/>
                    <a:pt x="321" y="115"/>
                    <a:pt x="320" y="114"/>
                  </a:cubicBezTo>
                  <a:cubicBezTo>
                    <a:pt x="318" y="113"/>
                    <a:pt x="318" y="115"/>
                    <a:pt x="318" y="116"/>
                  </a:cubicBezTo>
                  <a:cubicBezTo>
                    <a:pt x="318" y="117"/>
                    <a:pt x="315" y="117"/>
                    <a:pt x="314" y="118"/>
                  </a:cubicBezTo>
                  <a:cubicBezTo>
                    <a:pt x="314" y="120"/>
                    <a:pt x="311" y="120"/>
                    <a:pt x="310" y="119"/>
                  </a:cubicBezTo>
                  <a:cubicBezTo>
                    <a:pt x="308" y="118"/>
                    <a:pt x="307" y="118"/>
                    <a:pt x="308" y="117"/>
                  </a:cubicBezTo>
                  <a:cubicBezTo>
                    <a:pt x="309" y="116"/>
                    <a:pt x="309" y="116"/>
                    <a:pt x="309" y="115"/>
                  </a:cubicBezTo>
                  <a:cubicBezTo>
                    <a:pt x="309" y="113"/>
                    <a:pt x="308" y="113"/>
                    <a:pt x="307" y="113"/>
                  </a:cubicBezTo>
                  <a:cubicBezTo>
                    <a:pt x="305" y="113"/>
                    <a:pt x="304" y="113"/>
                    <a:pt x="304" y="112"/>
                  </a:cubicBezTo>
                  <a:cubicBezTo>
                    <a:pt x="304" y="110"/>
                    <a:pt x="304" y="110"/>
                    <a:pt x="304" y="108"/>
                  </a:cubicBezTo>
                  <a:cubicBezTo>
                    <a:pt x="305" y="106"/>
                    <a:pt x="303" y="107"/>
                    <a:pt x="302" y="108"/>
                  </a:cubicBezTo>
                  <a:cubicBezTo>
                    <a:pt x="301" y="108"/>
                    <a:pt x="298" y="108"/>
                    <a:pt x="296" y="108"/>
                  </a:cubicBezTo>
                  <a:cubicBezTo>
                    <a:pt x="294" y="107"/>
                    <a:pt x="293" y="110"/>
                    <a:pt x="292" y="110"/>
                  </a:cubicBezTo>
                  <a:cubicBezTo>
                    <a:pt x="291" y="111"/>
                    <a:pt x="288" y="109"/>
                    <a:pt x="287" y="107"/>
                  </a:cubicBezTo>
                  <a:cubicBezTo>
                    <a:pt x="286" y="105"/>
                    <a:pt x="285" y="106"/>
                    <a:pt x="284" y="107"/>
                  </a:cubicBezTo>
                  <a:cubicBezTo>
                    <a:pt x="283" y="108"/>
                    <a:pt x="282" y="108"/>
                    <a:pt x="281" y="108"/>
                  </a:cubicBezTo>
                  <a:cubicBezTo>
                    <a:pt x="280" y="107"/>
                    <a:pt x="279" y="106"/>
                    <a:pt x="278" y="106"/>
                  </a:cubicBezTo>
                  <a:cubicBezTo>
                    <a:pt x="276" y="106"/>
                    <a:pt x="276" y="106"/>
                    <a:pt x="276" y="105"/>
                  </a:cubicBezTo>
                  <a:cubicBezTo>
                    <a:pt x="275" y="104"/>
                    <a:pt x="274" y="103"/>
                    <a:pt x="273" y="104"/>
                  </a:cubicBezTo>
                  <a:cubicBezTo>
                    <a:pt x="271" y="104"/>
                    <a:pt x="270" y="103"/>
                    <a:pt x="267" y="103"/>
                  </a:cubicBezTo>
                  <a:cubicBezTo>
                    <a:pt x="265" y="103"/>
                    <a:pt x="266" y="103"/>
                    <a:pt x="266" y="101"/>
                  </a:cubicBezTo>
                  <a:cubicBezTo>
                    <a:pt x="266" y="99"/>
                    <a:pt x="265" y="97"/>
                    <a:pt x="265" y="97"/>
                  </a:cubicBezTo>
                  <a:cubicBezTo>
                    <a:pt x="265" y="97"/>
                    <a:pt x="263" y="94"/>
                    <a:pt x="262" y="93"/>
                  </a:cubicBezTo>
                  <a:cubicBezTo>
                    <a:pt x="261" y="92"/>
                    <a:pt x="260" y="95"/>
                    <a:pt x="259" y="96"/>
                  </a:cubicBezTo>
                  <a:cubicBezTo>
                    <a:pt x="259" y="98"/>
                    <a:pt x="257" y="96"/>
                    <a:pt x="255" y="94"/>
                  </a:cubicBezTo>
                  <a:cubicBezTo>
                    <a:pt x="254" y="93"/>
                    <a:pt x="253" y="96"/>
                    <a:pt x="251" y="96"/>
                  </a:cubicBezTo>
                  <a:cubicBezTo>
                    <a:pt x="250" y="96"/>
                    <a:pt x="249" y="96"/>
                    <a:pt x="249" y="95"/>
                  </a:cubicBezTo>
                  <a:cubicBezTo>
                    <a:pt x="249" y="94"/>
                    <a:pt x="248" y="94"/>
                    <a:pt x="247" y="93"/>
                  </a:cubicBezTo>
                  <a:cubicBezTo>
                    <a:pt x="246" y="91"/>
                    <a:pt x="244" y="90"/>
                    <a:pt x="243" y="88"/>
                  </a:cubicBezTo>
                  <a:cubicBezTo>
                    <a:pt x="242" y="86"/>
                    <a:pt x="239" y="88"/>
                    <a:pt x="239" y="88"/>
                  </a:cubicBezTo>
                  <a:cubicBezTo>
                    <a:pt x="243" y="6"/>
                    <a:pt x="243" y="6"/>
                    <a:pt x="243" y="6"/>
                  </a:cubicBezTo>
                  <a:cubicBezTo>
                    <a:pt x="143" y="0"/>
                    <a:pt x="143" y="0"/>
                    <a:pt x="143" y="0"/>
                  </a:cubicBezTo>
                  <a:cubicBezTo>
                    <a:pt x="141" y="0"/>
                    <a:pt x="141" y="0"/>
                    <a:pt x="141" y="0"/>
                  </a:cubicBezTo>
                  <a:cubicBezTo>
                    <a:pt x="126" y="189"/>
                    <a:pt x="126" y="189"/>
                    <a:pt x="126" y="189"/>
                  </a:cubicBezTo>
                  <a:cubicBezTo>
                    <a:pt x="0" y="177"/>
                    <a:pt x="0" y="177"/>
                    <a:pt x="0" y="177"/>
                  </a:cubicBezTo>
                  <a:cubicBezTo>
                    <a:pt x="0" y="177"/>
                    <a:pt x="1" y="180"/>
                    <a:pt x="0" y="181"/>
                  </a:cubicBezTo>
                  <a:cubicBezTo>
                    <a:pt x="0" y="182"/>
                    <a:pt x="0" y="184"/>
                    <a:pt x="1" y="185"/>
                  </a:cubicBezTo>
                  <a:cubicBezTo>
                    <a:pt x="1" y="186"/>
                    <a:pt x="3" y="186"/>
                    <a:pt x="3" y="187"/>
                  </a:cubicBezTo>
                  <a:cubicBezTo>
                    <a:pt x="3" y="187"/>
                    <a:pt x="3" y="187"/>
                    <a:pt x="3" y="187"/>
                  </a:cubicBezTo>
                  <a:cubicBezTo>
                    <a:pt x="3" y="188"/>
                    <a:pt x="5" y="189"/>
                    <a:pt x="5" y="189"/>
                  </a:cubicBezTo>
                  <a:cubicBezTo>
                    <a:pt x="6" y="189"/>
                    <a:pt x="6" y="188"/>
                    <a:pt x="6" y="188"/>
                  </a:cubicBezTo>
                  <a:cubicBezTo>
                    <a:pt x="7" y="188"/>
                    <a:pt x="8" y="190"/>
                    <a:pt x="8" y="192"/>
                  </a:cubicBezTo>
                  <a:cubicBezTo>
                    <a:pt x="9" y="193"/>
                    <a:pt x="9" y="194"/>
                    <a:pt x="10" y="195"/>
                  </a:cubicBezTo>
                  <a:cubicBezTo>
                    <a:pt x="11" y="197"/>
                    <a:pt x="12" y="199"/>
                    <a:pt x="12" y="200"/>
                  </a:cubicBezTo>
                  <a:cubicBezTo>
                    <a:pt x="13" y="201"/>
                    <a:pt x="14" y="203"/>
                    <a:pt x="16" y="203"/>
                  </a:cubicBezTo>
                  <a:cubicBezTo>
                    <a:pt x="18" y="204"/>
                    <a:pt x="20" y="205"/>
                    <a:pt x="20" y="206"/>
                  </a:cubicBezTo>
                  <a:cubicBezTo>
                    <a:pt x="20" y="207"/>
                    <a:pt x="22" y="209"/>
                    <a:pt x="23" y="209"/>
                  </a:cubicBezTo>
                  <a:cubicBezTo>
                    <a:pt x="24" y="210"/>
                    <a:pt x="25" y="214"/>
                    <a:pt x="26" y="214"/>
                  </a:cubicBezTo>
                  <a:cubicBezTo>
                    <a:pt x="27" y="215"/>
                    <a:pt x="30" y="217"/>
                    <a:pt x="31" y="218"/>
                  </a:cubicBezTo>
                  <a:cubicBezTo>
                    <a:pt x="32" y="219"/>
                    <a:pt x="33" y="220"/>
                    <a:pt x="33" y="221"/>
                  </a:cubicBezTo>
                  <a:cubicBezTo>
                    <a:pt x="33" y="223"/>
                    <a:pt x="36" y="225"/>
                    <a:pt x="37" y="226"/>
                  </a:cubicBezTo>
                  <a:cubicBezTo>
                    <a:pt x="38" y="227"/>
                    <a:pt x="39" y="228"/>
                    <a:pt x="39" y="228"/>
                  </a:cubicBezTo>
                  <a:cubicBezTo>
                    <a:pt x="39" y="229"/>
                    <a:pt x="40" y="230"/>
                    <a:pt x="41" y="231"/>
                  </a:cubicBezTo>
                  <a:cubicBezTo>
                    <a:pt x="42" y="232"/>
                    <a:pt x="43" y="232"/>
                    <a:pt x="44" y="232"/>
                  </a:cubicBezTo>
                  <a:cubicBezTo>
                    <a:pt x="44" y="232"/>
                    <a:pt x="48" y="235"/>
                    <a:pt x="48" y="235"/>
                  </a:cubicBezTo>
                  <a:cubicBezTo>
                    <a:pt x="49" y="235"/>
                    <a:pt x="50" y="237"/>
                    <a:pt x="51" y="238"/>
                  </a:cubicBezTo>
                  <a:cubicBezTo>
                    <a:pt x="51" y="238"/>
                    <a:pt x="52" y="238"/>
                    <a:pt x="52" y="239"/>
                  </a:cubicBezTo>
                  <a:cubicBezTo>
                    <a:pt x="52" y="240"/>
                    <a:pt x="53" y="241"/>
                    <a:pt x="54" y="241"/>
                  </a:cubicBezTo>
                  <a:cubicBezTo>
                    <a:pt x="55" y="242"/>
                    <a:pt x="55" y="243"/>
                    <a:pt x="55" y="244"/>
                  </a:cubicBezTo>
                  <a:cubicBezTo>
                    <a:pt x="56" y="245"/>
                    <a:pt x="56" y="249"/>
                    <a:pt x="56" y="250"/>
                  </a:cubicBezTo>
                  <a:cubicBezTo>
                    <a:pt x="56" y="251"/>
                    <a:pt x="57" y="252"/>
                    <a:pt x="58" y="254"/>
                  </a:cubicBezTo>
                  <a:cubicBezTo>
                    <a:pt x="59" y="255"/>
                    <a:pt x="60" y="258"/>
                    <a:pt x="61" y="259"/>
                  </a:cubicBezTo>
                  <a:cubicBezTo>
                    <a:pt x="61" y="260"/>
                    <a:pt x="61" y="263"/>
                    <a:pt x="60" y="265"/>
                  </a:cubicBezTo>
                  <a:cubicBezTo>
                    <a:pt x="60" y="266"/>
                    <a:pt x="60" y="268"/>
                    <a:pt x="61" y="270"/>
                  </a:cubicBezTo>
                  <a:cubicBezTo>
                    <a:pt x="61" y="271"/>
                    <a:pt x="62" y="274"/>
                    <a:pt x="63" y="275"/>
                  </a:cubicBezTo>
                  <a:cubicBezTo>
                    <a:pt x="63" y="276"/>
                    <a:pt x="64" y="278"/>
                    <a:pt x="65" y="280"/>
                  </a:cubicBezTo>
                  <a:cubicBezTo>
                    <a:pt x="65" y="281"/>
                    <a:pt x="66" y="283"/>
                    <a:pt x="66" y="284"/>
                  </a:cubicBezTo>
                  <a:cubicBezTo>
                    <a:pt x="67" y="284"/>
                    <a:pt x="68" y="285"/>
                    <a:pt x="69" y="286"/>
                  </a:cubicBezTo>
                  <a:cubicBezTo>
                    <a:pt x="70" y="288"/>
                    <a:pt x="71" y="288"/>
                    <a:pt x="71" y="289"/>
                  </a:cubicBezTo>
                  <a:cubicBezTo>
                    <a:pt x="72" y="289"/>
                    <a:pt x="74" y="289"/>
                    <a:pt x="75" y="290"/>
                  </a:cubicBezTo>
                  <a:cubicBezTo>
                    <a:pt x="76" y="291"/>
                    <a:pt x="76" y="292"/>
                    <a:pt x="76" y="293"/>
                  </a:cubicBezTo>
                  <a:cubicBezTo>
                    <a:pt x="77" y="294"/>
                    <a:pt x="78" y="295"/>
                    <a:pt x="78" y="296"/>
                  </a:cubicBezTo>
                  <a:cubicBezTo>
                    <a:pt x="79" y="296"/>
                    <a:pt x="81" y="297"/>
                    <a:pt x="82" y="298"/>
                  </a:cubicBezTo>
                  <a:cubicBezTo>
                    <a:pt x="84" y="299"/>
                    <a:pt x="88" y="301"/>
                    <a:pt x="89" y="301"/>
                  </a:cubicBezTo>
                  <a:cubicBezTo>
                    <a:pt x="90" y="301"/>
                    <a:pt x="91" y="302"/>
                    <a:pt x="91" y="302"/>
                  </a:cubicBezTo>
                  <a:cubicBezTo>
                    <a:pt x="92" y="303"/>
                    <a:pt x="92" y="304"/>
                    <a:pt x="93" y="305"/>
                  </a:cubicBezTo>
                  <a:cubicBezTo>
                    <a:pt x="94" y="306"/>
                    <a:pt x="97" y="306"/>
                    <a:pt x="97" y="306"/>
                  </a:cubicBezTo>
                  <a:cubicBezTo>
                    <a:pt x="98" y="306"/>
                    <a:pt x="99" y="307"/>
                    <a:pt x="100" y="308"/>
                  </a:cubicBezTo>
                  <a:cubicBezTo>
                    <a:pt x="101" y="309"/>
                    <a:pt x="103" y="311"/>
                    <a:pt x="104" y="312"/>
                  </a:cubicBezTo>
                  <a:cubicBezTo>
                    <a:pt x="104" y="312"/>
                    <a:pt x="105" y="313"/>
                    <a:pt x="106" y="313"/>
                  </a:cubicBezTo>
                  <a:cubicBezTo>
                    <a:pt x="107" y="313"/>
                    <a:pt x="107" y="313"/>
                    <a:pt x="108" y="314"/>
                  </a:cubicBezTo>
                  <a:cubicBezTo>
                    <a:pt x="108" y="314"/>
                    <a:pt x="109" y="315"/>
                    <a:pt x="110" y="315"/>
                  </a:cubicBezTo>
                  <a:cubicBezTo>
                    <a:pt x="111" y="314"/>
                    <a:pt x="112" y="315"/>
                    <a:pt x="113" y="315"/>
                  </a:cubicBezTo>
                  <a:cubicBezTo>
                    <a:pt x="114" y="315"/>
                    <a:pt x="115" y="314"/>
                    <a:pt x="115" y="313"/>
                  </a:cubicBezTo>
                  <a:cubicBezTo>
                    <a:pt x="115" y="312"/>
                    <a:pt x="116" y="311"/>
                    <a:pt x="117" y="310"/>
                  </a:cubicBezTo>
                  <a:cubicBezTo>
                    <a:pt x="118" y="310"/>
                    <a:pt x="119" y="309"/>
                    <a:pt x="119" y="309"/>
                  </a:cubicBezTo>
                  <a:cubicBezTo>
                    <a:pt x="119" y="308"/>
                    <a:pt x="120" y="307"/>
                    <a:pt x="121" y="307"/>
                  </a:cubicBezTo>
                  <a:cubicBezTo>
                    <a:pt x="122" y="307"/>
                    <a:pt x="124" y="306"/>
                    <a:pt x="124" y="306"/>
                  </a:cubicBezTo>
                  <a:cubicBezTo>
                    <a:pt x="125" y="305"/>
                    <a:pt x="123" y="304"/>
                    <a:pt x="124" y="304"/>
                  </a:cubicBezTo>
                  <a:cubicBezTo>
                    <a:pt x="124" y="303"/>
                    <a:pt x="124" y="301"/>
                    <a:pt x="125" y="300"/>
                  </a:cubicBezTo>
                  <a:cubicBezTo>
                    <a:pt x="126" y="299"/>
                    <a:pt x="127" y="298"/>
                    <a:pt x="127" y="297"/>
                  </a:cubicBezTo>
                  <a:cubicBezTo>
                    <a:pt x="127" y="296"/>
                    <a:pt x="127" y="295"/>
                    <a:pt x="127" y="294"/>
                  </a:cubicBezTo>
                  <a:cubicBezTo>
                    <a:pt x="128" y="293"/>
                    <a:pt x="129" y="292"/>
                    <a:pt x="129" y="291"/>
                  </a:cubicBezTo>
                  <a:cubicBezTo>
                    <a:pt x="130" y="290"/>
                    <a:pt x="130" y="289"/>
                    <a:pt x="131" y="288"/>
                  </a:cubicBezTo>
                  <a:cubicBezTo>
                    <a:pt x="132" y="288"/>
                    <a:pt x="133" y="286"/>
                    <a:pt x="133" y="285"/>
                  </a:cubicBezTo>
                  <a:cubicBezTo>
                    <a:pt x="134" y="284"/>
                    <a:pt x="135" y="285"/>
                    <a:pt x="135" y="284"/>
                  </a:cubicBezTo>
                  <a:cubicBezTo>
                    <a:pt x="136" y="284"/>
                    <a:pt x="138" y="284"/>
                    <a:pt x="138" y="284"/>
                  </a:cubicBezTo>
                  <a:cubicBezTo>
                    <a:pt x="139" y="284"/>
                    <a:pt x="140" y="284"/>
                    <a:pt x="141" y="284"/>
                  </a:cubicBezTo>
                  <a:cubicBezTo>
                    <a:pt x="142" y="284"/>
                    <a:pt x="143" y="285"/>
                    <a:pt x="143" y="284"/>
                  </a:cubicBezTo>
                  <a:cubicBezTo>
                    <a:pt x="144" y="283"/>
                    <a:pt x="144" y="282"/>
                    <a:pt x="145" y="281"/>
                  </a:cubicBezTo>
                  <a:cubicBezTo>
                    <a:pt x="145" y="280"/>
                    <a:pt x="146" y="280"/>
                    <a:pt x="147" y="281"/>
                  </a:cubicBezTo>
                  <a:cubicBezTo>
                    <a:pt x="148" y="281"/>
                    <a:pt x="149" y="282"/>
                    <a:pt x="150" y="282"/>
                  </a:cubicBezTo>
                  <a:cubicBezTo>
                    <a:pt x="152" y="282"/>
                    <a:pt x="153" y="284"/>
                    <a:pt x="153" y="284"/>
                  </a:cubicBezTo>
                  <a:cubicBezTo>
                    <a:pt x="154" y="285"/>
                    <a:pt x="157" y="284"/>
                    <a:pt x="158" y="284"/>
                  </a:cubicBezTo>
                  <a:cubicBezTo>
                    <a:pt x="159" y="284"/>
                    <a:pt x="160" y="284"/>
                    <a:pt x="160" y="284"/>
                  </a:cubicBezTo>
                  <a:cubicBezTo>
                    <a:pt x="161" y="285"/>
                    <a:pt x="162" y="284"/>
                    <a:pt x="163" y="284"/>
                  </a:cubicBezTo>
                  <a:cubicBezTo>
                    <a:pt x="164" y="284"/>
                    <a:pt x="165" y="285"/>
                    <a:pt x="167" y="286"/>
                  </a:cubicBezTo>
                  <a:cubicBezTo>
                    <a:pt x="168" y="286"/>
                    <a:pt x="169" y="286"/>
                    <a:pt x="170" y="286"/>
                  </a:cubicBezTo>
                  <a:cubicBezTo>
                    <a:pt x="171" y="286"/>
                    <a:pt x="173" y="286"/>
                    <a:pt x="173" y="285"/>
                  </a:cubicBezTo>
                  <a:cubicBezTo>
                    <a:pt x="174" y="285"/>
                    <a:pt x="174" y="285"/>
                    <a:pt x="175" y="286"/>
                  </a:cubicBezTo>
                  <a:cubicBezTo>
                    <a:pt x="175" y="287"/>
                    <a:pt x="176" y="287"/>
                    <a:pt x="176" y="286"/>
                  </a:cubicBezTo>
                  <a:cubicBezTo>
                    <a:pt x="177" y="286"/>
                    <a:pt x="178" y="287"/>
                    <a:pt x="178" y="287"/>
                  </a:cubicBezTo>
                  <a:cubicBezTo>
                    <a:pt x="178" y="288"/>
                    <a:pt x="179" y="289"/>
                    <a:pt x="180" y="289"/>
                  </a:cubicBezTo>
                  <a:cubicBezTo>
                    <a:pt x="180" y="290"/>
                    <a:pt x="180" y="291"/>
                    <a:pt x="181" y="291"/>
                  </a:cubicBezTo>
                  <a:cubicBezTo>
                    <a:pt x="182" y="291"/>
                    <a:pt x="182" y="293"/>
                    <a:pt x="182" y="294"/>
                  </a:cubicBezTo>
                  <a:cubicBezTo>
                    <a:pt x="182" y="296"/>
                    <a:pt x="183" y="294"/>
                    <a:pt x="184" y="293"/>
                  </a:cubicBezTo>
                  <a:cubicBezTo>
                    <a:pt x="184" y="292"/>
                    <a:pt x="185" y="295"/>
                    <a:pt x="184" y="296"/>
                  </a:cubicBezTo>
                  <a:cubicBezTo>
                    <a:pt x="184" y="297"/>
                    <a:pt x="184" y="297"/>
                    <a:pt x="185" y="298"/>
                  </a:cubicBezTo>
                  <a:cubicBezTo>
                    <a:pt x="186" y="298"/>
                    <a:pt x="187" y="298"/>
                    <a:pt x="187" y="299"/>
                  </a:cubicBezTo>
                  <a:cubicBezTo>
                    <a:pt x="188" y="300"/>
                    <a:pt x="189" y="300"/>
                    <a:pt x="190" y="300"/>
                  </a:cubicBezTo>
                  <a:cubicBezTo>
                    <a:pt x="191" y="300"/>
                    <a:pt x="191" y="302"/>
                    <a:pt x="192" y="303"/>
                  </a:cubicBezTo>
                  <a:cubicBezTo>
                    <a:pt x="192" y="304"/>
                    <a:pt x="194" y="305"/>
                    <a:pt x="195" y="305"/>
                  </a:cubicBezTo>
                  <a:cubicBezTo>
                    <a:pt x="197" y="306"/>
                    <a:pt x="199" y="309"/>
                    <a:pt x="200" y="309"/>
                  </a:cubicBezTo>
                  <a:cubicBezTo>
                    <a:pt x="200" y="310"/>
                    <a:pt x="201" y="311"/>
                    <a:pt x="201" y="312"/>
                  </a:cubicBezTo>
                  <a:cubicBezTo>
                    <a:pt x="201" y="313"/>
                    <a:pt x="202" y="314"/>
                    <a:pt x="203" y="315"/>
                  </a:cubicBezTo>
                  <a:cubicBezTo>
                    <a:pt x="204" y="316"/>
                    <a:pt x="205" y="318"/>
                    <a:pt x="205" y="319"/>
                  </a:cubicBezTo>
                  <a:cubicBezTo>
                    <a:pt x="205" y="320"/>
                    <a:pt x="205" y="322"/>
                    <a:pt x="205" y="323"/>
                  </a:cubicBezTo>
                  <a:cubicBezTo>
                    <a:pt x="206" y="325"/>
                    <a:pt x="206" y="325"/>
                    <a:pt x="207" y="326"/>
                  </a:cubicBezTo>
                  <a:cubicBezTo>
                    <a:pt x="208" y="328"/>
                    <a:pt x="208" y="329"/>
                    <a:pt x="209" y="330"/>
                  </a:cubicBezTo>
                  <a:cubicBezTo>
                    <a:pt x="209" y="331"/>
                    <a:pt x="209" y="332"/>
                    <a:pt x="209" y="333"/>
                  </a:cubicBezTo>
                  <a:cubicBezTo>
                    <a:pt x="209" y="335"/>
                    <a:pt x="210" y="335"/>
                    <a:pt x="211" y="336"/>
                  </a:cubicBezTo>
                  <a:cubicBezTo>
                    <a:pt x="212" y="337"/>
                    <a:pt x="213" y="338"/>
                    <a:pt x="213" y="338"/>
                  </a:cubicBezTo>
                  <a:cubicBezTo>
                    <a:pt x="213" y="339"/>
                    <a:pt x="213" y="340"/>
                    <a:pt x="214" y="340"/>
                  </a:cubicBezTo>
                  <a:cubicBezTo>
                    <a:pt x="214" y="341"/>
                    <a:pt x="216" y="341"/>
                    <a:pt x="215" y="342"/>
                  </a:cubicBezTo>
                  <a:cubicBezTo>
                    <a:pt x="215" y="342"/>
                    <a:pt x="215" y="343"/>
                    <a:pt x="215" y="344"/>
                  </a:cubicBezTo>
                  <a:cubicBezTo>
                    <a:pt x="215" y="345"/>
                    <a:pt x="215" y="346"/>
                    <a:pt x="215" y="347"/>
                  </a:cubicBezTo>
                  <a:cubicBezTo>
                    <a:pt x="215" y="348"/>
                    <a:pt x="217" y="349"/>
                    <a:pt x="217" y="350"/>
                  </a:cubicBezTo>
                  <a:cubicBezTo>
                    <a:pt x="217" y="351"/>
                    <a:pt x="217" y="352"/>
                    <a:pt x="218" y="352"/>
                  </a:cubicBezTo>
                  <a:cubicBezTo>
                    <a:pt x="218" y="352"/>
                    <a:pt x="219" y="353"/>
                    <a:pt x="219" y="354"/>
                  </a:cubicBezTo>
                  <a:cubicBezTo>
                    <a:pt x="219" y="355"/>
                    <a:pt x="221" y="355"/>
                    <a:pt x="222" y="356"/>
                  </a:cubicBezTo>
                  <a:cubicBezTo>
                    <a:pt x="223" y="356"/>
                    <a:pt x="225" y="357"/>
                    <a:pt x="225" y="358"/>
                  </a:cubicBezTo>
                  <a:cubicBezTo>
                    <a:pt x="225" y="359"/>
                    <a:pt x="226" y="360"/>
                    <a:pt x="227" y="361"/>
                  </a:cubicBezTo>
                  <a:cubicBezTo>
                    <a:pt x="227" y="362"/>
                    <a:pt x="227" y="362"/>
                    <a:pt x="228" y="363"/>
                  </a:cubicBezTo>
                  <a:cubicBezTo>
                    <a:pt x="229" y="363"/>
                    <a:pt x="229" y="364"/>
                    <a:pt x="229" y="365"/>
                  </a:cubicBezTo>
                  <a:cubicBezTo>
                    <a:pt x="229" y="366"/>
                    <a:pt x="230" y="367"/>
                    <a:pt x="230" y="368"/>
                  </a:cubicBezTo>
                  <a:cubicBezTo>
                    <a:pt x="231" y="369"/>
                    <a:pt x="231" y="371"/>
                    <a:pt x="232" y="371"/>
                  </a:cubicBezTo>
                  <a:cubicBezTo>
                    <a:pt x="232" y="372"/>
                    <a:pt x="234" y="374"/>
                    <a:pt x="235" y="375"/>
                  </a:cubicBezTo>
                  <a:cubicBezTo>
                    <a:pt x="236" y="375"/>
                    <a:pt x="237" y="377"/>
                    <a:pt x="238" y="377"/>
                  </a:cubicBezTo>
                  <a:cubicBezTo>
                    <a:pt x="239" y="378"/>
                    <a:pt x="240" y="378"/>
                    <a:pt x="241" y="379"/>
                  </a:cubicBezTo>
                  <a:cubicBezTo>
                    <a:pt x="242" y="379"/>
                    <a:pt x="243" y="379"/>
                    <a:pt x="244" y="381"/>
                  </a:cubicBezTo>
                  <a:cubicBezTo>
                    <a:pt x="244" y="382"/>
                    <a:pt x="244" y="383"/>
                    <a:pt x="245" y="384"/>
                  </a:cubicBezTo>
                  <a:cubicBezTo>
                    <a:pt x="245" y="385"/>
                    <a:pt x="244" y="386"/>
                    <a:pt x="245" y="386"/>
                  </a:cubicBezTo>
                  <a:cubicBezTo>
                    <a:pt x="245" y="386"/>
                    <a:pt x="245" y="388"/>
                    <a:pt x="245" y="389"/>
                  </a:cubicBezTo>
                  <a:cubicBezTo>
                    <a:pt x="245" y="390"/>
                    <a:pt x="244" y="391"/>
                    <a:pt x="244" y="392"/>
                  </a:cubicBezTo>
                  <a:cubicBezTo>
                    <a:pt x="244" y="393"/>
                    <a:pt x="245" y="394"/>
                    <a:pt x="246" y="395"/>
                  </a:cubicBezTo>
                  <a:cubicBezTo>
                    <a:pt x="247" y="396"/>
                    <a:pt x="247" y="398"/>
                    <a:pt x="247" y="399"/>
                  </a:cubicBezTo>
                  <a:cubicBezTo>
                    <a:pt x="246" y="400"/>
                    <a:pt x="247" y="401"/>
                    <a:pt x="246" y="402"/>
                  </a:cubicBezTo>
                  <a:cubicBezTo>
                    <a:pt x="246" y="404"/>
                    <a:pt x="246" y="405"/>
                    <a:pt x="247" y="405"/>
                  </a:cubicBezTo>
                  <a:cubicBezTo>
                    <a:pt x="248" y="406"/>
                    <a:pt x="248" y="406"/>
                    <a:pt x="248" y="407"/>
                  </a:cubicBezTo>
                  <a:cubicBezTo>
                    <a:pt x="248" y="407"/>
                    <a:pt x="250" y="409"/>
                    <a:pt x="251" y="410"/>
                  </a:cubicBezTo>
                  <a:cubicBezTo>
                    <a:pt x="252" y="412"/>
                    <a:pt x="253" y="413"/>
                    <a:pt x="253" y="414"/>
                  </a:cubicBezTo>
                  <a:cubicBezTo>
                    <a:pt x="253" y="414"/>
                    <a:pt x="253" y="416"/>
                    <a:pt x="254" y="417"/>
                  </a:cubicBezTo>
                  <a:cubicBezTo>
                    <a:pt x="255" y="418"/>
                    <a:pt x="255" y="419"/>
                    <a:pt x="255" y="420"/>
                  </a:cubicBezTo>
                  <a:cubicBezTo>
                    <a:pt x="256" y="421"/>
                    <a:pt x="256" y="424"/>
                    <a:pt x="256" y="424"/>
                  </a:cubicBezTo>
                  <a:cubicBezTo>
                    <a:pt x="256" y="425"/>
                    <a:pt x="257" y="426"/>
                    <a:pt x="258" y="427"/>
                  </a:cubicBezTo>
                  <a:cubicBezTo>
                    <a:pt x="259" y="427"/>
                    <a:pt x="258" y="429"/>
                    <a:pt x="258" y="429"/>
                  </a:cubicBezTo>
                  <a:cubicBezTo>
                    <a:pt x="258" y="430"/>
                    <a:pt x="259" y="431"/>
                    <a:pt x="260" y="431"/>
                  </a:cubicBezTo>
                  <a:cubicBezTo>
                    <a:pt x="261" y="431"/>
                    <a:pt x="261" y="431"/>
                    <a:pt x="262" y="431"/>
                  </a:cubicBezTo>
                  <a:cubicBezTo>
                    <a:pt x="263" y="432"/>
                    <a:pt x="264" y="432"/>
                    <a:pt x="265" y="432"/>
                  </a:cubicBezTo>
                  <a:cubicBezTo>
                    <a:pt x="266" y="433"/>
                    <a:pt x="269" y="432"/>
                    <a:pt x="269" y="433"/>
                  </a:cubicBezTo>
                  <a:cubicBezTo>
                    <a:pt x="269" y="433"/>
                    <a:pt x="270" y="435"/>
                    <a:pt x="271" y="435"/>
                  </a:cubicBezTo>
                  <a:cubicBezTo>
                    <a:pt x="272" y="435"/>
                    <a:pt x="273" y="436"/>
                    <a:pt x="274" y="437"/>
                  </a:cubicBezTo>
                  <a:cubicBezTo>
                    <a:pt x="275" y="438"/>
                    <a:pt x="276" y="437"/>
                    <a:pt x="277" y="437"/>
                  </a:cubicBezTo>
                  <a:cubicBezTo>
                    <a:pt x="278" y="437"/>
                    <a:pt x="279" y="439"/>
                    <a:pt x="280" y="439"/>
                  </a:cubicBezTo>
                  <a:cubicBezTo>
                    <a:pt x="281" y="439"/>
                    <a:pt x="282" y="439"/>
                    <a:pt x="283" y="439"/>
                  </a:cubicBezTo>
                  <a:cubicBezTo>
                    <a:pt x="283" y="440"/>
                    <a:pt x="284" y="441"/>
                    <a:pt x="285" y="441"/>
                  </a:cubicBezTo>
                  <a:cubicBezTo>
                    <a:pt x="286" y="442"/>
                    <a:pt x="287" y="443"/>
                    <a:pt x="288" y="443"/>
                  </a:cubicBezTo>
                  <a:cubicBezTo>
                    <a:pt x="289" y="443"/>
                    <a:pt x="289" y="443"/>
                    <a:pt x="290" y="444"/>
                  </a:cubicBezTo>
                  <a:cubicBezTo>
                    <a:pt x="290" y="445"/>
                    <a:pt x="291" y="446"/>
                    <a:pt x="293" y="446"/>
                  </a:cubicBezTo>
                  <a:cubicBezTo>
                    <a:pt x="294" y="446"/>
                    <a:pt x="296" y="446"/>
                    <a:pt x="297" y="446"/>
                  </a:cubicBezTo>
                  <a:cubicBezTo>
                    <a:pt x="297" y="446"/>
                    <a:pt x="298" y="447"/>
                    <a:pt x="299" y="446"/>
                  </a:cubicBezTo>
                  <a:cubicBezTo>
                    <a:pt x="300" y="445"/>
                    <a:pt x="301" y="446"/>
                    <a:pt x="302" y="446"/>
                  </a:cubicBezTo>
                  <a:cubicBezTo>
                    <a:pt x="303" y="446"/>
                    <a:pt x="306" y="446"/>
                    <a:pt x="307" y="447"/>
                  </a:cubicBezTo>
                  <a:cubicBezTo>
                    <a:pt x="308" y="447"/>
                    <a:pt x="309" y="447"/>
                    <a:pt x="310" y="447"/>
                  </a:cubicBezTo>
                  <a:cubicBezTo>
                    <a:pt x="312" y="448"/>
                    <a:pt x="313" y="448"/>
                    <a:pt x="314" y="449"/>
                  </a:cubicBezTo>
                  <a:cubicBezTo>
                    <a:pt x="315" y="450"/>
                    <a:pt x="315" y="451"/>
                    <a:pt x="316" y="451"/>
                  </a:cubicBezTo>
                  <a:cubicBezTo>
                    <a:pt x="317" y="452"/>
                    <a:pt x="317" y="453"/>
                    <a:pt x="318" y="454"/>
                  </a:cubicBezTo>
                  <a:cubicBezTo>
                    <a:pt x="319" y="454"/>
                    <a:pt x="320" y="455"/>
                    <a:pt x="322" y="455"/>
                  </a:cubicBezTo>
                  <a:cubicBezTo>
                    <a:pt x="323" y="455"/>
                    <a:pt x="324" y="454"/>
                    <a:pt x="324" y="453"/>
                  </a:cubicBezTo>
                  <a:cubicBezTo>
                    <a:pt x="324" y="453"/>
                    <a:pt x="325" y="452"/>
                    <a:pt x="326" y="452"/>
                  </a:cubicBezTo>
                  <a:cubicBezTo>
                    <a:pt x="327" y="452"/>
                    <a:pt x="328" y="451"/>
                    <a:pt x="329" y="451"/>
                  </a:cubicBezTo>
                  <a:cubicBezTo>
                    <a:pt x="330" y="451"/>
                    <a:pt x="331" y="453"/>
                    <a:pt x="331" y="453"/>
                  </a:cubicBezTo>
                  <a:cubicBezTo>
                    <a:pt x="331" y="453"/>
                    <a:pt x="332" y="451"/>
                    <a:pt x="332" y="450"/>
                  </a:cubicBezTo>
                  <a:cubicBezTo>
                    <a:pt x="332" y="449"/>
                    <a:pt x="331" y="447"/>
                    <a:pt x="331" y="446"/>
                  </a:cubicBezTo>
                  <a:cubicBezTo>
                    <a:pt x="331" y="445"/>
                    <a:pt x="330" y="446"/>
                    <a:pt x="330" y="446"/>
                  </a:cubicBezTo>
                  <a:cubicBezTo>
                    <a:pt x="329" y="446"/>
                    <a:pt x="327" y="446"/>
                    <a:pt x="326" y="445"/>
                  </a:cubicBezTo>
                  <a:cubicBezTo>
                    <a:pt x="325" y="444"/>
                    <a:pt x="326" y="443"/>
                    <a:pt x="326" y="442"/>
                  </a:cubicBezTo>
                  <a:cubicBezTo>
                    <a:pt x="326" y="441"/>
                    <a:pt x="325" y="440"/>
                    <a:pt x="325" y="440"/>
                  </a:cubicBezTo>
                  <a:cubicBezTo>
                    <a:pt x="324" y="439"/>
                    <a:pt x="324" y="438"/>
                    <a:pt x="324" y="436"/>
                  </a:cubicBezTo>
                  <a:cubicBezTo>
                    <a:pt x="324" y="435"/>
                    <a:pt x="323" y="434"/>
                    <a:pt x="322" y="433"/>
                  </a:cubicBezTo>
                  <a:cubicBezTo>
                    <a:pt x="322" y="433"/>
                    <a:pt x="321" y="432"/>
                    <a:pt x="321" y="432"/>
                  </a:cubicBezTo>
                  <a:cubicBezTo>
                    <a:pt x="320" y="433"/>
                    <a:pt x="321" y="431"/>
                    <a:pt x="321" y="430"/>
                  </a:cubicBezTo>
                  <a:cubicBezTo>
                    <a:pt x="321" y="429"/>
                    <a:pt x="321" y="428"/>
                    <a:pt x="321" y="427"/>
                  </a:cubicBezTo>
                  <a:cubicBezTo>
                    <a:pt x="322" y="426"/>
                    <a:pt x="321" y="424"/>
                    <a:pt x="320" y="422"/>
                  </a:cubicBezTo>
                  <a:cubicBezTo>
                    <a:pt x="320" y="421"/>
                    <a:pt x="320" y="419"/>
                    <a:pt x="320" y="418"/>
                  </a:cubicBezTo>
                  <a:cubicBezTo>
                    <a:pt x="320" y="417"/>
                    <a:pt x="318" y="415"/>
                    <a:pt x="317" y="415"/>
                  </a:cubicBezTo>
                  <a:cubicBezTo>
                    <a:pt x="317" y="414"/>
                    <a:pt x="317" y="414"/>
                    <a:pt x="317" y="413"/>
                  </a:cubicBezTo>
                  <a:cubicBezTo>
                    <a:pt x="317" y="412"/>
                    <a:pt x="318" y="412"/>
                    <a:pt x="317" y="411"/>
                  </a:cubicBezTo>
                  <a:cubicBezTo>
                    <a:pt x="317" y="411"/>
                    <a:pt x="317" y="409"/>
                    <a:pt x="317" y="409"/>
                  </a:cubicBezTo>
                  <a:cubicBezTo>
                    <a:pt x="317" y="408"/>
                    <a:pt x="318" y="408"/>
                    <a:pt x="318" y="408"/>
                  </a:cubicBezTo>
                  <a:cubicBezTo>
                    <a:pt x="319" y="408"/>
                    <a:pt x="320" y="408"/>
                    <a:pt x="320" y="407"/>
                  </a:cubicBezTo>
                  <a:cubicBezTo>
                    <a:pt x="320" y="407"/>
                    <a:pt x="319" y="405"/>
                    <a:pt x="319" y="404"/>
                  </a:cubicBezTo>
                  <a:cubicBezTo>
                    <a:pt x="319" y="403"/>
                    <a:pt x="320" y="403"/>
                    <a:pt x="320" y="403"/>
                  </a:cubicBezTo>
                  <a:cubicBezTo>
                    <a:pt x="321" y="403"/>
                    <a:pt x="321" y="402"/>
                    <a:pt x="321" y="401"/>
                  </a:cubicBezTo>
                  <a:cubicBezTo>
                    <a:pt x="321" y="401"/>
                    <a:pt x="321" y="400"/>
                    <a:pt x="321" y="399"/>
                  </a:cubicBezTo>
                  <a:cubicBezTo>
                    <a:pt x="322" y="398"/>
                    <a:pt x="321" y="398"/>
                    <a:pt x="320" y="398"/>
                  </a:cubicBezTo>
                  <a:cubicBezTo>
                    <a:pt x="319" y="398"/>
                    <a:pt x="319" y="398"/>
                    <a:pt x="318" y="398"/>
                  </a:cubicBezTo>
                  <a:cubicBezTo>
                    <a:pt x="318" y="398"/>
                    <a:pt x="317" y="398"/>
                    <a:pt x="316" y="398"/>
                  </a:cubicBezTo>
                  <a:cubicBezTo>
                    <a:pt x="315" y="398"/>
                    <a:pt x="314" y="398"/>
                    <a:pt x="314" y="397"/>
                  </a:cubicBezTo>
                  <a:cubicBezTo>
                    <a:pt x="313" y="396"/>
                    <a:pt x="312" y="396"/>
                    <a:pt x="310" y="396"/>
                  </a:cubicBezTo>
                  <a:cubicBezTo>
                    <a:pt x="309" y="395"/>
                    <a:pt x="313" y="396"/>
                    <a:pt x="313" y="395"/>
                  </a:cubicBezTo>
                  <a:cubicBezTo>
                    <a:pt x="313" y="395"/>
                    <a:pt x="312" y="394"/>
                    <a:pt x="312" y="394"/>
                  </a:cubicBezTo>
                  <a:cubicBezTo>
                    <a:pt x="312" y="393"/>
                    <a:pt x="311" y="392"/>
                    <a:pt x="311" y="392"/>
                  </a:cubicBezTo>
                  <a:cubicBezTo>
                    <a:pt x="310" y="392"/>
                    <a:pt x="310" y="391"/>
                    <a:pt x="309" y="390"/>
                  </a:cubicBezTo>
                  <a:cubicBezTo>
                    <a:pt x="309" y="390"/>
                    <a:pt x="309" y="387"/>
                    <a:pt x="309" y="387"/>
                  </a:cubicBezTo>
                  <a:cubicBezTo>
                    <a:pt x="309" y="387"/>
                    <a:pt x="311" y="390"/>
                    <a:pt x="312" y="391"/>
                  </a:cubicBezTo>
                  <a:cubicBezTo>
                    <a:pt x="313" y="391"/>
                    <a:pt x="313" y="393"/>
                    <a:pt x="314" y="394"/>
                  </a:cubicBezTo>
                  <a:cubicBezTo>
                    <a:pt x="315" y="396"/>
                    <a:pt x="317" y="395"/>
                    <a:pt x="318" y="393"/>
                  </a:cubicBezTo>
                  <a:cubicBezTo>
                    <a:pt x="319" y="392"/>
                    <a:pt x="320" y="388"/>
                    <a:pt x="320" y="388"/>
                  </a:cubicBezTo>
                  <a:cubicBezTo>
                    <a:pt x="320" y="388"/>
                    <a:pt x="321" y="390"/>
                    <a:pt x="320" y="391"/>
                  </a:cubicBezTo>
                  <a:cubicBezTo>
                    <a:pt x="320" y="392"/>
                    <a:pt x="320" y="393"/>
                    <a:pt x="320" y="394"/>
                  </a:cubicBezTo>
                  <a:cubicBezTo>
                    <a:pt x="320" y="394"/>
                    <a:pt x="322" y="394"/>
                    <a:pt x="323" y="393"/>
                  </a:cubicBezTo>
                  <a:cubicBezTo>
                    <a:pt x="324" y="392"/>
                    <a:pt x="324" y="391"/>
                    <a:pt x="324" y="390"/>
                  </a:cubicBezTo>
                  <a:cubicBezTo>
                    <a:pt x="324" y="390"/>
                    <a:pt x="325" y="387"/>
                    <a:pt x="325" y="386"/>
                  </a:cubicBezTo>
                  <a:cubicBezTo>
                    <a:pt x="326" y="384"/>
                    <a:pt x="327" y="382"/>
                    <a:pt x="328" y="380"/>
                  </a:cubicBezTo>
                  <a:cubicBezTo>
                    <a:pt x="329" y="379"/>
                    <a:pt x="329" y="378"/>
                    <a:pt x="328" y="378"/>
                  </a:cubicBezTo>
                  <a:cubicBezTo>
                    <a:pt x="328" y="378"/>
                    <a:pt x="326" y="378"/>
                    <a:pt x="325" y="377"/>
                  </a:cubicBezTo>
                  <a:cubicBezTo>
                    <a:pt x="324" y="376"/>
                    <a:pt x="324" y="375"/>
                    <a:pt x="324" y="374"/>
                  </a:cubicBezTo>
                  <a:cubicBezTo>
                    <a:pt x="324" y="373"/>
                    <a:pt x="323" y="374"/>
                    <a:pt x="322" y="374"/>
                  </a:cubicBezTo>
                  <a:cubicBezTo>
                    <a:pt x="321" y="374"/>
                    <a:pt x="321" y="374"/>
                    <a:pt x="320" y="373"/>
                  </a:cubicBezTo>
                  <a:cubicBezTo>
                    <a:pt x="320" y="372"/>
                    <a:pt x="319" y="372"/>
                    <a:pt x="319" y="371"/>
                  </a:cubicBezTo>
                  <a:cubicBezTo>
                    <a:pt x="319" y="371"/>
                    <a:pt x="322" y="371"/>
                    <a:pt x="323" y="371"/>
                  </a:cubicBezTo>
                  <a:cubicBezTo>
                    <a:pt x="324" y="372"/>
                    <a:pt x="325" y="371"/>
                    <a:pt x="326" y="371"/>
                  </a:cubicBezTo>
                  <a:cubicBezTo>
                    <a:pt x="327" y="370"/>
                    <a:pt x="328" y="370"/>
                    <a:pt x="329" y="371"/>
                  </a:cubicBezTo>
                  <a:cubicBezTo>
                    <a:pt x="330" y="371"/>
                    <a:pt x="330" y="372"/>
                    <a:pt x="331" y="373"/>
                  </a:cubicBezTo>
                  <a:cubicBezTo>
                    <a:pt x="332" y="374"/>
                    <a:pt x="332" y="372"/>
                    <a:pt x="333" y="371"/>
                  </a:cubicBezTo>
                  <a:cubicBezTo>
                    <a:pt x="333" y="370"/>
                    <a:pt x="335" y="367"/>
                    <a:pt x="335" y="367"/>
                  </a:cubicBezTo>
                  <a:cubicBezTo>
                    <a:pt x="336" y="367"/>
                    <a:pt x="337" y="364"/>
                    <a:pt x="337" y="363"/>
                  </a:cubicBezTo>
                  <a:cubicBezTo>
                    <a:pt x="338" y="362"/>
                    <a:pt x="337" y="361"/>
                    <a:pt x="337" y="362"/>
                  </a:cubicBezTo>
                  <a:cubicBezTo>
                    <a:pt x="337" y="363"/>
                    <a:pt x="335" y="363"/>
                    <a:pt x="335" y="363"/>
                  </a:cubicBezTo>
                  <a:cubicBezTo>
                    <a:pt x="334" y="363"/>
                    <a:pt x="334" y="364"/>
                    <a:pt x="334" y="365"/>
                  </a:cubicBezTo>
                  <a:cubicBezTo>
                    <a:pt x="333" y="366"/>
                    <a:pt x="333" y="366"/>
                    <a:pt x="332" y="365"/>
                  </a:cubicBezTo>
                  <a:cubicBezTo>
                    <a:pt x="332" y="364"/>
                    <a:pt x="332" y="364"/>
                    <a:pt x="331" y="363"/>
                  </a:cubicBezTo>
                  <a:cubicBezTo>
                    <a:pt x="330" y="363"/>
                    <a:pt x="331" y="362"/>
                    <a:pt x="331" y="362"/>
                  </a:cubicBezTo>
                  <a:cubicBezTo>
                    <a:pt x="332" y="361"/>
                    <a:pt x="333" y="361"/>
                    <a:pt x="332" y="361"/>
                  </a:cubicBezTo>
                  <a:cubicBezTo>
                    <a:pt x="332" y="360"/>
                    <a:pt x="332" y="359"/>
                    <a:pt x="332" y="359"/>
                  </a:cubicBezTo>
                  <a:cubicBezTo>
                    <a:pt x="332" y="359"/>
                    <a:pt x="333" y="358"/>
                    <a:pt x="333" y="359"/>
                  </a:cubicBezTo>
                  <a:cubicBezTo>
                    <a:pt x="334" y="360"/>
                    <a:pt x="334" y="360"/>
                    <a:pt x="335" y="359"/>
                  </a:cubicBezTo>
                  <a:cubicBezTo>
                    <a:pt x="336" y="359"/>
                    <a:pt x="337" y="357"/>
                    <a:pt x="337" y="357"/>
                  </a:cubicBezTo>
                  <a:cubicBezTo>
                    <a:pt x="338" y="357"/>
                    <a:pt x="338" y="358"/>
                    <a:pt x="338" y="359"/>
                  </a:cubicBezTo>
                  <a:cubicBezTo>
                    <a:pt x="338" y="360"/>
                    <a:pt x="338" y="360"/>
                    <a:pt x="339" y="361"/>
                  </a:cubicBezTo>
                  <a:cubicBezTo>
                    <a:pt x="340" y="361"/>
                    <a:pt x="339" y="361"/>
                    <a:pt x="340" y="360"/>
                  </a:cubicBezTo>
                  <a:cubicBezTo>
                    <a:pt x="340" y="359"/>
                    <a:pt x="340" y="359"/>
                    <a:pt x="340" y="357"/>
                  </a:cubicBezTo>
                  <a:cubicBezTo>
                    <a:pt x="340" y="356"/>
                    <a:pt x="340" y="357"/>
                    <a:pt x="340" y="356"/>
                  </a:cubicBezTo>
                  <a:cubicBezTo>
                    <a:pt x="340" y="356"/>
                    <a:pt x="341" y="355"/>
                    <a:pt x="342" y="354"/>
                  </a:cubicBezTo>
                  <a:cubicBezTo>
                    <a:pt x="342" y="354"/>
                    <a:pt x="343" y="355"/>
                    <a:pt x="342" y="356"/>
                  </a:cubicBezTo>
                  <a:cubicBezTo>
                    <a:pt x="342" y="357"/>
                    <a:pt x="342" y="358"/>
                    <a:pt x="342" y="359"/>
                  </a:cubicBezTo>
                  <a:cubicBezTo>
                    <a:pt x="342" y="360"/>
                    <a:pt x="342" y="360"/>
                    <a:pt x="343" y="360"/>
                  </a:cubicBezTo>
                  <a:cubicBezTo>
                    <a:pt x="344" y="360"/>
                    <a:pt x="344" y="359"/>
                    <a:pt x="344" y="358"/>
                  </a:cubicBezTo>
                  <a:cubicBezTo>
                    <a:pt x="344" y="357"/>
                    <a:pt x="346" y="357"/>
                    <a:pt x="346" y="356"/>
                  </a:cubicBezTo>
                  <a:cubicBezTo>
                    <a:pt x="347" y="355"/>
                    <a:pt x="346" y="355"/>
                    <a:pt x="346" y="354"/>
                  </a:cubicBezTo>
                  <a:cubicBezTo>
                    <a:pt x="346" y="353"/>
                    <a:pt x="346" y="353"/>
                    <a:pt x="347" y="351"/>
                  </a:cubicBezTo>
                  <a:cubicBezTo>
                    <a:pt x="347" y="350"/>
                    <a:pt x="346" y="350"/>
                    <a:pt x="347" y="349"/>
                  </a:cubicBezTo>
                  <a:cubicBezTo>
                    <a:pt x="348" y="348"/>
                    <a:pt x="348" y="348"/>
                    <a:pt x="348" y="349"/>
                  </a:cubicBezTo>
                  <a:cubicBezTo>
                    <a:pt x="349" y="349"/>
                    <a:pt x="350" y="350"/>
                    <a:pt x="350" y="351"/>
                  </a:cubicBezTo>
                  <a:cubicBezTo>
                    <a:pt x="350" y="352"/>
                    <a:pt x="350" y="352"/>
                    <a:pt x="351" y="353"/>
                  </a:cubicBezTo>
                  <a:cubicBezTo>
                    <a:pt x="352" y="353"/>
                    <a:pt x="352" y="353"/>
                    <a:pt x="353" y="352"/>
                  </a:cubicBezTo>
                  <a:cubicBezTo>
                    <a:pt x="354" y="352"/>
                    <a:pt x="354" y="351"/>
                    <a:pt x="354" y="351"/>
                  </a:cubicBezTo>
                  <a:cubicBezTo>
                    <a:pt x="355" y="351"/>
                    <a:pt x="357" y="351"/>
                    <a:pt x="358" y="350"/>
                  </a:cubicBezTo>
                  <a:cubicBezTo>
                    <a:pt x="358" y="350"/>
                    <a:pt x="359" y="348"/>
                    <a:pt x="360" y="348"/>
                  </a:cubicBezTo>
                  <a:cubicBezTo>
                    <a:pt x="361" y="348"/>
                    <a:pt x="361" y="347"/>
                    <a:pt x="360" y="346"/>
                  </a:cubicBezTo>
                  <a:cubicBezTo>
                    <a:pt x="359" y="346"/>
                    <a:pt x="357" y="345"/>
                    <a:pt x="357" y="344"/>
                  </a:cubicBezTo>
                  <a:cubicBezTo>
                    <a:pt x="356" y="343"/>
                    <a:pt x="354" y="343"/>
                    <a:pt x="353" y="342"/>
                  </a:cubicBezTo>
                  <a:cubicBezTo>
                    <a:pt x="353" y="341"/>
                    <a:pt x="353" y="341"/>
                    <a:pt x="353" y="340"/>
                  </a:cubicBezTo>
                  <a:cubicBezTo>
                    <a:pt x="353" y="339"/>
                    <a:pt x="352" y="338"/>
                    <a:pt x="352" y="337"/>
                  </a:cubicBezTo>
                  <a:cubicBezTo>
                    <a:pt x="351" y="337"/>
                    <a:pt x="352" y="337"/>
                    <a:pt x="353" y="337"/>
                  </a:cubicBezTo>
                  <a:cubicBezTo>
                    <a:pt x="354" y="336"/>
                    <a:pt x="354" y="333"/>
                    <a:pt x="354" y="334"/>
                  </a:cubicBezTo>
                  <a:cubicBezTo>
                    <a:pt x="355" y="335"/>
                    <a:pt x="355" y="337"/>
                    <a:pt x="355" y="337"/>
                  </a:cubicBezTo>
                  <a:cubicBezTo>
                    <a:pt x="355" y="338"/>
                    <a:pt x="355" y="339"/>
                    <a:pt x="356" y="339"/>
                  </a:cubicBezTo>
                  <a:cubicBezTo>
                    <a:pt x="358" y="339"/>
                    <a:pt x="357" y="340"/>
                    <a:pt x="358" y="340"/>
                  </a:cubicBezTo>
                  <a:cubicBezTo>
                    <a:pt x="359" y="341"/>
                    <a:pt x="359" y="340"/>
                    <a:pt x="359" y="339"/>
                  </a:cubicBezTo>
                  <a:cubicBezTo>
                    <a:pt x="359" y="338"/>
                    <a:pt x="360" y="341"/>
                    <a:pt x="361" y="341"/>
                  </a:cubicBezTo>
                  <a:cubicBezTo>
                    <a:pt x="361" y="342"/>
                    <a:pt x="361" y="339"/>
                    <a:pt x="360" y="338"/>
                  </a:cubicBezTo>
                  <a:cubicBezTo>
                    <a:pt x="360" y="337"/>
                    <a:pt x="361" y="337"/>
                    <a:pt x="361" y="336"/>
                  </a:cubicBezTo>
                  <a:cubicBezTo>
                    <a:pt x="361" y="336"/>
                    <a:pt x="362" y="336"/>
                    <a:pt x="362" y="337"/>
                  </a:cubicBezTo>
                  <a:cubicBezTo>
                    <a:pt x="362" y="338"/>
                    <a:pt x="362" y="339"/>
                    <a:pt x="363" y="339"/>
                  </a:cubicBezTo>
                  <a:cubicBezTo>
                    <a:pt x="364" y="340"/>
                    <a:pt x="364" y="339"/>
                    <a:pt x="365" y="339"/>
                  </a:cubicBezTo>
                  <a:cubicBezTo>
                    <a:pt x="365" y="338"/>
                    <a:pt x="366" y="337"/>
                    <a:pt x="367" y="337"/>
                  </a:cubicBezTo>
                  <a:cubicBezTo>
                    <a:pt x="367" y="337"/>
                    <a:pt x="369" y="335"/>
                    <a:pt x="369" y="335"/>
                  </a:cubicBezTo>
                  <a:cubicBezTo>
                    <a:pt x="369" y="335"/>
                    <a:pt x="369" y="337"/>
                    <a:pt x="369" y="338"/>
                  </a:cubicBezTo>
                  <a:cubicBezTo>
                    <a:pt x="369" y="339"/>
                    <a:pt x="368" y="340"/>
                    <a:pt x="368" y="341"/>
                  </a:cubicBezTo>
                  <a:cubicBezTo>
                    <a:pt x="368" y="342"/>
                    <a:pt x="369" y="342"/>
                    <a:pt x="370" y="341"/>
                  </a:cubicBezTo>
                  <a:cubicBezTo>
                    <a:pt x="371" y="341"/>
                    <a:pt x="374" y="340"/>
                    <a:pt x="375" y="339"/>
                  </a:cubicBezTo>
                  <a:cubicBezTo>
                    <a:pt x="376" y="339"/>
                    <a:pt x="377" y="338"/>
                    <a:pt x="377" y="338"/>
                  </a:cubicBezTo>
                  <a:cubicBezTo>
                    <a:pt x="378" y="337"/>
                    <a:pt x="379" y="337"/>
                    <a:pt x="380" y="337"/>
                  </a:cubicBezTo>
                  <a:cubicBezTo>
                    <a:pt x="381" y="337"/>
                    <a:pt x="382" y="336"/>
                    <a:pt x="384" y="335"/>
                  </a:cubicBezTo>
                  <a:cubicBezTo>
                    <a:pt x="385" y="335"/>
                    <a:pt x="386" y="335"/>
                    <a:pt x="387" y="335"/>
                  </a:cubicBezTo>
                  <a:cubicBezTo>
                    <a:pt x="388" y="334"/>
                    <a:pt x="390" y="335"/>
                    <a:pt x="392" y="334"/>
                  </a:cubicBezTo>
                  <a:cubicBezTo>
                    <a:pt x="394" y="333"/>
                    <a:pt x="400" y="328"/>
                    <a:pt x="402" y="327"/>
                  </a:cubicBezTo>
                  <a:cubicBezTo>
                    <a:pt x="403" y="326"/>
                    <a:pt x="404" y="325"/>
                    <a:pt x="404" y="324"/>
                  </a:cubicBezTo>
                  <a:cubicBezTo>
                    <a:pt x="404" y="323"/>
                    <a:pt x="405" y="322"/>
                    <a:pt x="405" y="321"/>
                  </a:cubicBezTo>
                  <a:cubicBezTo>
                    <a:pt x="405" y="320"/>
                    <a:pt x="406" y="320"/>
                    <a:pt x="406" y="319"/>
                  </a:cubicBezTo>
                  <a:cubicBezTo>
                    <a:pt x="407" y="318"/>
                    <a:pt x="407" y="318"/>
                    <a:pt x="407" y="317"/>
                  </a:cubicBezTo>
                  <a:cubicBezTo>
                    <a:pt x="407" y="316"/>
                    <a:pt x="407" y="316"/>
                    <a:pt x="408" y="316"/>
                  </a:cubicBezTo>
                  <a:cubicBezTo>
                    <a:pt x="409" y="317"/>
                    <a:pt x="409" y="318"/>
                    <a:pt x="410" y="317"/>
                  </a:cubicBezTo>
                  <a:cubicBezTo>
                    <a:pt x="411" y="316"/>
                    <a:pt x="412" y="316"/>
                    <a:pt x="412" y="315"/>
                  </a:cubicBezTo>
                  <a:cubicBezTo>
                    <a:pt x="412" y="314"/>
                    <a:pt x="413" y="313"/>
                    <a:pt x="414" y="313"/>
                  </a:cubicBezTo>
                  <a:cubicBezTo>
                    <a:pt x="415" y="312"/>
                    <a:pt x="415" y="311"/>
                    <a:pt x="416" y="312"/>
                  </a:cubicBezTo>
                  <a:cubicBezTo>
                    <a:pt x="417" y="313"/>
                    <a:pt x="418" y="314"/>
                    <a:pt x="419" y="313"/>
                  </a:cubicBezTo>
                  <a:cubicBezTo>
                    <a:pt x="419" y="312"/>
                    <a:pt x="416" y="311"/>
                    <a:pt x="416" y="307"/>
                  </a:cubicBezTo>
                  <a:cubicBezTo>
                    <a:pt x="416" y="307"/>
                    <a:pt x="416" y="306"/>
                    <a:pt x="415" y="306"/>
                  </a:cubicBezTo>
                  <a:cubicBezTo>
                    <a:pt x="414" y="306"/>
                    <a:pt x="415" y="305"/>
                    <a:pt x="416" y="304"/>
                  </a:cubicBezTo>
                  <a:cubicBezTo>
                    <a:pt x="416" y="304"/>
                    <a:pt x="415" y="303"/>
                    <a:pt x="414" y="303"/>
                  </a:cubicBezTo>
                  <a:cubicBezTo>
                    <a:pt x="412" y="303"/>
                    <a:pt x="412" y="302"/>
                    <a:pt x="412" y="301"/>
                  </a:cubicBezTo>
                  <a:cubicBezTo>
                    <a:pt x="412" y="300"/>
                    <a:pt x="413" y="300"/>
                    <a:pt x="413" y="299"/>
                  </a:cubicBezTo>
                  <a:cubicBezTo>
                    <a:pt x="413" y="298"/>
                    <a:pt x="413" y="297"/>
                    <a:pt x="412" y="296"/>
                  </a:cubicBezTo>
                  <a:cubicBezTo>
                    <a:pt x="411" y="296"/>
                    <a:pt x="410" y="295"/>
                    <a:pt x="410" y="294"/>
                  </a:cubicBezTo>
                  <a:cubicBezTo>
                    <a:pt x="409" y="293"/>
                    <a:pt x="409" y="289"/>
                    <a:pt x="409" y="289"/>
                  </a:cubicBezTo>
                  <a:cubicBezTo>
                    <a:pt x="409" y="289"/>
                    <a:pt x="410" y="290"/>
                    <a:pt x="410" y="291"/>
                  </a:cubicBezTo>
                  <a:cubicBezTo>
                    <a:pt x="410" y="292"/>
                    <a:pt x="411" y="293"/>
                    <a:pt x="412" y="294"/>
                  </a:cubicBezTo>
                  <a:cubicBezTo>
                    <a:pt x="412" y="295"/>
                    <a:pt x="414" y="295"/>
                    <a:pt x="415" y="295"/>
                  </a:cubicBezTo>
                  <a:cubicBezTo>
                    <a:pt x="416" y="296"/>
                    <a:pt x="415" y="298"/>
                    <a:pt x="416" y="299"/>
                  </a:cubicBezTo>
                  <a:cubicBezTo>
                    <a:pt x="417" y="300"/>
                    <a:pt x="417" y="298"/>
                    <a:pt x="417" y="297"/>
                  </a:cubicBezTo>
                  <a:cubicBezTo>
                    <a:pt x="417" y="296"/>
                    <a:pt x="418" y="295"/>
                    <a:pt x="418" y="295"/>
                  </a:cubicBezTo>
                  <a:cubicBezTo>
                    <a:pt x="418" y="294"/>
                    <a:pt x="419" y="293"/>
                    <a:pt x="419" y="293"/>
                  </a:cubicBezTo>
                  <a:cubicBezTo>
                    <a:pt x="420" y="292"/>
                    <a:pt x="421" y="292"/>
                    <a:pt x="421" y="291"/>
                  </a:cubicBezTo>
                  <a:cubicBezTo>
                    <a:pt x="422" y="291"/>
                    <a:pt x="423" y="291"/>
                    <a:pt x="423" y="292"/>
                  </a:cubicBezTo>
                  <a:cubicBezTo>
                    <a:pt x="423" y="294"/>
                    <a:pt x="424" y="296"/>
                    <a:pt x="424" y="297"/>
                  </a:cubicBezTo>
                  <a:cubicBezTo>
                    <a:pt x="424" y="298"/>
                    <a:pt x="422" y="301"/>
                    <a:pt x="421" y="301"/>
                  </a:cubicBezTo>
                  <a:cubicBezTo>
                    <a:pt x="419" y="302"/>
                    <a:pt x="423" y="302"/>
                    <a:pt x="424" y="302"/>
                  </a:cubicBezTo>
                  <a:cubicBezTo>
                    <a:pt x="425" y="302"/>
                    <a:pt x="427" y="301"/>
                    <a:pt x="429" y="300"/>
                  </a:cubicBezTo>
                  <a:cubicBezTo>
                    <a:pt x="430" y="299"/>
                    <a:pt x="430" y="301"/>
                    <a:pt x="431" y="301"/>
                  </a:cubicBezTo>
                  <a:cubicBezTo>
                    <a:pt x="432" y="301"/>
                    <a:pt x="432" y="301"/>
                    <a:pt x="432" y="302"/>
                  </a:cubicBezTo>
                  <a:cubicBezTo>
                    <a:pt x="432" y="303"/>
                    <a:pt x="430" y="303"/>
                    <a:pt x="429" y="303"/>
                  </a:cubicBezTo>
                  <a:cubicBezTo>
                    <a:pt x="428" y="302"/>
                    <a:pt x="428" y="303"/>
                    <a:pt x="427" y="304"/>
                  </a:cubicBezTo>
                  <a:cubicBezTo>
                    <a:pt x="427" y="305"/>
                    <a:pt x="426" y="305"/>
                    <a:pt x="425" y="305"/>
                  </a:cubicBezTo>
                  <a:cubicBezTo>
                    <a:pt x="424" y="305"/>
                    <a:pt x="423" y="306"/>
                    <a:pt x="422" y="308"/>
                  </a:cubicBezTo>
                  <a:cubicBezTo>
                    <a:pt x="421" y="309"/>
                    <a:pt x="422" y="309"/>
                    <a:pt x="424" y="308"/>
                  </a:cubicBezTo>
                  <a:cubicBezTo>
                    <a:pt x="426" y="306"/>
                    <a:pt x="429" y="304"/>
                    <a:pt x="430" y="304"/>
                  </a:cubicBezTo>
                  <a:cubicBezTo>
                    <a:pt x="432" y="303"/>
                    <a:pt x="433" y="302"/>
                    <a:pt x="434" y="302"/>
                  </a:cubicBezTo>
                  <a:cubicBezTo>
                    <a:pt x="436" y="301"/>
                    <a:pt x="440" y="299"/>
                    <a:pt x="441" y="298"/>
                  </a:cubicBezTo>
                  <a:cubicBezTo>
                    <a:pt x="443" y="298"/>
                    <a:pt x="448" y="296"/>
                    <a:pt x="449" y="296"/>
                  </a:cubicBezTo>
                  <a:cubicBezTo>
                    <a:pt x="451" y="296"/>
                    <a:pt x="453" y="296"/>
                    <a:pt x="454" y="296"/>
                  </a:cubicBezTo>
                  <a:cubicBezTo>
                    <a:pt x="455" y="296"/>
                    <a:pt x="455" y="295"/>
                    <a:pt x="455" y="295"/>
                  </a:cubicBezTo>
                  <a:cubicBezTo>
                    <a:pt x="455" y="295"/>
                    <a:pt x="455" y="294"/>
                    <a:pt x="454" y="294"/>
                  </a:cubicBezTo>
                  <a:cubicBezTo>
                    <a:pt x="453" y="292"/>
                    <a:pt x="454" y="292"/>
                    <a:pt x="453" y="291"/>
                  </a:cubicBezTo>
                  <a:cubicBezTo>
                    <a:pt x="452" y="290"/>
                    <a:pt x="453" y="289"/>
                    <a:pt x="453" y="288"/>
                  </a:cubicBezTo>
                  <a:cubicBezTo>
                    <a:pt x="453" y="287"/>
                    <a:pt x="455" y="287"/>
                    <a:pt x="456" y="286"/>
                  </a:cubicBezTo>
                  <a:cubicBezTo>
                    <a:pt x="457" y="285"/>
                    <a:pt x="456" y="284"/>
                    <a:pt x="457" y="282"/>
                  </a:cubicBezTo>
                  <a:cubicBezTo>
                    <a:pt x="457" y="281"/>
                    <a:pt x="458" y="282"/>
                    <a:pt x="459" y="280"/>
                  </a:cubicBezTo>
                  <a:cubicBezTo>
                    <a:pt x="459" y="279"/>
                    <a:pt x="459" y="279"/>
                    <a:pt x="459" y="277"/>
                  </a:cubicBezTo>
                  <a:cubicBezTo>
                    <a:pt x="460" y="276"/>
                    <a:pt x="460" y="275"/>
                    <a:pt x="459" y="274"/>
                  </a:cubicBezTo>
                  <a:cubicBezTo>
                    <a:pt x="459" y="272"/>
                    <a:pt x="459" y="271"/>
                    <a:pt x="460" y="270"/>
                  </a:cubicBezTo>
                  <a:cubicBezTo>
                    <a:pt x="460" y="269"/>
                    <a:pt x="459" y="270"/>
                    <a:pt x="458" y="268"/>
                  </a:cubicBezTo>
                  <a:cubicBezTo>
                    <a:pt x="457" y="267"/>
                    <a:pt x="457" y="267"/>
                    <a:pt x="458" y="265"/>
                  </a:cubicBezTo>
                  <a:cubicBezTo>
                    <a:pt x="459" y="264"/>
                    <a:pt x="459" y="264"/>
                    <a:pt x="459" y="263"/>
                  </a:cubicBezTo>
                  <a:cubicBezTo>
                    <a:pt x="459" y="261"/>
                    <a:pt x="459" y="261"/>
                    <a:pt x="458" y="260"/>
                  </a:cubicBezTo>
                  <a:cubicBezTo>
                    <a:pt x="457" y="258"/>
                    <a:pt x="460" y="258"/>
                    <a:pt x="460" y="257"/>
                  </a:cubicBezTo>
                  <a:cubicBezTo>
                    <a:pt x="460" y="255"/>
                    <a:pt x="460" y="254"/>
                    <a:pt x="461" y="254"/>
                  </a:cubicBezTo>
                  <a:cubicBezTo>
                    <a:pt x="462" y="253"/>
                    <a:pt x="462" y="253"/>
                    <a:pt x="462" y="252"/>
                  </a:cubicBezTo>
                  <a:cubicBezTo>
                    <a:pt x="462" y="250"/>
                    <a:pt x="463" y="250"/>
                    <a:pt x="463" y="249"/>
                  </a:cubicBezTo>
                  <a:cubicBezTo>
                    <a:pt x="464" y="247"/>
                    <a:pt x="464" y="245"/>
                    <a:pt x="464" y="244"/>
                  </a:cubicBezTo>
                  <a:cubicBezTo>
                    <a:pt x="465" y="243"/>
                    <a:pt x="465" y="243"/>
                    <a:pt x="464" y="242"/>
                  </a:cubicBezTo>
                  <a:cubicBezTo>
                    <a:pt x="464" y="241"/>
                    <a:pt x="464" y="241"/>
                    <a:pt x="464" y="240"/>
                  </a:cubicBezTo>
                  <a:close/>
                </a:path>
              </a:pathLst>
            </a:custGeom>
            <a:solidFill>
              <a:schemeClr val="accent2"/>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42" name="Freeform 374">
              <a:extLst>
                <a:ext uri="{FF2B5EF4-FFF2-40B4-BE49-F238E27FC236}">
                  <a16:creationId xmlns:a16="http://schemas.microsoft.com/office/drawing/2014/main" id="{F514B0F0-6D19-4713-B084-BC01C71D76A1}"/>
                </a:ext>
              </a:extLst>
            </p:cNvPr>
            <p:cNvSpPr>
              <a:spLocks noEditPoints="1"/>
            </p:cNvSpPr>
            <p:nvPr/>
          </p:nvSpPr>
          <p:spPr bwMode="gray">
            <a:xfrm>
              <a:off x="7051364" y="3557472"/>
              <a:ext cx="825602" cy="527036"/>
            </a:xfrm>
            <a:custGeom>
              <a:avLst/>
              <a:gdLst>
                <a:gd name="T0" fmla="*/ 245 w 247"/>
                <a:gd name="T1" fmla="*/ 42 h 154"/>
                <a:gd name="T2" fmla="*/ 241 w 247"/>
                <a:gd name="T3" fmla="*/ 41 h 154"/>
                <a:gd name="T4" fmla="*/ 239 w 247"/>
                <a:gd name="T5" fmla="*/ 38 h 154"/>
                <a:gd name="T6" fmla="*/ 237 w 247"/>
                <a:gd name="T7" fmla="*/ 36 h 154"/>
                <a:gd name="T8" fmla="*/ 237 w 247"/>
                <a:gd name="T9" fmla="*/ 34 h 154"/>
                <a:gd name="T10" fmla="*/ 236 w 247"/>
                <a:gd name="T11" fmla="*/ 32 h 154"/>
                <a:gd name="T12" fmla="*/ 234 w 247"/>
                <a:gd name="T13" fmla="*/ 30 h 154"/>
                <a:gd name="T14" fmla="*/ 231 w 247"/>
                <a:gd name="T15" fmla="*/ 27 h 154"/>
                <a:gd name="T16" fmla="*/ 231 w 247"/>
                <a:gd name="T17" fmla="*/ 25 h 154"/>
                <a:gd name="T18" fmla="*/ 232 w 247"/>
                <a:gd name="T19" fmla="*/ 22 h 154"/>
                <a:gd name="T20" fmla="*/ 234 w 247"/>
                <a:gd name="T21" fmla="*/ 20 h 154"/>
                <a:gd name="T22" fmla="*/ 235 w 247"/>
                <a:gd name="T23" fmla="*/ 18 h 154"/>
                <a:gd name="T24" fmla="*/ 238 w 247"/>
                <a:gd name="T25" fmla="*/ 18 h 154"/>
                <a:gd name="T26" fmla="*/ 238 w 247"/>
                <a:gd name="T27" fmla="*/ 15 h 154"/>
                <a:gd name="T28" fmla="*/ 236 w 247"/>
                <a:gd name="T29" fmla="*/ 13 h 154"/>
                <a:gd name="T30" fmla="*/ 235 w 247"/>
                <a:gd name="T31" fmla="*/ 11 h 154"/>
                <a:gd name="T32" fmla="*/ 232 w 247"/>
                <a:gd name="T33" fmla="*/ 12 h 154"/>
                <a:gd name="T34" fmla="*/ 229 w 247"/>
                <a:gd name="T35" fmla="*/ 12 h 154"/>
                <a:gd name="T36" fmla="*/ 228 w 247"/>
                <a:gd name="T37" fmla="*/ 10 h 154"/>
                <a:gd name="T38" fmla="*/ 226 w 247"/>
                <a:gd name="T39" fmla="*/ 9 h 154"/>
                <a:gd name="T40" fmla="*/ 223 w 247"/>
                <a:gd name="T41" fmla="*/ 7 h 154"/>
                <a:gd name="T42" fmla="*/ 223 w 247"/>
                <a:gd name="T43" fmla="*/ 6 h 154"/>
                <a:gd name="T44" fmla="*/ 8 w 247"/>
                <a:gd name="T45" fmla="*/ 0 h 154"/>
                <a:gd name="T46" fmla="*/ 0 w 247"/>
                <a:gd name="T47" fmla="*/ 127 h 154"/>
                <a:gd name="T48" fmla="*/ 247 w 247"/>
                <a:gd name="T49" fmla="*/ 134 h 154"/>
                <a:gd name="T50" fmla="*/ 247 w 247"/>
                <a:gd name="T51" fmla="*/ 153 h 154"/>
                <a:gd name="T52" fmla="*/ 246 w 247"/>
                <a:gd name="T53" fmla="*/ 45 h 154"/>
                <a:gd name="T54" fmla="*/ 245 w 247"/>
                <a:gd name="T55" fmla="*/ 42 h 154"/>
                <a:gd name="T56" fmla="*/ 247 w 247"/>
                <a:gd name="T57" fmla="*/ 153 h 154"/>
                <a:gd name="T58" fmla="*/ 247 w 247"/>
                <a:gd name="T59" fmla="*/ 154 h 154"/>
                <a:gd name="T60" fmla="*/ 247 w 247"/>
                <a:gd name="T61" fmla="*/ 15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7" h="154">
                  <a:moveTo>
                    <a:pt x="245" y="42"/>
                  </a:moveTo>
                  <a:cubicBezTo>
                    <a:pt x="245" y="42"/>
                    <a:pt x="243" y="41"/>
                    <a:pt x="241" y="41"/>
                  </a:cubicBezTo>
                  <a:cubicBezTo>
                    <a:pt x="240" y="41"/>
                    <a:pt x="239" y="39"/>
                    <a:pt x="239" y="38"/>
                  </a:cubicBezTo>
                  <a:cubicBezTo>
                    <a:pt x="239" y="36"/>
                    <a:pt x="238" y="37"/>
                    <a:pt x="237" y="36"/>
                  </a:cubicBezTo>
                  <a:cubicBezTo>
                    <a:pt x="236" y="36"/>
                    <a:pt x="236" y="35"/>
                    <a:pt x="237" y="34"/>
                  </a:cubicBezTo>
                  <a:cubicBezTo>
                    <a:pt x="237" y="33"/>
                    <a:pt x="237" y="32"/>
                    <a:pt x="236" y="32"/>
                  </a:cubicBezTo>
                  <a:cubicBezTo>
                    <a:pt x="235" y="31"/>
                    <a:pt x="235" y="31"/>
                    <a:pt x="234" y="30"/>
                  </a:cubicBezTo>
                  <a:cubicBezTo>
                    <a:pt x="233" y="30"/>
                    <a:pt x="232" y="28"/>
                    <a:pt x="231" y="27"/>
                  </a:cubicBezTo>
                  <a:cubicBezTo>
                    <a:pt x="229" y="26"/>
                    <a:pt x="230" y="26"/>
                    <a:pt x="231" y="25"/>
                  </a:cubicBezTo>
                  <a:cubicBezTo>
                    <a:pt x="231" y="25"/>
                    <a:pt x="232" y="24"/>
                    <a:pt x="232" y="22"/>
                  </a:cubicBezTo>
                  <a:cubicBezTo>
                    <a:pt x="232" y="20"/>
                    <a:pt x="233" y="21"/>
                    <a:pt x="234" y="20"/>
                  </a:cubicBezTo>
                  <a:cubicBezTo>
                    <a:pt x="235" y="19"/>
                    <a:pt x="234" y="18"/>
                    <a:pt x="235" y="18"/>
                  </a:cubicBezTo>
                  <a:cubicBezTo>
                    <a:pt x="235" y="17"/>
                    <a:pt x="237" y="18"/>
                    <a:pt x="238" y="18"/>
                  </a:cubicBezTo>
                  <a:cubicBezTo>
                    <a:pt x="239" y="17"/>
                    <a:pt x="238" y="17"/>
                    <a:pt x="238" y="15"/>
                  </a:cubicBezTo>
                  <a:cubicBezTo>
                    <a:pt x="237" y="14"/>
                    <a:pt x="237" y="14"/>
                    <a:pt x="236" y="13"/>
                  </a:cubicBezTo>
                  <a:cubicBezTo>
                    <a:pt x="235" y="13"/>
                    <a:pt x="236" y="11"/>
                    <a:pt x="235" y="11"/>
                  </a:cubicBezTo>
                  <a:cubicBezTo>
                    <a:pt x="234" y="11"/>
                    <a:pt x="233" y="11"/>
                    <a:pt x="232" y="12"/>
                  </a:cubicBezTo>
                  <a:cubicBezTo>
                    <a:pt x="231" y="13"/>
                    <a:pt x="230" y="12"/>
                    <a:pt x="229" y="12"/>
                  </a:cubicBezTo>
                  <a:cubicBezTo>
                    <a:pt x="228" y="11"/>
                    <a:pt x="229" y="10"/>
                    <a:pt x="228" y="10"/>
                  </a:cubicBezTo>
                  <a:cubicBezTo>
                    <a:pt x="227" y="10"/>
                    <a:pt x="226" y="9"/>
                    <a:pt x="226" y="9"/>
                  </a:cubicBezTo>
                  <a:cubicBezTo>
                    <a:pt x="225" y="9"/>
                    <a:pt x="224" y="8"/>
                    <a:pt x="223" y="7"/>
                  </a:cubicBezTo>
                  <a:cubicBezTo>
                    <a:pt x="223" y="7"/>
                    <a:pt x="223" y="7"/>
                    <a:pt x="223" y="6"/>
                  </a:cubicBezTo>
                  <a:cubicBezTo>
                    <a:pt x="183" y="8"/>
                    <a:pt x="37" y="2"/>
                    <a:pt x="8" y="0"/>
                  </a:cubicBezTo>
                  <a:cubicBezTo>
                    <a:pt x="0" y="127"/>
                    <a:pt x="0" y="127"/>
                    <a:pt x="0" y="127"/>
                  </a:cubicBezTo>
                  <a:cubicBezTo>
                    <a:pt x="9" y="128"/>
                    <a:pt x="190" y="137"/>
                    <a:pt x="247" y="134"/>
                  </a:cubicBezTo>
                  <a:cubicBezTo>
                    <a:pt x="247" y="143"/>
                    <a:pt x="247" y="150"/>
                    <a:pt x="247" y="153"/>
                  </a:cubicBezTo>
                  <a:cubicBezTo>
                    <a:pt x="247" y="139"/>
                    <a:pt x="246" y="46"/>
                    <a:pt x="246" y="45"/>
                  </a:cubicBezTo>
                  <a:cubicBezTo>
                    <a:pt x="246" y="43"/>
                    <a:pt x="246" y="42"/>
                    <a:pt x="245" y="42"/>
                  </a:cubicBezTo>
                  <a:close/>
                  <a:moveTo>
                    <a:pt x="247" y="153"/>
                  </a:moveTo>
                  <a:cubicBezTo>
                    <a:pt x="247" y="154"/>
                    <a:pt x="247" y="154"/>
                    <a:pt x="247" y="154"/>
                  </a:cubicBezTo>
                  <a:cubicBezTo>
                    <a:pt x="247" y="154"/>
                    <a:pt x="247" y="154"/>
                    <a:pt x="247" y="153"/>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43" name="Freeform 375">
              <a:extLst>
                <a:ext uri="{FF2B5EF4-FFF2-40B4-BE49-F238E27FC236}">
                  <a16:creationId xmlns:a16="http://schemas.microsoft.com/office/drawing/2014/main" id="{8FA8692A-9093-47AB-A075-F36159CD11E0}"/>
                </a:ext>
              </a:extLst>
            </p:cNvPr>
            <p:cNvSpPr>
              <a:spLocks/>
            </p:cNvSpPr>
            <p:nvPr/>
          </p:nvSpPr>
          <p:spPr bwMode="gray">
            <a:xfrm>
              <a:off x="6941186" y="3985408"/>
              <a:ext cx="959285" cy="515023"/>
            </a:xfrm>
            <a:custGeom>
              <a:avLst/>
              <a:gdLst>
                <a:gd name="T0" fmla="*/ 284 w 287"/>
                <a:gd name="T1" fmla="*/ 58 h 151"/>
                <a:gd name="T2" fmla="*/ 281 w 287"/>
                <a:gd name="T3" fmla="*/ 36 h 151"/>
                <a:gd name="T4" fmla="*/ 280 w 287"/>
                <a:gd name="T5" fmla="*/ 9 h 151"/>
                <a:gd name="T6" fmla="*/ 1 w 287"/>
                <a:gd name="T7" fmla="*/ 0 h 151"/>
                <a:gd name="T8" fmla="*/ 100 w 287"/>
                <a:gd name="T9" fmla="*/ 27 h 151"/>
                <a:gd name="T10" fmla="*/ 100 w 287"/>
                <a:gd name="T11" fmla="*/ 109 h 151"/>
                <a:gd name="T12" fmla="*/ 106 w 287"/>
                <a:gd name="T13" fmla="*/ 116 h 151"/>
                <a:gd name="T14" fmla="*/ 112 w 287"/>
                <a:gd name="T15" fmla="*/ 115 h 151"/>
                <a:gd name="T16" fmla="*/ 119 w 287"/>
                <a:gd name="T17" fmla="*/ 114 h 151"/>
                <a:gd name="T18" fmla="*/ 123 w 287"/>
                <a:gd name="T19" fmla="*/ 122 h 151"/>
                <a:gd name="T20" fmla="*/ 130 w 287"/>
                <a:gd name="T21" fmla="*/ 125 h 151"/>
                <a:gd name="T22" fmla="*/ 135 w 287"/>
                <a:gd name="T23" fmla="*/ 127 h 151"/>
                <a:gd name="T24" fmla="*/ 141 w 287"/>
                <a:gd name="T25" fmla="*/ 128 h 151"/>
                <a:gd name="T26" fmla="*/ 149 w 287"/>
                <a:gd name="T27" fmla="*/ 131 h 151"/>
                <a:gd name="T28" fmla="*/ 159 w 287"/>
                <a:gd name="T29" fmla="*/ 129 h 151"/>
                <a:gd name="T30" fmla="*/ 161 w 287"/>
                <a:gd name="T31" fmla="*/ 133 h 151"/>
                <a:gd name="T32" fmla="*/ 166 w 287"/>
                <a:gd name="T33" fmla="*/ 136 h 151"/>
                <a:gd name="T34" fmla="*/ 167 w 287"/>
                <a:gd name="T35" fmla="*/ 140 h 151"/>
                <a:gd name="T36" fmla="*/ 175 w 287"/>
                <a:gd name="T37" fmla="*/ 137 h 151"/>
                <a:gd name="T38" fmla="*/ 179 w 287"/>
                <a:gd name="T39" fmla="*/ 138 h 151"/>
                <a:gd name="T40" fmla="*/ 183 w 287"/>
                <a:gd name="T41" fmla="*/ 139 h 151"/>
                <a:gd name="T42" fmla="*/ 187 w 287"/>
                <a:gd name="T43" fmla="*/ 141 h 151"/>
                <a:gd name="T44" fmla="*/ 191 w 287"/>
                <a:gd name="T45" fmla="*/ 139 h 151"/>
                <a:gd name="T46" fmla="*/ 192 w 287"/>
                <a:gd name="T47" fmla="*/ 144 h 151"/>
                <a:gd name="T48" fmla="*/ 196 w 287"/>
                <a:gd name="T49" fmla="*/ 144 h 151"/>
                <a:gd name="T50" fmla="*/ 200 w 287"/>
                <a:gd name="T51" fmla="*/ 140 h 151"/>
                <a:gd name="T52" fmla="*/ 203 w 287"/>
                <a:gd name="T53" fmla="*/ 140 h 151"/>
                <a:gd name="T54" fmla="*/ 207 w 287"/>
                <a:gd name="T55" fmla="*/ 142 h 151"/>
                <a:gd name="T56" fmla="*/ 212 w 287"/>
                <a:gd name="T57" fmla="*/ 139 h 151"/>
                <a:gd name="T58" fmla="*/ 215 w 287"/>
                <a:gd name="T59" fmla="*/ 143 h 151"/>
                <a:gd name="T60" fmla="*/ 220 w 287"/>
                <a:gd name="T61" fmla="*/ 146 h 151"/>
                <a:gd name="T62" fmla="*/ 223 w 287"/>
                <a:gd name="T63" fmla="*/ 145 h 151"/>
                <a:gd name="T64" fmla="*/ 232 w 287"/>
                <a:gd name="T65" fmla="*/ 142 h 151"/>
                <a:gd name="T66" fmla="*/ 240 w 287"/>
                <a:gd name="T67" fmla="*/ 142 h 151"/>
                <a:gd name="T68" fmla="*/ 243 w 287"/>
                <a:gd name="T69" fmla="*/ 140 h 151"/>
                <a:gd name="T70" fmla="*/ 249 w 287"/>
                <a:gd name="T71" fmla="*/ 139 h 151"/>
                <a:gd name="T72" fmla="*/ 259 w 287"/>
                <a:gd name="T73" fmla="*/ 140 h 151"/>
                <a:gd name="T74" fmla="*/ 266 w 287"/>
                <a:gd name="T75" fmla="*/ 140 h 151"/>
                <a:gd name="T76" fmla="*/ 271 w 287"/>
                <a:gd name="T77" fmla="*/ 143 h 151"/>
                <a:gd name="T78" fmla="*/ 278 w 287"/>
                <a:gd name="T79" fmla="*/ 146 h 151"/>
                <a:gd name="T80" fmla="*/ 285 w 287"/>
                <a:gd name="T81" fmla="*/ 151 h 151"/>
                <a:gd name="T82" fmla="*/ 287 w 287"/>
                <a:gd name="T83" fmla="*/ 151 h 151"/>
                <a:gd name="T84" fmla="*/ 287 w 287"/>
                <a:gd name="T85"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 h="151">
                  <a:moveTo>
                    <a:pt x="287" y="76"/>
                  </a:moveTo>
                  <a:cubicBezTo>
                    <a:pt x="287" y="74"/>
                    <a:pt x="286" y="65"/>
                    <a:pt x="284" y="58"/>
                  </a:cubicBezTo>
                  <a:cubicBezTo>
                    <a:pt x="283" y="51"/>
                    <a:pt x="283" y="49"/>
                    <a:pt x="283" y="47"/>
                  </a:cubicBezTo>
                  <a:cubicBezTo>
                    <a:pt x="283" y="45"/>
                    <a:pt x="282" y="39"/>
                    <a:pt x="281" y="36"/>
                  </a:cubicBezTo>
                  <a:cubicBezTo>
                    <a:pt x="280" y="34"/>
                    <a:pt x="280" y="29"/>
                    <a:pt x="280" y="29"/>
                  </a:cubicBezTo>
                  <a:cubicBezTo>
                    <a:pt x="280" y="29"/>
                    <a:pt x="280" y="21"/>
                    <a:pt x="280" y="9"/>
                  </a:cubicBezTo>
                  <a:cubicBezTo>
                    <a:pt x="223" y="12"/>
                    <a:pt x="42" y="3"/>
                    <a:pt x="33" y="2"/>
                  </a:cubicBezTo>
                  <a:cubicBezTo>
                    <a:pt x="1" y="0"/>
                    <a:pt x="1" y="0"/>
                    <a:pt x="1" y="0"/>
                  </a:cubicBezTo>
                  <a:cubicBezTo>
                    <a:pt x="0" y="21"/>
                    <a:pt x="0" y="21"/>
                    <a:pt x="0" y="21"/>
                  </a:cubicBezTo>
                  <a:cubicBezTo>
                    <a:pt x="100" y="27"/>
                    <a:pt x="100" y="27"/>
                    <a:pt x="100" y="27"/>
                  </a:cubicBezTo>
                  <a:cubicBezTo>
                    <a:pt x="96" y="109"/>
                    <a:pt x="96" y="109"/>
                    <a:pt x="96" y="109"/>
                  </a:cubicBezTo>
                  <a:cubicBezTo>
                    <a:pt x="96" y="109"/>
                    <a:pt x="99" y="107"/>
                    <a:pt x="100" y="109"/>
                  </a:cubicBezTo>
                  <a:cubicBezTo>
                    <a:pt x="101" y="111"/>
                    <a:pt x="103" y="112"/>
                    <a:pt x="104" y="114"/>
                  </a:cubicBezTo>
                  <a:cubicBezTo>
                    <a:pt x="105" y="115"/>
                    <a:pt x="106" y="115"/>
                    <a:pt x="106" y="116"/>
                  </a:cubicBezTo>
                  <a:cubicBezTo>
                    <a:pt x="106" y="117"/>
                    <a:pt x="107" y="117"/>
                    <a:pt x="108" y="117"/>
                  </a:cubicBezTo>
                  <a:cubicBezTo>
                    <a:pt x="110" y="117"/>
                    <a:pt x="111" y="114"/>
                    <a:pt x="112" y="115"/>
                  </a:cubicBezTo>
                  <a:cubicBezTo>
                    <a:pt x="114" y="117"/>
                    <a:pt x="116" y="119"/>
                    <a:pt x="116" y="117"/>
                  </a:cubicBezTo>
                  <a:cubicBezTo>
                    <a:pt x="117" y="116"/>
                    <a:pt x="118" y="113"/>
                    <a:pt x="119" y="114"/>
                  </a:cubicBezTo>
                  <a:cubicBezTo>
                    <a:pt x="120" y="115"/>
                    <a:pt x="122" y="118"/>
                    <a:pt x="122" y="118"/>
                  </a:cubicBezTo>
                  <a:cubicBezTo>
                    <a:pt x="122" y="118"/>
                    <a:pt x="123" y="120"/>
                    <a:pt x="123" y="122"/>
                  </a:cubicBezTo>
                  <a:cubicBezTo>
                    <a:pt x="123" y="124"/>
                    <a:pt x="122" y="124"/>
                    <a:pt x="124" y="124"/>
                  </a:cubicBezTo>
                  <a:cubicBezTo>
                    <a:pt x="127" y="124"/>
                    <a:pt x="128" y="125"/>
                    <a:pt x="130" y="125"/>
                  </a:cubicBezTo>
                  <a:cubicBezTo>
                    <a:pt x="131" y="124"/>
                    <a:pt x="132" y="125"/>
                    <a:pt x="133" y="126"/>
                  </a:cubicBezTo>
                  <a:cubicBezTo>
                    <a:pt x="133" y="127"/>
                    <a:pt x="133" y="127"/>
                    <a:pt x="135" y="127"/>
                  </a:cubicBezTo>
                  <a:cubicBezTo>
                    <a:pt x="136" y="127"/>
                    <a:pt x="137" y="128"/>
                    <a:pt x="138" y="129"/>
                  </a:cubicBezTo>
                  <a:cubicBezTo>
                    <a:pt x="139" y="129"/>
                    <a:pt x="140" y="129"/>
                    <a:pt x="141" y="128"/>
                  </a:cubicBezTo>
                  <a:cubicBezTo>
                    <a:pt x="142" y="127"/>
                    <a:pt x="143" y="126"/>
                    <a:pt x="144" y="128"/>
                  </a:cubicBezTo>
                  <a:cubicBezTo>
                    <a:pt x="145" y="130"/>
                    <a:pt x="148" y="132"/>
                    <a:pt x="149" y="131"/>
                  </a:cubicBezTo>
                  <a:cubicBezTo>
                    <a:pt x="150" y="131"/>
                    <a:pt x="151" y="128"/>
                    <a:pt x="153" y="129"/>
                  </a:cubicBezTo>
                  <a:cubicBezTo>
                    <a:pt x="155" y="129"/>
                    <a:pt x="158" y="129"/>
                    <a:pt x="159" y="129"/>
                  </a:cubicBezTo>
                  <a:cubicBezTo>
                    <a:pt x="160" y="128"/>
                    <a:pt x="162" y="127"/>
                    <a:pt x="161" y="129"/>
                  </a:cubicBezTo>
                  <a:cubicBezTo>
                    <a:pt x="161" y="131"/>
                    <a:pt x="161" y="131"/>
                    <a:pt x="161" y="133"/>
                  </a:cubicBezTo>
                  <a:cubicBezTo>
                    <a:pt x="161" y="134"/>
                    <a:pt x="162" y="134"/>
                    <a:pt x="164" y="134"/>
                  </a:cubicBezTo>
                  <a:cubicBezTo>
                    <a:pt x="165" y="134"/>
                    <a:pt x="166" y="134"/>
                    <a:pt x="166" y="136"/>
                  </a:cubicBezTo>
                  <a:cubicBezTo>
                    <a:pt x="166" y="137"/>
                    <a:pt x="166" y="137"/>
                    <a:pt x="165" y="138"/>
                  </a:cubicBezTo>
                  <a:cubicBezTo>
                    <a:pt x="164" y="139"/>
                    <a:pt x="165" y="139"/>
                    <a:pt x="167" y="140"/>
                  </a:cubicBezTo>
                  <a:cubicBezTo>
                    <a:pt x="168" y="141"/>
                    <a:pt x="171" y="141"/>
                    <a:pt x="171" y="139"/>
                  </a:cubicBezTo>
                  <a:cubicBezTo>
                    <a:pt x="172" y="138"/>
                    <a:pt x="175" y="138"/>
                    <a:pt x="175" y="137"/>
                  </a:cubicBezTo>
                  <a:cubicBezTo>
                    <a:pt x="175" y="136"/>
                    <a:pt x="175" y="134"/>
                    <a:pt x="177" y="135"/>
                  </a:cubicBezTo>
                  <a:cubicBezTo>
                    <a:pt x="178" y="136"/>
                    <a:pt x="179" y="137"/>
                    <a:pt x="179" y="138"/>
                  </a:cubicBezTo>
                  <a:cubicBezTo>
                    <a:pt x="179" y="139"/>
                    <a:pt x="179" y="139"/>
                    <a:pt x="181" y="138"/>
                  </a:cubicBezTo>
                  <a:cubicBezTo>
                    <a:pt x="182" y="138"/>
                    <a:pt x="183" y="137"/>
                    <a:pt x="183" y="139"/>
                  </a:cubicBezTo>
                  <a:cubicBezTo>
                    <a:pt x="182" y="141"/>
                    <a:pt x="184" y="143"/>
                    <a:pt x="185" y="143"/>
                  </a:cubicBezTo>
                  <a:cubicBezTo>
                    <a:pt x="186" y="142"/>
                    <a:pt x="187" y="142"/>
                    <a:pt x="187" y="141"/>
                  </a:cubicBezTo>
                  <a:cubicBezTo>
                    <a:pt x="187" y="139"/>
                    <a:pt x="189" y="140"/>
                    <a:pt x="190" y="140"/>
                  </a:cubicBezTo>
                  <a:cubicBezTo>
                    <a:pt x="190" y="141"/>
                    <a:pt x="190" y="138"/>
                    <a:pt x="191" y="139"/>
                  </a:cubicBezTo>
                  <a:cubicBezTo>
                    <a:pt x="193" y="140"/>
                    <a:pt x="194" y="141"/>
                    <a:pt x="193" y="142"/>
                  </a:cubicBezTo>
                  <a:cubicBezTo>
                    <a:pt x="192" y="143"/>
                    <a:pt x="192" y="142"/>
                    <a:pt x="192" y="144"/>
                  </a:cubicBezTo>
                  <a:cubicBezTo>
                    <a:pt x="193" y="146"/>
                    <a:pt x="194" y="147"/>
                    <a:pt x="195" y="147"/>
                  </a:cubicBezTo>
                  <a:cubicBezTo>
                    <a:pt x="196" y="146"/>
                    <a:pt x="196" y="146"/>
                    <a:pt x="196" y="144"/>
                  </a:cubicBezTo>
                  <a:cubicBezTo>
                    <a:pt x="196" y="143"/>
                    <a:pt x="196" y="142"/>
                    <a:pt x="197" y="142"/>
                  </a:cubicBezTo>
                  <a:cubicBezTo>
                    <a:pt x="198" y="142"/>
                    <a:pt x="200" y="141"/>
                    <a:pt x="200" y="140"/>
                  </a:cubicBezTo>
                  <a:cubicBezTo>
                    <a:pt x="199" y="138"/>
                    <a:pt x="200" y="138"/>
                    <a:pt x="201" y="138"/>
                  </a:cubicBezTo>
                  <a:cubicBezTo>
                    <a:pt x="202" y="138"/>
                    <a:pt x="203" y="139"/>
                    <a:pt x="203" y="140"/>
                  </a:cubicBezTo>
                  <a:cubicBezTo>
                    <a:pt x="204" y="141"/>
                    <a:pt x="205" y="142"/>
                    <a:pt x="205" y="141"/>
                  </a:cubicBezTo>
                  <a:cubicBezTo>
                    <a:pt x="206" y="140"/>
                    <a:pt x="207" y="142"/>
                    <a:pt x="207" y="142"/>
                  </a:cubicBezTo>
                  <a:cubicBezTo>
                    <a:pt x="207" y="142"/>
                    <a:pt x="210" y="142"/>
                    <a:pt x="210" y="141"/>
                  </a:cubicBezTo>
                  <a:cubicBezTo>
                    <a:pt x="210" y="139"/>
                    <a:pt x="211" y="138"/>
                    <a:pt x="212" y="139"/>
                  </a:cubicBezTo>
                  <a:cubicBezTo>
                    <a:pt x="213" y="140"/>
                    <a:pt x="212" y="141"/>
                    <a:pt x="213" y="142"/>
                  </a:cubicBezTo>
                  <a:cubicBezTo>
                    <a:pt x="215" y="142"/>
                    <a:pt x="215" y="142"/>
                    <a:pt x="215" y="143"/>
                  </a:cubicBezTo>
                  <a:cubicBezTo>
                    <a:pt x="215" y="145"/>
                    <a:pt x="216" y="145"/>
                    <a:pt x="217" y="144"/>
                  </a:cubicBezTo>
                  <a:cubicBezTo>
                    <a:pt x="218" y="144"/>
                    <a:pt x="219" y="145"/>
                    <a:pt x="220" y="146"/>
                  </a:cubicBezTo>
                  <a:cubicBezTo>
                    <a:pt x="221" y="147"/>
                    <a:pt x="222" y="150"/>
                    <a:pt x="223" y="148"/>
                  </a:cubicBezTo>
                  <a:cubicBezTo>
                    <a:pt x="223" y="145"/>
                    <a:pt x="221" y="145"/>
                    <a:pt x="223" y="145"/>
                  </a:cubicBezTo>
                  <a:cubicBezTo>
                    <a:pt x="226" y="146"/>
                    <a:pt x="228" y="146"/>
                    <a:pt x="228" y="144"/>
                  </a:cubicBezTo>
                  <a:cubicBezTo>
                    <a:pt x="229" y="143"/>
                    <a:pt x="231" y="142"/>
                    <a:pt x="232" y="142"/>
                  </a:cubicBezTo>
                  <a:cubicBezTo>
                    <a:pt x="233" y="141"/>
                    <a:pt x="234" y="140"/>
                    <a:pt x="236" y="141"/>
                  </a:cubicBezTo>
                  <a:cubicBezTo>
                    <a:pt x="237" y="141"/>
                    <a:pt x="240" y="142"/>
                    <a:pt x="240" y="142"/>
                  </a:cubicBezTo>
                  <a:cubicBezTo>
                    <a:pt x="240" y="142"/>
                    <a:pt x="242" y="143"/>
                    <a:pt x="242" y="141"/>
                  </a:cubicBezTo>
                  <a:cubicBezTo>
                    <a:pt x="242" y="140"/>
                    <a:pt x="242" y="139"/>
                    <a:pt x="243" y="140"/>
                  </a:cubicBezTo>
                  <a:cubicBezTo>
                    <a:pt x="244" y="140"/>
                    <a:pt x="247" y="139"/>
                    <a:pt x="247" y="139"/>
                  </a:cubicBezTo>
                  <a:cubicBezTo>
                    <a:pt x="247" y="139"/>
                    <a:pt x="249" y="138"/>
                    <a:pt x="249" y="139"/>
                  </a:cubicBezTo>
                  <a:cubicBezTo>
                    <a:pt x="249" y="140"/>
                    <a:pt x="251" y="141"/>
                    <a:pt x="253" y="141"/>
                  </a:cubicBezTo>
                  <a:cubicBezTo>
                    <a:pt x="255" y="141"/>
                    <a:pt x="258" y="142"/>
                    <a:pt x="259" y="140"/>
                  </a:cubicBezTo>
                  <a:cubicBezTo>
                    <a:pt x="259" y="138"/>
                    <a:pt x="260" y="137"/>
                    <a:pt x="262" y="138"/>
                  </a:cubicBezTo>
                  <a:cubicBezTo>
                    <a:pt x="263" y="139"/>
                    <a:pt x="266" y="138"/>
                    <a:pt x="266" y="140"/>
                  </a:cubicBezTo>
                  <a:cubicBezTo>
                    <a:pt x="266" y="141"/>
                    <a:pt x="267" y="141"/>
                    <a:pt x="268" y="141"/>
                  </a:cubicBezTo>
                  <a:cubicBezTo>
                    <a:pt x="269" y="141"/>
                    <a:pt x="270" y="142"/>
                    <a:pt x="271" y="143"/>
                  </a:cubicBezTo>
                  <a:cubicBezTo>
                    <a:pt x="271" y="145"/>
                    <a:pt x="273" y="146"/>
                    <a:pt x="274" y="146"/>
                  </a:cubicBezTo>
                  <a:cubicBezTo>
                    <a:pt x="275" y="145"/>
                    <a:pt x="277" y="145"/>
                    <a:pt x="278" y="146"/>
                  </a:cubicBezTo>
                  <a:cubicBezTo>
                    <a:pt x="278" y="148"/>
                    <a:pt x="279" y="149"/>
                    <a:pt x="281" y="149"/>
                  </a:cubicBezTo>
                  <a:cubicBezTo>
                    <a:pt x="282" y="149"/>
                    <a:pt x="284" y="151"/>
                    <a:pt x="285" y="151"/>
                  </a:cubicBezTo>
                  <a:cubicBezTo>
                    <a:pt x="285" y="151"/>
                    <a:pt x="286" y="151"/>
                    <a:pt x="287" y="151"/>
                  </a:cubicBezTo>
                  <a:cubicBezTo>
                    <a:pt x="287" y="151"/>
                    <a:pt x="287" y="151"/>
                    <a:pt x="287" y="151"/>
                  </a:cubicBezTo>
                  <a:cubicBezTo>
                    <a:pt x="287" y="151"/>
                    <a:pt x="286" y="150"/>
                    <a:pt x="286" y="150"/>
                  </a:cubicBezTo>
                  <a:cubicBezTo>
                    <a:pt x="286" y="150"/>
                    <a:pt x="287" y="79"/>
                    <a:pt x="287" y="76"/>
                  </a:cubicBezTo>
                  <a:close/>
                </a:path>
              </a:pathLst>
            </a:custGeom>
            <a:solidFill>
              <a:schemeClr val="accent2"/>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44" name="Freeform 376">
              <a:extLst>
                <a:ext uri="{FF2B5EF4-FFF2-40B4-BE49-F238E27FC236}">
                  <a16:creationId xmlns:a16="http://schemas.microsoft.com/office/drawing/2014/main" id="{9207125F-2755-4741-8A0D-6C32E4B4DB0D}"/>
                </a:ext>
              </a:extLst>
            </p:cNvPr>
            <p:cNvSpPr>
              <a:spLocks/>
            </p:cNvSpPr>
            <p:nvPr/>
          </p:nvSpPr>
          <p:spPr bwMode="gray">
            <a:xfrm>
              <a:off x="7609600" y="2287182"/>
              <a:ext cx="721299" cy="789803"/>
            </a:xfrm>
            <a:custGeom>
              <a:avLst/>
              <a:gdLst>
                <a:gd name="T0" fmla="*/ 207 w 216"/>
                <a:gd name="T1" fmla="*/ 37 h 231"/>
                <a:gd name="T2" fmla="*/ 198 w 216"/>
                <a:gd name="T3" fmla="*/ 33 h 231"/>
                <a:gd name="T4" fmla="*/ 185 w 216"/>
                <a:gd name="T5" fmla="*/ 34 h 231"/>
                <a:gd name="T6" fmla="*/ 181 w 216"/>
                <a:gd name="T7" fmla="*/ 29 h 231"/>
                <a:gd name="T8" fmla="*/ 171 w 216"/>
                <a:gd name="T9" fmla="*/ 34 h 231"/>
                <a:gd name="T10" fmla="*/ 161 w 216"/>
                <a:gd name="T11" fmla="*/ 36 h 231"/>
                <a:gd name="T12" fmla="*/ 155 w 216"/>
                <a:gd name="T13" fmla="*/ 31 h 231"/>
                <a:gd name="T14" fmla="*/ 142 w 216"/>
                <a:gd name="T15" fmla="*/ 25 h 231"/>
                <a:gd name="T16" fmla="*/ 137 w 216"/>
                <a:gd name="T17" fmla="*/ 30 h 231"/>
                <a:gd name="T18" fmla="*/ 129 w 216"/>
                <a:gd name="T19" fmla="*/ 23 h 231"/>
                <a:gd name="T20" fmla="*/ 117 w 216"/>
                <a:gd name="T21" fmla="*/ 21 h 231"/>
                <a:gd name="T22" fmla="*/ 112 w 216"/>
                <a:gd name="T23" fmla="*/ 15 h 231"/>
                <a:gd name="T24" fmla="*/ 98 w 216"/>
                <a:gd name="T25" fmla="*/ 20 h 231"/>
                <a:gd name="T26" fmla="*/ 84 w 216"/>
                <a:gd name="T27" fmla="*/ 15 h 231"/>
                <a:gd name="T28" fmla="*/ 73 w 216"/>
                <a:gd name="T29" fmla="*/ 10 h 231"/>
                <a:gd name="T30" fmla="*/ 66 w 216"/>
                <a:gd name="T31" fmla="*/ 6 h 231"/>
                <a:gd name="T32" fmla="*/ 61 w 216"/>
                <a:gd name="T33" fmla="*/ 2 h 231"/>
                <a:gd name="T34" fmla="*/ 54 w 216"/>
                <a:gd name="T35" fmla="*/ 0 h 231"/>
                <a:gd name="T36" fmla="*/ 2 w 216"/>
                <a:gd name="T37" fmla="*/ 7 h 231"/>
                <a:gd name="T38" fmla="*/ 3 w 216"/>
                <a:gd name="T39" fmla="*/ 19 h 231"/>
                <a:gd name="T40" fmla="*/ 4 w 216"/>
                <a:gd name="T41" fmla="*/ 38 h 231"/>
                <a:gd name="T42" fmla="*/ 10 w 216"/>
                <a:gd name="T43" fmla="*/ 55 h 231"/>
                <a:gd name="T44" fmla="*/ 12 w 216"/>
                <a:gd name="T45" fmla="*/ 84 h 231"/>
                <a:gd name="T46" fmla="*/ 12 w 216"/>
                <a:gd name="T47" fmla="*/ 97 h 231"/>
                <a:gd name="T48" fmla="*/ 18 w 216"/>
                <a:gd name="T49" fmla="*/ 113 h 231"/>
                <a:gd name="T50" fmla="*/ 19 w 216"/>
                <a:gd name="T51" fmla="*/ 128 h 231"/>
                <a:gd name="T52" fmla="*/ 10 w 216"/>
                <a:gd name="T53" fmla="*/ 141 h 231"/>
                <a:gd name="T54" fmla="*/ 16 w 216"/>
                <a:gd name="T55" fmla="*/ 150 h 231"/>
                <a:gd name="T56" fmla="*/ 21 w 216"/>
                <a:gd name="T57" fmla="*/ 231 h 231"/>
                <a:gd name="T58" fmla="*/ 179 w 216"/>
                <a:gd name="T59" fmla="*/ 224 h 231"/>
                <a:gd name="T60" fmla="*/ 175 w 216"/>
                <a:gd name="T61" fmla="*/ 210 h 231"/>
                <a:gd name="T62" fmla="*/ 164 w 216"/>
                <a:gd name="T63" fmla="*/ 203 h 231"/>
                <a:gd name="T64" fmla="*/ 157 w 216"/>
                <a:gd name="T65" fmla="*/ 194 h 231"/>
                <a:gd name="T66" fmla="*/ 145 w 216"/>
                <a:gd name="T67" fmla="*/ 186 h 231"/>
                <a:gd name="T68" fmla="*/ 134 w 216"/>
                <a:gd name="T69" fmla="*/ 180 h 231"/>
                <a:gd name="T70" fmla="*/ 131 w 216"/>
                <a:gd name="T71" fmla="*/ 170 h 231"/>
                <a:gd name="T72" fmla="*/ 131 w 216"/>
                <a:gd name="T73" fmla="*/ 161 h 231"/>
                <a:gd name="T74" fmla="*/ 133 w 216"/>
                <a:gd name="T75" fmla="*/ 151 h 231"/>
                <a:gd name="T76" fmla="*/ 131 w 216"/>
                <a:gd name="T77" fmla="*/ 143 h 231"/>
                <a:gd name="T78" fmla="*/ 127 w 216"/>
                <a:gd name="T79" fmla="*/ 136 h 231"/>
                <a:gd name="T80" fmla="*/ 134 w 216"/>
                <a:gd name="T81" fmla="*/ 127 h 231"/>
                <a:gd name="T82" fmla="*/ 140 w 216"/>
                <a:gd name="T83" fmla="*/ 123 h 231"/>
                <a:gd name="T84" fmla="*/ 143 w 216"/>
                <a:gd name="T85" fmla="*/ 96 h 231"/>
                <a:gd name="T86" fmla="*/ 148 w 216"/>
                <a:gd name="T87" fmla="*/ 92 h 231"/>
                <a:gd name="T88" fmla="*/ 158 w 216"/>
                <a:gd name="T89" fmla="*/ 82 h 231"/>
                <a:gd name="T90" fmla="*/ 172 w 216"/>
                <a:gd name="T91" fmla="*/ 67 h 231"/>
                <a:gd name="T92" fmla="*/ 204 w 216"/>
                <a:gd name="T93" fmla="*/ 45 h 231"/>
                <a:gd name="T94" fmla="*/ 213 w 216"/>
                <a:gd name="T95" fmla="*/ 3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231">
                  <a:moveTo>
                    <a:pt x="213" y="36"/>
                  </a:moveTo>
                  <a:cubicBezTo>
                    <a:pt x="211" y="36"/>
                    <a:pt x="211" y="36"/>
                    <a:pt x="210" y="37"/>
                  </a:cubicBezTo>
                  <a:cubicBezTo>
                    <a:pt x="209" y="38"/>
                    <a:pt x="208" y="37"/>
                    <a:pt x="207" y="37"/>
                  </a:cubicBezTo>
                  <a:cubicBezTo>
                    <a:pt x="207" y="37"/>
                    <a:pt x="206" y="36"/>
                    <a:pt x="206" y="36"/>
                  </a:cubicBezTo>
                  <a:cubicBezTo>
                    <a:pt x="205" y="35"/>
                    <a:pt x="204" y="33"/>
                    <a:pt x="202" y="33"/>
                  </a:cubicBezTo>
                  <a:cubicBezTo>
                    <a:pt x="201" y="32"/>
                    <a:pt x="199" y="33"/>
                    <a:pt x="198" y="33"/>
                  </a:cubicBezTo>
                  <a:cubicBezTo>
                    <a:pt x="197" y="34"/>
                    <a:pt x="194" y="34"/>
                    <a:pt x="194" y="33"/>
                  </a:cubicBezTo>
                  <a:cubicBezTo>
                    <a:pt x="193" y="33"/>
                    <a:pt x="190" y="34"/>
                    <a:pt x="189" y="33"/>
                  </a:cubicBezTo>
                  <a:cubicBezTo>
                    <a:pt x="189" y="33"/>
                    <a:pt x="186" y="34"/>
                    <a:pt x="185" y="34"/>
                  </a:cubicBezTo>
                  <a:cubicBezTo>
                    <a:pt x="183" y="35"/>
                    <a:pt x="183" y="33"/>
                    <a:pt x="183" y="33"/>
                  </a:cubicBezTo>
                  <a:cubicBezTo>
                    <a:pt x="183" y="32"/>
                    <a:pt x="183" y="31"/>
                    <a:pt x="182" y="31"/>
                  </a:cubicBezTo>
                  <a:cubicBezTo>
                    <a:pt x="181" y="31"/>
                    <a:pt x="181" y="30"/>
                    <a:pt x="181" y="29"/>
                  </a:cubicBezTo>
                  <a:cubicBezTo>
                    <a:pt x="181" y="27"/>
                    <a:pt x="179" y="28"/>
                    <a:pt x="178" y="29"/>
                  </a:cubicBezTo>
                  <a:cubicBezTo>
                    <a:pt x="177" y="30"/>
                    <a:pt x="176" y="31"/>
                    <a:pt x="174" y="31"/>
                  </a:cubicBezTo>
                  <a:cubicBezTo>
                    <a:pt x="173" y="31"/>
                    <a:pt x="172" y="33"/>
                    <a:pt x="171" y="34"/>
                  </a:cubicBezTo>
                  <a:cubicBezTo>
                    <a:pt x="170" y="36"/>
                    <a:pt x="169" y="36"/>
                    <a:pt x="167" y="36"/>
                  </a:cubicBezTo>
                  <a:cubicBezTo>
                    <a:pt x="165" y="37"/>
                    <a:pt x="164" y="37"/>
                    <a:pt x="163" y="37"/>
                  </a:cubicBezTo>
                  <a:cubicBezTo>
                    <a:pt x="163" y="37"/>
                    <a:pt x="161" y="37"/>
                    <a:pt x="161" y="36"/>
                  </a:cubicBezTo>
                  <a:cubicBezTo>
                    <a:pt x="161" y="36"/>
                    <a:pt x="160" y="35"/>
                    <a:pt x="159" y="35"/>
                  </a:cubicBezTo>
                  <a:cubicBezTo>
                    <a:pt x="158" y="35"/>
                    <a:pt x="157" y="34"/>
                    <a:pt x="157" y="33"/>
                  </a:cubicBezTo>
                  <a:cubicBezTo>
                    <a:pt x="157" y="32"/>
                    <a:pt x="156" y="31"/>
                    <a:pt x="155" y="31"/>
                  </a:cubicBezTo>
                  <a:cubicBezTo>
                    <a:pt x="154" y="31"/>
                    <a:pt x="152" y="30"/>
                    <a:pt x="150" y="30"/>
                  </a:cubicBezTo>
                  <a:cubicBezTo>
                    <a:pt x="147" y="29"/>
                    <a:pt x="148" y="27"/>
                    <a:pt x="148" y="26"/>
                  </a:cubicBezTo>
                  <a:cubicBezTo>
                    <a:pt x="147" y="25"/>
                    <a:pt x="144" y="25"/>
                    <a:pt x="142" y="25"/>
                  </a:cubicBezTo>
                  <a:cubicBezTo>
                    <a:pt x="140" y="25"/>
                    <a:pt x="140" y="27"/>
                    <a:pt x="140" y="28"/>
                  </a:cubicBezTo>
                  <a:cubicBezTo>
                    <a:pt x="140" y="29"/>
                    <a:pt x="141" y="30"/>
                    <a:pt x="139" y="31"/>
                  </a:cubicBezTo>
                  <a:cubicBezTo>
                    <a:pt x="138" y="31"/>
                    <a:pt x="138" y="31"/>
                    <a:pt x="137" y="30"/>
                  </a:cubicBezTo>
                  <a:cubicBezTo>
                    <a:pt x="136" y="28"/>
                    <a:pt x="136" y="28"/>
                    <a:pt x="135" y="26"/>
                  </a:cubicBezTo>
                  <a:cubicBezTo>
                    <a:pt x="134" y="25"/>
                    <a:pt x="135" y="23"/>
                    <a:pt x="134" y="22"/>
                  </a:cubicBezTo>
                  <a:cubicBezTo>
                    <a:pt x="133" y="22"/>
                    <a:pt x="131" y="22"/>
                    <a:pt x="129" y="23"/>
                  </a:cubicBezTo>
                  <a:cubicBezTo>
                    <a:pt x="127" y="23"/>
                    <a:pt x="125" y="23"/>
                    <a:pt x="124" y="23"/>
                  </a:cubicBezTo>
                  <a:cubicBezTo>
                    <a:pt x="123" y="24"/>
                    <a:pt x="120" y="24"/>
                    <a:pt x="119" y="23"/>
                  </a:cubicBezTo>
                  <a:cubicBezTo>
                    <a:pt x="118" y="22"/>
                    <a:pt x="118" y="21"/>
                    <a:pt x="117" y="21"/>
                  </a:cubicBezTo>
                  <a:cubicBezTo>
                    <a:pt x="116" y="21"/>
                    <a:pt x="117" y="20"/>
                    <a:pt x="116" y="19"/>
                  </a:cubicBezTo>
                  <a:cubicBezTo>
                    <a:pt x="116" y="18"/>
                    <a:pt x="114" y="18"/>
                    <a:pt x="114" y="17"/>
                  </a:cubicBezTo>
                  <a:cubicBezTo>
                    <a:pt x="113" y="16"/>
                    <a:pt x="113" y="15"/>
                    <a:pt x="112" y="15"/>
                  </a:cubicBezTo>
                  <a:cubicBezTo>
                    <a:pt x="110" y="15"/>
                    <a:pt x="110" y="16"/>
                    <a:pt x="108" y="16"/>
                  </a:cubicBezTo>
                  <a:cubicBezTo>
                    <a:pt x="107" y="17"/>
                    <a:pt x="106" y="19"/>
                    <a:pt x="105" y="19"/>
                  </a:cubicBezTo>
                  <a:cubicBezTo>
                    <a:pt x="104" y="20"/>
                    <a:pt x="100" y="20"/>
                    <a:pt x="98" y="20"/>
                  </a:cubicBezTo>
                  <a:cubicBezTo>
                    <a:pt x="96" y="20"/>
                    <a:pt x="97" y="19"/>
                    <a:pt x="97" y="18"/>
                  </a:cubicBezTo>
                  <a:cubicBezTo>
                    <a:pt x="97" y="17"/>
                    <a:pt x="96" y="15"/>
                    <a:pt x="96" y="15"/>
                  </a:cubicBezTo>
                  <a:cubicBezTo>
                    <a:pt x="84" y="15"/>
                    <a:pt x="84" y="15"/>
                    <a:pt x="84" y="15"/>
                  </a:cubicBezTo>
                  <a:cubicBezTo>
                    <a:pt x="84" y="15"/>
                    <a:pt x="85" y="13"/>
                    <a:pt x="84" y="13"/>
                  </a:cubicBezTo>
                  <a:cubicBezTo>
                    <a:pt x="82" y="12"/>
                    <a:pt x="81" y="13"/>
                    <a:pt x="79" y="13"/>
                  </a:cubicBezTo>
                  <a:cubicBezTo>
                    <a:pt x="77" y="14"/>
                    <a:pt x="75" y="12"/>
                    <a:pt x="73" y="10"/>
                  </a:cubicBezTo>
                  <a:cubicBezTo>
                    <a:pt x="71" y="9"/>
                    <a:pt x="72" y="6"/>
                    <a:pt x="72" y="6"/>
                  </a:cubicBezTo>
                  <a:cubicBezTo>
                    <a:pt x="72" y="6"/>
                    <a:pt x="71" y="7"/>
                    <a:pt x="70" y="6"/>
                  </a:cubicBezTo>
                  <a:cubicBezTo>
                    <a:pt x="68" y="6"/>
                    <a:pt x="66" y="6"/>
                    <a:pt x="66" y="6"/>
                  </a:cubicBezTo>
                  <a:cubicBezTo>
                    <a:pt x="67" y="4"/>
                    <a:pt x="66" y="3"/>
                    <a:pt x="65" y="2"/>
                  </a:cubicBezTo>
                  <a:cubicBezTo>
                    <a:pt x="64" y="1"/>
                    <a:pt x="64" y="2"/>
                    <a:pt x="63" y="2"/>
                  </a:cubicBezTo>
                  <a:cubicBezTo>
                    <a:pt x="62" y="2"/>
                    <a:pt x="61" y="2"/>
                    <a:pt x="61" y="2"/>
                  </a:cubicBezTo>
                  <a:cubicBezTo>
                    <a:pt x="61" y="3"/>
                    <a:pt x="61" y="4"/>
                    <a:pt x="59" y="5"/>
                  </a:cubicBezTo>
                  <a:cubicBezTo>
                    <a:pt x="58" y="5"/>
                    <a:pt x="55" y="5"/>
                    <a:pt x="55" y="3"/>
                  </a:cubicBezTo>
                  <a:cubicBezTo>
                    <a:pt x="54" y="2"/>
                    <a:pt x="54" y="0"/>
                    <a:pt x="54" y="0"/>
                  </a:cubicBezTo>
                  <a:cubicBezTo>
                    <a:pt x="36" y="1"/>
                    <a:pt x="18" y="1"/>
                    <a:pt x="0" y="0"/>
                  </a:cubicBezTo>
                  <a:cubicBezTo>
                    <a:pt x="0" y="1"/>
                    <a:pt x="0" y="2"/>
                    <a:pt x="0" y="2"/>
                  </a:cubicBezTo>
                  <a:cubicBezTo>
                    <a:pt x="1" y="4"/>
                    <a:pt x="3" y="5"/>
                    <a:pt x="2" y="7"/>
                  </a:cubicBezTo>
                  <a:cubicBezTo>
                    <a:pt x="2" y="9"/>
                    <a:pt x="3" y="9"/>
                    <a:pt x="4" y="10"/>
                  </a:cubicBezTo>
                  <a:cubicBezTo>
                    <a:pt x="4" y="12"/>
                    <a:pt x="6" y="14"/>
                    <a:pt x="5" y="15"/>
                  </a:cubicBezTo>
                  <a:cubicBezTo>
                    <a:pt x="3" y="16"/>
                    <a:pt x="2" y="18"/>
                    <a:pt x="3" y="19"/>
                  </a:cubicBezTo>
                  <a:cubicBezTo>
                    <a:pt x="3" y="20"/>
                    <a:pt x="4" y="23"/>
                    <a:pt x="3" y="25"/>
                  </a:cubicBezTo>
                  <a:cubicBezTo>
                    <a:pt x="3" y="26"/>
                    <a:pt x="3" y="31"/>
                    <a:pt x="3" y="33"/>
                  </a:cubicBezTo>
                  <a:cubicBezTo>
                    <a:pt x="3" y="34"/>
                    <a:pt x="3" y="37"/>
                    <a:pt x="4" y="38"/>
                  </a:cubicBezTo>
                  <a:cubicBezTo>
                    <a:pt x="5" y="39"/>
                    <a:pt x="6" y="43"/>
                    <a:pt x="5" y="44"/>
                  </a:cubicBezTo>
                  <a:cubicBezTo>
                    <a:pt x="5" y="45"/>
                    <a:pt x="6" y="45"/>
                    <a:pt x="7" y="47"/>
                  </a:cubicBezTo>
                  <a:cubicBezTo>
                    <a:pt x="7" y="49"/>
                    <a:pt x="10" y="54"/>
                    <a:pt x="10" y="55"/>
                  </a:cubicBezTo>
                  <a:cubicBezTo>
                    <a:pt x="11" y="57"/>
                    <a:pt x="11" y="63"/>
                    <a:pt x="11" y="65"/>
                  </a:cubicBezTo>
                  <a:cubicBezTo>
                    <a:pt x="11" y="67"/>
                    <a:pt x="12" y="74"/>
                    <a:pt x="12" y="77"/>
                  </a:cubicBezTo>
                  <a:cubicBezTo>
                    <a:pt x="11" y="79"/>
                    <a:pt x="11" y="83"/>
                    <a:pt x="12" y="84"/>
                  </a:cubicBezTo>
                  <a:cubicBezTo>
                    <a:pt x="12" y="86"/>
                    <a:pt x="14" y="87"/>
                    <a:pt x="13" y="88"/>
                  </a:cubicBezTo>
                  <a:cubicBezTo>
                    <a:pt x="13" y="90"/>
                    <a:pt x="12" y="92"/>
                    <a:pt x="13" y="93"/>
                  </a:cubicBezTo>
                  <a:cubicBezTo>
                    <a:pt x="13" y="94"/>
                    <a:pt x="13" y="96"/>
                    <a:pt x="12" y="97"/>
                  </a:cubicBezTo>
                  <a:cubicBezTo>
                    <a:pt x="12" y="98"/>
                    <a:pt x="13" y="99"/>
                    <a:pt x="13" y="101"/>
                  </a:cubicBezTo>
                  <a:cubicBezTo>
                    <a:pt x="14" y="103"/>
                    <a:pt x="13" y="106"/>
                    <a:pt x="15" y="108"/>
                  </a:cubicBezTo>
                  <a:cubicBezTo>
                    <a:pt x="16" y="109"/>
                    <a:pt x="18" y="112"/>
                    <a:pt x="18" y="113"/>
                  </a:cubicBezTo>
                  <a:cubicBezTo>
                    <a:pt x="18" y="115"/>
                    <a:pt x="18" y="117"/>
                    <a:pt x="18" y="119"/>
                  </a:cubicBezTo>
                  <a:cubicBezTo>
                    <a:pt x="19" y="121"/>
                    <a:pt x="20" y="123"/>
                    <a:pt x="19" y="124"/>
                  </a:cubicBezTo>
                  <a:cubicBezTo>
                    <a:pt x="18" y="124"/>
                    <a:pt x="18" y="127"/>
                    <a:pt x="19" y="128"/>
                  </a:cubicBezTo>
                  <a:cubicBezTo>
                    <a:pt x="19" y="130"/>
                    <a:pt x="18" y="133"/>
                    <a:pt x="17" y="135"/>
                  </a:cubicBezTo>
                  <a:cubicBezTo>
                    <a:pt x="16" y="137"/>
                    <a:pt x="15" y="137"/>
                    <a:pt x="14" y="138"/>
                  </a:cubicBezTo>
                  <a:cubicBezTo>
                    <a:pt x="13" y="139"/>
                    <a:pt x="11" y="139"/>
                    <a:pt x="10" y="141"/>
                  </a:cubicBezTo>
                  <a:cubicBezTo>
                    <a:pt x="10" y="143"/>
                    <a:pt x="10" y="143"/>
                    <a:pt x="11" y="144"/>
                  </a:cubicBezTo>
                  <a:cubicBezTo>
                    <a:pt x="13" y="146"/>
                    <a:pt x="13" y="148"/>
                    <a:pt x="13" y="148"/>
                  </a:cubicBezTo>
                  <a:cubicBezTo>
                    <a:pt x="14" y="149"/>
                    <a:pt x="14" y="150"/>
                    <a:pt x="16" y="150"/>
                  </a:cubicBezTo>
                  <a:cubicBezTo>
                    <a:pt x="18" y="151"/>
                    <a:pt x="19" y="152"/>
                    <a:pt x="20" y="153"/>
                  </a:cubicBezTo>
                  <a:cubicBezTo>
                    <a:pt x="21" y="154"/>
                    <a:pt x="21" y="155"/>
                    <a:pt x="21" y="157"/>
                  </a:cubicBezTo>
                  <a:cubicBezTo>
                    <a:pt x="22" y="159"/>
                    <a:pt x="21" y="231"/>
                    <a:pt x="21" y="231"/>
                  </a:cubicBezTo>
                  <a:cubicBezTo>
                    <a:pt x="21" y="231"/>
                    <a:pt x="153" y="230"/>
                    <a:pt x="179" y="228"/>
                  </a:cubicBezTo>
                  <a:cubicBezTo>
                    <a:pt x="179" y="227"/>
                    <a:pt x="179" y="227"/>
                    <a:pt x="179" y="227"/>
                  </a:cubicBezTo>
                  <a:cubicBezTo>
                    <a:pt x="179" y="226"/>
                    <a:pt x="179" y="225"/>
                    <a:pt x="179" y="224"/>
                  </a:cubicBezTo>
                  <a:cubicBezTo>
                    <a:pt x="179" y="222"/>
                    <a:pt x="178" y="222"/>
                    <a:pt x="178" y="220"/>
                  </a:cubicBezTo>
                  <a:cubicBezTo>
                    <a:pt x="177" y="219"/>
                    <a:pt x="178" y="217"/>
                    <a:pt x="178" y="216"/>
                  </a:cubicBezTo>
                  <a:cubicBezTo>
                    <a:pt x="178" y="215"/>
                    <a:pt x="176" y="211"/>
                    <a:pt x="175" y="210"/>
                  </a:cubicBezTo>
                  <a:cubicBezTo>
                    <a:pt x="174" y="209"/>
                    <a:pt x="172" y="207"/>
                    <a:pt x="171" y="207"/>
                  </a:cubicBezTo>
                  <a:cubicBezTo>
                    <a:pt x="171" y="206"/>
                    <a:pt x="168" y="205"/>
                    <a:pt x="167" y="205"/>
                  </a:cubicBezTo>
                  <a:cubicBezTo>
                    <a:pt x="166" y="204"/>
                    <a:pt x="165" y="204"/>
                    <a:pt x="164" y="203"/>
                  </a:cubicBezTo>
                  <a:cubicBezTo>
                    <a:pt x="163" y="202"/>
                    <a:pt x="161" y="200"/>
                    <a:pt x="160" y="200"/>
                  </a:cubicBezTo>
                  <a:cubicBezTo>
                    <a:pt x="159" y="199"/>
                    <a:pt x="158" y="199"/>
                    <a:pt x="158" y="197"/>
                  </a:cubicBezTo>
                  <a:cubicBezTo>
                    <a:pt x="158" y="196"/>
                    <a:pt x="157" y="195"/>
                    <a:pt x="157" y="194"/>
                  </a:cubicBezTo>
                  <a:cubicBezTo>
                    <a:pt x="157" y="192"/>
                    <a:pt x="155" y="192"/>
                    <a:pt x="154" y="191"/>
                  </a:cubicBezTo>
                  <a:cubicBezTo>
                    <a:pt x="152" y="191"/>
                    <a:pt x="149" y="189"/>
                    <a:pt x="148" y="189"/>
                  </a:cubicBezTo>
                  <a:cubicBezTo>
                    <a:pt x="146" y="189"/>
                    <a:pt x="146" y="187"/>
                    <a:pt x="145" y="186"/>
                  </a:cubicBezTo>
                  <a:cubicBezTo>
                    <a:pt x="145" y="184"/>
                    <a:pt x="143" y="184"/>
                    <a:pt x="142" y="184"/>
                  </a:cubicBezTo>
                  <a:cubicBezTo>
                    <a:pt x="140" y="184"/>
                    <a:pt x="138" y="184"/>
                    <a:pt x="137" y="183"/>
                  </a:cubicBezTo>
                  <a:cubicBezTo>
                    <a:pt x="136" y="183"/>
                    <a:pt x="134" y="181"/>
                    <a:pt x="134" y="180"/>
                  </a:cubicBezTo>
                  <a:cubicBezTo>
                    <a:pt x="133" y="178"/>
                    <a:pt x="131" y="178"/>
                    <a:pt x="131" y="177"/>
                  </a:cubicBezTo>
                  <a:cubicBezTo>
                    <a:pt x="130" y="176"/>
                    <a:pt x="131" y="175"/>
                    <a:pt x="131" y="173"/>
                  </a:cubicBezTo>
                  <a:cubicBezTo>
                    <a:pt x="131" y="171"/>
                    <a:pt x="131" y="171"/>
                    <a:pt x="131" y="170"/>
                  </a:cubicBezTo>
                  <a:cubicBezTo>
                    <a:pt x="132" y="169"/>
                    <a:pt x="131" y="168"/>
                    <a:pt x="131" y="167"/>
                  </a:cubicBezTo>
                  <a:cubicBezTo>
                    <a:pt x="131" y="165"/>
                    <a:pt x="130" y="164"/>
                    <a:pt x="130" y="163"/>
                  </a:cubicBezTo>
                  <a:cubicBezTo>
                    <a:pt x="130" y="162"/>
                    <a:pt x="130" y="162"/>
                    <a:pt x="131" y="161"/>
                  </a:cubicBezTo>
                  <a:cubicBezTo>
                    <a:pt x="131" y="160"/>
                    <a:pt x="131" y="158"/>
                    <a:pt x="131" y="156"/>
                  </a:cubicBezTo>
                  <a:cubicBezTo>
                    <a:pt x="131" y="155"/>
                    <a:pt x="131" y="154"/>
                    <a:pt x="131" y="153"/>
                  </a:cubicBezTo>
                  <a:cubicBezTo>
                    <a:pt x="132" y="153"/>
                    <a:pt x="133" y="152"/>
                    <a:pt x="133" y="151"/>
                  </a:cubicBezTo>
                  <a:cubicBezTo>
                    <a:pt x="133" y="150"/>
                    <a:pt x="133" y="150"/>
                    <a:pt x="134" y="149"/>
                  </a:cubicBezTo>
                  <a:cubicBezTo>
                    <a:pt x="134" y="148"/>
                    <a:pt x="134" y="147"/>
                    <a:pt x="133" y="146"/>
                  </a:cubicBezTo>
                  <a:cubicBezTo>
                    <a:pt x="132" y="146"/>
                    <a:pt x="131" y="145"/>
                    <a:pt x="131" y="143"/>
                  </a:cubicBezTo>
                  <a:cubicBezTo>
                    <a:pt x="130" y="142"/>
                    <a:pt x="129" y="142"/>
                    <a:pt x="128" y="143"/>
                  </a:cubicBezTo>
                  <a:cubicBezTo>
                    <a:pt x="127" y="143"/>
                    <a:pt x="126" y="141"/>
                    <a:pt x="127" y="140"/>
                  </a:cubicBezTo>
                  <a:cubicBezTo>
                    <a:pt x="127" y="139"/>
                    <a:pt x="127" y="136"/>
                    <a:pt x="127" y="136"/>
                  </a:cubicBezTo>
                  <a:cubicBezTo>
                    <a:pt x="127" y="136"/>
                    <a:pt x="128" y="136"/>
                    <a:pt x="129" y="135"/>
                  </a:cubicBezTo>
                  <a:cubicBezTo>
                    <a:pt x="130" y="134"/>
                    <a:pt x="130" y="132"/>
                    <a:pt x="131" y="131"/>
                  </a:cubicBezTo>
                  <a:cubicBezTo>
                    <a:pt x="132" y="129"/>
                    <a:pt x="133" y="128"/>
                    <a:pt x="134" y="127"/>
                  </a:cubicBezTo>
                  <a:cubicBezTo>
                    <a:pt x="135" y="126"/>
                    <a:pt x="136" y="125"/>
                    <a:pt x="137" y="125"/>
                  </a:cubicBezTo>
                  <a:cubicBezTo>
                    <a:pt x="138" y="125"/>
                    <a:pt x="139" y="125"/>
                    <a:pt x="139" y="124"/>
                  </a:cubicBezTo>
                  <a:cubicBezTo>
                    <a:pt x="140" y="124"/>
                    <a:pt x="139" y="123"/>
                    <a:pt x="140" y="123"/>
                  </a:cubicBezTo>
                  <a:cubicBezTo>
                    <a:pt x="141" y="123"/>
                    <a:pt x="142" y="124"/>
                    <a:pt x="142" y="122"/>
                  </a:cubicBezTo>
                  <a:cubicBezTo>
                    <a:pt x="142" y="121"/>
                    <a:pt x="144" y="121"/>
                    <a:pt x="144" y="121"/>
                  </a:cubicBezTo>
                  <a:cubicBezTo>
                    <a:pt x="143" y="96"/>
                    <a:pt x="143" y="96"/>
                    <a:pt x="143" y="96"/>
                  </a:cubicBezTo>
                  <a:cubicBezTo>
                    <a:pt x="143" y="96"/>
                    <a:pt x="143" y="96"/>
                    <a:pt x="145" y="96"/>
                  </a:cubicBezTo>
                  <a:cubicBezTo>
                    <a:pt x="147" y="96"/>
                    <a:pt x="145" y="96"/>
                    <a:pt x="145" y="95"/>
                  </a:cubicBezTo>
                  <a:cubicBezTo>
                    <a:pt x="145" y="93"/>
                    <a:pt x="146" y="93"/>
                    <a:pt x="148" y="92"/>
                  </a:cubicBezTo>
                  <a:cubicBezTo>
                    <a:pt x="147" y="90"/>
                    <a:pt x="149" y="89"/>
                    <a:pt x="151" y="88"/>
                  </a:cubicBezTo>
                  <a:cubicBezTo>
                    <a:pt x="153" y="86"/>
                    <a:pt x="155" y="84"/>
                    <a:pt x="156" y="84"/>
                  </a:cubicBezTo>
                  <a:cubicBezTo>
                    <a:pt x="156" y="84"/>
                    <a:pt x="157" y="83"/>
                    <a:pt x="158" y="82"/>
                  </a:cubicBezTo>
                  <a:cubicBezTo>
                    <a:pt x="159" y="81"/>
                    <a:pt x="160" y="80"/>
                    <a:pt x="161" y="79"/>
                  </a:cubicBezTo>
                  <a:cubicBezTo>
                    <a:pt x="162" y="78"/>
                    <a:pt x="162" y="77"/>
                    <a:pt x="164" y="77"/>
                  </a:cubicBezTo>
                  <a:cubicBezTo>
                    <a:pt x="165" y="76"/>
                    <a:pt x="168" y="72"/>
                    <a:pt x="172" y="67"/>
                  </a:cubicBezTo>
                  <a:cubicBezTo>
                    <a:pt x="177" y="61"/>
                    <a:pt x="183" y="56"/>
                    <a:pt x="185" y="54"/>
                  </a:cubicBezTo>
                  <a:cubicBezTo>
                    <a:pt x="187" y="52"/>
                    <a:pt x="192" y="50"/>
                    <a:pt x="195" y="48"/>
                  </a:cubicBezTo>
                  <a:cubicBezTo>
                    <a:pt x="197" y="47"/>
                    <a:pt x="201" y="46"/>
                    <a:pt x="204" y="45"/>
                  </a:cubicBezTo>
                  <a:cubicBezTo>
                    <a:pt x="206" y="44"/>
                    <a:pt x="208" y="42"/>
                    <a:pt x="210" y="41"/>
                  </a:cubicBezTo>
                  <a:cubicBezTo>
                    <a:pt x="212" y="40"/>
                    <a:pt x="216" y="36"/>
                    <a:pt x="216" y="36"/>
                  </a:cubicBezTo>
                  <a:cubicBezTo>
                    <a:pt x="216" y="36"/>
                    <a:pt x="215" y="36"/>
                    <a:pt x="213" y="36"/>
                  </a:cubicBezTo>
                  <a:close/>
                </a:path>
              </a:pathLst>
            </a:custGeom>
            <a:solidFill>
              <a:schemeClr val="accent5">
                <a:lumMod val="60000"/>
                <a:lumOff val="40000"/>
              </a:schemeClr>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45" name="Freeform 377">
              <a:extLst>
                <a:ext uri="{FF2B5EF4-FFF2-40B4-BE49-F238E27FC236}">
                  <a16:creationId xmlns:a16="http://schemas.microsoft.com/office/drawing/2014/main" id="{EF317F49-57B1-4CAC-9089-5968B6CB615A}"/>
                </a:ext>
              </a:extLst>
            </p:cNvPr>
            <p:cNvSpPr>
              <a:spLocks/>
            </p:cNvSpPr>
            <p:nvPr/>
          </p:nvSpPr>
          <p:spPr bwMode="gray">
            <a:xfrm>
              <a:off x="7659549" y="3063471"/>
              <a:ext cx="671352" cy="453460"/>
            </a:xfrm>
            <a:custGeom>
              <a:avLst/>
              <a:gdLst>
                <a:gd name="T0" fmla="*/ 199 w 201"/>
                <a:gd name="T1" fmla="*/ 56 h 133"/>
                <a:gd name="T2" fmla="*/ 192 w 201"/>
                <a:gd name="T3" fmla="*/ 51 h 133"/>
                <a:gd name="T4" fmla="*/ 186 w 201"/>
                <a:gd name="T5" fmla="*/ 44 h 133"/>
                <a:gd name="T6" fmla="*/ 184 w 201"/>
                <a:gd name="T7" fmla="*/ 40 h 133"/>
                <a:gd name="T8" fmla="*/ 178 w 201"/>
                <a:gd name="T9" fmla="*/ 35 h 133"/>
                <a:gd name="T10" fmla="*/ 170 w 201"/>
                <a:gd name="T11" fmla="*/ 26 h 133"/>
                <a:gd name="T12" fmla="*/ 167 w 201"/>
                <a:gd name="T13" fmla="*/ 19 h 133"/>
                <a:gd name="T14" fmla="*/ 169 w 201"/>
                <a:gd name="T15" fmla="*/ 12 h 133"/>
                <a:gd name="T16" fmla="*/ 166 w 201"/>
                <a:gd name="T17" fmla="*/ 6 h 133"/>
                <a:gd name="T18" fmla="*/ 164 w 201"/>
                <a:gd name="T19" fmla="*/ 0 h 133"/>
                <a:gd name="T20" fmla="*/ 6 w 201"/>
                <a:gd name="T21" fmla="*/ 4 h 133"/>
                <a:gd name="T22" fmla="*/ 2 w 201"/>
                <a:gd name="T23" fmla="*/ 7 h 133"/>
                <a:gd name="T24" fmla="*/ 3 w 201"/>
                <a:gd name="T25" fmla="*/ 12 h 133"/>
                <a:gd name="T26" fmla="*/ 5 w 201"/>
                <a:gd name="T27" fmla="*/ 16 h 133"/>
                <a:gd name="T28" fmla="*/ 6 w 201"/>
                <a:gd name="T29" fmla="*/ 21 h 133"/>
                <a:gd name="T30" fmla="*/ 4 w 201"/>
                <a:gd name="T31" fmla="*/ 24 h 133"/>
                <a:gd name="T32" fmla="*/ 3 w 201"/>
                <a:gd name="T33" fmla="*/ 30 h 133"/>
                <a:gd name="T34" fmla="*/ 1 w 201"/>
                <a:gd name="T35" fmla="*/ 36 h 133"/>
                <a:gd name="T36" fmla="*/ 5 w 201"/>
                <a:gd name="T37" fmla="*/ 44 h 133"/>
                <a:gd name="T38" fmla="*/ 8 w 201"/>
                <a:gd name="T39" fmla="*/ 48 h 133"/>
                <a:gd name="T40" fmla="*/ 8 w 201"/>
                <a:gd name="T41" fmla="*/ 54 h 133"/>
                <a:gd name="T42" fmla="*/ 9 w 201"/>
                <a:gd name="T43" fmla="*/ 60 h 133"/>
                <a:gd name="T44" fmla="*/ 12 w 201"/>
                <a:gd name="T45" fmla="*/ 65 h 133"/>
                <a:gd name="T46" fmla="*/ 15 w 201"/>
                <a:gd name="T47" fmla="*/ 70 h 133"/>
                <a:gd name="T48" fmla="*/ 17 w 201"/>
                <a:gd name="T49" fmla="*/ 76 h 133"/>
                <a:gd name="T50" fmla="*/ 16 w 201"/>
                <a:gd name="T51" fmla="*/ 80 h 133"/>
                <a:gd name="T52" fmla="*/ 17 w 201"/>
                <a:gd name="T53" fmla="*/ 87 h 133"/>
                <a:gd name="T54" fmla="*/ 21 w 201"/>
                <a:gd name="T55" fmla="*/ 89 h 133"/>
                <a:gd name="T56" fmla="*/ 22 w 201"/>
                <a:gd name="T57" fmla="*/ 94 h 133"/>
                <a:gd name="T58" fmla="*/ 22 w 201"/>
                <a:gd name="T59" fmla="*/ 98 h 133"/>
                <a:gd name="T60" fmla="*/ 22 w 201"/>
                <a:gd name="T61" fmla="*/ 102 h 133"/>
                <a:gd name="T62" fmla="*/ 23 w 201"/>
                <a:gd name="T63" fmla="*/ 106 h 133"/>
                <a:gd name="T64" fmla="*/ 25 w 201"/>
                <a:gd name="T65" fmla="*/ 112 h 133"/>
                <a:gd name="T66" fmla="*/ 24 w 201"/>
                <a:gd name="T67" fmla="*/ 119 h 133"/>
                <a:gd name="T68" fmla="*/ 28 w 201"/>
                <a:gd name="T69" fmla="*/ 125 h 133"/>
                <a:gd name="T70" fmla="*/ 97 w 201"/>
                <a:gd name="T71" fmla="*/ 126 h 133"/>
                <a:gd name="T72" fmla="*/ 156 w 201"/>
                <a:gd name="T73" fmla="*/ 125 h 133"/>
                <a:gd name="T74" fmla="*/ 160 w 201"/>
                <a:gd name="T75" fmla="*/ 129 h 133"/>
                <a:gd name="T76" fmla="*/ 163 w 201"/>
                <a:gd name="T77" fmla="*/ 132 h 133"/>
                <a:gd name="T78" fmla="*/ 166 w 201"/>
                <a:gd name="T79" fmla="*/ 132 h 133"/>
                <a:gd name="T80" fmla="*/ 165 w 201"/>
                <a:gd name="T81" fmla="*/ 125 h 133"/>
                <a:gd name="T82" fmla="*/ 172 w 201"/>
                <a:gd name="T83" fmla="*/ 121 h 133"/>
                <a:gd name="T84" fmla="*/ 174 w 201"/>
                <a:gd name="T85" fmla="*/ 114 h 133"/>
                <a:gd name="T86" fmla="*/ 178 w 201"/>
                <a:gd name="T87" fmla="*/ 105 h 133"/>
                <a:gd name="T88" fmla="*/ 175 w 201"/>
                <a:gd name="T89" fmla="*/ 98 h 133"/>
                <a:gd name="T90" fmla="*/ 173 w 201"/>
                <a:gd name="T91" fmla="*/ 92 h 133"/>
                <a:gd name="T92" fmla="*/ 177 w 201"/>
                <a:gd name="T93" fmla="*/ 88 h 133"/>
                <a:gd name="T94" fmla="*/ 186 w 201"/>
                <a:gd name="T95" fmla="*/ 86 h 133"/>
                <a:gd name="T96" fmla="*/ 191 w 201"/>
                <a:gd name="T97" fmla="*/ 83 h 133"/>
                <a:gd name="T98" fmla="*/ 196 w 201"/>
                <a:gd name="T99" fmla="*/ 79 h 133"/>
                <a:gd name="T100" fmla="*/ 199 w 201"/>
                <a:gd name="T101" fmla="*/ 71 h 133"/>
                <a:gd name="T102" fmla="*/ 201 w 201"/>
                <a:gd name="T103" fmla="*/ 6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 h="133">
                  <a:moveTo>
                    <a:pt x="201" y="60"/>
                  </a:moveTo>
                  <a:cubicBezTo>
                    <a:pt x="201" y="60"/>
                    <a:pt x="200" y="57"/>
                    <a:pt x="199" y="56"/>
                  </a:cubicBezTo>
                  <a:cubicBezTo>
                    <a:pt x="198" y="55"/>
                    <a:pt x="197" y="54"/>
                    <a:pt x="195" y="54"/>
                  </a:cubicBezTo>
                  <a:cubicBezTo>
                    <a:pt x="194" y="54"/>
                    <a:pt x="192" y="52"/>
                    <a:pt x="192" y="51"/>
                  </a:cubicBezTo>
                  <a:cubicBezTo>
                    <a:pt x="192" y="50"/>
                    <a:pt x="192" y="48"/>
                    <a:pt x="191" y="47"/>
                  </a:cubicBezTo>
                  <a:cubicBezTo>
                    <a:pt x="190" y="46"/>
                    <a:pt x="188" y="45"/>
                    <a:pt x="186" y="44"/>
                  </a:cubicBezTo>
                  <a:cubicBezTo>
                    <a:pt x="185" y="43"/>
                    <a:pt x="183" y="42"/>
                    <a:pt x="184" y="42"/>
                  </a:cubicBezTo>
                  <a:cubicBezTo>
                    <a:pt x="185" y="42"/>
                    <a:pt x="185" y="41"/>
                    <a:pt x="184" y="40"/>
                  </a:cubicBezTo>
                  <a:cubicBezTo>
                    <a:pt x="183" y="38"/>
                    <a:pt x="183" y="38"/>
                    <a:pt x="183" y="36"/>
                  </a:cubicBezTo>
                  <a:cubicBezTo>
                    <a:pt x="182" y="34"/>
                    <a:pt x="181" y="35"/>
                    <a:pt x="178" y="35"/>
                  </a:cubicBezTo>
                  <a:cubicBezTo>
                    <a:pt x="175" y="35"/>
                    <a:pt x="173" y="34"/>
                    <a:pt x="172" y="33"/>
                  </a:cubicBezTo>
                  <a:cubicBezTo>
                    <a:pt x="170" y="31"/>
                    <a:pt x="171" y="28"/>
                    <a:pt x="170" y="26"/>
                  </a:cubicBezTo>
                  <a:cubicBezTo>
                    <a:pt x="169" y="25"/>
                    <a:pt x="169" y="24"/>
                    <a:pt x="168" y="23"/>
                  </a:cubicBezTo>
                  <a:cubicBezTo>
                    <a:pt x="168" y="22"/>
                    <a:pt x="167" y="20"/>
                    <a:pt x="167" y="19"/>
                  </a:cubicBezTo>
                  <a:cubicBezTo>
                    <a:pt x="167" y="17"/>
                    <a:pt x="167" y="16"/>
                    <a:pt x="168" y="15"/>
                  </a:cubicBezTo>
                  <a:cubicBezTo>
                    <a:pt x="168" y="14"/>
                    <a:pt x="169" y="13"/>
                    <a:pt x="169" y="12"/>
                  </a:cubicBezTo>
                  <a:cubicBezTo>
                    <a:pt x="170" y="10"/>
                    <a:pt x="170" y="9"/>
                    <a:pt x="169" y="8"/>
                  </a:cubicBezTo>
                  <a:cubicBezTo>
                    <a:pt x="168" y="7"/>
                    <a:pt x="167" y="7"/>
                    <a:pt x="166" y="6"/>
                  </a:cubicBezTo>
                  <a:cubicBezTo>
                    <a:pt x="165" y="5"/>
                    <a:pt x="166" y="4"/>
                    <a:pt x="165" y="3"/>
                  </a:cubicBezTo>
                  <a:cubicBezTo>
                    <a:pt x="164" y="2"/>
                    <a:pt x="165" y="2"/>
                    <a:pt x="164" y="0"/>
                  </a:cubicBezTo>
                  <a:cubicBezTo>
                    <a:pt x="164" y="0"/>
                    <a:pt x="164" y="0"/>
                    <a:pt x="164" y="1"/>
                  </a:cubicBezTo>
                  <a:cubicBezTo>
                    <a:pt x="138" y="3"/>
                    <a:pt x="6" y="4"/>
                    <a:pt x="6" y="4"/>
                  </a:cubicBezTo>
                  <a:cubicBezTo>
                    <a:pt x="2" y="4"/>
                    <a:pt x="2" y="4"/>
                    <a:pt x="2" y="4"/>
                  </a:cubicBezTo>
                  <a:cubicBezTo>
                    <a:pt x="2" y="4"/>
                    <a:pt x="1" y="6"/>
                    <a:pt x="2" y="7"/>
                  </a:cubicBezTo>
                  <a:cubicBezTo>
                    <a:pt x="3" y="7"/>
                    <a:pt x="4" y="8"/>
                    <a:pt x="4" y="9"/>
                  </a:cubicBezTo>
                  <a:cubicBezTo>
                    <a:pt x="4" y="11"/>
                    <a:pt x="3" y="12"/>
                    <a:pt x="3" y="12"/>
                  </a:cubicBezTo>
                  <a:cubicBezTo>
                    <a:pt x="2" y="13"/>
                    <a:pt x="2" y="13"/>
                    <a:pt x="3" y="14"/>
                  </a:cubicBezTo>
                  <a:cubicBezTo>
                    <a:pt x="3" y="15"/>
                    <a:pt x="4" y="16"/>
                    <a:pt x="5" y="16"/>
                  </a:cubicBezTo>
                  <a:cubicBezTo>
                    <a:pt x="6" y="16"/>
                    <a:pt x="5" y="17"/>
                    <a:pt x="6" y="18"/>
                  </a:cubicBezTo>
                  <a:cubicBezTo>
                    <a:pt x="7" y="19"/>
                    <a:pt x="7" y="19"/>
                    <a:pt x="6" y="21"/>
                  </a:cubicBezTo>
                  <a:cubicBezTo>
                    <a:pt x="6" y="22"/>
                    <a:pt x="5" y="22"/>
                    <a:pt x="4" y="22"/>
                  </a:cubicBezTo>
                  <a:cubicBezTo>
                    <a:pt x="4" y="23"/>
                    <a:pt x="4" y="23"/>
                    <a:pt x="4" y="24"/>
                  </a:cubicBezTo>
                  <a:cubicBezTo>
                    <a:pt x="4" y="25"/>
                    <a:pt x="4" y="26"/>
                    <a:pt x="4" y="27"/>
                  </a:cubicBezTo>
                  <a:cubicBezTo>
                    <a:pt x="3" y="29"/>
                    <a:pt x="3" y="28"/>
                    <a:pt x="3" y="30"/>
                  </a:cubicBezTo>
                  <a:cubicBezTo>
                    <a:pt x="3" y="32"/>
                    <a:pt x="2" y="32"/>
                    <a:pt x="1" y="33"/>
                  </a:cubicBezTo>
                  <a:cubicBezTo>
                    <a:pt x="1" y="34"/>
                    <a:pt x="0" y="35"/>
                    <a:pt x="1" y="36"/>
                  </a:cubicBezTo>
                  <a:cubicBezTo>
                    <a:pt x="2" y="38"/>
                    <a:pt x="3" y="39"/>
                    <a:pt x="4" y="41"/>
                  </a:cubicBezTo>
                  <a:cubicBezTo>
                    <a:pt x="4" y="42"/>
                    <a:pt x="5" y="43"/>
                    <a:pt x="5" y="44"/>
                  </a:cubicBezTo>
                  <a:cubicBezTo>
                    <a:pt x="5" y="46"/>
                    <a:pt x="5" y="46"/>
                    <a:pt x="6" y="46"/>
                  </a:cubicBezTo>
                  <a:cubicBezTo>
                    <a:pt x="7" y="46"/>
                    <a:pt x="8" y="46"/>
                    <a:pt x="8" y="48"/>
                  </a:cubicBezTo>
                  <a:cubicBezTo>
                    <a:pt x="8" y="49"/>
                    <a:pt x="7" y="49"/>
                    <a:pt x="7" y="51"/>
                  </a:cubicBezTo>
                  <a:cubicBezTo>
                    <a:pt x="6" y="52"/>
                    <a:pt x="7" y="53"/>
                    <a:pt x="8" y="54"/>
                  </a:cubicBezTo>
                  <a:cubicBezTo>
                    <a:pt x="9" y="54"/>
                    <a:pt x="10" y="55"/>
                    <a:pt x="9" y="56"/>
                  </a:cubicBezTo>
                  <a:cubicBezTo>
                    <a:pt x="9" y="58"/>
                    <a:pt x="8" y="59"/>
                    <a:pt x="9" y="60"/>
                  </a:cubicBezTo>
                  <a:cubicBezTo>
                    <a:pt x="10" y="60"/>
                    <a:pt x="11" y="61"/>
                    <a:pt x="11" y="62"/>
                  </a:cubicBezTo>
                  <a:cubicBezTo>
                    <a:pt x="11" y="63"/>
                    <a:pt x="11" y="65"/>
                    <a:pt x="12" y="65"/>
                  </a:cubicBezTo>
                  <a:cubicBezTo>
                    <a:pt x="13" y="66"/>
                    <a:pt x="14" y="68"/>
                    <a:pt x="14" y="68"/>
                  </a:cubicBezTo>
                  <a:cubicBezTo>
                    <a:pt x="15" y="68"/>
                    <a:pt x="15" y="68"/>
                    <a:pt x="15" y="70"/>
                  </a:cubicBezTo>
                  <a:cubicBezTo>
                    <a:pt x="15" y="71"/>
                    <a:pt x="15" y="72"/>
                    <a:pt x="16" y="73"/>
                  </a:cubicBezTo>
                  <a:cubicBezTo>
                    <a:pt x="17" y="74"/>
                    <a:pt x="17" y="75"/>
                    <a:pt x="17" y="76"/>
                  </a:cubicBezTo>
                  <a:cubicBezTo>
                    <a:pt x="17" y="78"/>
                    <a:pt x="16" y="78"/>
                    <a:pt x="16" y="79"/>
                  </a:cubicBezTo>
                  <a:cubicBezTo>
                    <a:pt x="16" y="80"/>
                    <a:pt x="16" y="80"/>
                    <a:pt x="16" y="80"/>
                  </a:cubicBezTo>
                  <a:cubicBezTo>
                    <a:pt x="16" y="82"/>
                    <a:pt x="16" y="82"/>
                    <a:pt x="16" y="84"/>
                  </a:cubicBezTo>
                  <a:cubicBezTo>
                    <a:pt x="16" y="85"/>
                    <a:pt x="16" y="86"/>
                    <a:pt x="17" y="87"/>
                  </a:cubicBezTo>
                  <a:cubicBezTo>
                    <a:pt x="18" y="87"/>
                    <a:pt x="19" y="85"/>
                    <a:pt x="20" y="87"/>
                  </a:cubicBezTo>
                  <a:cubicBezTo>
                    <a:pt x="20" y="89"/>
                    <a:pt x="20" y="89"/>
                    <a:pt x="21" y="89"/>
                  </a:cubicBezTo>
                  <a:cubicBezTo>
                    <a:pt x="22" y="89"/>
                    <a:pt x="22" y="90"/>
                    <a:pt x="22" y="92"/>
                  </a:cubicBezTo>
                  <a:cubicBezTo>
                    <a:pt x="22" y="93"/>
                    <a:pt x="22" y="93"/>
                    <a:pt x="22" y="94"/>
                  </a:cubicBezTo>
                  <a:cubicBezTo>
                    <a:pt x="21" y="95"/>
                    <a:pt x="22" y="95"/>
                    <a:pt x="22" y="96"/>
                  </a:cubicBezTo>
                  <a:cubicBezTo>
                    <a:pt x="23" y="97"/>
                    <a:pt x="23" y="98"/>
                    <a:pt x="22" y="98"/>
                  </a:cubicBezTo>
                  <a:cubicBezTo>
                    <a:pt x="21" y="99"/>
                    <a:pt x="21" y="98"/>
                    <a:pt x="21" y="99"/>
                  </a:cubicBezTo>
                  <a:cubicBezTo>
                    <a:pt x="22" y="100"/>
                    <a:pt x="21" y="101"/>
                    <a:pt x="22" y="102"/>
                  </a:cubicBezTo>
                  <a:cubicBezTo>
                    <a:pt x="23" y="102"/>
                    <a:pt x="24" y="102"/>
                    <a:pt x="23" y="103"/>
                  </a:cubicBezTo>
                  <a:cubicBezTo>
                    <a:pt x="22" y="104"/>
                    <a:pt x="23" y="104"/>
                    <a:pt x="23" y="106"/>
                  </a:cubicBezTo>
                  <a:cubicBezTo>
                    <a:pt x="23" y="107"/>
                    <a:pt x="23" y="108"/>
                    <a:pt x="24" y="109"/>
                  </a:cubicBezTo>
                  <a:cubicBezTo>
                    <a:pt x="25" y="110"/>
                    <a:pt x="25" y="111"/>
                    <a:pt x="25" y="112"/>
                  </a:cubicBezTo>
                  <a:cubicBezTo>
                    <a:pt x="25" y="113"/>
                    <a:pt x="27" y="114"/>
                    <a:pt x="25" y="114"/>
                  </a:cubicBezTo>
                  <a:cubicBezTo>
                    <a:pt x="24" y="115"/>
                    <a:pt x="25" y="117"/>
                    <a:pt x="24" y="119"/>
                  </a:cubicBezTo>
                  <a:cubicBezTo>
                    <a:pt x="23" y="120"/>
                    <a:pt x="23" y="120"/>
                    <a:pt x="24" y="122"/>
                  </a:cubicBezTo>
                  <a:cubicBezTo>
                    <a:pt x="25" y="123"/>
                    <a:pt x="27" y="124"/>
                    <a:pt x="28" y="125"/>
                  </a:cubicBezTo>
                  <a:cubicBezTo>
                    <a:pt x="28" y="126"/>
                    <a:pt x="28" y="127"/>
                    <a:pt x="28" y="127"/>
                  </a:cubicBezTo>
                  <a:cubicBezTo>
                    <a:pt x="43" y="127"/>
                    <a:pt x="78" y="127"/>
                    <a:pt x="97" y="126"/>
                  </a:cubicBezTo>
                  <a:cubicBezTo>
                    <a:pt x="118" y="125"/>
                    <a:pt x="154" y="123"/>
                    <a:pt x="154" y="123"/>
                  </a:cubicBezTo>
                  <a:cubicBezTo>
                    <a:pt x="154" y="123"/>
                    <a:pt x="155" y="123"/>
                    <a:pt x="156" y="125"/>
                  </a:cubicBezTo>
                  <a:cubicBezTo>
                    <a:pt x="157" y="126"/>
                    <a:pt x="158" y="125"/>
                    <a:pt x="158" y="127"/>
                  </a:cubicBezTo>
                  <a:cubicBezTo>
                    <a:pt x="158" y="128"/>
                    <a:pt x="158" y="128"/>
                    <a:pt x="160" y="129"/>
                  </a:cubicBezTo>
                  <a:cubicBezTo>
                    <a:pt x="161" y="129"/>
                    <a:pt x="161" y="130"/>
                    <a:pt x="161" y="131"/>
                  </a:cubicBezTo>
                  <a:cubicBezTo>
                    <a:pt x="161" y="132"/>
                    <a:pt x="162" y="131"/>
                    <a:pt x="163" y="132"/>
                  </a:cubicBezTo>
                  <a:cubicBezTo>
                    <a:pt x="163" y="133"/>
                    <a:pt x="164" y="133"/>
                    <a:pt x="164" y="133"/>
                  </a:cubicBezTo>
                  <a:cubicBezTo>
                    <a:pt x="164" y="132"/>
                    <a:pt x="165" y="132"/>
                    <a:pt x="166" y="132"/>
                  </a:cubicBezTo>
                  <a:cubicBezTo>
                    <a:pt x="167" y="132"/>
                    <a:pt x="166" y="131"/>
                    <a:pt x="166" y="129"/>
                  </a:cubicBezTo>
                  <a:cubicBezTo>
                    <a:pt x="166" y="127"/>
                    <a:pt x="166" y="127"/>
                    <a:pt x="165" y="125"/>
                  </a:cubicBezTo>
                  <a:cubicBezTo>
                    <a:pt x="164" y="124"/>
                    <a:pt x="165" y="124"/>
                    <a:pt x="167" y="123"/>
                  </a:cubicBezTo>
                  <a:cubicBezTo>
                    <a:pt x="168" y="121"/>
                    <a:pt x="170" y="122"/>
                    <a:pt x="172" y="121"/>
                  </a:cubicBezTo>
                  <a:cubicBezTo>
                    <a:pt x="174" y="120"/>
                    <a:pt x="174" y="120"/>
                    <a:pt x="174" y="118"/>
                  </a:cubicBezTo>
                  <a:cubicBezTo>
                    <a:pt x="173" y="117"/>
                    <a:pt x="174" y="116"/>
                    <a:pt x="174" y="114"/>
                  </a:cubicBezTo>
                  <a:cubicBezTo>
                    <a:pt x="174" y="112"/>
                    <a:pt x="176" y="112"/>
                    <a:pt x="177" y="110"/>
                  </a:cubicBezTo>
                  <a:cubicBezTo>
                    <a:pt x="178" y="108"/>
                    <a:pt x="178" y="108"/>
                    <a:pt x="178" y="105"/>
                  </a:cubicBezTo>
                  <a:cubicBezTo>
                    <a:pt x="178" y="103"/>
                    <a:pt x="178" y="101"/>
                    <a:pt x="177" y="100"/>
                  </a:cubicBezTo>
                  <a:cubicBezTo>
                    <a:pt x="177" y="98"/>
                    <a:pt x="176" y="98"/>
                    <a:pt x="175" y="98"/>
                  </a:cubicBezTo>
                  <a:cubicBezTo>
                    <a:pt x="174" y="98"/>
                    <a:pt x="174" y="97"/>
                    <a:pt x="173" y="96"/>
                  </a:cubicBezTo>
                  <a:cubicBezTo>
                    <a:pt x="172" y="95"/>
                    <a:pt x="173" y="93"/>
                    <a:pt x="173" y="92"/>
                  </a:cubicBezTo>
                  <a:cubicBezTo>
                    <a:pt x="173" y="90"/>
                    <a:pt x="174" y="89"/>
                    <a:pt x="175" y="88"/>
                  </a:cubicBezTo>
                  <a:cubicBezTo>
                    <a:pt x="175" y="87"/>
                    <a:pt x="176" y="88"/>
                    <a:pt x="177" y="88"/>
                  </a:cubicBezTo>
                  <a:cubicBezTo>
                    <a:pt x="178" y="88"/>
                    <a:pt x="180" y="87"/>
                    <a:pt x="181" y="86"/>
                  </a:cubicBezTo>
                  <a:cubicBezTo>
                    <a:pt x="182" y="85"/>
                    <a:pt x="184" y="86"/>
                    <a:pt x="186" y="86"/>
                  </a:cubicBezTo>
                  <a:cubicBezTo>
                    <a:pt x="187" y="85"/>
                    <a:pt x="188" y="83"/>
                    <a:pt x="188" y="83"/>
                  </a:cubicBezTo>
                  <a:cubicBezTo>
                    <a:pt x="188" y="83"/>
                    <a:pt x="190" y="83"/>
                    <a:pt x="191" y="83"/>
                  </a:cubicBezTo>
                  <a:cubicBezTo>
                    <a:pt x="193" y="83"/>
                    <a:pt x="193" y="83"/>
                    <a:pt x="193" y="81"/>
                  </a:cubicBezTo>
                  <a:cubicBezTo>
                    <a:pt x="194" y="80"/>
                    <a:pt x="196" y="80"/>
                    <a:pt x="196" y="79"/>
                  </a:cubicBezTo>
                  <a:cubicBezTo>
                    <a:pt x="196" y="77"/>
                    <a:pt x="196" y="76"/>
                    <a:pt x="196" y="74"/>
                  </a:cubicBezTo>
                  <a:cubicBezTo>
                    <a:pt x="196" y="73"/>
                    <a:pt x="197" y="72"/>
                    <a:pt x="199" y="71"/>
                  </a:cubicBezTo>
                  <a:cubicBezTo>
                    <a:pt x="200" y="70"/>
                    <a:pt x="201" y="70"/>
                    <a:pt x="201" y="68"/>
                  </a:cubicBezTo>
                  <a:cubicBezTo>
                    <a:pt x="201" y="67"/>
                    <a:pt x="201" y="66"/>
                    <a:pt x="201" y="65"/>
                  </a:cubicBezTo>
                  <a:cubicBezTo>
                    <a:pt x="201" y="63"/>
                    <a:pt x="201" y="61"/>
                    <a:pt x="201" y="60"/>
                  </a:cubicBezTo>
                  <a:close/>
                </a:path>
              </a:pathLst>
            </a:custGeom>
            <a:solidFill>
              <a:schemeClr val="accent5">
                <a:lumMod val="60000"/>
                <a:lumOff val="40000"/>
              </a:schemeClr>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46" name="Freeform 378">
              <a:extLst>
                <a:ext uri="{FF2B5EF4-FFF2-40B4-BE49-F238E27FC236}">
                  <a16:creationId xmlns:a16="http://schemas.microsoft.com/office/drawing/2014/main" id="{337D3299-21A8-4FCB-AF03-5EE96D3D938D}"/>
                </a:ext>
              </a:extLst>
            </p:cNvPr>
            <p:cNvSpPr>
              <a:spLocks/>
            </p:cNvSpPr>
            <p:nvPr/>
          </p:nvSpPr>
          <p:spPr bwMode="gray">
            <a:xfrm>
              <a:off x="7752097" y="3482396"/>
              <a:ext cx="738928" cy="662173"/>
            </a:xfrm>
            <a:custGeom>
              <a:avLst/>
              <a:gdLst>
                <a:gd name="T0" fmla="*/ 219 w 221"/>
                <a:gd name="T1" fmla="*/ 149 h 194"/>
                <a:gd name="T2" fmla="*/ 215 w 221"/>
                <a:gd name="T3" fmla="*/ 148 h 194"/>
                <a:gd name="T4" fmla="*/ 210 w 221"/>
                <a:gd name="T5" fmla="*/ 144 h 194"/>
                <a:gd name="T6" fmla="*/ 206 w 221"/>
                <a:gd name="T7" fmla="*/ 135 h 194"/>
                <a:gd name="T8" fmla="*/ 205 w 221"/>
                <a:gd name="T9" fmla="*/ 126 h 194"/>
                <a:gd name="T10" fmla="*/ 201 w 221"/>
                <a:gd name="T11" fmla="*/ 119 h 194"/>
                <a:gd name="T12" fmla="*/ 193 w 221"/>
                <a:gd name="T13" fmla="*/ 112 h 194"/>
                <a:gd name="T14" fmla="*/ 185 w 221"/>
                <a:gd name="T15" fmla="*/ 107 h 194"/>
                <a:gd name="T16" fmla="*/ 176 w 221"/>
                <a:gd name="T17" fmla="*/ 98 h 194"/>
                <a:gd name="T18" fmla="*/ 179 w 221"/>
                <a:gd name="T19" fmla="*/ 83 h 194"/>
                <a:gd name="T20" fmla="*/ 182 w 221"/>
                <a:gd name="T21" fmla="*/ 73 h 194"/>
                <a:gd name="T22" fmla="*/ 172 w 221"/>
                <a:gd name="T23" fmla="*/ 67 h 194"/>
                <a:gd name="T24" fmla="*/ 163 w 221"/>
                <a:gd name="T25" fmla="*/ 67 h 194"/>
                <a:gd name="T26" fmla="*/ 162 w 221"/>
                <a:gd name="T27" fmla="*/ 57 h 194"/>
                <a:gd name="T28" fmla="*/ 150 w 221"/>
                <a:gd name="T29" fmla="*/ 47 h 194"/>
                <a:gd name="T30" fmla="*/ 142 w 221"/>
                <a:gd name="T31" fmla="*/ 39 h 194"/>
                <a:gd name="T32" fmla="*/ 138 w 221"/>
                <a:gd name="T33" fmla="*/ 29 h 194"/>
                <a:gd name="T34" fmla="*/ 135 w 221"/>
                <a:gd name="T35" fmla="*/ 11 h 194"/>
                <a:gd name="T36" fmla="*/ 133 w 221"/>
                <a:gd name="T37" fmla="*/ 8 h 194"/>
                <a:gd name="T38" fmla="*/ 128 w 221"/>
                <a:gd name="T39" fmla="*/ 2 h 194"/>
                <a:gd name="T40" fmla="*/ 0 w 221"/>
                <a:gd name="T41" fmla="*/ 4 h 194"/>
                <a:gd name="T42" fmla="*/ 3 w 221"/>
                <a:gd name="T43" fmla="*/ 12 h 194"/>
                <a:gd name="T44" fmla="*/ 7 w 221"/>
                <a:gd name="T45" fmla="*/ 18 h 194"/>
                <a:gd name="T46" fmla="*/ 11 w 221"/>
                <a:gd name="T47" fmla="*/ 24 h 194"/>
                <a:gd name="T48" fmla="*/ 16 w 221"/>
                <a:gd name="T49" fmla="*/ 31 h 194"/>
                <a:gd name="T50" fmla="*/ 22 w 221"/>
                <a:gd name="T51" fmla="*/ 34 h 194"/>
                <a:gd name="T52" fmla="*/ 28 w 221"/>
                <a:gd name="T53" fmla="*/ 37 h 194"/>
                <a:gd name="T54" fmla="*/ 24 w 221"/>
                <a:gd name="T55" fmla="*/ 42 h 194"/>
                <a:gd name="T56" fmla="*/ 21 w 221"/>
                <a:gd name="T57" fmla="*/ 49 h 194"/>
                <a:gd name="T58" fmla="*/ 27 w 221"/>
                <a:gd name="T59" fmla="*/ 56 h 194"/>
                <a:gd name="T60" fmla="*/ 31 w 221"/>
                <a:gd name="T61" fmla="*/ 63 h 194"/>
                <a:gd name="T62" fmla="*/ 37 w 221"/>
                <a:gd name="T63" fmla="*/ 176 h 194"/>
                <a:gd name="T64" fmla="*/ 187 w 221"/>
                <a:gd name="T65" fmla="*/ 174 h 194"/>
                <a:gd name="T66" fmla="*/ 189 w 221"/>
                <a:gd name="T67" fmla="*/ 181 h 194"/>
                <a:gd name="T68" fmla="*/ 183 w 221"/>
                <a:gd name="T69" fmla="*/ 188 h 194"/>
                <a:gd name="T70" fmla="*/ 202 w 221"/>
                <a:gd name="T71" fmla="*/ 192 h 194"/>
                <a:gd name="T72" fmla="*/ 206 w 221"/>
                <a:gd name="T73" fmla="*/ 186 h 194"/>
                <a:gd name="T74" fmla="*/ 206 w 221"/>
                <a:gd name="T75" fmla="*/ 178 h 194"/>
                <a:gd name="T76" fmla="*/ 207 w 221"/>
                <a:gd name="T77" fmla="*/ 171 h 194"/>
                <a:gd name="T78" fmla="*/ 208 w 221"/>
                <a:gd name="T79" fmla="*/ 170 h 194"/>
                <a:gd name="T80" fmla="*/ 212 w 221"/>
                <a:gd name="T81" fmla="*/ 164 h 194"/>
                <a:gd name="T82" fmla="*/ 218 w 221"/>
                <a:gd name="T83" fmla="*/ 161 h 194"/>
                <a:gd name="T84" fmla="*/ 219 w 221"/>
                <a:gd name="T85" fmla="*/ 15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194">
                  <a:moveTo>
                    <a:pt x="219" y="154"/>
                  </a:moveTo>
                  <a:cubicBezTo>
                    <a:pt x="220" y="154"/>
                    <a:pt x="220" y="153"/>
                    <a:pt x="220" y="152"/>
                  </a:cubicBezTo>
                  <a:cubicBezTo>
                    <a:pt x="220" y="151"/>
                    <a:pt x="220" y="149"/>
                    <a:pt x="219" y="149"/>
                  </a:cubicBezTo>
                  <a:cubicBezTo>
                    <a:pt x="218" y="149"/>
                    <a:pt x="218" y="149"/>
                    <a:pt x="217" y="148"/>
                  </a:cubicBezTo>
                  <a:cubicBezTo>
                    <a:pt x="217" y="147"/>
                    <a:pt x="216" y="147"/>
                    <a:pt x="215" y="146"/>
                  </a:cubicBezTo>
                  <a:cubicBezTo>
                    <a:pt x="213" y="146"/>
                    <a:pt x="215" y="146"/>
                    <a:pt x="215" y="148"/>
                  </a:cubicBezTo>
                  <a:cubicBezTo>
                    <a:pt x="215" y="150"/>
                    <a:pt x="214" y="148"/>
                    <a:pt x="213" y="147"/>
                  </a:cubicBezTo>
                  <a:cubicBezTo>
                    <a:pt x="212" y="146"/>
                    <a:pt x="210" y="146"/>
                    <a:pt x="210" y="146"/>
                  </a:cubicBezTo>
                  <a:cubicBezTo>
                    <a:pt x="210" y="146"/>
                    <a:pt x="211" y="145"/>
                    <a:pt x="210" y="144"/>
                  </a:cubicBezTo>
                  <a:cubicBezTo>
                    <a:pt x="209" y="143"/>
                    <a:pt x="208" y="141"/>
                    <a:pt x="208" y="140"/>
                  </a:cubicBezTo>
                  <a:cubicBezTo>
                    <a:pt x="207" y="139"/>
                    <a:pt x="207" y="139"/>
                    <a:pt x="206" y="138"/>
                  </a:cubicBezTo>
                  <a:cubicBezTo>
                    <a:pt x="205" y="137"/>
                    <a:pt x="205" y="136"/>
                    <a:pt x="206" y="135"/>
                  </a:cubicBezTo>
                  <a:cubicBezTo>
                    <a:pt x="207" y="134"/>
                    <a:pt x="208" y="134"/>
                    <a:pt x="208" y="133"/>
                  </a:cubicBezTo>
                  <a:cubicBezTo>
                    <a:pt x="209" y="132"/>
                    <a:pt x="209" y="131"/>
                    <a:pt x="207" y="130"/>
                  </a:cubicBezTo>
                  <a:cubicBezTo>
                    <a:pt x="206" y="129"/>
                    <a:pt x="205" y="127"/>
                    <a:pt x="205" y="126"/>
                  </a:cubicBezTo>
                  <a:cubicBezTo>
                    <a:pt x="204" y="124"/>
                    <a:pt x="206" y="124"/>
                    <a:pt x="205" y="123"/>
                  </a:cubicBezTo>
                  <a:cubicBezTo>
                    <a:pt x="204" y="123"/>
                    <a:pt x="204" y="121"/>
                    <a:pt x="204" y="121"/>
                  </a:cubicBezTo>
                  <a:cubicBezTo>
                    <a:pt x="204" y="120"/>
                    <a:pt x="203" y="119"/>
                    <a:pt x="201" y="119"/>
                  </a:cubicBezTo>
                  <a:cubicBezTo>
                    <a:pt x="200" y="118"/>
                    <a:pt x="200" y="117"/>
                    <a:pt x="200" y="117"/>
                  </a:cubicBezTo>
                  <a:cubicBezTo>
                    <a:pt x="200" y="117"/>
                    <a:pt x="199" y="115"/>
                    <a:pt x="198" y="114"/>
                  </a:cubicBezTo>
                  <a:cubicBezTo>
                    <a:pt x="196" y="113"/>
                    <a:pt x="195" y="113"/>
                    <a:pt x="193" y="112"/>
                  </a:cubicBezTo>
                  <a:cubicBezTo>
                    <a:pt x="192" y="111"/>
                    <a:pt x="190" y="111"/>
                    <a:pt x="189" y="111"/>
                  </a:cubicBezTo>
                  <a:cubicBezTo>
                    <a:pt x="189" y="110"/>
                    <a:pt x="190" y="109"/>
                    <a:pt x="188" y="109"/>
                  </a:cubicBezTo>
                  <a:cubicBezTo>
                    <a:pt x="187" y="109"/>
                    <a:pt x="186" y="108"/>
                    <a:pt x="185" y="107"/>
                  </a:cubicBezTo>
                  <a:cubicBezTo>
                    <a:pt x="184" y="105"/>
                    <a:pt x="183" y="105"/>
                    <a:pt x="182" y="105"/>
                  </a:cubicBezTo>
                  <a:cubicBezTo>
                    <a:pt x="181" y="104"/>
                    <a:pt x="179" y="103"/>
                    <a:pt x="179" y="102"/>
                  </a:cubicBezTo>
                  <a:cubicBezTo>
                    <a:pt x="179" y="101"/>
                    <a:pt x="176" y="101"/>
                    <a:pt x="176" y="98"/>
                  </a:cubicBezTo>
                  <a:cubicBezTo>
                    <a:pt x="175" y="95"/>
                    <a:pt x="175" y="92"/>
                    <a:pt x="176" y="91"/>
                  </a:cubicBezTo>
                  <a:cubicBezTo>
                    <a:pt x="177" y="90"/>
                    <a:pt x="178" y="89"/>
                    <a:pt x="178" y="88"/>
                  </a:cubicBezTo>
                  <a:cubicBezTo>
                    <a:pt x="178" y="86"/>
                    <a:pt x="179" y="84"/>
                    <a:pt x="179" y="83"/>
                  </a:cubicBezTo>
                  <a:cubicBezTo>
                    <a:pt x="180" y="82"/>
                    <a:pt x="180" y="81"/>
                    <a:pt x="180" y="80"/>
                  </a:cubicBezTo>
                  <a:cubicBezTo>
                    <a:pt x="179" y="78"/>
                    <a:pt x="179" y="78"/>
                    <a:pt x="180" y="76"/>
                  </a:cubicBezTo>
                  <a:cubicBezTo>
                    <a:pt x="180" y="75"/>
                    <a:pt x="181" y="74"/>
                    <a:pt x="182" y="73"/>
                  </a:cubicBezTo>
                  <a:cubicBezTo>
                    <a:pt x="183" y="73"/>
                    <a:pt x="181" y="71"/>
                    <a:pt x="180" y="70"/>
                  </a:cubicBezTo>
                  <a:cubicBezTo>
                    <a:pt x="179" y="70"/>
                    <a:pt x="178" y="69"/>
                    <a:pt x="177" y="69"/>
                  </a:cubicBezTo>
                  <a:cubicBezTo>
                    <a:pt x="175" y="69"/>
                    <a:pt x="173" y="68"/>
                    <a:pt x="172" y="67"/>
                  </a:cubicBezTo>
                  <a:cubicBezTo>
                    <a:pt x="171" y="67"/>
                    <a:pt x="170" y="68"/>
                    <a:pt x="169" y="70"/>
                  </a:cubicBezTo>
                  <a:cubicBezTo>
                    <a:pt x="168" y="71"/>
                    <a:pt x="167" y="72"/>
                    <a:pt x="166" y="71"/>
                  </a:cubicBezTo>
                  <a:cubicBezTo>
                    <a:pt x="165" y="70"/>
                    <a:pt x="163" y="69"/>
                    <a:pt x="163" y="67"/>
                  </a:cubicBezTo>
                  <a:cubicBezTo>
                    <a:pt x="163" y="65"/>
                    <a:pt x="162" y="64"/>
                    <a:pt x="162" y="64"/>
                  </a:cubicBezTo>
                  <a:cubicBezTo>
                    <a:pt x="163" y="63"/>
                    <a:pt x="163" y="62"/>
                    <a:pt x="162" y="61"/>
                  </a:cubicBezTo>
                  <a:cubicBezTo>
                    <a:pt x="162" y="60"/>
                    <a:pt x="162" y="59"/>
                    <a:pt x="162" y="57"/>
                  </a:cubicBezTo>
                  <a:cubicBezTo>
                    <a:pt x="162" y="56"/>
                    <a:pt x="160" y="54"/>
                    <a:pt x="158" y="53"/>
                  </a:cubicBezTo>
                  <a:cubicBezTo>
                    <a:pt x="157" y="53"/>
                    <a:pt x="154" y="50"/>
                    <a:pt x="152" y="49"/>
                  </a:cubicBezTo>
                  <a:cubicBezTo>
                    <a:pt x="150" y="48"/>
                    <a:pt x="150" y="48"/>
                    <a:pt x="150" y="47"/>
                  </a:cubicBezTo>
                  <a:cubicBezTo>
                    <a:pt x="149" y="46"/>
                    <a:pt x="149" y="45"/>
                    <a:pt x="147" y="44"/>
                  </a:cubicBezTo>
                  <a:cubicBezTo>
                    <a:pt x="146" y="44"/>
                    <a:pt x="146" y="43"/>
                    <a:pt x="145" y="42"/>
                  </a:cubicBezTo>
                  <a:cubicBezTo>
                    <a:pt x="145" y="41"/>
                    <a:pt x="143" y="40"/>
                    <a:pt x="142" y="39"/>
                  </a:cubicBezTo>
                  <a:cubicBezTo>
                    <a:pt x="140" y="38"/>
                    <a:pt x="139" y="37"/>
                    <a:pt x="139" y="36"/>
                  </a:cubicBezTo>
                  <a:cubicBezTo>
                    <a:pt x="139" y="35"/>
                    <a:pt x="139" y="34"/>
                    <a:pt x="138" y="33"/>
                  </a:cubicBezTo>
                  <a:cubicBezTo>
                    <a:pt x="137" y="31"/>
                    <a:pt x="137" y="30"/>
                    <a:pt x="138" y="29"/>
                  </a:cubicBezTo>
                  <a:cubicBezTo>
                    <a:pt x="138" y="27"/>
                    <a:pt x="136" y="27"/>
                    <a:pt x="136" y="24"/>
                  </a:cubicBezTo>
                  <a:cubicBezTo>
                    <a:pt x="135" y="22"/>
                    <a:pt x="134" y="21"/>
                    <a:pt x="134" y="19"/>
                  </a:cubicBezTo>
                  <a:cubicBezTo>
                    <a:pt x="134" y="17"/>
                    <a:pt x="135" y="13"/>
                    <a:pt x="135" y="11"/>
                  </a:cubicBezTo>
                  <a:cubicBezTo>
                    <a:pt x="136" y="11"/>
                    <a:pt x="136" y="10"/>
                    <a:pt x="136" y="10"/>
                  </a:cubicBezTo>
                  <a:cubicBezTo>
                    <a:pt x="136" y="10"/>
                    <a:pt x="135" y="10"/>
                    <a:pt x="135" y="9"/>
                  </a:cubicBezTo>
                  <a:cubicBezTo>
                    <a:pt x="134" y="8"/>
                    <a:pt x="133" y="9"/>
                    <a:pt x="133" y="8"/>
                  </a:cubicBezTo>
                  <a:cubicBezTo>
                    <a:pt x="133" y="7"/>
                    <a:pt x="133" y="6"/>
                    <a:pt x="132" y="6"/>
                  </a:cubicBezTo>
                  <a:cubicBezTo>
                    <a:pt x="130" y="5"/>
                    <a:pt x="130" y="5"/>
                    <a:pt x="130" y="4"/>
                  </a:cubicBezTo>
                  <a:cubicBezTo>
                    <a:pt x="130" y="2"/>
                    <a:pt x="129" y="3"/>
                    <a:pt x="128" y="2"/>
                  </a:cubicBezTo>
                  <a:cubicBezTo>
                    <a:pt x="127" y="0"/>
                    <a:pt x="126" y="0"/>
                    <a:pt x="126" y="0"/>
                  </a:cubicBezTo>
                  <a:cubicBezTo>
                    <a:pt x="126" y="0"/>
                    <a:pt x="90" y="2"/>
                    <a:pt x="69" y="3"/>
                  </a:cubicBezTo>
                  <a:cubicBezTo>
                    <a:pt x="50" y="4"/>
                    <a:pt x="15" y="4"/>
                    <a:pt x="0" y="4"/>
                  </a:cubicBezTo>
                  <a:cubicBezTo>
                    <a:pt x="1" y="4"/>
                    <a:pt x="2" y="4"/>
                    <a:pt x="2" y="5"/>
                  </a:cubicBezTo>
                  <a:cubicBezTo>
                    <a:pt x="3" y="5"/>
                    <a:pt x="2" y="6"/>
                    <a:pt x="2" y="7"/>
                  </a:cubicBezTo>
                  <a:cubicBezTo>
                    <a:pt x="2" y="9"/>
                    <a:pt x="3" y="10"/>
                    <a:pt x="3" y="12"/>
                  </a:cubicBezTo>
                  <a:cubicBezTo>
                    <a:pt x="3" y="13"/>
                    <a:pt x="2" y="15"/>
                    <a:pt x="3" y="15"/>
                  </a:cubicBezTo>
                  <a:cubicBezTo>
                    <a:pt x="4" y="16"/>
                    <a:pt x="5" y="15"/>
                    <a:pt x="5" y="16"/>
                  </a:cubicBezTo>
                  <a:cubicBezTo>
                    <a:pt x="6" y="18"/>
                    <a:pt x="6" y="18"/>
                    <a:pt x="7" y="18"/>
                  </a:cubicBezTo>
                  <a:cubicBezTo>
                    <a:pt x="8" y="18"/>
                    <a:pt x="8" y="19"/>
                    <a:pt x="8" y="20"/>
                  </a:cubicBezTo>
                  <a:cubicBezTo>
                    <a:pt x="8" y="21"/>
                    <a:pt x="9" y="22"/>
                    <a:pt x="9" y="22"/>
                  </a:cubicBezTo>
                  <a:cubicBezTo>
                    <a:pt x="10" y="23"/>
                    <a:pt x="11" y="23"/>
                    <a:pt x="11" y="24"/>
                  </a:cubicBezTo>
                  <a:cubicBezTo>
                    <a:pt x="10" y="26"/>
                    <a:pt x="10" y="26"/>
                    <a:pt x="11" y="27"/>
                  </a:cubicBezTo>
                  <a:cubicBezTo>
                    <a:pt x="11" y="28"/>
                    <a:pt x="12" y="27"/>
                    <a:pt x="13" y="29"/>
                  </a:cubicBezTo>
                  <a:cubicBezTo>
                    <a:pt x="14" y="30"/>
                    <a:pt x="15" y="31"/>
                    <a:pt x="16" y="31"/>
                  </a:cubicBezTo>
                  <a:cubicBezTo>
                    <a:pt x="16" y="31"/>
                    <a:pt x="17" y="32"/>
                    <a:pt x="18" y="32"/>
                  </a:cubicBezTo>
                  <a:cubicBezTo>
                    <a:pt x="19" y="32"/>
                    <a:pt x="18" y="33"/>
                    <a:pt x="19" y="34"/>
                  </a:cubicBezTo>
                  <a:cubicBezTo>
                    <a:pt x="20" y="34"/>
                    <a:pt x="21" y="35"/>
                    <a:pt x="22" y="34"/>
                  </a:cubicBezTo>
                  <a:cubicBezTo>
                    <a:pt x="23" y="33"/>
                    <a:pt x="24" y="33"/>
                    <a:pt x="25" y="33"/>
                  </a:cubicBezTo>
                  <a:cubicBezTo>
                    <a:pt x="26" y="33"/>
                    <a:pt x="25" y="35"/>
                    <a:pt x="26" y="35"/>
                  </a:cubicBezTo>
                  <a:cubicBezTo>
                    <a:pt x="27" y="36"/>
                    <a:pt x="27" y="36"/>
                    <a:pt x="28" y="37"/>
                  </a:cubicBezTo>
                  <a:cubicBezTo>
                    <a:pt x="28" y="39"/>
                    <a:pt x="29" y="39"/>
                    <a:pt x="28" y="40"/>
                  </a:cubicBezTo>
                  <a:cubicBezTo>
                    <a:pt x="27" y="40"/>
                    <a:pt x="25" y="39"/>
                    <a:pt x="25" y="40"/>
                  </a:cubicBezTo>
                  <a:cubicBezTo>
                    <a:pt x="24" y="40"/>
                    <a:pt x="25" y="41"/>
                    <a:pt x="24" y="42"/>
                  </a:cubicBezTo>
                  <a:cubicBezTo>
                    <a:pt x="23" y="43"/>
                    <a:pt x="22" y="42"/>
                    <a:pt x="22" y="44"/>
                  </a:cubicBezTo>
                  <a:cubicBezTo>
                    <a:pt x="22" y="46"/>
                    <a:pt x="21" y="47"/>
                    <a:pt x="21" y="47"/>
                  </a:cubicBezTo>
                  <a:cubicBezTo>
                    <a:pt x="20" y="48"/>
                    <a:pt x="19" y="48"/>
                    <a:pt x="21" y="49"/>
                  </a:cubicBezTo>
                  <a:cubicBezTo>
                    <a:pt x="22" y="50"/>
                    <a:pt x="23" y="52"/>
                    <a:pt x="24" y="52"/>
                  </a:cubicBezTo>
                  <a:cubicBezTo>
                    <a:pt x="25" y="53"/>
                    <a:pt x="25" y="53"/>
                    <a:pt x="26" y="54"/>
                  </a:cubicBezTo>
                  <a:cubicBezTo>
                    <a:pt x="27" y="54"/>
                    <a:pt x="27" y="55"/>
                    <a:pt x="27" y="56"/>
                  </a:cubicBezTo>
                  <a:cubicBezTo>
                    <a:pt x="26" y="57"/>
                    <a:pt x="26" y="58"/>
                    <a:pt x="27" y="58"/>
                  </a:cubicBezTo>
                  <a:cubicBezTo>
                    <a:pt x="28" y="59"/>
                    <a:pt x="29" y="58"/>
                    <a:pt x="29" y="60"/>
                  </a:cubicBezTo>
                  <a:cubicBezTo>
                    <a:pt x="29" y="61"/>
                    <a:pt x="30" y="63"/>
                    <a:pt x="31" y="63"/>
                  </a:cubicBezTo>
                  <a:cubicBezTo>
                    <a:pt x="33" y="63"/>
                    <a:pt x="35" y="64"/>
                    <a:pt x="35" y="64"/>
                  </a:cubicBezTo>
                  <a:cubicBezTo>
                    <a:pt x="36" y="64"/>
                    <a:pt x="36" y="65"/>
                    <a:pt x="36" y="67"/>
                  </a:cubicBezTo>
                  <a:cubicBezTo>
                    <a:pt x="36" y="68"/>
                    <a:pt x="37" y="176"/>
                    <a:pt x="37" y="176"/>
                  </a:cubicBezTo>
                  <a:cubicBezTo>
                    <a:pt x="47" y="176"/>
                    <a:pt x="88" y="175"/>
                    <a:pt x="117" y="175"/>
                  </a:cubicBezTo>
                  <a:cubicBezTo>
                    <a:pt x="150" y="174"/>
                    <a:pt x="184" y="172"/>
                    <a:pt x="185" y="172"/>
                  </a:cubicBezTo>
                  <a:cubicBezTo>
                    <a:pt x="187" y="171"/>
                    <a:pt x="187" y="173"/>
                    <a:pt x="187" y="174"/>
                  </a:cubicBezTo>
                  <a:cubicBezTo>
                    <a:pt x="187" y="175"/>
                    <a:pt x="187" y="175"/>
                    <a:pt x="188" y="175"/>
                  </a:cubicBezTo>
                  <a:cubicBezTo>
                    <a:pt x="189" y="175"/>
                    <a:pt x="189" y="177"/>
                    <a:pt x="189" y="178"/>
                  </a:cubicBezTo>
                  <a:cubicBezTo>
                    <a:pt x="190" y="179"/>
                    <a:pt x="190" y="180"/>
                    <a:pt x="189" y="181"/>
                  </a:cubicBezTo>
                  <a:cubicBezTo>
                    <a:pt x="188" y="181"/>
                    <a:pt x="188" y="182"/>
                    <a:pt x="187" y="183"/>
                  </a:cubicBezTo>
                  <a:cubicBezTo>
                    <a:pt x="186" y="184"/>
                    <a:pt x="185" y="184"/>
                    <a:pt x="185" y="185"/>
                  </a:cubicBezTo>
                  <a:cubicBezTo>
                    <a:pt x="185" y="187"/>
                    <a:pt x="184" y="187"/>
                    <a:pt x="183" y="188"/>
                  </a:cubicBezTo>
                  <a:cubicBezTo>
                    <a:pt x="182" y="189"/>
                    <a:pt x="182" y="189"/>
                    <a:pt x="181" y="190"/>
                  </a:cubicBezTo>
                  <a:cubicBezTo>
                    <a:pt x="180" y="192"/>
                    <a:pt x="180" y="194"/>
                    <a:pt x="180" y="194"/>
                  </a:cubicBezTo>
                  <a:cubicBezTo>
                    <a:pt x="202" y="192"/>
                    <a:pt x="202" y="192"/>
                    <a:pt x="202" y="192"/>
                  </a:cubicBezTo>
                  <a:cubicBezTo>
                    <a:pt x="202" y="191"/>
                    <a:pt x="203" y="191"/>
                    <a:pt x="204" y="190"/>
                  </a:cubicBezTo>
                  <a:cubicBezTo>
                    <a:pt x="205" y="189"/>
                    <a:pt x="204" y="189"/>
                    <a:pt x="204" y="187"/>
                  </a:cubicBezTo>
                  <a:cubicBezTo>
                    <a:pt x="205" y="186"/>
                    <a:pt x="206" y="187"/>
                    <a:pt x="206" y="186"/>
                  </a:cubicBezTo>
                  <a:cubicBezTo>
                    <a:pt x="207" y="184"/>
                    <a:pt x="205" y="183"/>
                    <a:pt x="203" y="182"/>
                  </a:cubicBezTo>
                  <a:cubicBezTo>
                    <a:pt x="200" y="180"/>
                    <a:pt x="204" y="181"/>
                    <a:pt x="206" y="181"/>
                  </a:cubicBezTo>
                  <a:cubicBezTo>
                    <a:pt x="208" y="181"/>
                    <a:pt x="207" y="178"/>
                    <a:pt x="206" y="178"/>
                  </a:cubicBezTo>
                  <a:cubicBezTo>
                    <a:pt x="204" y="177"/>
                    <a:pt x="206" y="176"/>
                    <a:pt x="207" y="176"/>
                  </a:cubicBezTo>
                  <a:cubicBezTo>
                    <a:pt x="209" y="176"/>
                    <a:pt x="208" y="176"/>
                    <a:pt x="207" y="174"/>
                  </a:cubicBezTo>
                  <a:cubicBezTo>
                    <a:pt x="207" y="172"/>
                    <a:pt x="207" y="172"/>
                    <a:pt x="207" y="171"/>
                  </a:cubicBezTo>
                  <a:cubicBezTo>
                    <a:pt x="208" y="170"/>
                    <a:pt x="206" y="170"/>
                    <a:pt x="205" y="169"/>
                  </a:cubicBezTo>
                  <a:cubicBezTo>
                    <a:pt x="205" y="168"/>
                    <a:pt x="207" y="167"/>
                    <a:pt x="208" y="167"/>
                  </a:cubicBezTo>
                  <a:cubicBezTo>
                    <a:pt x="209" y="167"/>
                    <a:pt x="209" y="169"/>
                    <a:pt x="208" y="170"/>
                  </a:cubicBezTo>
                  <a:cubicBezTo>
                    <a:pt x="208" y="172"/>
                    <a:pt x="209" y="172"/>
                    <a:pt x="210" y="171"/>
                  </a:cubicBezTo>
                  <a:cubicBezTo>
                    <a:pt x="212" y="170"/>
                    <a:pt x="212" y="169"/>
                    <a:pt x="212" y="168"/>
                  </a:cubicBezTo>
                  <a:cubicBezTo>
                    <a:pt x="212" y="166"/>
                    <a:pt x="212" y="165"/>
                    <a:pt x="212" y="164"/>
                  </a:cubicBezTo>
                  <a:cubicBezTo>
                    <a:pt x="213" y="163"/>
                    <a:pt x="215" y="165"/>
                    <a:pt x="216" y="166"/>
                  </a:cubicBezTo>
                  <a:cubicBezTo>
                    <a:pt x="218" y="167"/>
                    <a:pt x="218" y="165"/>
                    <a:pt x="218" y="164"/>
                  </a:cubicBezTo>
                  <a:cubicBezTo>
                    <a:pt x="218" y="162"/>
                    <a:pt x="219" y="162"/>
                    <a:pt x="218" y="161"/>
                  </a:cubicBezTo>
                  <a:cubicBezTo>
                    <a:pt x="217" y="160"/>
                    <a:pt x="218" y="159"/>
                    <a:pt x="219" y="158"/>
                  </a:cubicBezTo>
                  <a:cubicBezTo>
                    <a:pt x="221" y="157"/>
                    <a:pt x="220" y="157"/>
                    <a:pt x="219" y="157"/>
                  </a:cubicBezTo>
                  <a:cubicBezTo>
                    <a:pt x="218" y="156"/>
                    <a:pt x="218" y="154"/>
                    <a:pt x="219" y="154"/>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grpSp>
          <p:nvGrpSpPr>
            <p:cNvPr id="47" name="Group 46">
              <a:extLst>
                <a:ext uri="{FF2B5EF4-FFF2-40B4-BE49-F238E27FC236}">
                  <a16:creationId xmlns:a16="http://schemas.microsoft.com/office/drawing/2014/main" id="{DE522CE8-6BD7-4033-A594-01FBCE9BF7E4}"/>
                </a:ext>
              </a:extLst>
            </p:cNvPr>
            <p:cNvGrpSpPr/>
            <p:nvPr/>
          </p:nvGrpSpPr>
          <p:grpSpPr bwMode="gray">
            <a:xfrm>
              <a:off x="7950419" y="4578510"/>
              <a:ext cx="624344" cy="554063"/>
              <a:chOff x="6183398" y="4459459"/>
              <a:chExt cx="674697" cy="585810"/>
            </a:xfrm>
            <a:solidFill>
              <a:schemeClr val="accent2"/>
            </a:solidFill>
          </p:grpSpPr>
          <p:sp>
            <p:nvSpPr>
              <p:cNvPr id="238" name="Freeform 379">
                <a:extLst>
                  <a:ext uri="{FF2B5EF4-FFF2-40B4-BE49-F238E27FC236}">
                    <a16:creationId xmlns:a16="http://schemas.microsoft.com/office/drawing/2014/main" id="{A52A9BC8-9F33-435F-A9BC-62E222913555}"/>
                  </a:ext>
                </a:extLst>
              </p:cNvPr>
              <p:cNvSpPr>
                <a:spLocks/>
              </p:cNvSpPr>
              <p:nvPr/>
            </p:nvSpPr>
            <p:spPr bwMode="gray">
              <a:xfrm>
                <a:off x="6458039" y="4972241"/>
                <a:ext cx="42863" cy="25401"/>
              </a:xfrm>
              <a:custGeom>
                <a:avLst/>
                <a:gdLst>
                  <a:gd name="T0" fmla="*/ 0 w 12"/>
                  <a:gd name="T1" fmla="*/ 3 h 7"/>
                  <a:gd name="T2" fmla="*/ 2 w 12"/>
                  <a:gd name="T3" fmla="*/ 1 h 7"/>
                  <a:gd name="T4" fmla="*/ 4 w 12"/>
                  <a:gd name="T5" fmla="*/ 1 h 7"/>
                  <a:gd name="T6" fmla="*/ 5 w 12"/>
                  <a:gd name="T7" fmla="*/ 0 h 7"/>
                  <a:gd name="T8" fmla="*/ 7 w 12"/>
                  <a:gd name="T9" fmla="*/ 1 h 7"/>
                  <a:gd name="T10" fmla="*/ 9 w 12"/>
                  <a:gd name="T11" fmla="*/ 2 h 7"/>
                  <a:gd name="T12" fmla="*/ 11 w 12"/>
                  <a:gd name="T13" fmla="*/ 2 h 7"/>
                  <a:gd name="T14" fmla="*/ 12 w 12"/>
                  <a:gd name="T15" fmla="*/ 3 h 7"/>
                  <a:gd name="T16" fmla="*/ 10 w 12"/>
                  <a:gd name="T17" fmla="*/ 5 h 7"/>
                  <a:gd name="T18" fmla="*/ 8 w 12"/>
                  <a:gd name="T19" fmla="*/ 7 h 7"/>
                  <a:gd name="T20" fmla="*/ 6 w 12"/>
                  <a:gd name="T21" fmla="*/ 6 h 7"/>
                  <a:gd name="T22" fmla="*/ 4 w 12"/>
                  <a:gd name="T23" fmla="*/ 5 h 7"/>
                  <a:gd name="T24" fmla="*/ 0 w 12"/>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7">
                    <a:moveTo>
                      <a:pt x="0" y="3"/>
                    </a:moveTo>
                    <a:cubicBezTo>
                      <a:pt x="1" y="2"/>
                      <a:pt x="1" y="1"/>
                      <a:pt x="2" y="1"/>
                    </a:cubicBezTo>
                    <a:cubicBezTo>
                      <a:pt x="3" y="1"/>
                      <a:pt x="4" y="1"/>
                      <a:pt x="4" y="1"/>
                    </a:cubicBezTo>
                    <a:cubicBezTo>
                      <a:pt x="4" y="0"/>
                      <a:pt x="5" y="0"/>
                      <a:pt x="5" y="0"/>
                    </a:cubicBezTo>
                    <a:cubicBezTo>
                      <a:pt x="6" y="0"/>
                      <a:pt x="7" y="0"/>
                      <a:pt x="7" y="1"/>
                    </a:cubicBezTo>
                    <a:cubicBezTo>
                      <a:pt x="8" y="1"/>
                      <a:pt x="9" y="1"/>
                      <a:pt x="9" y="2"/>
                    </a:cubicBezTo>
                    <a:cubicBezTo>
                      <a:pt x="10" y="2"/>
                      <a:pt x="11" y="2"/>
                      <a:pt x="11" y="2"/>
                    </a:cubicBezTo>
                    <a:cubicBezTo>
                      <a:pt x="12" y="3"/>
                      <a:pt x="12" y="3"/>
                      <a:pt x="12" y="3"/>
                    </a:cubicBezTo>
                    <a:cubicBezTo>
                      <a:pt x="11" y="4"/>
                      <a:pt x="10" y="4"/>
                      <a:pt x="10" y="5"/>
                    </a:cubicBezTo>
                    <a:cubicBezTo>
                      <a:pt x="10" y="6"/>
                      <a:pt x="9" y="6"/>
                      <a:pt x="8" y="7"/>
                    </a:cubicBezTo>
                    <a:cubicBezTo>
                      <a:pt x="8" y="7"/>
                      <a:pt x="7" y="6"/>
                      <a:pt x="6" y="6"/>
                    </a:cubicBezTo>
                    <a:cubicBezTo>
                      <a:pt x="5" y="6"/>
                      <a:pt x="4" y="5"/>
                      <a:pt x="4" y="5"/>
                    </a:cubicBezTo>
                    <a:cubicBezTo>
                      <a:pt x="3" y="4"/>
                      <a:pt x="0" y="4"/>
                      <a:pt x="0" y="3"/>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39" name="Freeform 380">
                <a:extLst>
                  <a:ext uri="{FF2B5EF4-FFF2-40B4-BE49-F238E27FC236}">
                    <a16:creationId xmlns:a16="http://schemas.microsoft.com/office/drawing/2014/main" id="{33DC24C3-DDDA-4753-9817-A9E2DCAED529}"/>
                  </a:ext>
                </a:extLst>
              </p:cNvPr>
              <p:cNvSpPr>
                <a:spLocks/>
              </p:cNvSpPr>
              <p:nvPr/>
            </p:nvSpPr>
            <p:spPr bwMode="gray">
              <a:xfrm>
                <a:off x="6546940" y="5008755"/>
                <a:ext cx="50801" cy="28576"/>
              </a:xfrm>
              <a:custGeom>
                <a:avLst/>
                <a:gdLst>
                  <a:gd name="T0" fmla="*/ 0 w 14"/>
                  <a:gd name="T1" fmla="*/ 2 h 8"/>
                  <a:gd name="T2" fmla="*/ 3 w 14"/>
                  <a:gd name="T3" fmla="*/ 3 h 8"/>
                  <a:gd name="T4" fmla="*/ 4 w 14"/>
                  <a:gd name="T5" fmla="*/ 1 h 8"/>
                  <a:gd name="T6" fmla="*/ 5 w 14"/>
                  <a:gd name="T7" fmla="*/ 2 h 8"/>
                  <a:gd name="T8" fmla="*/ 7 w 14"/>
                  <a:gd name="T9" fmla="*/ 3 h 8"/>
                  <a:gd name="T10" fmla="*/ 8 w 14"/>
                  <a:gd name="T11" fmla="*/ 5 h 8"/>
                  <a:gd name="T12" fmla="*/ 9 w 14"/>
                  <a:gd name="T13" fmla="*/ 4 h 8"/>
                  <a:gd name="T14" fmla="*/ 11 w 14"/>
                  <a:gd name="T15" fmla="*/ 3 h 8"/>
                  <a:gd name="T16" fmla="*/ 13 w 14"/>
                  <a:gd name="T17" fmla="*/ 3 h 8"/>
                  <a:gd name="T18" fmla="*/ 14 w 14"/>
                  <a:gd name="T19" fmla="*/ 3 h 8"/>
                  <a:gd name="T20" fmla="*/ 13 w 14"/>
                  <a:gd name="T21" fmla="*/ 5 h 8"/>
                  <a:gd name="T22" fmla="*/ 12 w 14"/>
                  <a:gd name="T23" fmla="*/ 6 h 8"/>
                  <a:gd name="T24" fmla="*/ 12 w 14"/>
                  <a:gd name="T25" fmla="*/ 7 h 8"/>
                  <a:gd name="T26" fmla="*/ 9 w 14"/>
                  <a:gd name="T27" fmla="*/ 7 h 8"/>
                  <a:gd name="T28" fmla="*/ 7 w 14"/>
                  <a:gd name="T29" fmla="*/ 6 h 8"/>
                  <a:gd name="T30" fmla="*/ 4 w 14"/>
                  <a:gd name="T31" fmla="*/ 6 h 8"/>
                  <a:gd name="T32" fmla="*/ 0 w 14"/>
                  <a:gd name="T3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8">
                    <a:moveTo>
                      <a:pt x="0" y="2"/>
                    </a:moveTo>
                    <a:cubicBezTo>
                      <a:pt x="1" y="1"/>
                      <a:pt x="2" y="4"/>
                      <a:pt x="3" y="3"/>
                    </a:cubicBezTo>
                    <a:cubicBezTo>
                      <a:pt x="3" y="2"/>
                      <a:pt x="3" y="0"/>
                      <a:pt x="4" y="1"/>
                    </a:cubicBezTo>
                    <a:cubicBezTo>
                      <a:pt x="4" y="1"/>
                      <a:pt x="4" y="2"/>
                      <a:pt x="5" y="2"/>
                    </a:cubicBezTo>
                    <a:cubicBezTo>
                      <a:pt x="6" y="2"/>
                      <a:pt x="7" y="2"/>
                      <a:pt x="7" y="3"/>
                    </a:cubicBezTo>
                    <a:cubicBezTo>
                      <a:pt x="7" y="3"/>
                      <a:pt x="7" y="5"/>
                      <a:pt x="8" y="5"/>
                    </a:cubicBezTo>
                    <a:cubicBezTo>
                      <a:pt x="9" y="5"/>
                      <a:pt x="9" y="5"/>
                      <a:pt x="9" y="4"/>
                    </a:cubicBezTo>
                    <a:cubicBezTo>
                      <a:pt x="9" y="3"/>
                      <a:pt x="10" y="3"/>
                      <a:pt x="11" y="3"/>
                    </a:cubicBezTo>
                    <a:cubicBezTo>
                      <a:pt x="11" y="3"/>
                      <a:pt x="12" y="4"/>
                      <a:pt x="13" y="3"/>
                    </a:cubicBezTo>
                    <a:cubicBezTo>
                      <a:pt x="13" y="3"/>
                      <a:pt x="14" y="2"/>
                      <a:pt x="14" y="3"/>
                    </a:cubicBezTo>
                    <a:cubicBezTo>
                      <a:pt x="14" y="4"/>
                      <a:pt x="13" y="4"/>
                      <a:pt x="13" y="5"/>
                    </a:cubicBezTo>
                    <a:cubicBezTo>
                      <a:pt x="13" y="5"/>
                      <a:pt x="13" y="5"/>
                      <a:pt x="12" y="6"/>
                    </a:cubicBezTo>
                    <a:cubicBezTo>
                      <a:pt x="12" y="6"/>
                      <a:pt x="12" y="6"/>
                      <a:pt x="12" y="7"/>
                    </a:cubicBezTo>
                    <a:cubicBezTo>
                      <a:pt x="11" y="8"/>
                      <a:pt x="10" y="7"/>
                      <a:pt x="9" y="7"/>
                    </a:cubicBezTo>
                    <a:cubicBezTo>
                      <a:pt x="9" y="7"/>
                      <a:pt x="8" y="6"/>
                      <a:pt x="7" y="6"/>
                    </a:cubicBezTo>
                    <a:cubicBezTo>
                      <a:pt x="6" y="6"/>
                      <a:pt x="5" y="6"/>
                      <a:pt x="4" y="6"/>
                    </a:cubicBezTo>
                    <a:cubicBezTo>
                      <a:pt x="3" y="5"/>
                      <a:pt x="0" y="2"/>
                      <a:pt x="0" y="2"/>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40" name="Freeform 381">
                <a:extLst>
                  <a:ext uri="{FF2B5EF4-FFF2-40B4-BE49-F238E27FC236}">
                    <a16:creationId xmlns:a16="http://schemas.microsoft.com/office/drawing/2014/main" id="{D1B67B5A-3BDC-4DF9-A62B-CC1EBAAE0FDB}"/>
                  </a:ext>
                </a:extLst>
              </p:cNvPr>
              <p:cNvSpPr>
                <a:spLocks noEditPoints="1"/>
              </p:cNvSpPr>
              <p:nvPr/>
            </p:nvSpPr>
            <p:spPr bwMode="gray">
              <a:xfrm>
                <a:off x="6183398" y="4459459"/>
                <a:ext cx="674697" cy="585810"/>
              </a:xfrm>
              <a:custGeom>
                <a:avLst/>
                <a:gdLst>
                  <a:gd name="T0" fmla="*/ 185 w 187"/>
                  <a:gd name="T1" fmla="*/ 155 h 162"/>
                  <a:gd name="T2" fmla="*/ 177 w 187"/>
                  <a:gd name="T3" fmla="*/ 149 h 162"/>
                  <a:gd name="T4" fmla="*/ 167 w 187"/>
                  <a:gd name="T5" fmla="*/ 146 h 162"/>
                  <a:gd name="T6" fmla="*/ 156 w 187"/>
                  <a:gd name="T7" fmla="*/ 138 h 162"/>
                  <a:gd name="T8" fmla="*/ 164 w 187"/>
                  <a:gd name="T9" fmla="*/ 135 h 162"/>
                  <a:gd name="T10" fmla="*/ 167 w 187"/>
                  <a:gd name="T11" fmla="*/ 131 h 162"/>
                  <a:gd name="T12" fmla="*/ 168 w 187"/>
                  <a:gd name="T13" fmla="*/ 123 h 162"/>
                  <a:gd name="T14" fmla="*/ 159 w 187"/>
                  <a:gd name="T15" fmla="*/ 125 h 162"/>
                  <a:gd name="T16" fmla="*/ 159 w 187"/>
                  <a:gd name="T17" fmla="*/ 120 h 162"/>
                  <a:gd name="T18" fmla="*/ 154 w 187"/>
                  <a:gd name="T19" fmla="*/ 117 h 162"/>
                  <a:gd name="T20" fmla="*/ 137 w 187"/>
                  <a:gd name="T21" fmla="*/ 121 h 162"/>
                  <a:gd name="T22" fmla="*/ 128 w 187"/>
                  <a:gd name="T23" fmla="*/ 117 h 162"/>
                  <a:gd name="T24" fmla="*/ 133 w 187"/>
                  <a:gd name="T25" fmla="*/ 111 h 162"/>
                  <a:gd name="T26" fmla="*/ 140 w 187"/>
                  <a:gd name="T27" fmla="*/ 108 h 162"/>
                  <a:gd name="T28" fmla="*/ 154 w 187"/>
                  <a:gd name="T29" fmla="*/ 113 h 162"/>
                  <a:gd name="T30" fmla="*/ 164 w 187"/>
                  <a:gd name="T31" fmla="*/ 115 h 162"/>
                  <a:gd name="T32" fmla="*/ 154 w 187"/>
                  <a:gd name="T33" fmla="*/ 96 h 162"/>
                  <a:gd name="T34" fmla="*/ 88 w 187"/>
                  <a:gd name="T35" fmla="*/ 84 h 162"/>
                  <a:gd name="T36" fmla="*/ 91 w 187"/>
                  <a:gd name="T37" fmla="*/ 73 h 162"/>
                  <a:gd name="T38" fmla="*/ 92 w 187"/>
                  <a:gd name="T39" fmla="*/ 64 h 162"/>
                  <a:gd name="T40" fmla="*/ 95 w 187"/>
                  <a:gd name="T41" fmla="*/ 58 h 162"/>
                  <a:gd name="T42" fmla="*/ 103 w 187"/>
                  <a:gd name="T43" fmla="*/ 44 h 162"/>
                  <a:gd name="T44" fmla="*/ 108 w 187"/>
                  <a:gd name="T45" fmla="*/ 36 h 162"/>
                  <a:gd name="T46" fmla="*/ 109 w 187"/>
                  <a:gd name="T47" fmla="*/ 31 h 162"/>
                  <a:gd name="T48" fmla="*/ 105 w 187"/>
                  <a:gd name="T49" fmla="*/ 22 h 162"/>
                  <a:gd name="T50" fmla="*/ 105 w 187"/>
                  <a:gd name="T51" fmla="*/ 17 h 162"/>
                  <a:gd name="T52" fmla="*/ 105 w 187"/>
                  <a:gd name="T53" fmla="*/ 12 h 162"/>
                  <a:gd name="T54" fmla="*/ 103 w 187"/>
                  <a:gd name="T55" fmla="*/ 0 h 162"/>
                  <a:gd name="T56" fmla="*/ 1 w 187"/>
                  <a:gd name="T57" fmla="*/ 45 h 162"/>
                  <a:gd name="T58" fmla="*/ 9 w 187"/>
                  <a:gd name="T59" fmla="*/ 62 h 162"/>
                  <a:gd name="T60" fmla="*/ 15 w 187"/>
                  <a:gd name="T61" fmla="*/ 75 h 162"/>
                  <a:gd name="T62" fmla="*/ 19 w 187"/>
                  <a:gd name="T63" fmla="*/ 87 h 162"/>
                  <a:gd name="T64" fmla="*/ 16 w 187"/>
                  <a:gd name="T65" fmla="*/ 101 h 162"/>
                  <a:gd name="T66" fmla="*/ 13 w 187"/>
                  <a:gd name="T67" fmla="*/ 115 h 162"/>
                  <a:gd name="T68" fmla="*/ 12 w 187"/>
                  <a:gd name="T69" fmla="*/ 129 h 162"/>
                  <a:gd name="T70" fmla="*/ 10 w 187"/>
                  <a:gd name="T71" fmla="*/ 142 h 162"/>
                  <a:gd name="T72" fmla="*/ 27 w 187"/>
                  <a:gd name="T73" fmla="*/ 138 h 162"/>
                  <a:gd name="T74" fmla="*/ 55 w 187"/>
                  <a:gd name="T75" fmla="*/ 146 h 162"/>
                  <a:gd name="T76" fmla="*/ 74 w 187"/>
                  <a:gd name="T77" fmla="*/ 145 h 162"/>
                  <a:gd name="T78" fmla="*/ 68 w 187"/>
                  <a:gd name="T79" fmla="*/ 138 h 162"/>
                  <a:gd name="T80" fmla="*/ 79 w 187"/>
                  <a:gd name="T81" fmla="*/ 135 h 162"/>
                  <a:gd name="T82" fmla="*/ 83 w 187"/>
                  <a:gd name="T83" fmla="*/ 139 h 162"/>
                  <a:gd name="T84" fmla="*/ 90 w 187"/>
                  <a:gd name="T85" fmla="*/ 142 h 162"/>
                  <a:gd name="T86" fmla="*/ 99 w 187"/>
                  <a:gd name="T87" fmla="*/ 141 h 162"/>
                  <a:gd name="T88" fmla="*/ 104 w 187"/>
                  <a:gd name="T89" fmla="*/ 145 h 162"/>
                  <a:gd name="T90" fmla="*/ 111 w 187"/>
                  <a:gd name="T91" fmla="*/ 153 h 162"/>
                  <a:gd name="T92" fmla="*/ 119 w 187"/>
                  <a:gd name="T93" fmla="*/ 156 h 162"/>
                  <a:gd name="T94" fmla="*/ 119 w 187"/>
                  <a:gd name="T95" fmla="*/ 161 h 162"/>
                  <a:gd name="T96" fmla="*/ 128 w 187"/>
                  <a:gd name="T97" fmla="*/ 160 h 162"/>
                  <a:gd name="T98" fmla="*/ 132 w 187"/>
                  <a:gd name="T99" fmla="*/ 153 h 162"/>
                  <a:gd name="T100" fmla="*/ 139 w 187"/>
                  <a:gd name="T101" fmla="*/ 154 h 162"/>
                  <a:gd name="T102" fmla="*/ 148 w 187"/>
                  <a:gd name="T103" fmla="*/ 159 h 162"/>
                  <a:gd name="T104" fmla="*/ 147 w 187"/>
                  <a:gd name="T105" fmla="*/ 151 h 162"/>
                  <a:gd name="T106" fmla="*/ 144 w 187"/>
                  <a:gd name="T107" fmla="*/ 145 h 162"/>
                  <a:gd name="T108" fmla="*/ 141 w 187"/>
                  <a:gd name="T109" fmla="*/ 138 h 162"/>
                  <a:gd name="T110" fmla="*/ 142 w 187"/>
                  <a:gd name="T111" fmla="*/ 132 h 162"/>
                  <a:gd name="T112" fmla="*/ 146 w 187"/>
                  <a:gd name="T113" fmla="*/ 142 h 162"/>
                  <a:gd name="T114" fmla="*/ 157 w 187"/>
                  <a:gd name="T115" fmla="*/ 147 h 162"/>
                  <a:gd name="T116" fmla="*/ 164 w 187"/>
                  <a:gd name="T117" fmla="*/ 152 h 162"/>
                  <a:gd name="T118" fmla="*/ 174 w 187"/>
                  <a:gd name="T119" fmla="*/ 160 h 162"/>
                  <a:gd name="T120" fmla="*/ 181 w 187"/>
                  <a:gd name="T12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62">
                    <a:moveTo>
                      <a:pt x="103" y="0"/>
                    </a:moveTo>
                    <a:cubicBezTo>
                      <a:pt x="103" y="0"/>
                      <a:pt x="103" y="0"/>
                      <a:pt x="103" y="0"/>
                    </a:cubicBezTo>
                    <a:cubicBezTo>
                      <a:pt x="103" y="0"/>
                      <a:pt x="103" y="0"/>
                      <a:pt x="103" y="0"/>
                    </a:cubicBezTo>
                    <a:close/>
                    <a:moveTo>
                      <a:pt x="185" y="157"/>
                    </a:moveTo>
                    <a:cubicBezTo>
                      <a:pt x="185" y="156"/>
                      <a:pt x="185" y="156"/>
                      <a:pt x="185" y="155"/>
                    </a:cubicBezTo>
                    <a:cubicBezTo>
                      <a:pt x="186" y="154"/>
                      <a:pt x="184" y="154"/>
                      <a:pt x="184" y="154"/>
                    </a:cubicBezTo>
                    <a:cubicBezTo>
                      <a:pt x="183" y="154"/>
                      <a:pt x="183" y="152"/>
                      <a:pt x="183" y="151"/>
                    </a:cubicBezTo>
                    <a:cubicBezTo>
                      <a:pt x="182" y="150"/>
                      <a:pt x="181" y="150"/>
                      <a:pt x="180" y="149"/>
                    </a:cubicBezTo>
                    <a:cubicBezTo>
                      <a:pt x="179" y="149"/>
                      <a:pt x="179" y="150"/>
                      <a:pt x="178" y="151"/>
                    </a:cubicBezTo>
                    <a:cubicBezTo>
                      <a:pt x="177" y="151"/>
                      <a:pt x="178" y="149"/>
                      <a:pt x="177" y="149"/>
                    </a:cubicBezTo>
                    <a:cubicBezTo>
                      <a:pt x="176" y="149"/>
                      <a:pt x="175" y="150"/>
                      <a:pt x="174" y="150"/>
                    </a:cubicBezTo>
                    <a:cubicBezTo>
                      <a:pt x="173" y="150"/>
                      <a:pt x="174" y="149"/>
                      <a:pt x="174" y="148"/>
                    </a:cubicBezTo>
                    <a:cubicBezTo>
                      <a:pt x="174" y="147"/>
                      <a:pt x="172" y="148"/>
                      <a:pt x="171" y="147"/>
                    </a:cubicBezTo>
                    <a:cubicBezTo>
                      <a:pt x="170" y="147"/>
                      <a:pt x="169" y="147"/>
                      <a:pt x="168" y="148"/>
                    </a:cubicBezTo>
                    <a:cubicBezTo>
                      <a:pt x="167" y="148"/>
                      <a:pt x="167" y="147"/>
                      <a:pt x="167" y="146"/>
                    </a:cubicBezTo>
                    <a:cubicBezTo>
                      <a:pt x="167" y="145"/>
                      <a:pt x="166" y="145"/>
                      <a:pt x="165" y="144"/>
                    </a:cubicBezTo>
                    <a:cubicBezTo>
                      <a:pt x="164" y="143"/>
                      <a:pt x="163" y="143"/>
                      <a:pt x="163" y="142"/>
                    </a:cubicBezTo>
                    <a:cubicBezTo>
                      <a:pt x="163" y="142"/>
                      <a:pt x="162" y="141"/>
                      <a:pt x="161" y="141"/>
                    </a:cubicBezTo>
                    <a:cubicBezTo>
                      <a:pt x="160" y="141"/>
                      <a:pt x="160" y="141"/>
                      <a:pt x="159" y="139"/>
                    </a:cubicBezTo>
                    <a:cubicBezTo>
                      <a:pt x="158" y="138"/>
                      <a:pt x="156" y="138"/>
                      <a:pt x="156" y="138"/>
                    </a:cubicBezTo>
                    <a:cubicBezTo>
                      <a:pt x="156" y="138"/>
                      <a:pt x="158" y="138"/>
                      <a:pt x="159" y="138"/>
                    </a:cubicBezTo>
                    <a:cubicBezTo>
                      <a:pt x="160" y="138"/>
                      <a:pt x="160" y="138"/>
                      <a:pt x="161" y="138"/>
                    </a:cubicBezTo>
                    <a:cubicBezTo>
                      <a:pt x="162" y="138"/>
                      <a:pt x="162" y="138"/>
                      <a:pt x="162" y="137"/>
                    </a:cubicBezTo>
                    <a:cubicBezTo>
                      <a:pt x="162" y="136"/>
                      <a:pt x="161" y="136"/>
                      <a:pt x="162" y="136"/>
                    </a:cubicBezTo>
                    <a:cubicBezTo>
                      <a:pt x="163" y="136"/>
                      <a:pt x="164" y="136"/>
                      <a:pt x="164" y="135"/>
                    </a:cubicBezTo>
                    <a:cubicBezTo>
                      <a:pt x="164" y="135"/>
                      <a:pt x="163" y="134"/>
                      <a:pt x="163" y="134"/>
                    </a:cubicBezTo>
                    <a:cubicBezTo>
                      <a:pt x="162" y="133"/>
                      <a:pt x="163" y="133"/>
                      <a:pt x="163" y="132"/>
                    </a:cubicBezTo>
                    <a:cubicBezTo>
                      <a:pt x="163" y="132"/>
                      <a:pt x="164" y="133"/>
                      <a:pt x="165" y="133"/>
                    </a:cubicBezTo>
                    <a:cubicBezTo>
                      <a:pt x="165" y="133"/>
                      <a:pt x="166" y="133"/>
                      <a:pt x="167" y="132"/>
                    </a:cubicBezTo>
                    <a:cubicBezTo>
                      <a:pt x="167" y="131"/>
                      <a:pt x="166" y="131"/>
                      <a:pt x="167" y="131"/>
                    </a:cubicBezTo>
                    <a:cubicBezTo>
                      <a:pt x="167" y="131"/>
                      <a:pt x="168" y="130"/>
                      <a:pt x="168" y="129"/>
                    </a:cubicBezTo>
                    <a:cubicBezTo>
                      <a:pt x="168" y="128"/>
                      <a:pt x="168" y="128"/>
                      <a:pt x="169" y="128"/>
                    </a:cubicBezTo>
                    <a:cubicBezTo>
                      <a:pt x="170" y="128"/>
                      <a:pt x="170" y="127"/>
                      <a:pt x="169" y="126"/>
                    </a:cubicBezTo>
                    <a:cubicBezTo>
                      <a:pt x="169" y="125"/>
                      <a:pt x="170" y="124"/>
                      <a:pt x="171" y="122"/>
                    </a:cubicBezTo>
                    <a:cubicBezTo>
                      <a:pt x="172" y="121"/>
                      <a:pt x="169" y="123"/>
                      <a:pt x="168" y="123"/>
                    </a:cubicBezTo>
                    <a:cubicBezTo>
                      <a:pt x="167" y="124"/>
                      <a:pt x="167" y="122"/>
                      <a:pt x="166" y="122"/>
                    </a:cubicBezTo>
                    <a:cubicBezTo>
                      <a:pt x="165" y="122"/>
                      <a:pt x="165" y="123"/>
                      <a:pt x="165" y="124"/>
                    </a:cubicBezTo>
                    <a:cubicBezTo>
                      <a:pt x="164" y="126"/>
                      <a:pt x="165" y="127"/>
                      <a:pt x="164" y="128"/>
                    </a:cubicBezTo>
                    <a:cubicBezTo>
                      <a:pt x="164" y="129"/>
                      <a:pt x="161" y="128"/>
                      <a:pt x="160" y="127"/>
                    </a:cubicBezTo>
                    <a:cubicBezTo>
                      <a:pt x="159" y="127"/>
                      <a:pt x="159" y="126"/>
                      <a:pt x="159" y="125"/>
                    </a:cubicBezTo>
                    <a:cubicBezTo>
                      <a:pt x="159" y="125"/>
                      <a:pt x="158" y="125"/>
                      <a:pt x="156" y="126"/>
                    </a:cubicBezTo>
                    <a:cubicBezTo>
                      <a:pt x="155" y="126"/>
                      <a:pt x="154" y="125"/>
                      <a:pt x="153" y="124"/>
                    </a:cubicBezTo>
                    <a:cubicBezTo>
                      <a:pt x="152" y="123"/>
                      <a:pt x="153" y="123"/>
                      <a:pt x="153" y="122"/>
                    </a:cubicBezTo>
                    <a:cubicBezTo>
                      <a:pt x="154" y="121"/>
                      <a:pt x="155" y="121"/>
                      <a:pt x="157" y="121"/>
                    </a:cubicBezTo>
                    <a:cubicBezTo>
                      <a:pt x="158" y="121"/>
                      <a:pt x="158" y="120"/>
                      <a:pt x="159" y="120"/>
                    </a:cubicBezTo>
                    <a:cubicBezTo>
                      <a:pt x="160" y="119"/>
                      <a:pt x="161" y="118"/>
                      <a:pt x="161" y="117"/>
                    </a:cubicBezTo>
                    <a:cubicBezTo>
                      <a:pt x="161" y="116"/>
                      <a:pt x="159" y="117"/>
                      <a:pt x="158" y="119"/>
                    </a:cubicBezTo>
                    <a:cubicBezTo>
                      <a:pt x="157" y="120"/>
                      <a:pt x="158" y="118"/>
                      <a:pt x="158" y="117"/>
                    </a:cubicBezTo>
                    <a:cubicBezTo>
                      <a:pt x="158" y="115"/>
                      <a:pt x="156" y="119"/>
                      <a:pt x="155" y="119"/>
                    </a:cubicBezTo>
                    <a:cubicBezTo>
                      <a:pt x="155" y="120"/>
                      <a:pt x="154" y="119"/>
                      <a:pt x="154" y="117"/>
                    </a:cubicBezTo>
                    <a:cubicBezTo>
                      <a:pt x="154" y="115"/>
                      <a:pt x="154" y="117"/>
                      <a:pt x="153" y="118"/>
                    </a:cubicBezTo>
                    <a:cubicBezTo>
                      <a:pt x="152" y="119"/>
                      <a:pt x="151" y="120"/>
                      <a:pt x="149" y="122"/>
                    </a:cubicBezTo>
                    <a:cubicBezTo>
                      <a:pt x="148" y="123"/>
                      <a:pt x="145" y="123"/>
                      <a:pt x="145" y="123"/>
                    </a:cubicBezTo>
                    <a:cubicBezTo>
                      <a:pt x="144" y="123"/>
                      <a:pt x="141" y="123"/>
                      <a:pt x="140" y="122"/>
                    </a:cubicBezTo>
                    <a:cubicBezTo>
                      <a:pt x="139" y="121"/>
                      <a:pt x="138" y="121"/>
                      <a:pt x="137" y="121"/>
                    </a:cubicBezTo>
                    <a:cubicBezTo>
                      <a:pt x="137" y="122"/>
                      <a:pt x="135" y="121"/>
                      <a:pt x="134" y="121"/>
                    </a:cubicBezTo>
                    <a:cubicBezTo>
                      <a:pt x="133" y="120"/>
                      <a:pt x="133" y="118"/>
                      <a:pt x="133" y="117"/>
                    </a:cubicBezTo>
                    <a:cubicBezTo>
                      <a:pt x="133" y="116"/>
                      <a:pt x="133" y="116"/>
                      <a:pt x="132" y="117"/>
                    </a:cubicBezTo>
                    <a:cubicBezTo>
                      <a:pt x="131" y="118"/>
                      <a:pt x="131" y="116"/>
                      <a:pt x="130" y="116"/>
                    </a:cubicBezTo>
                    <a:cubicBezTo>
                      <a:pt x="129" y="116"/>
                      <a:pt x="128" y="117"/>
                      <a:pt x="128" y="117"/>
                    </a:cubicBezTo>
                    <a:cubicBezTo>
                      <a:pt x="127" y="118"/>
                      <a:pt x="127" y="116"/>
                      <a:pt x="128" y="116"/>
                    </a:cubicBezTo>
                    <a:cubicBezTo>
                      <a:pt x="128" y="115"/>
                      <a:pt x="127" y="115"/>
                      <a:pt x="127" y="114"/>
                    </a:cubicBezTo>
                    <a:cubicBezTo>
                      <a:pt x="128" y="113"/>
                      <a:pt x="128" y="112"/>
                      <a:pt x="129" y="111"/>
                    </a:cubicBezTo>
                    <a:cubicBezTo>
                      <a:pt x="129" y="111"/>
                      <a:pt x="130" y="110"/>
                      <a:pt x="130" y="110"/>
                    </a:cubicBezTo>
                    <a:cubicBezTo>
                      <a:pt x="131" y="110"/>
                      <a:pt x="132" y="111"/>
                      <a:pt x="133" y="111"/>
                    </a:cubicBezTo>
                    <a:cubicBezTo>
                      <a:pt x="133" y="111"/>
                      <a:pt x="133" y="112"/>
                      <a:pt x="133" y="115"/>
                    </a:cubicBezTo>
                    <a:cubicBezTo>
                      <a:pt x="132" y="117"/>
                      <a:pt x="133" y="116"/>
                      <a:pt x="134" y="115"/>
                    </a:cubicBezTo>
                    <a:cubicBezTo>
                      <a:pt x="135" y="114"/>
                      <a:pt x="136" y="113"/>
                      <a:pt x="137" y="112"/>
                    </a:cubicBezTo>
                    <a:cubicBezTo>
                      <a:pt x="138" y="112"/>
                      <a:pt x="138" y="111"/>
                      <a:pt x="138" y="110"/>
                    </a:cubicBezTo>
                    <a:cubicBezTo>
                      <a:pt x="138" y="109"/>
                      <a:pt x="139" y="109"/>
                      <a:pt x="140" y="108"/>
                    </a:cubicBezTo>
                    <a:cubicBezTo>
                      <a:pt x="141" y="107"/>
                      <a:pt x="142" y="108"/>
                      <a:pt x="143" y="108"/>
                    </a:cubicBezTo>
                    <a:cubicBezTo>
                      <a:pt x="144" y="108"/>
                      <a:pt x="146" y="109"/>
                      <a:pt x="147" y="110"/>
                    </a:cubicBezTo>
                    <a:cubicBezTo>
                      <a:pt x="147" y="110"/>
                      <a:pt x="148" y="111"/>
                      <a:pt x="149" y="111"/>
                    </a:cubicBezTo>
                    <a:cubicBezTo>
                      <a:pt x="149" y="111"/>
                      <a:pt x="150" y="112"/>
                      <a:pt x="151" y="112"/>
                    </a:cubicBezTo>
                    <a:cubicBezTo>
                      <a:pt x="152" y="112"/>
                      <a:pt x="153" y="113"/>
                      <a:pt x="154" y="113"/>
                    </a:cubicBezTo>
                    <a:cubicBezTo>
                      <a:pt x="155" y="113"/>
                      <a:pt x="155" y="114"/>
                      <a:pt x="156" y="113"/>
                    </a:cubicBezTo>
                    <a:cubicBezTo>
                      <a:pt x="156" y="113"/>
                      <a:pt x="157" y="113"/>
                      <a:pt x="157" y="114"/>
                    </a:cubicBezTo>
                    <a:cubicBezTo>
                      <a:pt x="158" y="115"/>
                      <a:pt x="158" y="115"/>
                      <a:pt x="159" y="115"/>
                    </a:cubicBezTo>
                    <a:cubicBezTo>
                      <a:pt x="160" y="115"/>
                      <a:pt x="161" y="116"/>
                      <a:pt x="162" y="116"/>
                    </a:cubicBezTo>
                    <a:cubicBezTo>
                      <a:pt x="163" y="116"/>
                      <a:pt x="164" y="115"/>
                      <a:pt x="164" y="115"/>
                    </a:cubicBezTo>
                    <a:cubicBezTo>
                      <a:pt x="164" y="114"/>
                      <a:pt x="163" y="112"/>
                      <a:pt x="163" y="112"/>
                    </a:cubicBezTo>
                    <a:cubicBezTo>
                      <a:pt x="162" y="111"/>
                      <a:pt x="161" y="109"/>
                      <a:pt x="161" y="107"/>
                    </a:cubicBezTo>
                    <a:cubicBezTo>
                      <a:pt x="161" y="106"/>
                      <a:pt x="160" y="104"/>
                      <a:pt x="159" y="103"/>
                    </a:cubicBezTo>
                    <a:cubicBezTo>
                      <a:pt x="158" y="102"/>
                      <a:pt x="157" y="101"/>
                      <a:pt x="156" y="100"/>
                    </a:cubicBezTo>
                    <a:cubicBezTo>
                      <a:pt x="154" y="99"/>
                      <a:pt x="155" y="97"/>
                      <a:pt x="154" y="96"/>
                    </a:cubicBezTo>
                    <a:cubicBezTo>
                      <a:pt x="153" y="96"/>
                      <a:pt x="153" y="94"/>
                      <a:pt x="153" y="93"/>
                    </a:cubicBezTo>
                    <a:cubicBezTo>
                      <a:pt x="153" y="92"/>
                      <a:pt x="154" y="90"/>
                      <a:pt x="154" y="89"/>
                    </a:cubicBezTo>
                    <a:cubicBezTo>
                      <a:pt x="154" y="88"/>
                      <a:pt x="155" y="85"/>
                      <a:pt x="156" y="84"/>
                    </a:cubicBezTo>
                    <a:cubicBezTo>
                      <a:pt x="157" y="83"/>
                      <a:pt x="156" y="81"/>
                      <a:pt x="156" y="81"/>
                    </a:cubicBezTo>
                    <a:cubicBezTo>
                      <a:pt x="88" y="84"/>
                      <a:pt x="88" y="84"/>
                      <a:pt x="88" y="84"/>
                    </a:cubicBezTo>
                    <a:cubicBezTo>
                      <a:pt x="90" y="83"/>
                      <a:pt x="90" y="81"/>
                      <a:pt x="90" y="80"/>
                    </a:cubicBezTo>
                    <a:cubicBezTo>
                      <a:pt x="89" y="79"/>
                      <a:pt x="88" y="79"/>
                      <a:pt x="88" y="78"/>
                    </a:cubicBezTo>
                    <a:cubicBezTo>
                      <a:pt x="89" y="77"/>
                      <a:pt x="89" y="77"/>
                      <a:pt x="88" y="76"/>
                    </a:cubicBezTo>
                    <a:cubicBezTo>
                      <a:pt x="88" y="75"/>
                      <a:pt x="87" y="74"/>
                      <a:pt x="88" y="74"/>
                    </a:cubicBezTo>
                    <a:cubicBezTo>
                      <a:pt x="88" y="73"/>
                      <a:pt x="90" y="74"/>
                      <a:pt x="91" y="73"/>
                    </a:cubicBezTo>
                    <a:cubicBezTo>
                      <a:pt x="92" y="72"/>
                      <a:pt x="92" y="70"/>
                      <a:pt x="91" y="70"/>
                    </a:cubicBezTo>
                    <a:cubicBezTo>
                      <a:pt x="90" y="69"/>
                      <a:pt x="90" y="69"/>
                      <a:pt x="90" y="67"/>
                    </a:cubicBezTo>
                    <a:cubicBezTo>
                      <a:pt x="91" y="66"/>
                      <a:pt x="90" y="67"/>
                      <a:pt x="91" y="68"/>
                    </a:cubicBezTo>
                    <a:cubicBezTo>
                      <a:pt x="92" y="69"/>
                      <a:pt x="93" y="69"/>
                      <a:pt x="93" y="68"/>
                    </a:cubicBezTo>
                    <a:cubicBezTo>
                      <a:pt x="94" y="67"/>
                      <a:pt x="93" y="65"/>
                      <a:pt x="92" y="64"/>
                    </a:cubicBezTo>
                    <a:cubicBezTo>
                      <a:pt x="91" y="63"/>
                      <a:pt x="92" y="62"/>
                      <a:pt x="93" y="62"/>
                    </a:cubicBezTo>
                    <a:cubicBezTo>
                      <a:pt x="94" y="61"/>
                      <a:pt x="95" y="61"/>
                      <a:pt x="95" y="60"/>
                    </a:cubicBezTo>
                    <a:cubicBezTo>
                      <a:pt x="95" y="58"/>
                      <a:pt x="93" y="59"/>
                      <a:pt x="92" y="59"/>
                    </a:cubicBezTo>
                    <a:cubicBezTo>
                      <a:pt x="91" y="59"/>
                      <a:pt x="91" y="58"/>
                      <a:pt x="91" y="57"/>
                    </a:cubicBezTo>
                    <a:cubicBezTo>
                      <a:pt x="91" y="55"/>
                      <a:pt x="94" y="57"/>
                      <a:pt x="95" y="58"/>
                    </a:cubicBezTo>
                    <a:cubicBezTo>
                      <a:pt x="96" y="58"/>
                      <a:pt x="96" y="57"/>
                      <a:pt x="96" y="56"/>
                    </a:cubicBezTo>
                    <a:cubicBezTo>
                      <a:pt x="96" y="55"/>
                      <a:pt x="96" y="52"/>
                      <a:pt x="96" y="51"/>
                    </a:cubicBezTo>
                    <a:cubicBezTo>
                      <a:pt x="96" y="50"/>
                      <a:pt x="97" y="49"/>
                      <a:pt x="98" y="48"/>
                    </a:cubicBezTo>
                    <a:cubicBezTo>
                      <a:pt x="99" y="47"/>
                      <a:pt x="100" y="48"/>
                      <a:pt x="101" y="47"/>
                    </a:cubicBezTo>
                    <a:cubicBezTo>
                      <a:pt x="102" y="45"/>
                      <a:pt x="103" y="45"/>
                      <a:pt x="103" y="44"/>
                    </a:cubicBezTo>
                    <a:cubicBezTo>
                      <a:pt x="103" y="42"/>
                      <a:pt x="104" y="42"/>
                      <a:pt x="105" y="42"/>
                    </a:cubicBezTo>
                    <a:cubicBezTo>
                      <a:pt x="107" y="42"/>
                      <a:pt x="106" y="41"/>
                      <a:pt x="106" y="40"/>
                    </a:cubicBezTo>
                    <a:cubicBezTo>
                      <a:pt x="106" y="39"/>
                      <a:pt x="103" y="39"/>
                      <a:pt x="103" y="39"/>
                    </a:cubicBezTo>
                    <a:cubicBezTo>
                      <a:pt x="103" y="38"/>
                      <a:pt x="105" y="38"/>
                      <a:pt x="106" y="38"/>
                    </a:cubicBezTo>
                    <a:cubicBezTo>
                      <a:pt x="107" y="37"/>
                      <a:pt x="108" y="36"/>
                      <a:pt x="108" y="36"/>
                    </a:cubicBezTo>
                    <a:cubicBezTo>
                      <a:pt x="108" y="35"/>
                      <a:pt x="106" y="35"/>
                      <a:pt x="105" y="36"/>
                    </a:cubicBezTo>
                    <a:cubicBezTo>
                      <a:pt x="104" y="37"/>
                      <a:pt x="103" y="37"/>
                      <a:pt x="103" y="35"/>
                    </a:cubicBezTo>
                    <a:cubicBezTo>
                      <a:pt x="102" y="34"/>
                      <a:pt x="103" y="34"/>
                      <a:pt x="104" y="33"/>
                    </a:cubicBezTo>
                    <a:cubicBezTo>
                      <a:pt x="105" y="32"/>
                      <a:pt x="106" y="33"/>
                      <a:pt x="107" y="32"/>
                    </a:cubicBezTo>
                    <a:cubicBezTo>
                      <a:pt x="109" y="32"/>
                      <a:pt x="109" y="32"/>
                      <a:pt x="109" y="31"/>
                    </a:cubicBezTo>
                    <a:cubicBezTo>
                      <a:pt x="110" y="29"/>
                      <a:pt x="110" y="30"/>
                      <a:pt x="112" y="28"/>
                    </a:cubicBezTo>
                    <a:cubicBezTo>
                      <a:pt x="113" y="27"/>
                      <a:pt x="111" y="26"/>
                      <a:pt x="111" y="27"/>
                    </a:cubicBezTo>
                    <a:cubicBezTo>
                      <a:pt x="110" y="28"/>
                      <a:pt x="109" y="26"/>
                      <a:pt x="108" y="26"/>
                    </a:cubicBezTo>
                    <a:cubicBezTo>
                      <a:pt x="107" y="25"/>
                      <a:pt x="109" y="24"/>
                      <a:pt x="108" y="23"/>
                    </a:cubicBezTo>
                    <a:cubicBezTo>
                      <a:pt x="108" y="22"/>
                      <a:pt x="106" y="22"/>
                      <a:pt x="105" y="22"/>
                    </a:cubicBezTo>
                    <a:cubicBezTo>
                      <a:pt x="104" y="22"/>
                      <a:pt x="104" y="22"/>
                      <a:pt x="103" y="20"/>
                    </a:cubicBezTo>
                    <a:cubicBezTo>
                      <a:pt x="103" y="19"/>
                      <a:pt x="104" y="19"/>
                      <a:pt x="104" y="20"/>
                    </a:cubicBezTo>
                    <a:cubicBezTo>
                      <a:pt x="105" y="21"/>
                      <a:pt x="107" y="21"/>
                      <a:pt x="107" y="21"/>
                    </a:cubicBezTo>
                    <a:cubicBezTo>
                      <a:pt x="108" y="21"/>
                      <a:pt x="107" y="19"/>
                      <a:pt x="106" y="19"/>
                    </a:cubicBezTo>
                    <a:cubicBezTo>
                      <a:pt x="106" y="19"/>
                      <a:pt x="105" y="18"/>
                      <a:pt x="105" y="17"/>
                    </a:cubicBezTo>
                    <a:cubicBezTo>
                      <a:pt x="106" y="16"/>
                      <a:pt x="107" y="16"/>
                      <a:pt x="107" y="15"/>
                    </a:cubicBezTo>
                    <a:cubicBezTo>
                      <a:pt x="107" y="13"/>
                      <a:pt x="106" y="14"/>
                      <a:pt x="105" y="15"/>
                    </a:cubicBezTo>
                    <a:cubicBezTo>
                      <a:pt x="105" y="16"/>
                      <a:pt x="104" y="17"/>
                      <a:pt x="102" y="17"/>
                    </a:cubicBezTo>
                    <a:cubicBezTo>
                      <a:pt x="101" y="16"/>
                      <a:pt x="102" y="14"/>
                      <a:pt x="102" y="14"/>
                    </a:cubicBezTo>
                    <a:cubicBezTo>
                      <a:pt x="103" y="13"/>
                      <a:pt x="105" y="12"/>
                      <a:pt x="105" y="12"/>
                    </a:cubicBezTo>
                    <a:cubicBezTo>
                      <a:pt x="105" y="11"/>
                      <a:pt x="104" y="10"/>
                      <a:pt x="103" y="10"/>
                    </a:cubicBezTo>
                    <a:cubicBezTo>
                      <a:pt x="102" y="10"/>
                      <a:pt x="101" y="9"/>
                      <a:pt x="101" y="7"/>
                    </a:cubicBezTo>
                    <a:cubicBezTo>
                      <a:pt x="101" y="6"/>
                      <a:pt x="103" y="5"/>
                      <a:pt x="104" y="4"/>
                    </a:cubicBezTo>
                    <a:cubicBezTo>
                      <a:pt x="105" y="4"/>
                      <a:pt x="103" y="1"/>
                      <a:pt x="103" y="0"/>
                    </a:cubicBezTo>
                    <a:cubicBezTo>
                      <a:pt x="103" y="0"/>
                      <a:pt x="103" y="0"/>
                      <a:pt x="103" y="0"/>
                    </a:cubicBezTo>
                    <a:cubicBezTo>
                      <a:pt x="103" y="1"/>
                      <a:pt x="102" y="3"/>
                      <a:pt x="101" y="4"/>
                    </a:cubicBezTo>
                    <a:cubicBezTo>
                      <a:pt x="100" y="5"/>
                      <a:pt x="99" y="2"/>
                      <a:pt x="99" y="1"/>
                    </a:cubicBezTo>
                    <a:cubicBezTo>
                      <a:pt x="99" y="1"/>
                      <a:pt x="100" y="1"/>
                      <a:pt x="100" y="0"/>
                    </a:cubicBezTo>
                    <a:cubicBezTo>
                      <a:pt x="83" y="1"/>
                      <a:pt x="14" y="2"/>
                      <a:pt x="0" y="2"/>
                    </a:cubicBezTo>
                    <a:cubicBezTo>
                      <a:pt x="0" y="2"/>
                      <a:pt x="1" y="45"/>
                      <a:pt x="1" y="45"/>
                    </a:cubicBezTo>
                    <a:cubicBezTo>
                      <a:pt x="1" y="45"/>
                      <a:pt x="2" y="48"/>
                      <a:pt x="3" y="48"/>
                    </a:cubicBezTo>
                    <a:cubicBezTo>
                      <a:pt x="4" y="49"/>
                      <a:pt x="6" y="49"/>
                      <a:pt x="6" y="51"/>
                    </a:cubicBezTo>
                    <a:cubicBezTo>
                      <a:pt x="7" y="53"/>
                      <a:pt x="7" y="53"/>
                      <a:pt x="8" y="55"/>
                    </a:cubicBezTo>
                    <a:cubicBezTo>
                      <a:pt x="9" y="56"/>
                      <a:pt x="10" y="57"/>
                      <a:pt x="9" y="58"/>
                    </a:cubicBezTo>
                    <a:cubicBezTo>
                      <a:pt x="9" y="59"/>
                      <a:pt x="8" y="61"/>
                      <a:pt x="9" y="62"/>
                    </a:cubicBezTo>
                    <a:cubicBezTo>
                      <a:pt x="10" y="64"/>
                      <a:pt x="11" y="66"/>
                      <a:pt x="12" y="66"/>
                    </a:cubicBezTo>
                    <a:cubicBezTo>
                      <a:pt x="13" y="66"/>
                      <a:pt x="13" y="66"/>
                      <a:pt x="13" y="68"/>
                    </a:cubicBezTo>
                    <a:cubicBezTo>
                      <a:pt x="13" y="69"/>
                      <a:pt x="13" y="69"/>
                      <a:pt x="14" y="70"/>
                    </a:cubicBezTo>
                    <a:cubicBezTo>
                      <a:pt x="16" y="71"/>
                      <a:pt x="16" y="71"/>
                      <a:pt x="15" y="72"/>
                    </a:cubicBezTo>
                    <a:cubicBezTo>
                      <a:pt x="14" y="74"/>
                      <a:pt x="14" y="74"/>
                      <a:pt x="15" y="75"/>
                    </a:cubicBezTo>
                    <a:cubicBezTo>
                      <a:pt x="16" y="76"/>
                      <a:pt x="17" y="76"/>
                      <a:pt x="17" y="77"/>
                    </a:cubicBezTo>
                    <a:cubicBezTo>
                      <a:pt x="17" y="79"/>
                      <a:pt x="18" y="80"/>
                      <a:pt x="19" y="80"/>
                    </a:cubicBezTo>
                    <a:cubicBezTo>
                      <a:pt x="20" y="79"/>
                      <a:pt x="20" y="80"/>
                      <a:pt x="19" y="82"/>
                    </a:cubicBezTo>
                    <a:cubicBezTo>
                      <a:pt x="19" y="83"/>
                      <a:pt x="20" y="83"/>
                      <a:pt x="20" y="85"/>
                    </a:cubicBezTo>
                    <a:cubicBezTo>
                      <a:pt x="20" y="86"/>
                      <a:pt x="20" y="87"/>
                      <a:pt x="19" y="87"/>
                    </a:cubicBezTo>
                    <a:cubicBezTo>
                      <a:pt x="19" y="88"/>
                      <a:pt x="19" y="88"/>
                      <a:pt x="19" y="89"/>
                    </a:cubicBezTo>
                    <a:cubicBezTo>
                      <a:pt x="20" y="90"/>
                      <a:pt x="20" y="90"/>
                      <a:pt x="19" y="91"/>
                    </a:cubicBezTo>
                    <a:cubicBezTo>
                      <a:pt x="19" y="92"/>
                      <a:pt x="19" y="94"/>
                      <a:pt x="18" y="96"/>
                    </a:cubicBezTo>
                    <a:cubicBezTo>
                      <a:pt x="18" y="97"/>
                      <a:pt x="17" y="97"/>
                      <a:pt x="17" y="99"/>
                    </a:cubicBezTo>
                    <a:cubicBezTo>
                      <a:pt x="17" y="100"/>
                      <a:pt x="17" y="100"/>
                      <a:pt x="16" y="101"/>
                    </a:cubicBezTo>
                    <a:cubicBezTo>
                      <a:pt x="15" y="101"/>
                      <a:pt x="15" y="102"/>
                      <a:pt x="15" y="104"/>
                    </a:cubicBezTo>
                    <a:cubicBezTo>
                      <a:pt x="15" y="105"/>
                      <a:pt x="12" y="105"/>
                      <a:pt x="13" y="107"/>
                    </a:cubicBezTo>
                    <a:cubicBezTo>
                      <a:pt x="14" y="108"/>
                      <a:pt x="14" y="108"/>
                      <a:pt x="14" y="110"/>
                    </a:cubicBezTo>
                    <a:cubicBezTo>
                      <a:pt x="14" y="111"/>
                      <a:pt x="14" y="111"/>
                      <a:pt x="13" y="112"/>
                    </a:cubicBezTo>
                    <a:cubicBezTo>
                      <a:pt x="12" y="114"/>
                      <a:pt x="12" y="114"/>
                      <a:pt x="13" y="115"/>
                    </a:cubicBezTo>
                    <a:cubicBezTo>
                      <a:pt x="14" y="117"/>
                      <a:pt x="15" y="116"/>
                      <a:pt x="15" y="117"/>
                    </a:cubicBezTo>
                    <a:cubicBezTo>
                      <a:pt x="14" y="118"/>
                      <a:pt x="14" y="119"/>
                      <a:pt x="14" y="121"/>
                    </a:cubicBezTo>
                    <a:cubicBezTo>
                      <a:pt x="15" y="122"/>
                      <a:pt x="15" y="123"/>
                      <a:pt x="14" y="124"/>
                    </a:cubicBezTo>
                    <a:cubicBezTo>
                      <a:pt x="14" y="126"/>
                      <a:pt x="14" y="126"/>
                      <a:pt x="14" y="127"/>
                    </a:cubicBezTo>
                    <a:cubicBezTo>
                      <a:pt x="13" y="129"/>
                      <a:pt x="12" y="128"/>
                      <a:pt x="12" y="129"/>
                    </a:cubicBezTo>
                    <a:cubicBezTo>
                      <a:pt x="11" y="131"/>
                      <a:pt x="12" y="132"/>
                      <a:pt x="11" y="133"/>
                    </a:cubicBezTo>
                    <a:cubicBezTo>
                      <a:pt x="10" y="134"/>
                      <a:pt x="8" y="134"/>
                      <a:pt x="8" y="135"/>
                    </a:cubicBezTo>
                    <a:cubicBezTo>
                      <a:pt x="8" y="136"/>
                      <a:pt x="7" y="137"/>
                      <a:pt x="8" y="138"/>
                    </a:cubicBezTo>
                    <a:cubicBezTo>
                      <a:pt x="9" y="139"/>
                      <a:pt x="8" y="139"/>
                      <a:pt x="9" y="141"/>
                    </a:cubicBezTo>
                    <a:cubicBezTo>
                      <a:pt x="10" y="141"/>
                      <a:pt x="10" y="142"/>
                      <a:pt x="10" y="142"/>
                    </a:cubicBezTo>
                    <a:cubicBezTo>
                      <a:pt x="11" y="142"/>
                      <a:pt x="12" y="141"/>
                      <a:pt x="12" y="141"/>
                    </a:cubicBezTo>
                    <a:cubicBezTo>
                      <a:pt x="13" y="140"/>
                      <a:pt x="15" y="139"/>
                      <a:pt x="16" y="139"/>
                    </a:cubicBezTo>
                    <a:cubicBezTo>
                      <a:pt x="17" y="139"/>
                      <a:pt x="21" y="139"/>
                      <a:pt x="22" y="138"/>
                    </a:cubicBezTo>
                    <a:cubicBezTo>
                      <a:pt x="24" y="138"/>
                      <a:pt x="25" y="139"/>
                      <a:pt x="26" y="139"/>
                    </a:cubicBezTo>
                    <a:cubicBezTo>
                      <a:pt x="27" y="139"/>
                      <a:pt x="27" y="139"/>
                      <a:pt x="27" y="138"/>
                    </a:cubicBezTo>
                    <a:cubicBezTo>
                      <a:pt x="27" y="137"/>
                      <a:pt x="28" y="136"/>
                      <a:pt x="28" y="136"/>
                    </a:cubicBezTo>
                    <a:cubicBezTo>
                      <a:pt x="29" y="137"/>
                      <a:pt x="30" y="138"/>
                      <a:pt x="31" y="138"/>
                    </a:cubicBezTo>
                    <a:cubicBezTo>
                      <a:pt x="32" y="138"/>
                      <a:pt x="35" y="138"/>
                      <a:pt x="37" y="139"/>
                    </a:cubicBezTo>
                    <a:cubicBezTo>
                      <a:pt x="39" y="139"/>
                      <a:pt x="45" y="142"/>
                      <a:pt x="47" y="143"/>
                    </a:cubicBezTo>
                    <a:cubicBezTo>
                      <a:pt x="50" y="144"/>
                      <a:pt x="54" y="146"/>
                      <a:pt x="55" y="146"/>
                    </a:cubicBezTo>
                    <a:cubicBezTo>
                      <a:pt x="56" y="146"/>
                      <a:pt x="60" y="146"/>
                      <a:pt x="61" y="146"/>
                    </a:cubicBezTo>
                    <a:cubicBezTo>
                      <a:pt x="63" y="146"/>
                      <a:pt x="65" y="146"/>
                      <a:pt x="66" y="147"/>
                    </a:cubicBezTo>
                    <a:cubicBezTo>
                      <a:pt x="67" y="147"/>
                      <a:pt x="68" y="146"/>
                      <a:pt x="69" y="146"/>
                    </a:cubicBezTo>
                    <a:cubicBezTo>
                      <a:pt x="70" y="145"/>
                      <a:pt x="70" y="145"/>
                      <a:pt x="71" y="144"/>
                    </a:cubicBezTo>
                    <a:cubicBezTo>
                      <a:pt x="71" y="144"/>
                      <a:pt x="73" y="144"/>
                      <a:pt x="74" y="145"/>
                    </a:cubicBezTo>
                    <a:cubicBezTo>
                      <a:pt x="75" y="145"/>
                      <a:pt x="75" y="144"/>
                      <a:pt x="75" y="143"/>
                    </a:cubicBezTo>
                    <a:cubicBezTo>
                      <a:pt x="74" y="143"/>
                      <a:pt x="73" y="143"/>
                      <a:pt x="73" y="142"/>
                    </a:cubicBezTo>
                    <a:cubicBezTo>
                      <a:pt x="72" y="142"/>
                      <a:pt x="72" y="141"/>
                      <a:pt x="73" y="141"/>
                    </a:cubicBezTo>
                    <a:cubicBezTo>
                      <a:pt x="73" y="140"/>
                      <a:pt x="71" y="140"/>
                      <a:pt x="70" y="140"/>
                    </a:cubicBezTo>
                    <a:cubicBezTo>
                      <a:pt x="69" y="139"/>
                      <a:pt x="68" y="138"/>
                      <a:pt x="68" y="138"/>
                    </a:cubicBezTo>
                    <a:cubicBezTo>
                      <a:pt x="68" y="138"/>
                      <a:pt x="70" y="138"/>
                      <a:pt x="71" y="138"/>
                    </a:cubicBezTo>
                    <a:cubicBezTo>
                      <a:pt x="72" y="137"/>
                      <a:pt x="73" y="138"/>
                      <a:pt x="73" y="138"/>
                    </a:cubicBezTo>
                    <a:cubicBezTo>
                      <a:pt x="74" y="138"/>
                      <a:pt x="75" y="137"/>
                      <a:pt x="76" y="136"/>
                    </a:cubicBezTo>
                    <a:cubicBezTo>
                      <a:pt x="77" y="136"/>
                      <a:pt x="77" y="136"/>
                      <a:pt x="77" y="135"/>
                    </a:cubicBezTo>
                    <a:cubicBezTo>
                      <a:pt x="77" y="134"/>
                      <a:pt x="78" y="134"/>
                      <a:pt x="79" y="135"/>
                    </a:cubicBezTo>
                    <a:cubicBezTo>
                      <a:pt x="80" y="135"/>
                      <a:pt x="81" y="134"/>
                      <a:pt x="82" y="134"/>
                    </a:cubicBezTo>
                    <a:cubicBezTo>
                      <a:pt x="82" y="134"/>
                      <a:pt x="83" y="134"/>
                      <a:pt x="83" y="135"/>
                    </a:cubicBezTo>
                    <a:cubicBezTo>
                      <a:pt x="83" y="136"/>
                      <a:pt x="82" y="136"/>
                      <a:pt x="82" y="136"/>
                    </a:cubicBezTo>
                    <a:cubicBezTo>
                      <a:pt x="81" y="137"/>
                      <a:pt x="82" y="138"/>
                      <a:pt x="82" y="139"/>
                    </a:cubicBezTo>
                    <a:cubicBezTo>
                      <a:pt x="81" y="140"/>
                      <a:pt x="82" y="139"/>
                      <a:pt x="83" y="139"/>
                    </a:cubicBezTo>
                    <a:cubicBezTo>
                      <a:pt x="84" y="139"/>
                      <a:pt x="85" y="138"/>
                      <a:pt x="86" y="137"/>
                    </a:cubicBezTo>
                    <a:cubicBezTo>
                      <a:pt x="86" y="137"/>
                      <a:pt x="89" y="137"/>
                      <a:pt x="90" y="137"/>
                    </a:cubicBezTo>
                    <a:cubicBezTo>
                      <a:pt x="90" y="137"/>
                      <a:pt x="91" y="137"/>
                      <a:pt x="91" y="138"/>
                    </a:cubicBezTo>
                    <a:cubicBezTo>
                      <a:pt x="92" y="139"/>
                      <a:pt x="91" y="140"/>
                      <a:pt x="91" y="140"/>
                    </a:cubicBezTo>
                    <a:cubicBezTo>
                      <a:pt x="90" y="141"/>
                      <a:pt x="89" y="142"/>
                      <a:pt x="90" y="142"/>
                    </a:cubicBezTo>
                    <a:cubicBezTo>
                      <a:pt x="91" y="142"/>
                      <a:pt x="92" y="141"/>
                      <a:pt x="93" y="142"/>
                    </a:cubicBezTo>
                    <a:cubicBezTo>
                      <a:pt x="94" y="142"/>
                      <a:pt x="94" y="143"/>
                      <a:pt x="94" y="144"/>
                    </a:cubicBezTo>
                    <a:cubicBezTo>
                      <a:pt x="94" y="145"/>
                      <a:pt x="94" y="146"/>
                      <a:pt x="95" y="146"/>
                    </a:cubicBezTo>
                    <a:cubicBezTo>
                      <a:pt x="96" y="146"/>
                      <a:pt x="97" y="146"/>
                      <a:pt x="97" y="145"/>
                    </a:cubicBezTo>
                    <a:cubicBezTo>
                      <a:pt x="97" y="145"/>
                      <a:pt x="98" y="142"/>
                      <a:pt x="99" y="141"/>
                    </a:cubicBezTo>
                    <a:cubicBezTo>
                      <a:pt x="99" y="139"/>
                      <a:pt x="99" y="141"/>
                      <a:pt x="99" y="142"/>
                    </a:cubicBezTo>
                    <a:cubicBezTo>
                      <a:pt x="99" y="143"/>
                      <a:pt x="99" y="145"/>
                      <a:pt x="99" y="146"/>
                    </a:cubicBezTo>
                    <a:cubicBezTo>
                      <a:pt x="99" y="147"/>
                      <a:pt x="99" y="146"/>
                      <a:pt x="100" y="146"/>
                    </a:cubicBezTo>
                    <a:cubicBezTo>
                      <a:pt x="101" y="147"/>
                      <a:pt x="102" y="147"/>
                      <a:pt x="102" y="147"/>
                    </a:cubicBezTo>
                    <a:cubicBezTo>
                      <a:pt x="103" y="146"/>
                      <a:pt x="104" y="145"/>
                      <a:pt x="104" y="145"/>
                    </a:cubicBezTo>
                    <a:cubicBezTo>
                      <a:pt x="104" y="145"/>
                      <a:pt x="104" y="148"/>
                      <a:pt x="105" y="149"/>
                    </a:cubicBezTo>
                    <a:cubicBezTo>
                      <a:pt x="105" y="149"/>
                      <a:pt x="106" y="150"/>
                      <a:pt x="106" y="151"/>
                    </a:cubicBezTo>
                    <a:cubicBezTo>
                      <a:pt x="106" y="151"/>
                      <a:pt x="107" y="152"/>
                      <a:pt x="108" y="152"/>
                    </a:cubicBezTo>
                    <a:cubicBezTo>
                      <a:pt x="108" y="153"/>
                      <a:pt x="109" y="154"/>
                      <a:pt x="110" y="155"/>
                    </a:cubicBezTo>
                    <a:cubicBezTo>
                      <a:pt x="110" y="155"/>
                      <a:pt x="111" y="154"/>
                      <a:pt x="111" y="153"/>
                    </a:cubicBezTo>
                    <a:cubicBezTo>
                      <a:pt x="111" y="152"/>
                      <a:pt x="112" y="152"/>
                      <a:pt x="113" y="153"/>
                    </a:cubicBezTo>
                    <a:cubicBezTo>
                      <a:pt x="113" y="153"/>
                      <a:pt x="114" y="154"/>
                      <a:pt x="114" y="154"/>
                    </a:cubicBezTo>
                    <a:cubicBezTo>
                      <a:pt x="115" y="153"/>
                      <a:pt x="116" y="153"/>
                      <a:pt x="116" y="153"/>
                    </a:cubicBezTo>
                    <a:cubicBezTo>
                      <a:pt x="117" y="153"/>
                      <a:pt x="117" y="155"/>
                      <a:pt x="117" y="155"/>
                    </a:cubicBezTo>
                    <a:cubicBezTo>
                      <a:pt x="118" y="156"/>
                      <a:pt x="118" y="156"/>
                      <a:pt x="119" y="156"/>
                    </a:cubicBezTo>
                    <a:cubicBezTo>
                      <a:pt x="120" y="156"/>
                      <a:pt x="121" y="157"/>
                      <a:pt x="122" y="157"/>
                    </a:cubicBezTo>
                    <a:cubicBezTo>
                      <a:pt x="123" y="157"/>
                      <a:pt x="122" y="158"/>
                      <a:pt x="121" y="159"/>
                    </a:cubicBezTo>
                    <a:cubicBezTo>
                      <a:pt x="120" y="159"/>
                      <a:pt x="120" y="159"/>
                      <a:pt x="119" y="159"/>
                    </a:cubicBezTo>
                    <a:cubicBezTo>
                      <a:pt x="118" y="158"/>
                      <a:pt x="118" y="159"/>
                      <a:pt x="118" y="159"/>
                    </a:cubicBezTo>
                    <a:cubicBezTo>
                      <a:pt x="117" y="159"/>
                      <a:pt x="118" y="161"/>
                      <a:pt x="119" y="161"/>
                    </a:cubicBezTo>
                    <a:cubicBezTo>
                      <a:pt x="120" y="161"/>
                      <a:pt x="120" y="160"/>
                      <a:pt x="120" y="160"/>
                    </a:cubicBezTo>
                    <a:cubicBezTo>
                      <a:pt x="120" y="159"/>
                      <a:pt x="121" y="160"/>
                      <a:pt x="122" y="160"/>
                    </a:cubicBezTo>
                    <a:cubicBezTo>
                      <a:pt x="123" y="160"/>
                      <a:pt x="123" y="161"/>
                      <a:pt x="124" y="161"/>
                    </a:cubicBezTo>
                    <a:cubicBezTo>
                      <a:pt x="124" y="162"/>
                      <a:pt x="126" y="161"/>
                      <a:pt x="126" y="161"/>
                    </a:cubicBezTo>
                    <a:cubicBezTo>
                      <a:pt x="126" y="160"/>
                      <a:pt x="128" y="161"/>
                      <a:pt x="128" y="160"/>
                    </a:cubicBezTo>
                    <a:cubicBezTo>
                      <a:pt x="127" y="159"/>
                      <a:pt x="128" y="158"/>
                      <a:pt x="128" y="157"/>
                    </a:cubicBezTo>
                    <a:cubicBezTo>
                      <a:pt x="128" y="156"/>
                      <a:pt x="129" y="156"/>
                      <a:pt x="129" y="156"/>
                    </a:cubicBezTo>
                    <a:cubicBezTo>
                      <a:pt x="130" y="157"/>
                      <a:pt x="129" y="155"/>
                      <a:pt x="129" y="155"/>
                    </a:cubicBezTo>
                    <a:cubicBezTo>
                      <a:pt x="129" y="154"/>
                      <a:pt x="130" y="154"/>
                      <a:pt x="131" y="154"/>
                    </a:cubicBezTo>
                    <a:cubicBezTo>
                      <a:pt x="131" y="155"/>
                      <a:pt x="131" y="154"/>
                      <a:pt x="132" y="153"/>
                    </a:cubicBezTo>
                    <a:cubicBezTo>
                      <a:pt x="132" y="151"/>
                      <a:pt x="132" y="152"/>
                      <a:pt x="133" y="153"/>
                    </a:cubicBezTo>
                    <a:cubicBezTo>
                      <a:pt x="133" y="155"/>
                      <a:pt x="134" y="154"/>
                      <a:pt x="134" y="153"/>
                    </a:cubicBezTo>
                    <a:cubicBezTo>
                      <a:pt x="134" y="152"/>
                      <a:pt x="135" y="152"/>
                      <a:pt x="135" y="152"/>
                    </a:cubicBezTo>
                    <a:cubicBezTo>
                      <a:pt x="135" y="152"/>
                      <a:pt x="136" y="152"/>
                      <a:pt x="137" y="153"/>
                    </a:cubicBezTo>
                    <a:cubicBezTo>
                      <a:pt x="138" y="154"/>
                      <a:pt x="138" y="153"/>
                      <a:pt x="139" y="154"/>
                    </a:cubicBezTo>
                    <a:cubicBezTo>
                      <a:pt x="140" y="155"/>
                      <a:pt x="140" y="155"/>
                      <a:pt x="141" y="155"/>
                    </a:cubicBezTo>
                    <a:cubicBezTo>
                      <a:pt x="141" y="154"/>
                      <a:pt x="141" y="157"/>
                      <a:pt x="142" y="157"/>
                    </a:cubicBezTo>
                    <a:cubicBezTo>
                      <a:pt x="142" y="157"/>
                      <a:pt x="142" y="158"/>
                      <a:pt x="143" y="159"/>
                    </a:cubicBezTo>
                    <a:cubicBezTo>
                      <a:pt x="143" y="160"/>
                      <a:pt x="143" y="160"/>
                      <a:pt x="145" y="160"/>
                    </a:cubicBezTo>
                    <a:cubicBezTo>
                      <a:pt x="146" y="161"/>
                      <a:pt x="147" y="160"/>
                      <a:pt x="148" y="159"/>
                    </a:cubicBezTo>
                    <a:cubicBezTo>
                      <a:pt x="148" y="158"/>
                      <a:pt x="150" y="156"/>
                      <a:pt x="150" y="156"/>
                    </a:cubicBezTo>
                    <a:cubicBezTo>
                      <a:pt x="150" y="156"/>
                      <a:pt x="149" y="157"/>
                      <a:pt x="148" y="157"/>
                    </a:cubicBezTo>
                    <a:cubicBezTo>
                      <a:pt x="148" y="157"/>
                      <a:pt x="147" y="156"/>
                      <a:pt x="147" y="155"/>
                    </a:cubicBezTo>
                    <a:cubicBezTo>
                      <a:pt x="147" y="154"/>
                      <a:pt x="147" y="154"/>
                      <a:pt x="146" y="153"/>
                    </a:cubicBezTo>
                    <a:cubicBezTo>
                      <a:pt x="145" y="152"/>
                      <a:pt x="146" y="152"/>
                      <a:pt x="147" y="151"/>
                    </a:cubicBezTo>
                    <a:cubicBezTo>
                      <a:pt x="148" y="151"/>
                      <a:pt x="148" y="151"/>
                      <a:pt x="149" y="151"/>
                    </a:cubicBezTo>
                    <a:cubicBezTo>
                      <a:pt x="149" y="150"/>
                      <a:pt x="149" y="150"/>
                      <a:pt x="149" y="149"/>
                    </a:cubicBezTo>
                    <a:cubicBezTo>
                      <a:pt x="148" y="149"/>
                      <a:pt x="148" y="148"/>
                      <a:pt x="148" y="147"/>
                    </a:cubicBezTo>
                    <a:cubicBezTo>
                      <a:pt x="148" y="146"/>
                      <a:pt x="147" y="146"/>
                      <a:pt x="146" y="147"/>
                    </a:cubicBezTo>
                    <a:cubicBezTo>
                      <a:pt x="145" y="147"/>
                      <a:pt x="145" y="146"/>
                      <a:pt x="144" y="145"/>
                    </a:cubicBezTo>
                    <a:cubicBezTo>
                      <a:pt x="143" y="145"/>
                      <a:pt x="143" y="145"/>
                      <a:pt x="142" y="144"/>
                    </a:cubicBezTo>
                    <a:cubicBezTo>
                      <a:pt x="141" y="143"/>
                      <a:pt x="142" y="142"/>
                      <a:pt x="143" y="142"/>
                    </a:cubicBezTo>
                    <a:cubicBezTo>
                      <a:pt x="144" y="141"/>
                      <a:pt x="144" y="141"/>
                      <a:pt x="144" y="140"/>
                    </a:cubicBezTo>
                    <a:cubicBezTo>
                      <a:pt x="143" y="139"/>
                      <a:pt x="143" y="140"/>
                      <a:pt x="143" y="138"/>
                    </a:cubicBezTo>
                    <a:cubicBezTo>
                      <a:pt x="143" y="137"/>
                      <a:pt x="142" y="138"/>
                      <a:pt x="141" y="138"/>
                    </a:cubicBezTo>
                    <a:cubicBezTo>
                      <a:pt x="140" y="139"/>
                      <a:pt x="140" y="139"/>
                      <a:pt x="139" y="139"/>
                    </a:cubicBezTo>
                    <a:cubicBezTo>
                      <a:pt x="139" y="139"/>
                      <a:pt x="139" y="138"/>
                      <a:pt x="138" y="138"/>
                    </a:cubicBezTo>
                    <a:cubicBezTo>
                      <a:pt x="137" y="137"/>
                      <a:pt x="137" y="138"/>
                      <a:pt x="137" y="137"/>
                    </a:cubicBezTo>
                    <a:cubicBezTo>
                      <a:pt x="137" y="136"/>
                      <a:pt x="138" y="135"/>
                      <a:pt x="139" y="134"/>
                    </a:cubicBezTo>
                    <a:cubicBezTo>
                      <a:pt x="140" y="133"/>
                      <a:pt x="141" y="133"/>
                      <a:pt x="142" y="132"/>
                    </a:cubicBezTo>
                    <a:cubicBezTo>
                      <a:pt x="142" y="132"/>
                      <a:pt x="144" y="132"/>
                      <a:pt x="144" y="133"/>
                    </a:cubicBezTo>
                    <a:cubicBezTo>
                      <a:pt x="145" y="135"/>
                      <a:pt x="144" y="135"/>
                      <a:pt x="143" y="136"/>
                    </a:cubicBezTo>
                    <a:cubicBezTo>
                      <a:pt x="142" y="137"/>
                      <a:pt x="144" y="137"/>
                      <a:pt x="145" y="138"/>
                    </a:cubicBezTo>
                    <a:cubicBezTo>
                      <a:pt x="146" y="138"/>
                      <a:pt x="145" y="141"/>
                      <a:pt x="145" y="142"/>
                    </a:cubicBezTo>
                    <a:cubicBezTo>
                      <a:pt x="145" y="142"/>
                      <a:pt x="146" y="142"/>
                      <a:pt x="146" y="142"/>
                    </a:cubicBezTo>
                    <a:cubicBezTo>
                      <a:pt x="147" y="142"/>
                      <a:pt x="148" y="144"/>
                      <a:pt x="148" y="144"/>
                    </a:cubicBezTo>
                    <a:cubicBezTo>
                      <a:pt x="149" y="144"/>
                      <a:pt x="150" y="145"/>
                      <a:pt x="151" y="145"/>
                    </a:cubicBezTo>
                    <a:cubicBezTo>
                      <a:pt x="152" y="146"/>
                      <a:pt x="153" y="146"/>
                      <a:pt x="153" y="146"/>
                    </a:cubicBezTo>
                    <a:cubicBezTo>
                      <a:pt x="154" y="145"/>
                      <a:pt x="155" y="145"/>
                      <a:pt x="156" y="145"/>
                    </a:cubicBezTo>
                    <a:cubicBezTo>
                      <a:pt x="156" y="145"/>
                      <a:pt x="156" y="146"/>
                      <a:pt x="157" y="147"/>
                    </a:cubicBezTo>
                    <a:cubicBezTo>
                      <a:pt x="157" y="148"/>
                      <a:pt x="158" y="148"/>
                      <a:pt x="159" y="149"/>
                    </a:cubicBezTo>
                    <a:cubicBezTo>
                      <a:pt x="160" y="150"/>
                      <a:pt x="158" y="150"/>
                      <a:pt x="158" y="151"/>
                    </a:cubicBezTo>
                    <a:cubicBezTo>
                      <a:pt x="157" y="151"/>
                      <a:pt x="157" y="152"/>
                      <a:pt x="158" y="152"/>
                    </a:cubicBezTo>
                    <a:cubicBezTo>
                      <a:pt x="159" y="152"/>
                      <a:pt x="160" y="152"/>
                      <a:pt x="161" y="152"/>
                    </a:cubicBezTo>
                    <a:cubicBezTo>
                      <a:pt x="162" y="152"/>
                      <a:pt x="164" y="152"/>
                      <a:pt x="164" y="152"/>
                    </a:cubicBezTo>
                    <a:cubicBezTo>
                      <a:pt x="164" y="153"/>
                      <a:pt x="165" y="154"/>
                      <a:pt x="166" y="154"/>
                    </a:cubicBezTo>
                    <a:cubicBezTo>
                      <a:pt x="166" y="155"/>
                      <a:pt x="168" y="154"/>
                      <a:pt x="169" y="154"/>
                    </a:cubicBezTo>
                    <a:cubicBezTo>
                      <a:pt x="170" y="155"/>
                      <a:pt x="171" y="155"/>
                      <a:pt x="171" y="156"/>
                    </a:cubicBezTo>
                    <a:cubicBezTo>
                      <a:pt x="172" y="157"/>
                      <a:pt x="173" y="157"/>
                      <a:pt x="173" y="158"/>
                    </a:cubicBezTo>
                    <a:cubicBezTo>
                      <a:pt x="173" y="159"/>
                      <a:pt x="173" y="161"/>
                      <a:pt x="174" y="160"/>
                    </a:cubicBezTo>
                    <a:cubicBezTo>
                      <a:pt x="174" y="160"/>
                      <a:pt x="175" y="160"/>
                      <a:pt x="175" y="161"/>
                    </a:cubicBezTo>
                    <a:cubicBezTo>
                      <a:pt x="175" y="161"/>
                      <a:pt x="177" y="161"/>
                      <a:pt x="178" y="161"/>
                    </a:cubicBezTo>
                    <a:cubicBezTo>
                      <a:pt x="179" y="160"/>
                      <a:pt x="178" y="160"/>
                      <a:pt x="178" y="159"/>
                    </a:cubicBezTo>
                    <a:cubicBezTo>
                      <a:pt x="178" y="158"/>
                      <a:pt x="179" y="158"/>
                      <a:pt x="179" y="159"/>
                    </a:cubicBezTo>
                    <a:cubicBezTo>
                      <a:pt x="180" y="159"/>
                      <a:pt x="180" y="161"/>
                      <a:pt x="181" y="161"/>
                    </a:cubicBezTo>
                    <a:cubicBezTo>
                      <a:pt x="182" y="162"/>
                      <a:pt x="183" y="161"/>
                      <a:pt x="183" y="160"/>
                    </a:cubicBezTo>
                    <a:cubicBezTo>
                      <a:pt x="184" y="159"/>
                      <a:pt x="184" y="160"/>
                      <a:pt x="184" y="158"/>
                    </a:cubicBezTo>
                    <a:cubicBezTo>
                      <a:pt x="184" y="157"/>
                      <a:pt x="185" y="157"/>
                      <a:pt x="186" y="159"/>
                    </a:cubicBezTo>
                    <a:cubicBezTo>
                      <a:pt x="187" y="160"/>
                      <a:pt x="186" y="158"/>
                      <a:pt x="185" y="157"/>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grpSp>
        <p:sp>
          <p:nvSpPr>
            <p:cNvPr id="48" name="Freeform 382">
              <a:extLst>
                <a:ext uri="{FF2B5EF4-FFF2-40B4-BE49-F238E27FC236}">
                  <a16:creationId xmlns:a16="http://schemas.microsoft.com/office/drawing/2014/main" id="{0C7A44D8-62D5-4BCF-8F0C-21FA0FCCD1D4}"/>
                </a:ext>
              </a:extLst>
            </p:cNvPr>
            <p:cNvSpPr>
              <a:spLocks noEditPoints="1"/>
            </p:cNvSpPr>
            <p:nvPr/>
          </p:nvSpPr>
          <p:spPr bwMode="gray">
            <a:xfrm>
              <a:off x="7876966" y="4066490"/>
              <a:ext cx="561174" cy="519528"/>
            </a:xfrm>
            <a:custGeom>
              <a:avLst/>
              <a:gdLst>
                <a:gd name="T0" fmla="*/ 125 w 168"/>
                <a:gd name="T1" fmla="*/ 150 h 152"/>
                <a:gd name="T2" fmla="*/ 166 w 168"/>
                <a:gd name="T3" fmla="*/ 22 h 152"/>
                <a:gd name="T4" fmla="*/ 143 w 168"/>
                <a:gd name="T5" fmla="*/ 23 h 152"/>
                <a:gd name="T6" fmla="*/ 146 w 168"/>
                <a:gd name="T7" fmla="*/ 17 h 152"/>
                <a:gd name="T8" fmla="*/ 150 w 168"/>
                <a:gd name="T9" fmla="*/ 12 h 152"/>
                <a:gd name="T10" fmla="*/ 152 w 168"/>
                <a:gd name="T11" fmla="*/ 7 h 152"/>
                <a:gd name="T12" fmla="*/ 150 w 168"/>
                <a:gd name="T13" fmla="*/ 3 h 152"/>
                <a:gd name="T14" fmla="*/ 80 w 168"/>
                <a:gd name="T15" fmla="*/ 4 h 152"/>
                <a:gd name="T16" fmla="*/ 0 w 168"/>
                <a:gd name="T17" fmla="*/ 5 h 152"/>
                <a:gd name="T18" fmla="*/ 3 w 168"/>
                <a:gd name="T19" fmla="*/ 23 h 152"/>
                <a:gd name="T20" fmla="*/ 7 w 168"/>
                <a:gd name="T21" fmla="*/ 52 h 152"/>
                <a:gd name="T22" fmla="*/ 9 w 168"/>
                <a:gd name="T23" fmla="*/ 129 h 152"/>
                <a:gd name="T24" fmla="*/ 15 w 168"/>
                <a:gd name="T25" fmla="*/ 129 h 152"/>
                <a:gd name="T26" fmla="*/ 21 w 168"/>
                <a:gd name="T27" fmla="*/ 129 h 152"/>
                <a:gd name="T28" fmla="*/ 22 w 168"/>
                <a:gd name="T29" fmla="*/ 152 h 152"/>
                <a:gd name="T30" fmla="*/ 124 w 168"/>
                <a:gd name="T31" fmla="*/ 148 h 152"/>
                <a:gd name="T32" fmla="*/ 123 w 168"/>
                <a:gd name="T33" fmla="*/ 144 h 152"/>
                <a:gd name="T34" fmla="*/ 126 w 168"/>
                <a:gd name="T35" fmla="*/ 140 h 152"/>
                <a:gd name="T36" fmla="*/ 123 w 168"/>
                <a:gd name="T37" fmla="*/ 137 h 152"/>
                <a:gd name="T38" fmla="*/ 123 w 168"/>
                <a:gd name="T39" fmla="*/ 129 h 152"/>
                <a:gd name="T40" fmla="*/ 122 w 168"/>
                <a:gd name="T41" fmla="*/ 125 h 152"/>
                <a:gd name="T42" fmla="*/ 120 w 168"/>
                <a:gd name="T43" fmla="*/ 120 h 152"/>
                <a:gd name="T44" fmla="*/ 125 w 168"/>
                <a:gd name="T45" fmla="*/ 122 h 152"/>
                <a:gd name="T46" fmla="*/ 123 w 168"/>
                <a:gd name="T47" fmla="*/ 119 h 152"/>
                <a:gd name="T48" fmla="*/ 125 w 168"/>
                <a:gd name="T49" fmla="*/ 116 h 152"/>
                <a:gd name="T50" fmla="*/ 125 w 168"/>
                <a:gd name="T51" fmla="*/ 114 h 152"/>
                <a:gd name="T52" fmla="*/ 125 w 168"/>
                <a:gd name="T53" fmla="*/ 109 h 152"/>
                <a:gd name="T54" fmla="*/ 128 w 168"/>
                <a:gd name="T55" fmla="*/ 106 h 152"/>
                <a:gd name="T56" fmla="*/ 128 w 168"/>
                <a:gd name="T57" fmla="*/ 102 h 152"/>
                <a:gd name="T58" fmla="*/ 132 w 168"/>
                <a:gd name="T59" fmla="*/ 100 h 152"/>
                <a:gd name="T60" fmla="*/ 132 w 168"/>
                <a:gd name="T61" fmla="*/ 96 h 152"/>
                <a:gd name="T62" fmla="*/ 134 w 168"/>
                <a:gd name="T63" fmla="*/ 92 h 152"/>
                <a:gd name="T64" fmla="*/ 139 w 168"/>
                <a:gd name="T65" fmla="*/ 89 h 152"/>
                <a:gd name="T66" fmla="*/ 141 w 168"/>
                <a:gd name="T67" fmla="*/ 83 h 152"/>
                <a:gd name="T68" fmla="*/ 141 w 168"/>
                <a:gd name="T69" fmla="*/ 79 h 152"/>
                <a:gd name="T70" fmla="*/ 143 w 168"/>
                <a:gd name="T71" fmla="*/ 77 h 152"/>
                <a:gd name="T72" fmla="*/ 141 w 168"/>
                <a:gd name="T73" fmla="*/ 73 h 152"/>
                <a:gd name="T74" fmla="*/ 143 w 168"/>
                <a:gd name="T75" fmla="*/ 73 h 152"/>
                <a:gd name="T76" fmla="*/ 143 w 168"/>
                <a:gd name="T77" fmla="*/ 69 h 152"/>
                <a:gd name="T78" fmla="*/ 148 w 168"/>
                <a:gd name="T79" fmla="*/ 69 h 152"/>
                <a:gd name="T80" fmla="*/ 148 w 168"/>
                <a:gd name="T81" fmla="*/ 64 h 152"/>
                <a:gd name="T82" fmla="*/ 152 w 168"/>
                <a:gd name="T83" fmla="*/ 59 h 152"/>
                <a:gd name="T84" fmla="*/ 156 w 168"/>
                <a:gd name="T85" fmla="*/ 56 h 152"/>
                <a:gd name="T86" fmla="*/ 154 w 168"/>
                <a:gd name="T87" fmla="*/ 51 h 152"/>
                <a:gd name="T88" fmla="*/ 154 w 168"/>
                <a:gd name="T89" fmla="*/ 45 h 152"/>
                <a:gd name="T90" fmla="*/ 157 w 168"/>
                <a:gd name="T91" fmla="*/ 43 h 152"/>
                <a:gd name="T92" fmla="*/ 159 w 168"/>
                <a:gd name="T93" fmla="*/ 40 h 152"/>
                <a:gd name="T94" fmla="*/ 161 w 168"/>
                <a:gd name="T95" fmla="*/ 37 h 152"/>
                <a:gd name="T96" fmla="*/ 159 w 168"/>
                <a:gd name="T97" fmla="*/ 34 h 152"/>
                <a:gd name="T98" fmla="*/ 163 w 168"/>
                <a:gd name="T99" fmla="*/ 30 h 152"/>
                <a:gd name="T100" fmla="*/ 165 w 168"/>
                <a:gd name="T101" fmla="*/ 27 h 152"/>
                <a:gd name="T102" fmla="*/ 168 w 168"/>
                <a:gd name="T103" fmla="*/ 2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52">
                  <a:moveTo>
                    <a:pt x="125" y="150"/>
                  </a:moveTo>
                  <a:cubicBezTo>
                    <a:pt x="125" y="150"/>
                    <a:pt x="125" y="150"/>
                    <a:pt x="125" y="150"/>
                  </a:cubicBezTo>
                  <a:cubicBezTo>
                    <a:pt x="125" y="150"/>
                    <a:pt x="125" y="150"/>
                    <a:pt x="125" y="150"/>
                  </a:cubicBezTo>
                  <a:close/>
                  <a:moveTo>
                    <a:pt x="166" y="22"/>
                  </a:moveTo>
                  <a:cubicBezTo>
                    <a:pt x="166" y="21"/>
                    <a:pt x="165" y="21"/>
                    <a:pt x="165" y="21"/>
                  </a:cubicBezTo>
                  <a:cubicBezTo>
                    <a:pt x="143" y="23"/>
                    <a:pt x="143" y="23"/>
                    <a:pt x="143" y="23"/>
                  </a:cubicBezTo>
                  <a:cubicBezTo>
                    <a:pt x="143" y="23"/>
                    <a:pt x="143" y="21"/>
                    <a:pt x="144" y="19"/>
                  </a:cubicBezTo>
                  <a:cubicBezTo>
                    <a:pt x="145" y="18"/>
                    <a:pt x="145" y="18"/>
                    <a:pt x="146" y="17"/>
                  </a:cubicBezTo>
                  <a:cubicBezTo>
                    <a:pt x="147" y="16"/>
                    <a:pt x="148" y="16"/>
                    <a:pt x="148" y="14"/>
                  </a:cubicBezTo>
                  <a:cubicBezTo>
                    <a:pt x="148" y="13"/>
                    <a:pt x="149" y="13"/>
                    <a:pt x="150" y="12"/>
                  </a:cubicBezTo>
                  <a:cubicBezTo>
                    <a:pt x="151" y="11"/>
                    <a:pt x="151" y="10"/>
                    <a:pt x="152" y="10"/>
                  </a:cubicBezTo>
                  <a:cubicBezTo>
                    <a:pt x="153" y="9"/>
                    <a:pt x="153" y="8"/>
                    <a:pt x="152" y="7"/>
                  </a:cubicBezTo>
                  <a:cubicBezTo>
                    <a:pt x="152" y="6"/>
                    <a:pt x="152" y="4"/>
                    <a:pt x="151" y="4"/>
                  </a:cubicBezTo>
                  <a:cubicBezTo>
                    <a:pt x="150" y="4"/>
                    <a:pt x="150" y="4"/>
                    <a:pt x="150" y="3"/>
                  </a:cubicBezTo>
                  <a:cubicBezTo>
                    <a:pt x="150" y="2"/>
                    <a:pt x="150" y="0"/>
                    <a:pt x="148" y="1"/>
                  </a:cubicBezTo>
                  <a:cubicBezTo>
                    <a:pt x="147" y="1"/>
                    <a:pt x="113" y="3"/>
                    <a:pt x="80" y="4"/>
                  </a:cubicBezTo>
                  <a:cubicBezTo>
                    <a:pt x="51" y="4"/>
                    <a:pt x="10" y="5"/>
                    <a:pt x="0" y="5"/>
                  </a:cubicBezTo>
                  <a:cubicBezTo>
                    <a:pt x="0" y="5"/>
                    <a:pt x="0" y="5"/>
                    <a:pt x="0" y="5"/>
                  </a:cubicBezTo>
                  <a:cubicBezTo>
                    <a:pt x="0" y="5"/>
                    <a:pt x="0" y="10"/>
                    <a:pt x="1" y="12"/>
                  </a:cubicBezTo>
                  <a:cubicBezTo>
                    <a:pt x="2" y="15"/>
                    <a:pt x="3" y="21"/>
                    <a:pt x="3" y="23"/>
                  </a:cubicBezTo>
                  <a:cubicBezTo>
                    <a:pt x="3" y="25"/>
                    <a:pt x="3" y="27"/>
                    <a:pt x="4" y="34"/>
                  </a:cubicBezTo>
                  <a:cubicBezTo>
                    <a:pt x="6" y="41"/>
                    <a:pt x="7" y="50"/>
                    <a:pt x="7" y="52"/>
                  </a:cubicBezTo>
                  <a:cubicBezTo>
                    <a:pt x="7" y="55"/>
                    <a:pt x="6" y="126"/>
                    <a:pt x="6" y="126"/>
                  </a:cubicBezTo>
                  <a:cubicBezTo>
                    <a:pt x="6" y="126"/>
                    <a:pt x="7" y="128"/>
                    <a:pt x="9" y="129"/>
                  </a:cubicBezTo>
                  <a:cubicBezTo>
                    <a:pt x="10" y="129"/>
                    <a:pt x="10" y="130"/>
                    <a:pt x="11" y="130"/>
                  </a:cubicBezTo>
                  <a:cubicBezTo>
                    <a:pt x="13" y="129"/>
                    <a:pt x="14" y="128"/>
                    <a:pt x="15" y="129"/>
                  </a:cubicBezTo>
                  <a:cubicBezTo>
                    <a:pt x="16" y="129"/>
                    <a:pt x="17" y="129"/>
                    <a:pt x="18" y="129"/>
                  </a:cubicBezTo>
                  <a:cubicBezTo>
                    <a:pt x="19" y="129"/>
                    <a:pt x="21" y="128"/>
                    <a:pt x="21" y="129"/>
                  </a:cubicBezTo>
                  <a:cubicBezTo>
                    <a:pt x="21" y="131"/>
                    <a:pt x="22" y="137"/>
                    <a:pt x="22" y="139"/>
                  </a:cubicBezTo>
                  <a:cubicBezTo>
                    <a:pt x="22" y="140"/>
                    <a:pt x="22" y="145"/>
                    <a:pt x="22" y="152"/>
                  </a:cubicBezTo>
                  <a:cubicBezTo>
                    <a:pt x="36" y="152"/>
                    <a:pt x="105" y="151"/>
                    <a:pt x="122" y="150"/>
                  </a:cubicBezTo>
                  <a:cubicBezTo>
                    <a:pt x="122" y="149"/>
                    <a:pt x="123" y="149"/>
                    <a:pt x="124" y="148"/>
                  </a:cubicBezTo>
                  <a:cubicBezTo>
                    <a:pt x="125" y="147"/>
                    <a:pt x="124" y="146"/>
                    <a:pt x="122" y="144"/>
                  </a:cubicBezTo>
                  <a:cubicBezTo>
                    <a:pt x="121" y="143"/>
                    <a:pt x="122" y="144"/>
                    <a:pt x="123" y="144"/>
                  </a:cubicBezTo>
                  <a:cubicBezTo>
                    <a:pt x="125" y="144"/>
                    <a:pt x="125" y="144"/>
                    <a:pt x="125" y="142"/>
                  </a:cubicBezTo>
                  <a:cubicBezTo>
                    <a:pt x="126" y="140"/>
                    <a:pt x="125" y="140"/>
                    <a:pt x="126" y="140"/>
                  </a:cubicBezTo>
                  <a:cubicBezTo>
                    <a:pt x="127" y="139"/>
                    <a:pt x="126" y="137"/>
                    <a:pt x="126" y="137"/>
                  </a:cubicBezTo>
                  <a:cubicBezTo>
                    <a:pt x="126" y="137"/>
                    <a:pt x="124" y="137"/>
                    <a:pt x="123" y="137"/>
                  </a:cubicBezTo>
                  <a:cubicBezTo>
                    <a:pt x="122" y="137"/>
                    <a:pt x="123" y="134"/>
                    <a:pt x="123" y="133"/>
                  </a:cubicBezTo>
                  <a:cubicBezTo>
                    <a:pt x="124" y="132"/>
                    <a:pt x="124" y="129"/>
                    <a:pt x="123" y="129"/>
                  </a:cubicBezTo>
                  <a:cubicBezTo>
                    <a:pt x="122" y="129"/>
                    <a:pt x="121" y="127"/>
                    <a:pt x="120" y="126"/>
                  </a:cubicBezTo>
                  <a:cubicBezTo>
                    <a:pt x="118" y="124"/>
                    <a:pt x="121" y="126"/>
                    <a:pt x="122" y="125"/>
                  </a:cubicBezTo>
                  <a:cubicBezTo>
                    <a:pt x="123" y="125"/>
                    <a:pt x="123" y="123"/>
                    <a:pt x="122" y="123"/>
                  </a:cubicBezTo>
                  <a:cubicBezTo>
                    <a:pt x="121" y="122"/>
                    <a:pt x="120" y="121"/>
                    <a:pt x="120" y="120"/>
                  </a:cubicBezTo>
                  <a:cubicBezTo>
                    <a:pt x="120" y="119"/>
                    <a:pt x="121" y="119"/>
                    <a:pt x="122" y="121"/>
                  </a:cubicBezTo>
                  <a:cubicBezTo>
                    <a:pt x="123" y="122"/>
                    <a:pt x="124" y="122"/>
                    <a:pt x="125" y="122"/>
                  </a:cubicBezTo>
                  <a:cubicBezTo>
                    <a:pt x="126" y="121"/>
                    <a:pt x="126" y="120"/>
                    <a:pt x="125" y="120"/>
                  </a:cubicBezTo>
                  <a:cubicBezTo>
                    <a:pt x="124" y="119"/>
                    <a:pt x="123" y="119"/>
                    <a:pt x="123" y="119"/>
                  </a:cubicBezTo>
                  <a:cubicBezTo>
                    <a:pt x="123" y="119"/>
                    <a:pt x="123" y="117"/>
                    <a:pt x="123" y="116"/>
                  </a:cubicBezTo>
                  <a:cubicBezTo>
                    <a:pt x="123" y="116"/>
                    <a:pt x="124" y="116"/>
                    <a:pt x="125" y="116"/>
                  </a:cubicBezTo>
                  <a:cubicBezTo>
                    <a:pt x="126" y="117"/>
                    <a:pt x="127" y="118"/>
                    <a:pt x="127" y="116"/>
                  </a:cubicBezTo>
                  <a:cubicBezTo>
                    <a:pt x="128" y="115"/>
                    <a:pt x="126" y="115"/>
                    <a:pt x="125" y="114"/>
                  </a:cubicBezTo>
                  <a:cubicBezTo>
                    <a:pt x="124" y="113"/>
                    <a:pt x="125" y="112"/>
                    <a:pt x="126" y="111"/>
                  </a:cubicBezTo>
                  <a:cubicBezTo>
                    <a:pt x="127" y="110"/>
                    <a:pt x="126" y="110"/>
                    <a:pt x="125" y="109"/>
                  </a:cubicBezTo>
                  <a:cubicBezTo>
                    <a:pt x="123" y="108"/>
                    <a:pt x="124" y="107"/>
                    <a:pt x="125" y="107"/>
                  </a:cubicBezTo>
                  <a:cubicBezTo>
                    <a:pt x="126" y="108"/>
                    <a:pt x="127" y="107"/>
                    <a:pt x="128" y="106"/>
                  </a:cubicBezTo>
                  <a:cubicBezTo>
                    <a:pt x="129" y="106"/>
                    <a:pt x="130" y="105"/>
                    <a:pt x="130" y="103"/>
                  </a:cubicBezTo>
                  <a:cubicBezTo>
                    <a:pt x="130" y="102"/>
                    <a:pt x="129" y="103"/>
                    <a:pt x="128" y="102"/>
                  </a:cubicBezTo>
                  <a:cubicBezTo>
                    <a:pt x="127" y="101"/>
                    <a:pt x="128" y="101"/>
                    <a:pt x="129" y="100"/>
                  </a:cubicBezTo>
                  <a:cubicBezTo>
                    <a:pt x="130" y="99"/>
                    <a:pt x="131" y="101"/>
                    <a:pt x="132" y="100"/>
                  </a:cubicBezTo>
                  <a:cubicBezTo>
                    <a:pt x="133" y="100"/>
                    <a:pt x="132" y="99"/>
                    <a:pt x="131" y="98"/>
                  </a:cubicBezTo>
                  <a:cubicBezTo>
                    <a:pt x="130" y="98"/>
                    <a:pt x="132" y="97"/>
                    <a:pt x="132" y="96"/>
                  </a:cubicBezTo>
                  <a:cubicBezTo>
                    <a:pt x="132" y="95"/>
                    <a:pt x="133" y="95"/>
                    <a:pt x="134" y="95"/>
                  </a:cubicBezTo>
                  <a:cubicBezTo>
                    <a:pt x="135" y="95"/>
                    <a:pt x="135" y="94"/>
                    <a:pt x="134" y="92"/>
                  </a:cubicBezTo>
                  <a:cubicBezTo>
                    <a:pt x="133" y="91"/>
                    <a:pt x="135" y="91"/>
                    <a:pt x="135" y="91"/>
                  </a:cubicBezTo>
                  <a:cubicBezTo>
                    <a:pt x="136" y="90"/>
                    <a:pt x="138" y="90"/>
                    <a:pt x="139" y="89"/>
                  </a:cubicBezTo>
                  <a:cubicBezTo>
                    <a:pt x="141" y="89"/>
                    <a:pt x="141" y="88"/>
                    <a:pt x="140" y="86"/>
                  </a:cubicBezTo>
                  <a:cubicBezTo>
                    <a:pt x="140" y="85"/>
                    <a:pt x="140" y="85"/>
                    <a:pt x="141" y="83"/>
                  </a:cubicBezTo>
                  <a:cubicBezTo>
                    <a:pt x="142" y="82"/>
                    <a:pt x="140" y="82"/>
                    <a:pt x="140" y="80"/>
                  </a:cubicBezTo>
                  <a:cubicBezTo>
                    <a:pt x="139" y="79"/>
                    <a:pt x="140" y="78"/>
                    <a:pt x="141" y="79"/>
                  </a:cubicBezTo>
                  <a:cubicBezTo>
                    <a:pt x="141" y="81"/>
                    <a:pt x="142" y="80"/>
                    <a:pt x="143" y="79"/>
                  </a:cubicBezTo>
                  <a:cubicBezTo>
                    <a:pt x="144" y="78"/>
                    <a:pt x="144" y="77"/>
                    <a:pt x="143" y="77"/>
                  </a:cubicBezTo>
                  <a:cubicBezTo>
                    <a:pt x="142" y="76"/>
                    <a:pt x="141" y="76"/>
                    <a:pt x="141" y="75"/>
                  </a:cubicBezTo>
                  <a:cubicBezTo>
                    <a:pt x="140" y="74"/>
                    <a:pt x="140" y="73"/>
                    <a:pt x="141" y="73"/>
                  </a:cubicBezTo>
                  <a:cubicBezTo>
                    <a:pt x="142" y="73"/>
                    <a:pt x="143" y="75"/>
                    <a:pt x="143" y="75"/>
                  </a:cubicBezTo>
                  <a:cubicBezTo>
                    <a:pt x="144" y="76"/>
                    <a:pt x="144" y="75"/>
                    <a:pt x="143" y="73"/>
                  </a:cubicBezTo>
                  <a:cubicBezTo>
                    <a:pt x="142" y="72"/>
                    <a:pt x="143" y="72"/>
                    <a:pt x="143" y="71"/>
                  </a:cubicBezTo>
                  <a:cubicBezTo>
                    <a:pt x="142" y="70"/>
                    <a:pt x="143" y="69"/>
                    <a:pt x="143" y="69"/>
                  </a:cubicBezTo>
                  <a:cubicBezTo>
                    <a:pt x="144" y="69"/>
                    <a:pt x="145" y="71"/>
                    <a:pt x="146" y="71"/>
                  </a:cubicBezTo>
                  <a:cubicBezTo>
                    <a:pt x="147" y="71"/>
                    <a:pt x="148" y="71"/>
                    <a:pt x="148" y="69"/>
                  </a:cubicBezTo>
                  <a:cubicBezTo>
                    <a:pt x="149" y="68"/>
                    <a:pt x="150" y="69"/>
                    <a:pt x="150" y="68"/>
                  </a:cubicBezTo>
                  <a:cubicBezTo>
                    <a:pt x="151" y="67"/>
                    <a:pt x="148" y="65"/>
                    <a:pt x="148" y="64"/>
                  </a:cubicBezTo>
                  <a:cubicBezTo>
                    <a:pt x="148" y="62"/>
                    <a:pt x="150" y="62"/>
                    <a:pt x="151" y="62"/>
                  </a:cubicBezTo>
                  <a:cubicBezTo>
                    <a:pt x="152" y="62"/>
                    <a:pt x="152" y="60"/>
                    <a:pt x="152" y="59"/>
                  </a:cubicBezTo>
                  <a:cubicBezTo>
                    <a:pt x="151" y="57"/>
                    <a:pt x="154" y="58"/>
                    <a:pt x="155" y="58"/>
                  </a:cubicBezTo>
                  <a:cubicBezTo>
                    <a:pt x="157" y="58"/>
                    <a:pt x="156" y="57"/>
                    <a:pt x="156" y="56"/>
                  </a:cubicBezTo>
                  <a:cubicBezTo>
                    <a:pt x="156" y="54"/>
                    <a:pt x="154" y="53"/>
                    <a:pt x="152" y="52"/>
                  </a:cubicBezTo>
                  <a:cubicBezTo>
                    <a:pt x="150" y="51"/>
                    <a:pt x="155" y="52"/>
                    <a:pt x="154" y="51"/>
                  </a:cubicBezTo>
                  <a:cubicBezTo>
                    <a:pt x="154" y="49"/>
                    <a:pt x="154" y="48"/>
                    <a:pt x="153" y="48"/>
                  </a:cubicBezTo>
                  <a:cubicBezTo>
                    <a:pt x="152" y="48"/>
                    <a:pt x="152" y="46"/>
                    <a:pt x="154" y="45"/>
                  </a:cubicBezTo>
                  <a:cubicBezTo>
                    <a:pt x="155" y="45"/>
                    <a:pt x="155" y="47"/>
                    <a:pt x="156" y="46"/>
                  </a:cubicBezTo>
                  <a:cubicBezTo>
                    <a:pt x="158" y="46"/>
                    <a:pt x="158" y="44"/>
                    <a:pt x="157" y="43"/>
                  </a:cubicBezTo>
                  <a:cubicBezTo>
                    <a:pt x="156" y="42"/>
                    <a:pt x="156" y="41"/>
                    <a:pt x="156" y="40"/>
                  </a:cubicBezTo>
                  <a:cubicBezTo>
                    <a:pt x="156" y="39"/>
                    <a:pt x="158" y="40"/>
                    <a:pt x="159" y="40"/>
                  </a:cubicBezTo>
                  <a:cubicBezTo>
                    <a:pt x="160" y="41"/>
                    <a:pt x="160" y="41"/>
                    <a:pt x="159" y="39"/>
                  </a:cubicBezTo>
                  <a:cubicBezTo>
                    <a:pt x="159" y="38"/>
                    <a:pt x="160" y="38"/>
                    <a:pt x="161" y="37"/>
                  </a:cubicBezTo>
                  <a:cubicBezTo>
                    <a:pt x="163" y="35"/>
                    <a:pt x="162" y="35"/>
                    <a:pt x="161" y="35"/>
                  </a:cubicBezTo>
                  <a:cubicBezTo>
                    <a:pt x="160" y="35"/>
                    <a:pt x="159" y="35"/>
                    <a:pt x="159" y="34"/>
                  </a:cubicBezTo>
                  <a:cubicBezTo>
                    <a:pt x="159" y="32"/>
                    <a:pt x="159" y="32"/>
                    <a:pt x="160" y="32"/>
                  </a:cubicBezTo>
                  <a:cubicBezTo>
                    <a:pt x="161" y="32"/>
                    <a:pt x="163" y="31"/>
                    <a:pt x="163" y="30"/>
                  </a:cubicBezTo>
                  <a:cubicBezTo>
                    <a:pt x="163" y="29"/>
                    <a:pt x="165" y="29"/>
                    <a:pt x="166" y="28"/>
                  </a:cubicBezTo>
                  <a:cubicBezTo>
                    <a:pt x="167" y="28"/>
                    <a:pt x="166" y="27"/>
                    <a:pt x="165" y="27"/>
                  </a:cubicBezTo>
                  <a:cubicBezTo>
                    <a:pt x="163" y="27"/>
                    <a:pt x="164" y="25"/>
                    <a:pt x="165" y="25"/>
                  </a:cubicBezTo>
                  <a:cubicBezTo>
                    <a:pt x="167" y="24"/>
                    <a:pt x="167" y="26"/>
                    <a:pt x="168" y="25"/>
                  </a:cubicBezTo>
                  <a:cubicBezTo>
                    <a:pt x="168" y="24"/>
                    <a:pt x="167" y="23"/>
                    <a:pt x="166" y="22"/>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grpSp>
          <p:nvGrpSpPr>
            <p:cNvPr id="49" name="Group 48">
              <a:extLst>
                <a:ext uri="{FF2B5EF4-FFF2-40B4-BE49-F238E27FC236}">
                  <a16:creationId xmlns:a16="http://schemas.microsoft.com/office/drawing/2014/main" id="{76B2823C-F3E4-44D0-9D6D-6A48FFD73E7A}"/>
                </a:ext>
              </a:extLst>
            </p:cNvPr>
            <p:cNvGrpSpPr/>
            <p:nvPr/>
          </p:nvGrpSpPr>
          <p:grpSpPr bwMode="gray">
            <a:xfrm>
              <a:off x="10161188" y="2137029"/>
              <a:ext cx="406925" cy="663675"/>
              <a:chOff x="8572467" y="1878086"/>
              <a:chExt cx="439744" cy="701702"/>
            </a:xfrm>
            <a:solidFill>
              <a:srgbClr val="4B8E36"/>
            </a:solidFill>
          </p:grpSpPr>
          <p:sp>
            <p:nvSpPr>
              <p:cNvPr id="233" name="Freeform 383">
                <a:extLst>
                  <a:ext uri="{FF2B5EF4-FFF2-40B4-BE49-F238E27FC236}">
                    <a16:creationId xmlns:a16="http://schemas.microsoft.com/office/drawing/2014/main" id="{77B1B0EF-4AA3-453D-A09D-5C6581C718E9}"/>
                  </a:ext>
                </a:extLst>
              </p:cNvPr>
              <p:cNvSpPr>
                <a:spLocks/>
              </p:cNvSpPr>
              <p:nvPr/>
            </p:nvSpPr>
            <p:spPr bwMode="gray">
              <a:xfrm>
                <a:off x="8885209" y="2300377"/>
                <a:ext cx="22225" cy="33339"/>
              </a:xfrm>
              <a:custGeom>
                <a:avLst/>
                <a:gdLst>
                  <a:gd name="T0" fmla="*/ 2 w 6"/>
                  <a:gd name="T1" fmla="*/ 1 h 9"/>
                  <a:gd name="T2" fmla="*/ 5 w 6"/>
                  <a:gd name="T3" fmla="*/ 1 h 9"/>
                  <a:gd name="T4" fmla="*/ 6 w 6"/>
                  <a:gd name="T5" fmla="*/ 3 h 9"/>
                  <a:gd name="T6" fmla="*/ 5 w 6"/>
                  <a:gd name="T7" fmla="*/ 5 h 9"/>
                  <a:gd name="T8" fmla="*/ 3 w 6"/>
                  <a:gd name="T9" fmla="*/ 6 h 9"/>
                  <a:gd name="T10" fmla="*/ 4 w 6"/>
                  <a:gd name="T11" fmla="*/ 8 h 9"/>
                  <a:gd name="T12" fmla="*/ 2 w 6"/>
                  <a:gd name="T13" fmla="*/ 8 h 9"/>
                  <a:gd name="T14" fmla="*/ 0 w 6"/>
                  <a:gd name="T15" fmla="*/ 5 h 9"/>
                  <a:gd name="T16" fmla="*/ 1 w 6"/>
                  <a:gd name="T17" fmla="*/ 2 h 9"/>
                  <a:gd name="T18" fmla="*/ 2 w 6"/>
                  <a:gd name="T1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2" y="1"/>
                    </a:moveTo>
                    <a:cubicBezTo>
                      <a:pt x="3" y="0"/>
                      <a:pt x="4" y="0"/>
                      <a:pt x="5" y="1"/>
                    </a:cubicBezTo>
                    <a:cubicBezTo>
                      <a:pt x="5" y="2"/>
                      <a:pt x="6" y="2"/>
                      <a:pt x="6" y="3"/>
                    </a:cubicBezTo>
                    <a:cubicBezTo>
                      <a:pt x="6" y="4"/>
                      <a:pt x="6" y="5"/>
                      <a:pt x="5" y="5"/>
                    </a:cubicBezTo>
                    <a:cubicBezTo>
                      <a:pt x="4" y="5"/>
                      <a:pt x="2" y="5"/>
                      <a:pt x="3" y="6"/>
                    </a:cubicBezTo>
                    <a:cubicBezTo>
                      <a:pt x="3" y="7"/>
                      <a:pt x="4" y="7"/>
                      <a:pt x="4" y="8"/>
                    </a:cubicBezTo>
                    <a:cubicBezTo>
                      <a:pt x="4" y="9"/>
                      <a:pt x="3" y="8"/>
                      <a:pt x="2" y="8"/>
                    </a:cubicBezTo>
                    <a:cubicBezTo>
                      <a:pt x="1" y="8"/>
                      <a:pt x="0" y="7"/>
                      <a:pt x="0" y="5"/>
                    </a:cubicBezTo>
                    <a:cubicBezTo>
                      <a:pt x="0" y="4"/>
                      <a:pt x="0" y="3"/>
                      <a:pt x="1" y="2"/>
                    </a:cubicBezTo>
                    <a:cubicBezTo>
                      <a:pt x="1" y="2"/>
                      <a:pt x="2" y="1"/>
                      <a:pt x="2"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34" name="Freeform 384">
                <a:extLst>
                  <a:ext uri="{FF2B5EF4-FFF2-40B4-BE49-F238E27FC236}">
                    <a16:creationId xmlns:a16="http://schemas.microsoft.com/office/drawing/2014/main" id="{22358280-A522-481A-8EF0-42C3A2F008BE}"/>
                  </a:ext>
                </a:extLst>
              </p:cNvPr>
              <p:cNvSpPr>
                <a:spLocks/>
              </p:cNvSpPr>
              <p:nvPr/>
            </p:nvSpPr>
            <p:spPr bwMode="gray">
              <a:xfrm>
                <a:off x="8861396" y="2336891"/>
                <a:ext cx="9525" cy="22226"/>
              </a:xfrm>
              <a:custGeom>
                <a:avLst/>
                <a:gdLst>
                  <a:gd name="T0" fmla="*/ 1 w 3"/>
                  <a:gd name="T1" fmla="*/ 0 h 6"/>
                  <a:gd name="T2" fmla="*/ 0 w 3"/>
                  <a:gd name="T3" fmla="*/ 2 h 6"/>
                  <a:gd name="T4" fmla="*/ 1 w 3"/>
                  <a:gd name="T5" fmla="*/ 5 h 6"/>
                  <a:gd name="T6" fmla="*/ 2 w 3"/>
                  <a:gd name="T7" fmla="*/ 4 h 6"/>
                  <a:gd name="T8" fmla="*/ 2 w 3"/>
                  <a:gd name="T9" fmla="*/ 1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cubicBezTo>
                      <a:pt x="0" y="1"/>
                      <a:pt x="0" y="1"/>
                      <a:pt x="0" y="2"/>
                    </a:cubicBezTo>
                    <a:cubicBezTo>
                      <a:pt x="0" y="3"/>
                      <a:pt x="1" y="5"/>
                      <a:pt x="1" y="5"/>
                    </a:cubicBezTo>
                    <a:cubicBezTo>
                      <a:pt x="2" y="6"/>
                      <a:pt x="3" y="6"/>
                      <a:pt x="2" y="4"/>
                    </a:cubicBezTo>
                    <a:cubicBezTo>
                      <a:pt x="2" y="3"/>
                      <a:pt x="2" y="2"/>
                      <a:pt x="2" y="1"/>
                    </a:cubicBezTo>
                    <a:cubicBezTo>
                      <a:pt x="2" y="1"/>
                      <a:pt x="2" y="0"/>
                      <a:pt x="1"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35" name="Freeform 385">
                <a:extLst>
                  <a:ext uri="{FF2B5EF4-FFF2-40B4-BE49-F238E27FC236}">
                    <a16:creationId xmlns:a16="http://schemas.microsoft.com/office/drawing/2014/main" id="{825C4D07-F06E-47C0-A4EF-9EC90AA7B7F3}"/>
                  </a:ext>
                </a:extLst>
              </p:cNvPr>
              <p:cNvSpPr>
                <a:spLocks/>
              </p:cNvSpPr>
              <p:nvPr/>
            </p:nvSpPr>
            <p:spPr bwMode="gray">
              <a:xfrm>
                <a:off x="8870922" y="2362292"/>
                <a:ext cx="7938" cy="14288"/>
              </a:xfrm>
              <a:custGeom>
                <a:avLst/>
                <a:gdLst>
                  <a:gd name="T0" fmla="*/ 1 w 2"/>
                  <a:gd name="T1" fmla="*/ 0 h 4"/>
                  <a:gd name="T2" fmla="*/ 0 w 2"/>
                  <a:gd name="T3" fmla="*/ 2 h 4"/>
                  <a:gd name="T4" fmla="*/ 2 w 2"/>
                  <a:gd name="T5" fmla="*/ 3 h 4"/>
                  <a:gd name="T6" fmla="*/ 1 w 2"/>
                  <a:gd name="T7" fmla="*/ 0 h 4"/>
                </a:gdLst>
                <a:ahLst/>
                <a:cxnLst>
                  <a:cxn ang="0">
                    <a:pos x="T0" y="T1"/>
                  </a:cxn>
                  <a:cxn ang="0">
                    <a:pos x="T2" y="T3"/>
                  </a:cxn>
                  <a:cxn ang="0">
                    <a:pos x="T4" y="T5"/>
                  </a:cxn>
                  <a:cxn ang="0">
                    <a:pos x="T6" y="T7"/>
                  </a:cxn>
                </a:cxnLst>
                <a:rect l="0" t="0" r="r" b="b"/>
                <a:pathLst>
                  <a:path w="2" h="4">
                    <a:moveTo>
                      <a:pt x="1" y="0"/>
                    </a:moveTo>
                    <a:cubicBezTo>
                      <a:pt x="1" y="0"/>
                      <a:pt x="0" y="1"/>
                      <a:pt x="0" y="2"/>
                    </a:cubicBezTo>
                    <a:cubicBezTo>
                      <a:pt x="0" y="3"/>
                      <a:pt x="1" y="4"/>
                      <a:pt x="2" y="3"/>
                    </a:cubicBezTo>
                    <a:cubicBezTo>
                      <a:pt x="2" y="2"/>
                      <a:pt x="2" y="0"/>
                      <a:pt x="1"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36" name="Freeform 386">
                <a:extLst>
                  <a:ext uri="{FF2B5EF4-FFF2-40B4-BE49-F238E27FC236}">
                    <a16:creationId xmlns:a16="http://schemas.microsoft.com/office/drawing/2014/main" id="{B9D162B0-ADB7-4240-9DB9-3593D0E25615}"/>
                  </a:ext>
                </a:extLst>
              </p:cNvPr>
              <p:cNvSpPr>
                <a:spLocks/>
              </p:cNvSpPr>
              <p:nvPr/>
            </p:nvSpPr>
            <p:spPr bwMode="gray">
              <a:xfrm>
                <a:off x="8842346" y="2362292"/>
                <a:ext cx="22225" cy="17463"/>
              </a:xfrm>
              <a:custGeom>
                <a:avLst/>
                <a:gdLst>
                  <a:gd name="T0" fmla="*/ 2 w 6"/>
                  <a:gd name="T1" fmla="*/ 1 h 5"/>
                  <a:gd name="T2" fmla="*/ 1 w 6"/>
                  <a:gd name="T3" fmla="*/ 2 h 5"/>
                  <a:gd name="T4" fmla="*/ 2 w 6"/>
                  <a:gd name="T5" fmla="*/ 4 h 5"/>
                  <a:gd name="T6" fmla="*/ 4 w 6"/>
                  <a:gd name="T7" fmla="*/ 4 h 5"/>
                  <a:gd name="T8" fmla="*/ 5 w 6"/>
                  <a:gd name="T9" fmla="*/ 1 h 5"/>
                  <a:gd name="T10" fmla="*/ 2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2" y="1"/>
                    </a:moveTo>
                    <a:cubicBezTo>
                      <a:pt x="1" y="0"/>
                      <a:pt x="0" y="1"/>
                      <a:pt x="1" y="2"/>
                    </a:cubicBezTo>
                    <a:cubicBezTo>
                      <a:pt x="2" y="3"/>
                      <a:pt x="2" y="3"/>
                      <a:pt x="2" y="4"/>
                    </a:cubicBezTo>
                    <a:cubicBezTo>
                      <a:pt x="2" y="5"/>
                      <a:pt x="3" y="5"/>
                      <a:pt x="4" y="4"/>
                    </a:cubicBezTo>
                    <a:cubicBezTo>
                      <a:pt x="5" y="2"/>
                      <a:pt x="6" y="1"/>
                      <a:pt x="5" y="1"/>
                    </a:cubicBezTo>
                    <a:cubicBezTo>
                      <a:pt x="4" y="1"/>
                      <a:pt x="2" y="1"/>
                      <a:pt x="2"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37" name="Freeform 387">
                <a:extLst>
                  <a:ext uri="{FF2B5EF4-FFF2-40B4-BE49-F238E27FC236}">
                    <a16:creationId xmlns:a16="http://schemas.microsoft.com/office/drawing/2014/main" id="{1440E45E-AED5-4BC9-BD29-7A1CFDC06766}"/>
                  </a:ext>
                </a:extLst>
              </p:cNvPr>
              <p:cNvSpPr>
                <a:spLocks/>
              </p:cNvSpPr>
              <p:nvPr/>
            </p:nvSpPr>
            <p:spPr bwMode="gray">
              <a:xfrm>
                <a:off x="8572467" y="1878086"/>
                <a:ext cx="439744" cy="701702"/>
              </a:xfrm>
              <a:custGeom>
                <a:avLst/>
                <a:gdLst>
                  <a:gd name="T0" fmla="*/ 117 w 122"/>
                  <a:gd name="T1" fmla="*/ 91 h 194"/>
                  <a:gd name="T2" fmla="*/ 118 w 122"/>
                  <a:gd name="T3" fmla="*/ 85 h 194"/>
                  <a:gd name="T4" fmla="*/ 111 w 122"/>
                  <a:gd name="T5" fmla="*/ 78 h 194"/>
                  <a:gd name="T6" fmla="*/ 104 w 122"/>
                  <a:gd name="T7" fmla="*/ 78 h 194"/>
                  <a:gd name="T8" fmla="*/ 102 w 122"/>
                  <a:gd name="T9" fmla="*/ 71 h 194"/>
                  <a:gd name="T10" fmla="*/ 100 w 122"/>
                  <a:gd name="T11" fmla="*/ 65 h 194"/>
                  <a:gd name="T12" fmla="*/ 95 w 122"/>
                  <a:gd name="T13" fmla="*/ 64 h 194"/>
                  <a:gd name="T14" fmla="*/ 87 w 122"/>
                  <a:gd name="T15" fmla="*/ 62 h 194"/>
                  <a:gd name="T16" fmla="*/ 86 w 122"/>
                  <a:gd name="T17" fmla="*/ 56 h 194"/>
                  <a:gd name="T18" fmla="*/ 72 w 122"/>
                  <a:gd name="T19" fmla="*/ 7 h 194"/>
                  <a:gd name="T20" fmla="*/ 63 w 122"/>
                  <a:gd name="T21" fmla="*/ 2 h 194"/>
                  <a:gd name="T22" fmla="*/ 52 w 122"/>
                  <a:gd name="T23" fmla="*/ 0 h 194"/>
                  <a:gd name="T24" fmla="*/ 48 w 122"/>
                  <a:gd name="T25" fmla="*/ 4 h 194"/>
                  <a:gd name="T26" fmla="*/ 42 w 122"/>
                  <a:gd name="T27" fmla="*/ 10 h 194"/>
                  <a:gd name="T28" fmla="*/ 34 w 122"/>
                  <a:gd name="T29" fmla="*/ 8 h 194"/>
                  <a:gd name="T30" fmla="*/ 15 w 122"/>
                  <a:gd name="T31" fmla="*/ 39 h 194"/>
                  <a:gd name="T32" fmla="*/ 13 w 122"/>
                  <a:gd name="T33" fmla="*/ 58 h 194"/>
                  <a:gd name="T34" fmla="*/ 13 w 122"/>
                  <a:gd name="T35" fmla="*/ 66 h 194"/>
                  <a:gd name="T36" fmla="*/ 16 w 122"/>
                  <a:gd name="T37" fmla="*/ 74 h 194"/>
                  <a:gd name="T38" fmla="*/ 13 w 122"/>
                  <a:gd name="T39" fmla="*/ 83 h 194"/>
                  <a:gd name="T40" fmla="*/ 10 w 122"/>
                  <a:gd name="T41" fmla="*/ 96 h 194"/>
                  <a:gd name="T42" fmla="*/ 6 w 122"/>
                  <a:gd name="T43" fmla="*/ 97 h 194"/>
                  <a:gd name="T44" fmla="*/ 6 w 122"/>
                  <a:gd name="T45" fmla="*/ 106 h 194"/>
                  <a:gd name="T46" fmla="*/ 0 w 122"/>
                  <a:gd name="T47" fmla="*/ 104 h 194"/>
                  <a:gd name="T48" fmla="*/ 24 w 122"/>
                  <a:gd name="T49" fmla="*/ 183 h 194"/>
                  <a:gd name="T50" fmla="*/ 33 w 122"/>
                  <a:gd name="T51" fmla="*/ 193 h 194"/>
                  <a:gd name="T52" fmla="*/ 36 w 122"/>
                  <a:gd name="T53" fmla="*/ 189 h 194"/>
                  <a:gd name="T54" fmla="*/ 38 w 122"/>
                  <a:gd name="T55" fmla="*/ 179 h 194"/>
                  <a:gd name="T56" fmla="*/ 40 w 122"/>
                  <a:gd name="T57" fmla="*/ 174 h 194"/>
                  <a:gd name="T58" fmla="*/ 44 w 122"/>
                  <a:gd name="T59" fmla="*/ 169 h 194"/>
                  <a:gd name="T60" fmla="*/ 41 w 122"/>
                  <a:gd name="T61" fmla="*/ 161 h 194"/>
                  <a:gd name="T62" fmla="*/ 48 w 122"/>
                  <a:gd name="T63" fmla="*/ 154 h 194"/>
                  <a:gd name="T64" fmla="*/ 50 w 122"/>
                  <a:gd name="T65" fmla="*/ 154 h 194"/>
                  <a:gd name="T66" fmla="*/ 54 w 122"/>
                  <a:gd name="T67" fmla="*/ 158 h 194"/>
                  <a:gd name="T68" fmla="*/ 55 w 122"/>
                  <a:gd name="T69" fmla="*/ 154 h 194"/>
                  <a:gd name="T70" fmla="*/ 54 w 122"/>
                  <a:gd name="T71" fmla="*/ 146 h 194"/>
                  <a:gd name="T72" fmla="*/ 56 w 122"/>
                  <a:gd name="T73" fmla="*/ 151 h 194"/>
                  <a:gd name="T74" fmla="*/ 59 w 122"/>
                  <a:gd name="T75" fmla="*/ 150 h 194"/>
                  <a:gd name="T76" fmla="*/ 62 w 122"/>
                  <a:gd name="T77" fmla="*/ 145 h 194"/>
                  <a:gd name="T78" fmla="*/ 64 w 122"/>
                  <a:gd name="T79" fmla="*/ 144 h 194"/>
                  <a:gd name="T80" fmla="*/ 68 w 122"/>
                  <a:gd name="T81" fmla="*/ 144 h 194"/>
                  <a:gd name="T82" fmla="*/ 72 w 122"/>
                  <a:gd name="T83" fmla="*/ 138 h 194"/>
                  <a:gd name="T84" fmla="*/ 71 w 122"/>
                  <a:gd name="T85" fmla="*/ 128 h 194"/>
                  <a:gd name="T86" fmla="*/ 72 w 122"/>
                  <a:gd name="T87" fmla="*/ 121 h 194"/>
                  <a:gd name="T88" fmla="*/ 75 w 122"/>
                  <a:gd name="T89" fmla="*/ 118 h 194"/>
                  <a:gd name="T90" fmla="*/ 77 w 122"/>
                  <a:gd name="T91" fmla="*/ 125 h 194"/>
                  <a:gd name="T92" fmla="*/ 83 w 122"/>
                  <a:gd name="T93" fmla="*/ 124 h 194"/>
                  <a:gd name="T94" fmla="*/ 83 w 122"/>
                  <a:gd name="T95" fmla="*/ 117 h 194"/>
                  <a:gd name="T96" fmla="*/ 87 w 122"/>
                  <a:gd name="T97" fmla="*/ 117 h 194"/>
                  <a:gd name="T98" fmla="*/ 90 w 122"/>
                  <a:gd name="T99" fmla="*/ 113 h 194"/>
                  <a:gd name="T100" fmla="*/ 96 w 122"/>
                  <a:gd name="T101" fmla="*/ 117 h 194"/>
                  <a:gd name="T102" fmla="*/ 97 w 122"/>
                  <a:gd name="T103" fmla="*/ 113 h 194"/>
                  <a:gd name="T104" fmla="*/ 101 w 122"/>
                  <a:gd name="T105" fmla="*/ 107 h 194"/>
                  <a:gd name="T106" fmla="*/ 105 w 122"/>
                  <a:gd name="T107" fmla="*/ 109 h 194"/>
                  <a:gd name="T108" fmla="*/ 108 w 122"/>
                  <a:gd name="T109" fmla="*/ 103 h 194"/>
                  <a:gd name="T110" fmla="*/ 113 w 122"/>
                  <a:gd name="T111" fmla="*/ 101 h 194"/>
                  <a:gd name="T112" fmla="*/ 115 w 122"/>
                  <a:gd name="T113" fmla="*/ 99 h 194"/>
                  <a:gd name="T114" fmla="*/ 119 w 122"/>
                  <a:gd name="T115" fmla="*/ 96 h 194"/>
                  <a:gd name="T116" fmla="*/ 121 w 122"/>
                  <a:gd name="T117" fmla="*/ 8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194">
                    <a:moveTo>
                      <a:pt x="121" y="89"/>
                    </a:moveTo>
                    <a:cubicBezTo>
                      <a:pt x="120" y="89"/>
                      <a:pt x="119" y="89"/>
                      <a:pt x="118" y="90"/>
                    </a:cubicBezTo>
                    <a:cubicBezTo>
                      <a:pt x="117" y="91"/>
                      <a:pt x="117" y="91"/>
                      <a:pt x="117" y="91"/>
                    </a:cubicBezTo>
                    <a:cubicBezTo>
                      <a:pt x="116" y="90"/>
                      <a:pt x="115" y="89"/>
                      <a:pt x="114" y="88"/>
                    </a:cubicBezTo>
                    <a:cubicBezTo>
                      <a:pt x="114" y="87"/>
                      <a:pt x="114" y="87"/>
                      <a:pt x="115" y="86"/>
                    </a:cubicBezTo>
                    <a:cubicBezTo>
                      <a:pt x="116" y="85"/>
                      <a:pt x="117" y="86"/>
                      <a:pt x="118" y="85"/>
                    </a:cubicBezTo>
                    <a:cubicBezTo>
                      <a:pt x="118" y="84"/>
                      <a:pt x="118" y="83"/>
                      <a:pt x="116" y="83"/>
                    </a:cubicBezTo>
                    <a:cubicBezTo>
                      <a:pt x="115" y="82"/>
                      <a:pt x="115" y="80"/>
                      <a:pt x="114" y="79"/>
                    </a:cubicBezTo>
                    <a:cubicBezTo>
                      <a:pt x="113" y="78"/>
                      <a:pt x="112" y="78"/>
                      <a:pt x="111" y="78"/>
                    </a:cubicBezTo>
                    <a:cubicBezTo>
                      <a:pt x="110" y="78"/>
                      <a:pt x="109" y="78"/>
                      <a:pt x="109" y="79"/>
                    </a:cubicBezTo>
                    <a:cubicBezTo>
                      <a:pt x="109" y="80"/>
                      <a:pt x="108" y="81"/>
                      <a:pt x="107" y="80"/>
                    </a:cubicBezTo>
                    <a:cubicBezTo>
                      <a:pt x="106" y="80"/>
                      <a:pt x="105" y="79"/>
                      <a:pt x="104" y="78"/>
                    </a:cubicBezTo>
                    <a:cubicBezTo>
                      <a:pt x="104" y="78"/>
                      <a:pt x="103" y="77"/>
                      <a:pt x="102" y="76"/>
                    </a:cubicBezTo>
                    <a:cubicBezTo>
                      <a:pt x="101" y="75"/>
                      <a:pt x="102" y="74"/>
                      <a:pt x="102" y="73"/>
                    </a:cubicBezTo>
                    <a:cubicBezTo>
                      <a:pt x="103" y="72"/>
                      <a:pt x="102" y="71"/>
                      <a:pt x="102" y="71"/>
                    </a:cubicBezTo>
                    <a:cubicBezTo>
                      <a:pt x="101" y="70"/>
                      <a:pt x="100" y="69"/>
                      <a:pt x="99" y="69"/>
                    </a:cubicBezTo>
                    <a:cubicBezTo>
                      <a:pt x="99" y="68"/>
                      <a:pt x="100" y="67"/>
                      <a:pt x="101" y="67"/>
                    </a:cubicBezTo>
                    <a:cubicBezTo>
                      <a:pt x="101" y="67"/>
                      <a:pt x="100" y="66"/>
                      <a:pt x="100" y="65"/>
                    </a:cubicBezTo>
                    <a:cubicBezTo>
                      <a:pt x="100" y="65"/>
                      <a:pt x="101" y="64"/>
                      <a:pt x="100" y="63"/>
                    </a:cubicBezTo>
                    <a:cubicBezTo>
                      <a:pt x="99" y="62"/>
                      <a:pt x="98" y="62"/>
                      <a:pt x="98" y="63"/>
                    </a:cubicBezTo>
                    <a:cubicBezTo>
                      <a:pt x="98" y="64"/>
                      <a:pt x="96" y="64"/>
                      <a:pt x="95" y="64"/>
                    </a:cubicBezTo>
                    <a:cubicBezTo>
                      <a:pt x="93" y="64"/>
                      <a:pt x="92" y="63"/>
                      <a:pt x="91" y="63"/>
                    </a:cubicBezTo>
                    <a:cubicBezTo>
                      <a:pt x="90" y="62"/>
                      <a:pt x="90" y="62"/>
                      <a:pt x="89" y="63"/>
                    </a:cubicBezTo>
                    <a:cubicBezTo>
                      <a:pt x="88" y="63"/>
                      <a:pt x="88" y="63"/>
                      <a:pt x="87" y="62"/>
                    </a:cubicBezTo>
                    <a:cubicBezTo>
                      <a:pt x="87" y="61"/>
                      <a:pt x="88" y="60"/>
                      <a:pt x="87" y="60"/>
                    </a:cubicBezTo>
                    <a:cubicBezTo>
                      <a:pt x="87" y="59"/>
                      <a:pt x="87" y="58"/>
                      <a:pt x="87" y="57"/>
                    </a:cubicBezTo>
                    <a:cubicBezTo>
                      <a:pt x="87" y="57"/>
                      <a:pt x="87" y="56"/>
                      <a:pt x="86" y="56"/>
                    </a:cubicBezTo>
                    <a:cubicBezTo>
                      <a:pt x="85" y="55"/>
                      <a:pt x="86" y="54"/>
                      <a:pt x="86" y="53"/>
                    </a:cubicBezTo>
                    <a:cubicBezTo>
                      <a:pt x="87" y="53"/>
                      <a:pt x="86" y="52"/>
                      <a:pt x="85" y="50"/>
                    </a:cubicBezTo>
                    <a:cubicBezTo>
                      <a:pt x="85" y="49"/>
                      <a:pt x="72" y="7"/>
                      <a:pt x="72" y="7"/>
                    </a:cubicBezTo>
                    <a:cubicBezTo>
                      <a:pt x="69" y="6"/>
                      <a:pt x="69" y="6"/>
                      <a:pt x="69" y="6"/>
                    </a:cubicBezTo>
                    <a:cubicBezTo>
                      <a:pt x="69" y="6"/>
                      <a:pt x="67" y="5"/>
                      <a:pt x="66" y="4"/>
                    </a:cubicBezTo>
                    <a:cubicBezTo>
                      <a:pt x="65" y="3"/>
                      <a:pt x="64" y="2"/>
                      <a:pt x="63" y="2"/>
                    </a:cubicBezTo>
                    <a:cubicBezTo>
                      <a:pt x="62" y="2"/>
                      <a:pt x="60" y="1"/>
                      <a:pt x="59" y="0"/>
                    </a:cubicBezTo>
                    <a:cubicBezTo>
                      <a:pt x="58" y="0"/>
                      <a:pt x="58" y="0"/>
                      <a:pt x="56" y="0"/>
                    </a:cubicBezTo>
                    <a:cubicBezTo>
                      <a:pt x="55" y="0"/>
                      <a:pt x="53" y="0"/>
                      <a:pt x="52" y="0"/>
                    </a:cubicBezTo>
                    <a:cubicBezTo>
                      <a:pt x="52" y="1"/>
                      <a:pt x="53" y="2"/>
                      <a:pt x="53" y="3"/>
                    </a:cubicBezTo>
                    <a:cubicBezTo>
                      <a:pt x="52" y="4"/>
                      <a:pt x="52" y="4"/>
                      <a:pt x="51" y="4"/>
                    </a:cubicBezTo>
                    <a:cubicBezTo>
                      <a:pt x="50" y="4"/>
                      <a:pt x="49" y="3"/>
                      <a:pt x="48" y="4"/>
                    </a:cubicBezTo>
                    <a:cubicBezTo>
                      <a:pt x="48" y="4"/>
                      <a:pt x="47" y="4"/>
                      <a:pt x="47" y="5"/>
                    </a:cubicBezTo>
                    <a:cubicBezTo>
                      <a:pt x="47" y="6"/>
                      <a:pt x="46" y="7"/>
                      <a:pt x="45" y="7"/>
                    </a:cubicBezTo>
                    <a:cubicBezTo>
                      <a:pt x="44" y="7"/>
                      <a:pt x="42" y="9"/>
                      <a:pt x="42" y="10"/>
                    </a:cubicBezTo>
                    <a:cubicBezTo>
                      <a:pt x="41" y="11"/>
                      <a:pt x="40" y="11"/>
                      <a:pt x="39" y="11"/>
                    </a:cubicBezTo>
                    <a:cubicBezTo>
                      <a:pt x="39" y="11"/>
                      <a:pt x="38" y="11"/>
                      <a:pt x="36" y="10"/>
                    </a:cubicBezTo>
                    <a:cubicBezTo>
                      <a:pt x="34" y="10"/>
                      <a:pt x="34" y="9"/>
                      <a:pt x="34" y="8"/>
                    </a:cubicBezTo>
                    <a:cubicBezTo>
                      <a:pt x="33" y="6"/>
                      <a:pt x="33" y="3"/>
                      <a:pt x="33" y="3"/>
                    </a:cubicBezTo>
                    <a:cubicBezTo>
                      <a:pt x="27" y="3"/>
                      <a:pt x="27" y="3"/>
                      <a:pt x="27" y="3"/>
                    </a:cubicBezTo>
                    <a:cubicBezTo>
                      <a:pt x="15" y="39"/>
                      <a:pt x="15" y="39"/>
                      <a:pt x="15" y="39"/>
                    </a:cubicBezTo>
                    <a:cubicBezTo>
                      <a:pt x="15" y="39"/>
                      <a:pt x="16" y="51"/>
                      <a:pt x="16" y="52"/>
                    </a:cubicBezTo>
                    <a:cubicBezTo>
                      <a:pt x="15" y="53"/>
                      <a:pt x="15" y="54"/>
                      <a:pt x="14" y="54"/>
                    </a:cubicBezTo>
                    <a:cubicBezTo>
                      <a:pt x="13" y="55"/>
                      <a:pt x="13" y="57"/>
                      <a:pt x="13" y="58"/>
                    </a:cubicBezTo>
                    <a:cubicBezTo>
                      <a:pt x="12" y="59"/>
                      <a:pt x="12" y="60"/>
                      <a:pt x="12" y="62"/>
                    </a:cubicBezTo>
                    <a:cubicBezTo>
                      <a:pt x="12" y="63"/>
                      <a:pt x="14" y="63"/>
                      <a:pt x="14" y="64"/>
                    </a:cubicBezTo>
                    <a:cubicBezTo>
                      <a:pt x="14" y="65"/>
                      <a:pt x="14" y="66"/>
                      <a:pt x="13" y="66"/>
                    </a:cubicBezTo>
                    <a:cubicBezTo>
                      <a:pt x="12" y="67"/>
                      <a:pt x="13" y="68"/>
                      <a:pt x="13" y="69"/>
                    </a:cubicBezTo>
                    <a:cubicBezTo>
                      <a:pt x="13" y="71"/>
                      <a:pt x="14" y="71"/>
                      <a:pt x="15" y="72"/>
                    </a:cubicBezTo>
                    <a:cubicBezTo>
                      <a:pt x="15" y="72"/>
                      <a:pt x="16" y="72"/>
                      <a:pt x="16" y="74"/>
                    </a:cubicBezTo>
                    <a:cubicBezTo>
                      <a:pt x="16" y="75"/>
                      <a:pt x="14" y="76"/>
                      <a:pt x="13" y="78"/>
                    </a:cubicBezTo>
                    <a:cubicBezTo>
                      <a:pt x="12" y="79"/>
                      <a:pt x="13" y="80"/>
                      <a:pt x="14" y="81"/>
                    </a:cubicBezTo>
                    <a:cubicBezTo>
                      <a:pt x="14" y="82"/>
                      <a:pt x="14" y="82"/>
                      <a:pt x="13" y="83"/>
                    </a:cubicBezTo>
                    <a:cubicBezTo>
                      <a:pt x="12" y="84"/>
                      <a:pt x="11" y="85"/>
                      <a:pt x="10" y="87"/>
                    </a:cubicBezTo>
                    <a:cubicBezTo>
                      <a:pt x="9" y="88"/>
                      <a:pt x="8" y="90"/>
                      <a:pt x="7" y="92"/>
                    </a:cubicBezTo>
                    <a:cubicBezTo>
                      <a:pt x="7" y="94"/>
                      <a:pt x="9" y="95"/>
                      <a:pt x="10" y="96"/>
                    </a:cubicBezTo>
                    <a:cubicBezTo>
                      <a:pt x="11" y="96"/>
                      <a:pt x="12" y="98"/>
                      <a:pt x="11" y="98"/>
                    </a:cubicBezTo>
                    <a:cubicBezTo>
                      <a:pt x="10" y="98"/>
                      <a:pt x="9" y="98"/>
                      <a:pt x="8" y="97"/>
                    </a:cubicBezTo>
                    <a:cubicBezTo>
                      <a:pt x="7" y="97"/>
                      <a:pt x="7" y="97"/>
                      <a:pt x="6" y="97"/>
                    </a:cubicBezTo>
                    <a:cubicBezTo>
                      <a:pt x="5" y="97"/>
                      <a:pt x="6" y="99"/>
                      <a:pt x="6" y="100"/>
                    </a:cubicBezTo>
                    <a:cubicBezTo>
                      <a:pt x="7" y="101"/>
                      <a:pt x="7" y="102"/>
                      <a:pt x="7" y="103"/>
                    </a:cubicBezTo>
                    <a:cubicBezTo>
                      <a:pt x="7" y="105"/>
                      <a:pt x="7" y="106"/>
                      <a:pt x="6" y="106"/>
                    </a:cubicBezTo>
                    <a:cubicBezTo>
                      <a:pt x="5" y="106"/>
                      <a:pt x="5" y="105"/>
                      <a:pt x="4" y="104"/>
                    </a:cubicBezTo>
                    <a:cubicBezTo>
                      <a:pt x="4" y="103"/>
                      <a:pt x="3" y="102"/>
                      <a:pt x="2" y="102"/>
                    </a:cubicBezTo>
                    <a:cubicBezTo>
                      <a:pt x="0" y="102"/>
                      <a:pt x="1" y="103"/>
                      <a:pt x="0" y="104"/>
                    </a:cubicBezTo>
                    <a:cubicBezTo>
                      <a:pt x="0" y="104"/>
                      <a:pt x="0" y="104"/>
                      <a:pt x="0" y="104"/>
                    </a:cubicBezTo>
                    <a:cubicBezTo>
                      <a:pt x="4" y="119"/>
                      <a:pt x="21" y="172"/>
                      <a:pt x="21" y="174"/>
                    </a:cubicBezTo>
                    <a:cubicBezTo>
                      <a:pt x="22" y="177"/>
                      <a:pt x="22" y="183"/>
                      <a:pt x="24" y="183"/>
                    </a:cubicBezTo>
                    <a:cubicBezTo>
                      <a:pt x="25" y="183"/>
                      <a:pt x="26" y="186"/>
                      <a:pt x="27" y="186"/>
                    </a:cubicBezTo>
                    <a:cubicBezTo>
                      <a:pt x="28" y="186"/>
                      <a:pt x="30" y="186"/>
                      <a:pt x="30" y="188"/>
                    </a:cubicBezTo>
                    <a:cubicBezTo>
                      <a:pt x="30" y="190"/>
                      <a:pt x="30" y="192"/>
                      <a:pt x="33" y="193"/>
                    </a:cubicBezTo>
                    <a:cubicBezTo>
                      <a:pt x="33" y="193"/>
                      <a:pt x="34" y="193"/>
                      <a:pt x="35" y="194"/>
                    </a:cubicBezTo>
                    <a:cubicBezTo>
                      <a:pt x="35" y="193"/>
                      <a:pt x="35" y="193"/>
                      <a:pt x="35" y="193"/>
                    </a:cubicBezTo>
                    <a:cubicBezTo>
                      <a:pt x="35" y="192"/>
                      <a:pt x="36" y="190"/>
                      <a:pt x="36" y="189"/>
                    </a:cubicBezTo>
                    <a:cubicBezTo>
                      <a:pt x="37" y="188"/>
                      <a:pt x="36" y="185"/>
                      <a:pt x="36" y="184"/>
                    </a:cubicBezTo>
                    <a:cubicBezTo>
                      <a:pt x="36" y="183"/>
                      <a:pt x="36" y="182"/>
                      <a:pt x="36" y="181"/>
                    </a:cubicBezTo>
                    <a:cubicBezTo>
                      <a:pt x="36" y="180"/>
                      <a:pt x="37" y="179"/>
                      <a:pt x="38" y="179"/>
                    </a:cubicBezTo>
                    <a:cubicBezTo>
                      <a:pt x="38" y="179"/>
                      <a:pt x="39" y="178"/>
                      <a:pt x="40" y="178"/>
                    </a:cubicBezTo>
                    <a:cubicBezTo>
                      <a:pt x="40" y="177"/>
                      <a:pt x="40" y="177"/>
                      <a:pt x="41" y="175"/>
                    </a:cubicBezTo>
                    <a:cubicBezTo>
                      <a:pt x="41" y="174"/>
                      <a:pt x="41" y="174"/>
                      <a:pt x="40" y="174"/>
                    </a:cubicBezTo>
                    <a:cubicBezTo>
                      <a:pt x="39" y="174"/>
                      <a:pt x="39" y="173"/>
                      <a:pt x="39" y="172"/>
                    </a:cubicBezTo>
                    <a:cubicBezTo>
                      <a:pt x="40" y="171"/>
                      <a:pt x="41" y="170"/>
                      <a:pt x="42" y="170"/>
                    </a:cubicBezTo>
                    <a:cubicBezTo>
                      <a:pt x="43" y="170"/>
                      <a:pt x="43" y="170"/>
                      <a:pt x="44" y="169"/>
                    </a:cubicBezTo>
                    <a:cubicBezTo>
                      <a:pt x="44" y="168"/>
                      <a:pt x="44" y="167"/>
                      <a:pt x="43" y="166"/>
                    </a:cubicBezTo>
                    <a:cubicBezTo>
                      <a:pt x="43" y="165"/>
                      <a:pt x="42" y="165"/>
                      <a:pt x="41" y="164"/>
                    </a:cubicBezTo>
                    <a:cubicBezTo>
                      <a:pt x="40" y="164"/>
                      <a:pt x="41" y="162"/>
                      <a:pt x="41" y="161"/>
                    </a:cubicBezTo>
                    <a:cubicBezTo>
                      <a:pt x="42" y="160"/>
                      <a:pt x="43" y="158"/>
                      <a:pt x="44" y="157"/>
                    </a:cubicBezTo>
                    <a:cubicBezTo>
                      <a:pt x="45" y="156"/>
                      <a:pt x="45" y="155"/>
                      <a:pt x="46" y="154"/>
                    </a:cubicBezTo>
                    <a:cubicBezTo>
                      <a:pt x="46" y="154"/>
                      <a:pt x="47" y="154"/>
                      <a:pt x="48" y="154"/>
                    </a:cubicBezTo>
                    <a:cubicBezTo>
                      <a:pt x="49" y="154"/>
                      <a:pt x="48" y="156"/>
                      <a:pt x="48" y="158"/>
                    </a:cubicBezTo>
                    <a:cubicBezTo>
                      <a:pt x="47" y="160"/>
                      <a:pt x="48" y="159"/>
                      <a:pt x="49" y="158"/>
                    </a:cubicBezTo>
                    <a:cubicBezTo>
                      <a:pt x="49" y="157"/>
                      <a:pt x="50" y="155"/>
                      <a:pt x="50" y="154"/>
                    </a:cubicBezTo>
                    <a:cubicBezTo>
                      <a:pt x="50" y="153"/>
                      <a:pt x="51" y="154"/>
                      <a:pt x="51" y="155"/>
                    </a:cubicBezTo>
                    <a:cubicBezTo>
                      <a:pt x="51" y="156"/>
                      <a:pt x="52" y="157"/>
                      <a:pt x="52" y="159"/>
                    </a:cubicBezTo>
                    <a:cubicBezTo>
                      <a:pt x="53" y="160"/>
                      <a:pt x="54" y="159"/>
                      <a:pt x="54" y="158"/>
                    </a:cubicBezTo>
                    <a:cubicBezTo>
                      <a:pt x="54" y="157"/>
                      <a:pt x="54" y="156"/>
                      <a:pt x="53" y="155"/>
                    </a:cubicBezTo>
                    <a:cubicBezTo>
                      <a:pt x="52" y="153"/>
                      <a:pt x="54" y="156"/>
                      <a:pt x="55" y="156"/>
                    </a:cubicBezTo>
                    <a:cubicBezTo>
                      <a:pt x="55" y="156"/>
                      <a:pt x="55" y="156"/>
                      <a:pt x="55" y="154"/>
                    </a:cubicBezTo>
                    <a:cubicBezTo>
                      <a:pt x="55" y="153"/>
                      <a:pt x="55" y="153"/>
                      <a:pt x="54" y="152"/>
                    </a:cubicBezTo>
                    <a:cubicBezTo>
                      <a:pt x="53" y="152"/>
                      <a:pt x="53" y="150"/>
                      <a:pt x="54" y="150"/>
                    </a:cubicBezTo>
                    <a:cubicBezTo>
                      <a:pt x="54" y="149"/>
                      <a:pt x="54" y="147"/>
                      <a:pt x="54" y="146"/>
                    </a:cubicBezTo>
                    <a:cubicBezTo>
                      <a:pt x="55" y="146"/>
                      <a:pt x="55" y="146"/>
                      <a:pt x="55" y="146"/>
                    </a:cubicBezTo>
                    <a:cubicBezTo>
                      <a:pt x="55" y="147"/>
                      <a:pt x="56" y="148"/>
                      <a:pt x="56" y="148"/>
                    </a:cubicBezTo>
                    <a:cubicBezTo>
                      <a:pt x="57" y="149"/>
                      <a:pt x="56" y="150"/>
                      <a:pt x="56" y="151"/>
                    </a:cubicBezTo>
                    <a:cubicBezTo>
                      <a:pt x="56" y="152"/>
                      <a:pt x="57" y="153"/>
                      <a:pt x="57" y="153"/>
                    </a:cubicBezTo>
                    <a:cubicBezTo>
                      <a:pt x="58" y="152"/>
                      <a:pt x="58" y="152"/>
                      <a:pt x="59" y="151"/>
                    </a:cubicBezTo>
                    <a:cubicBezTo>
                      <a:pt x="59" y="151"/>
                      <a:pt x="59" y="151"/>
                      <a:pt x="59" y="150"/>
                    </a:cubicBezTo>
                    <a:cubicBezTo>
                      <a:pt x="60" y="150"/>
                      <a:pt x="60" y="152"/>
                      <a:pt x="61" y="151"/>
                    </a:cubicBezTo>
                    <a:cubicBezTo>
                      <a:pt x="62" y="151"/>
                      <a:pt x="61" y="149"/>
                      <a:pt x="62" y="148"/>
                    </a:cubicBezTo>
                    <a:cubicBezTo>
                      <a:pt x="62" y="146"/>
                      <a:pt x="61" y="145"/>
                      <a:pt x="62" y="145"/>
                    </a:cubicBezTo>
                    <a:cubicBezTo>
                      <a:pt x="62" y="145"/>
                      <a:pt x="62" y="144"/>
                      <a:pt x="62" y="143"/>
                    </a:cubicBezTo>
                    <a:cubicBezTo>
                      <a:pt x="62" y="141"/>
                      <a:pt x="62" y="141"/>
                      <a:pt x="63" y="141"/>
                    </a:cubicBezTo>
                    <a:cubicBezTo>
                      <a:pt x="63" y="141"/>
                      <a:pt x="63" y="142"/>
                      <a:pt x="64" y="144"/>
                    </a:cubicBezTo>
                    <a:cubicBezTo>
                      <a:pt x="64" y="146"/>
                      <a:pt x="65" y="144"/>
                      <a:pt x="66" y="143"/>
                    </a:cubicBezTo>
                    <a:cubicBezTo>
                      <a:pt x="67" y="143"/>
                      <a:pt x="67" y="144"/>
                      <a:pt x="67" y="145"/>
                    </a:cubicBezTo>
                    <a:cubicBezTo>
                      <a:pt x="68" y="146"/>
                      <a:pt x="68" y="145"/>
                      <a:pt x="68" y="144"/>
                    </a:cubicBezTo>
                    <a:cubicBezTo>
                      <a:pt x="69" y="144"/>
                      <a:pt x="68" y="143"/>
                      <a:pt x="69" y="142"/>
                    </a:cubicBezTo>
                    <a:cubicBezTo>
                      <a:pt x="70" y="142"/>
                      <a:pt x="70" y="142"/>
                      <a:pt x="70" y="141"/>
                    </a:cubicBezTo>
                    <a:cubicBezTo>
                      <a:pt x="70" y="140"/>
                      <a:pt x="71" y="139"/>
                      <a:pt x="72" y="138"/>
                    </a:cubicBezTo>
                    <a:cubicBezTo>
                      <a:pt x="72" y="138"/>
                      <a:pt x="71" y="137"/>
                      <a:pt x="70" y="137"/>
                    </a:cubicBezTo>
                    <a:cubicBezTo>
                      <a:pt x="69" y="136"/>
                      <a:pt x="69" y="134"/>
                      <a:pt x="69" y="133"/>
                    </a:cubicBezTo>
                    <a:cubicBezTo>
                      <a:pt x="69" y="131"/>
                      <a:pt x="70" y="129"/>
                      <a:pt x="71" y="128"/>
                    </a:cubicBezTo>
                    <a:cubicBezTo>
                      <a:pt x="72" y="127"/>
                      <a:pt x="72" y="126"/>
                      <a:pt x="71" y="126"/>
                    </a:cubicBezTo>
                    <a:cubicBezTo>
                      <a:pt x="70" y="125"/>
                      <a:pt x="69" y="125"/>
                      <a:pt x="69" y="123"/>
                    </a:cubicBezTo>
                    <a:cubicBezTo>
                      <a:pt x="69" y="122"/>
                      <a:pt x="71" y="122"/>
                      <a:pt x="72" y="121"/>
                    </a:cubicBezTo>
                    <a:cubicBezTo>
                      <a:pt x="73" y="120"/>
                      <a:pt x="73" y="119"/>
                      <a:pt x="73" y="118"/>
                    </a:cubicBezTo>
                    <a:cubicBezTo>
                      <a:pt x="73" y="117"/>
                      <a:pt x="73" y="115"/>
                      <a:pt x="74" y="116"/>
                    </a:cubicBezTo>
                    <a:cubicBezTo>
                      <a:pt x="75" y="116"/>
                      <a:pt x="75" y="117"/>
                      <a:pt x="75" y="118"/>
                    </a:cubicBezTo>
                    <a:cubicBezTo>
                      <a:pt x="75" y="119"/>
                      <a:pt x="75" y="121"/>
                      <a:pt x="74" y="121"/>
                    </a:cubicBezTo>
                    <a:cubicBezTo>
                      <a:pt x="74" y="122"/>
                      <a:pt x="75" y="124"/>
                      <a:pt x="75" y="125"/>
                    </a:cubicBezTo>
                    <a:cubicBezTo>
                      <a:pt x="75" y="126"/>
                      <a:pt x="76" y="126"/>
                      <a:pt x="77" y="125"/>
                    </a:cubicBezTo>
                    <a:cubicBezTo>
                      <a:pt x="78" y="125"/>
                      <a:pt x="79" y="125"/>
                      <a:pt x="80" y="125"/>
                    </a:cubicBezTo>
                    <a:cubicBezTo>
                      <a:pt x="80" y="126"/>
                      <a:pt x="82" y="126"/>
                      <a:pt x="83" y="126"/>
                    </a:cubicBezTo>
                    <a:cubicBezTo>
                      <a:pt x="84" y="127"/>
                      <a:pt x="83" y="125"/>
                      <a:pt x="83" y="124"/>
                    </a:cubicBezTo>
                    <a:cubicBezTo>
                      <a:pt x="83" y="123"/>
                      <a:pt x="82" y="122"/>
                      <a:pt x="82" y="121"/>
                    </a:cubicBezTo>
                    <a:cubicBezTo>
                      <a:pt x="81" y="120"/>
                      <a:pt x="83" y="120"/>
                      <a:pt x="83" y="119"/>
                    </a:cubicBezTo>
                    <a:cubicBezTo>
                      <a:pt x="84" y="118"/>
                      <a:pt x="84" y="118"/>
                      <a:pt x="83" y="117"/>
                    </a:cubicBezTo>
                    <a:cubicBezTo>
                      <a:pt x="83" y="115"/>
                      <a:pt x="84" y="115"/>
                      <a:pt x="84" y="115"/>
                    </a:cubicBezTo>
                    <a:cubicBezTo>
                      <a:pt x="85" y="115"/>
                      <a:pt x="85" y="117"/>
                      <a:pt x="86" y="118"/>
                    </a:cubicBezTo>
                    <a:cubicBezTo>
                      <a:pt x="86" y="120"/>
                      <a:pt x="86" y="118"/>
                      <a:pt x="87" y="117"/>
                    </a:cubicBezTo>
                    <a:cubicBezTo>
                      <a:pt x="87" y="116"/>
                      <a:pt x="89" y="117"/>
                      <a:pt x="89" y="116"/>
                    </a:cubicBezTo>
                    <a:cubicBezTo>
                      <a:pt x="90" y="115"/>
                      <a:pt x="89" y="114"/>
                      <a:pt x="88" y="114"/>
                    </a:cubicBezTo>
                    <a:cubicBezTo>
                      <a:pt x="88" y="113"/>
                      <a:pt x="89" y="113"/>
                      <a:pt x="90" y="113"/>
                    </a:cubicBezTo>
                    <a:cubicBezTo>
                      <a:pt x="91" y="113"/>
                      <a:pt x="92" y="112"/>
                      <a:pt x="93" y="113"/>
                    </a:cubicBezTo>
                    <a:cubicBezTo>
                      <a:pt x="94" y="113"/>
                      <a:pt x="94" y="115"/>
                      <a:pt x="94" y="116"/>
                    </a:cubicBezTo>
                    <a:cubicBezTo>
                      <a:pt x="94" y="117"/>
                      <a:pt x="95" y="118"/>
                      <a:pt x="96" y="117"/>
                    </a:cubicBezTo>
                    <a:cubicBezTo>
                      <a:pt x="97" y="117"/>
                      <a:pt x="97" y="117"/>
                      <a:pt x="98" y="116"/>
                    </a:cubicBezTo>
                    <a:cubicBezTo>
                      <a:pt x="98" y="116"/>
                      <a:pt x="98" y="115"/>
                      <a:pt x="97" y="114"/>
                    </a:cubicBezTo>
                    <a:cubicBezTo>
                      <a:pt x="96" y="114"/>
                      <a:pt x="96" y="113"/>
                      <a:pt x="97" y="113"/>
                    </a:cubicBezTo>
                    <a:cubicBezTo>
                      <a:pt x="98" y="113"/>
                      <a:pt x="100" y="112"/>
                      <a:pt x="100" y="112"/>
                    </a:cubicBezTo>
                    <a:cubicBezTo>
                      <a:pt x="101" y="112"/>
                      <a:pt x="101" y="110"/>
                      <a:pt x="100" y="109"/>
                    </a:cubicBezTo>
                    <a:cubicBezTo>
                      <a:pt x="100" y="108"/>
                      <a:pt x="100" y="107"/>
                      <a:pt x="101" y="107"/>
                    </a:cubicBezTo>
                    <a:cubicBezTo>
                      <a:pt x="101" y="107"/>
                      <a:pt x="102" y="106"/>
                      <a:pt x="103" y="105"/>
                    </a:cubicBezTo>
                    <a:cubicBezTo>
                      <a:pt x="104" y="105"/>
                      <a:pt x="104" y="106"/>
                      <a:pt x="104" y="108"/>
                    </a:cubicBezTo>
                    <a:cubicBezTo>
                      <a:pt x="104" y="109"/>
                      <a:pt x="105" y="109"/>
                      <a:pt x="105" y="109"/>
                    </a:cubicBezTo>
                    <a:cubicBezTo>
                      <a:pt x="105" y="108"/>
                      <a:pt x="106" y="106"/>
                      <a:pt x="106" y="106"/>
                    </a:cubicBezTo>
                    <a:cubicBezTo>
                      <a:pt x="106" y="105"/>
                      <a:pt x="107" y="107"/>
                      <a:pt x="108" y="107"/>
                    </a:cubicBezTo>
                    <a:cubicBezTo>
                      <a:pt x="109" y="106"/>
                      <a:pt x="108" y="104"/>
                      <a:pt x="108" y="103"/>
                    </a:cubicBezTo>
                    <a:cubicBezTo>
                      <a:pt x="108" y="102"/>
                      <a:pt x="108" y="102"/>
                      <a:pt x="109" y="102"/>
                    </a:cubicBezTo>
                    <a:cubicBezTo>
                      <a:pt x="110" y="101"/>
                      <a:pt x="110" y="102"/>
                      <a:pt x="111" y="103"/>
                    </a:cubicBezTo>
                    <a:cubicBezTo>
                      <a:pt x="112" y="103"/>
                      <a:pt x="113" y="102"/>
                      <a:pt x="113" y="101"/>
                    </a:cubicBezTo>
                    <a:cubicBezTo>
                      <a:pt x="113" y="100"/>
                      <a:pt x="113" y="100"/>
                      <a:pt x="112" y="99"/>
                    </a:cubicBezTo>
                    <a:cubicBezTo>
                      <a:pt x="112" y="99"/>
                      <a:pt x="112" y="98"/>
                      <a:pt x="113" y="98"/>
                    </a:cubicBezTo>
                    <a:cubicBezTo>
                      <a:pt x="114" y="97"/>
                      <a:pt x="114" y="98"/>
                      <a:pt x="115" y="99"/>
                    </a:cubicBezTo>
                    <a:cubicBezTo>
                      <a:pt x="115" y="100"/>
                      <a:pt x="116" y="101"/>
                      <a:pt x="116" y="100"/>
                    </a:cubicBezTo>
                    <a:cubicBezTo>
                      <a:pt x="116" y="99"/>
                      <a:pt x="118" y="99"/>
                      <a:pt x="118" y="98"/>
                    </a:cubicBezTo>
                    <a:cubicBezTo>
                      <a:pt x="119" y="97"/>
                      <a:pt x="119" y="97"/>
                      <a:pt x="119" y="96"/>
                    </a:cubicBezTo>
                    <a:cubicBezTo>
                      <a:pt x="120" y="95"/>
                      <a:pt x="120" y="94"/>
                      <a:pt x="120" y="93"/>
                    </a:cubicBezTo>
                    <a:cubicBezTo>
                      <a:pt x="120" y="91"/>
                      <a:pt x="122" y="91"/>
                      <a:pt x="122" y="90"/>
                    </a:cubicBezTo>
                    <a:cubicBezTo>
                      <a:pt x="122" y="89"/>
                      <a:pt x="121" y="89"/>
                      <a:pt x="121" y="89"/>
                    </a:cubicBezTo>
                    <a:close/>
                  </a:path>
                </a:pathLst>
              </a:custGeom>
              <a:solidFill>
                <a:schemeClr val="accent1"/>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grpSp>
        <p:sp>
          <p:nvSpPr>
            <p:cNvPr id="50" name="Freeform 388">
              <a:extLst>
                <a:ext uri="{FF2B5EF4-FFF2-40B4-BE49-F238E27FC236}">
                  <a16:creationId xmlns:a16="http://schemas.microsoft.com/office/drawing/2014/main" id="{AFDBBD8F-35F6-4D13-B4C3-834D2F838C94}"/>
                </a:ext>
              </a:extLst>
            </p:cNvPr>
            <p:cNvSpPr>
              <a:spLocks/>
            </p:cNvSpPr>
            <p:nvPr/>
          </p:nvSpPr>
          <p:spPr bwMode="gray">
            <a:xfrm>
              <a:off x="10092283" y="2492891"/>
              <a:ext cx="186569" cy="396403"/>
            </a:xfrm>
            <a:custGeom>
              <a:avLst/>
              <a:gdLst>
                <a:gd name="T0" fmla="*/ 54 w 56"/>
                <a:gd name="T1" fmla="*/ 89 h 116"/>
                <a:gd name="T2" fmla="*/ 51 w 56"/>
                <a:gd name="T3" fmla="*/ 84 h 116"/>
                <a:gd name="T4" fmla="*/ 48 w 56"/>
                <a:gd name="T5" fmla="*/ 82 h 116"/>
                <a:gd name="T6" fmla="*/ 45 w 56"/>
                <a:gd name="T7" fmla="*/ 79 h 116"/>
                <a:gd name="T8" fmla="*/ 42 w 56"/>
                <a:gd name="T9" fmla="*/ 70 h 116"/>
                <a:gd name="T10" fmla="*/ 21 w 56"/>
                <a:gd name="T11" fmla="*/ 0 h 116"/>
                <a:gd name="T12" fmla="*/ 19 w 56"/>
                <a:gd name="T13" fmla="*/ 2 h 116"/>
                <a:gd name="T14" fmla="*/ 18 w 56"/>
                <a:gd name="T15" fmla="*/ 3 h 116"/>
                <a:gd name="T16" fmla="*/ 15 w 56"/>
                <a:gd name="T17" fmla="*/ 2 h 116"/>
                <a:gd name="T18" fmla="*/ 12 w 56"/>
                <a:gd name="T19" fmla="*/ 4 h 116"/>
                <a:gd name="T20" fmla="*/ 11 w 56"/>
                <a:gd name="T21" fmla="*/ 6 h 116"/>
                <a:gd name="T22" fmla="*/ 12 w 56"/>
                <a:gd name="T23" fmla="*/ 9 h 116"/>
                <a:gd name="T24" fmla="*/ 12 w 56"/>
                <a:gd name="T25" fmla="*/ 12 h 116"/>
                <a:gd name="T26" fmla="*/ 11 w 56"/>
                <a:gd name="T27" fmla="*/ 14 h 116"/>
                <a:gd name="T28" fmla="*/ 10 w 56"/>
                <a:gd name="T29" fmla="*/ 16 h 116"/>
                <a:gd name="T30" fmla="*/ 9 w 56"/>
                <a:gd name="T31" fmla="*/ 16 h 116"/>
                <a:gd name="T32" fmla="*/ 12 w 56"/>
                <a:gd name="T33" fmla="*/ 19 h 116"/>
                <a:gd name="T34" fmla="*/ 12 w 56"/>
                <a:gd name="T35" fmla="*/ 22 h 116"/>
                <a:gd name="T36" fmla="*/ 12 w 56"/>
                <a:gd name="T37" fmla="*/ 25 h 116"/>
                <a:gd name="T38" fmla="*/ 11 w 56"/>
                <a:gd name="T39" fmla="*/ 28 h 116"/>
                <a:gd name="T40" fmla="*/ 14 w 56"/>
                <a:gd name="T41" fmla="*/ 32 h 116"/>
                <a:gd name="T42" fmla="*/ 14 w 56"/>
                <a:gd name="T43" fmla="*/ 36 h 116"/>
                <a:gd name="T44" fmla="*/ 13 w 56"/>
                <a:gd name="T45" fmla="*/ 38 h 116"/>
                <a:gd name="T46" fmla="*/ 12 w 56"/>
                <a:gd name="T47" fmla="*/ 40 h 116"/>
                <a:gd name="T48" fmla="*/ 9 w 56"/>
                <a:gd name="T49" fmla="*/ 44 h 116"/>
                <a:gd name="T50" fmla="*/ 7 w 56"/>
                <a:gd name="T51" fmla="*/ 46 h 116"/>
                <a:gd name="T52" fmla="*/ 4 w 56"/>
                <a:gd name="T53" fmla="*/ 48 h 116"/>
                <a:gd name="T54" fmla="*/ 4 w 56"/>
                <a:gd name="T55" fmla="*/ 51 h 116"/>
                <a:gd name="T56" fmla="*/ 4 w 56"/>
                <a:gd name="T57" fmla="*/ 54 h 116"/>
                <a:gd name="T58" fmla="*/ 5 w 56"/>
                <a:gd name="T59" fmla="*/ 58 h 116"/>
                <a:gd name="T60" fmla="*/ 5 w 56"/>
                <a:gd name="T61" fmla="*/ 62 h 116"/>
                <a:gd name="T62" fmla="*/ 5 w 56"/>
                <a:gd name="T63" fmla="*/ 66 h 116"/>
                <a:gd name="T64" fmla="*/ 4 w 56"/>
                <a:gd name="T65" fmla="*/ 68 h 116"/>
                <a:gd name="T66" fmla="*/ 3 w 56"/>
                <a:gd name="T67" fmla="*/ 72 h 116"/>
                <a:gd name="T68" fmla="*/ 2 w 56"/>
                <a:gd name="T69" fmla="*/ 77 h 116"/>
                <a:gd name="T70" fmla="*/ 1 w 56"/>
                <a:gd name="T71" fmla="*/ 81 h 116"/>
                <a:gd name="T72" fmla="*/ 1 w 56"/>
                <a:gd name="T73" fmla="*/ 85 h 116"/>
                <a:gd name="T74" fmla="*/ 2 w 56"/>
                <a:gd name="T75" fmla="*/ 90 h 116"/>
                <a:gd name="T76" fmla="*/ 3 w 56"/>
                <a:gd name="T77" fmla="*/ 94 h 116"/>
                <a:gd name="T78" fmla="*/ 3 w 56"/>
                <a:gd name="T79" fmla="*/ 100 h 116"/>
                <a:gd name="T80" fmla="*/ 4 w 56"/>
                <a:gd name="T81" fmla="*/ 104 h 116"/>
                <a:gd name="T82" fmla="*/ 3 w 56"/>
                <a:gd name="T83" fmla="*/ 110 h 116"/>
                <a:gd name="T84" fmla="*/ 5 w 56"/>
                <a:gd name="T85" fmla="*/ 114 h 116"/>
                <a:gd name="T86" fmla="*/ 7 w 56"/>
                <a:gd name="T87" fmla="*/ 116 h 116"/>
                <a:gd name="T88" fmla="*/ 42 w 56"/>
                <a:gd name="T89" fmla="*/ 108 h 116"/>
                <a:gd name="T90" fmla="*/ 44 w 56"/>
                <a:gd name="T91" fmla="*/ 106 h 116"/>
                <a:gd name="T92" fmla="*/ 44 w 56"/>
                <a:gd name="T93" fmla="*/ 104 h 116"/>
                <a:gd name="T94" fmla="*/ 46 w 56"/>
                <a:gd name="T95" fmla="*/ 102 h 116"/>
                <a:gd name="T96" fmla="*/ 48 w 56"/>
                <a:gd name="T97" fmla="*/ 100 h 116"/>
                <a:gd name="T98" fmla="*/ 50 w 56"/>
                <a:gd name="T99" fmla="*/ 98 h 116"/>
                <a:gd name="T100" fmla="*/ 53 w 56"/>
                <a:gd name="T101" fmla="*/ 97 h 116"/>
                <a:gd name="T102" fmla="*/ 54 w 56"/>
                <a:gd name="T103" fmla="*/ 97 h 116"/>
                <a:gd name="T104" fmla="*/ 55 w 56"/>
                <a:gd name="T105" fmla="*/ 93 h 116"/>
                <a:gd name="T106" fmla="*/ 56 w 56"/>
                <a:gd name="T107" fmla="*/ 90 h 116"/>
                <a:gd name="T108" fmla="*/ 54 w 56"/>
                <a:gd name="T109" fmla="*/ 8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 h="116">
                  <a:moveTo>
                    <a:pt x="54" y="89"/>
                  </a:moveTo>
                  <a:cubicBezTo>
                    <a:pt x="51" y="88"/>
                    <a:pt x="51" y="86"/>
                    <a:pt x="51" y="84"/>
                  </a:cubicBezTo>
                  <a:cubicBezTo>
                    <a:pt x="51" y="82"/>
                    <a:pt x="49" y="82"/>
                    <a:pt x="48" y="82"/>
                  </a:cubicBezTo>
                  <a:cubicBezTo>
                    <a:pt x="47" y="82"/>
                    <a:pt x="46" y="79"/>
                    <a:pt x="45" y="79"/>
                  </a:cubicBezTo>
                  <a:cubicBezTo>
                    <a:pt x="43" y="79"/>
                    <a:pt x="43" y="73"/>
                    <a:pt x="42" y="70"/>
                  </a:cubicBezTo>
                  <a:cubicBezTo>
                    <a:pt x="42" y="68"/>
                    <a:pt x="25" y="15"/>
                    <a:pt x="21" y="0"/>
                  </a:cubicBezTo>
                  <a:cubicBezTo>
                    <a:pt x="20" y="0"/>
                    <a:pt x="19" y="0"/>
                    <a:pt x="19" y="2"/>
                  </a:cubicBezTo>
                  <a:cubicBezTo>
                    <a:pt x="20" y="3"/>
                    <a:pt x="19" y="3"/>
                    <a:pt x="18" y="3"/>
                  </a:cubicBezTo>
                  <a:cubicBezTo>
                    <a:pt x="16" y="3"/>
                    <a:pt x="15" y="3"/>
                    <a:pt x="15" y="2"/>
                  </a:cubicBezTo>
                  <a:cubicBezTo>
                    <a:pt x="14" y="1"/>
                    <a:pt x="13" y="3"/>
                    <a:pt x="12" y="4"/>
                  </a:cubicBezTo>
                  <a:cubicBezTo>
                    <a:pt x="11" y="5"/>
                    <a:pt x="11" y="6"/>
                    <a:pt x="11" y="6"/>
                  </a:cubicBezTo>
                  <a:cubicBezTo>
                    <a:pt x="12" y="6"/>
                    <a:pt x="12" y="7"/>
                    <a:pt x="12" y="9"/>
                  </a:cubicBezTo>
                  <a:cubicBezTo>
                    <a:pt x="12" y="10"/>
                    <a:pt x="12" y="11"/>
                    <a:pt x="12" y="12"/>
                  </a:cubicBezTo>
                  <a:cubicBezTo>
                    <a:pt x="11" y="13"/>
                    <a:pt x="11" y="14"/>
                    <a:pt x="11" y="14"/>
                  </a:cubicBezTo>
                  <a:cubicBezTo>
                    <a:pt x="12" y="15"/>
                    <a:pt x="10" y="16"/>
                    <a:pt x="10" y="16"/>
                  </a:cubicBezTo>
                  <a:cubicBezTo>
                    <a:pt x="10" y="16"/>
                    <a:pt x="10" y="16"/>
                    <a:pt x="9" y="16"/>
                  </a:cubicBezTo>
                  <a:cubicBezTo>
                    <a:pt x="11" y="18"/>
                    <a:pt x="12" y="19"/>
                    <a:pt x="12" y="19"/>
                  </a:cubicBezTo>
                  <a:cubicBezTo>
                    <a:pt x="13" y="20"/>
                    <a:pt x="12" y="20"/>
                    <a:pt x="12" y="22"/>
                  </a:cubicBezTo>
                  <a:cubicBezTo>
                    <a:pt x="11" y="23"/>
                    <a:pt x="13" y="24"/>
                    <a:pt x="12" y="25"/>
                  </a:cubicBezTo>
                  <a:cubicBezTo>
                    <a:pt x="11" y="26"/>
                    <a:pt x="9" y="26"/>
                    <a:pt x="11" y="28"/>
                  </a:cubicBezTo>
                  <a:cubicBezTo>
                    <a:pt x="12" y="29"/>
                    <a:pt x="13" y="31"/>
                    <a:pt x="14" y="32"/>
                  </a:cubicBezTo>
                  <a:cubicBezTo>
                    <a:pt x="15" y="33"/>
                    <a:pt x="15" y="35"/>
                    <a:pt x="14" y="36"/>
                  </a:cubicBezTo>
                  <a:cubicBezTo>
                    <a:pt x="14" y="37"/>
                    <a:pt x="14" y="38"/>
                    <a:pt x="13" y="38"/>
                  </a:cubicBezTo>
                  <a:cubicBezTo>
                    <a:pt x="12" y="39"/>
                    <a:pt x="14" y="39"/>
                    <a:pt x="12" y="40"/>
                  </a:cubicBezTo>
                  <a:cubicBezTo>
                    <a:pt x="11" y="42"/>
                    <a:pt x="9" y="42"/>
                    <a:pt x="9" y="44"/>
                  </a:cubicBezTo>
                  <a:cubicBezTo>
                    <a:pt x="9" y="45"/>
                    <a:pt x="9" y="45"/>
                    <a:pt x="7" y="46"/>
                  </a:cubicBezTo>
                  <a:cubicBezTo>
                    <a:pt x="6" y="46"/>
                    <a:pt x="4" y="47"/>
                    <a:pt x="4" y="48"/>
                  </a:cubicBezTo>
                  <a:cubicBezTo>
                    <a:pt x="3" y="49"/>
                    <a:pt x="4" y="50"/>
                    <a:pt x="4" y="51"/>
                  </a:cubicBezTo>
                  <a:cubicBezTo>
                    <a:pt x="3" y="53"/>
                    <a:pt x="3" y="53"/>
                    <a:pt x="4" y="54"/>
                  </a:cubicBezTo>
                  <a:cubicBezTo>
                    <a:pt x="6" y="55"/>
                    <a:pt x="5" y="58"/>
                    <a:pt x="5" y="58"/>
                  </a:cubicBezTo>
                  <a:cubicBezTo>
                    <a:pt x="4" y="60"/>
                    <a:pt x="4" y="61"/>
                    <a:pt x="5" y="62"/>
                  </a:cubicBezTo>
                  <a:cubicBezTo>
                    <a:pt x="6" y="64"/>
                    <a:pt x="6" y="64"/>
                    <a:pt x="5" y="66"/>
                  </a:cubicBezTo>
                  <a:cubicBezTo>
                    <a:pt x="4" y="67"/>
                    <a:pt x="4" y="66"/>
                    <a:pt x="4" y="68"/>
                  </a:cubicBezTo>
                  <a:cubicBezTo>
                    <a:pt x="4" y="71"/>
                    <a:pt x="5" y="71"/>
                    <a:pt x="3" y="72"/>
                  </a:cubicBezTo>
                  <a:cubicBezTo>
                    <a:pt x="2" y="74"/>
                    <a:pt x="2" y="76"/>
                    <a:pt x="2" y="77"/>
                  </a:cubicBezTo>
                  <a:cubicBezTo>
                    <a:pt x="2" y="79"/>
                    <a:pt x="1" y="79"/>
                    <a:pt x="1" y="81"/>
                  </a:cubicBezTo>
                  <a:cubicBezTo>
                    <a:pt x="0" y="82"/>
                    <a:pt x="1" y="83"/>
                    <a:pt x="1" y="85"/>
                  </a:cubicBezTo>
                  <a:cubicBezTo>
                    <a:pt x="2" y="86"/>
                    <a:pt x="2" y="89"/>
                    <a:pt x="2" y="90"/>
                  </a:cubicBezTo>
                  <a:cubicBezTo>
                    <a:pt x="2" y="92"/>
                    <a:pt x="3" y="92"/>
                    <a:pt x="3" y="94"/>
                  </a:cubicBezTo>
                  <a:cubicBezTo>
                    <a:pt x="3" y="96"/>
                    <a:pt x="2" y="98"/>
                    <a:pt x="3" y="100"/>
                  </a:cubicBezTo>
                  <a:cubicBezTo>
                    <a:pt x="5" y="102"/>
                    <a:pt x="4" y="102"/>
                    <a:pt x="4" y="104"/>
                  </a:cubicBezTo>
                  <a:cubicBezTo>
                    <a:pt x="3" y="106"/>
                    <a:pt x="2" y="108"/>
                    <a:pt x="3" y="110"/>
                  </a:cubicBezTo>
                  <a:cubicBezTo>
                    <a:pt x="3" y="112"/>
                    <a:pt x="3" y="113"/>
                    <a:pt x="5" y="114"/>
                  </a:cubicBezTo>
                  <a:cubicBezTo>
                    <a:pt x="6" y="114"/>
                    <a:pt x="6" y="115"/>
                    <a:pt x="7" y="116"/>
                  </a:cubicBezTo>
                  <a:cubicBezTo>
                    <a:pt x="42" y="108"/>
                    <a:pt x="42" y="108"/>
                    <a:pt x="42" y="108"/>
                  </a:cubicBezTo>
                  <a:cubicBezTo>
                    <a:pt x="42" y="108"/>
                    <a:pt x="43" y="105"/>
                    <a:pt x="44" y="106"/>
                  </a:cubicBezTo>
                  <a:cubicBezTo>
                    <a:pt x="45" y="106"/>
                    <a:pt x="45" y="105"/>
                    <a:pt x="44" y="104"/>
                  </a:cubicBezTo>
                  <a:cubicBezTo>
                    <a:pt x="44" y="102"/>
                    <a:pt x="45" y="102"/>
                    <a:pt x="46" y="102"/>
                  </a:cubicBezTo>
                  <a:cubicBezTo>
                    <a:pt x="47" y="102"/>
                    <a:pt x="48" y="101"/>
                    <a:pt x="48" y="100"/>
                  </a:cubicBezTo>
                  <a:cubicBezTo>
                    <a:pt x="48" y="99"/>
                    <a:pt x="49" y="99"/>
                    <a:pt x="50" y="98"/>
                  </a:cubicBezTo>
                  <a:cubicBezTo>
                    <a:pt x="51" y="97"/>
                    <a:pt x="52" y="97"/>
                    <a:pt x="53" y="97"/>
                  </a:cubicBezTo>
                  <a:cubicBezTo>
                    <a:pt x="53" y="97"/>
                    <a:pt x="54" y="97"/>
                    <a:pt x="54" y="97"/>
                  </a:cubicBezTo>
                  <a:cubicBezTo>
                    <a:pt x="54" y="96"/>
                    <a:pt x="55" y="94"/>
                    <a:pt x="55" y="93"/>
                  </a:cubicBezTo>
                  <a:cubicBezTo>
                    <a:pt x="55" y="92"/>
                    <a:pt x="56" y="91"/>
                    <a:pt x="56" y="90"/>
                  </a:cubicBezTo>
                  <a:cubicBezTo>
                    <a:pt x="55" y="89"/>
                    <a:pt x="54" y="89"/>
                    <a:pt x="54" y="89"/>
                  </a:cubicBezTo>
                  <a:close/>
                </a:path>
              </a:pathLst>
            </a:custGeom>
            <a:solidFill>
              <a:schemeClr val="accent1"/>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51" name="Freeform 389">
              <a:extLst>
                <a:ext uri="{FF2B5EF4-FFF2-40B4-BE49-F238E27FC236}">
                  <a16:creationId xmlns:a16="http://schemas.microsoft.com/office/drawing/2014/main" id="{98E95B13-DEC1-4F8E-82C7-E6D98F46E497}"/>
                </a:ext>
              </a:extLst>
            </p:cNvPr>
            <p:cNvSpPr>
              <a:spLocks/>
            </p:cNvSpPr>
            <p:nvPr/>
          </p:nvSpPr>
          <p:spPr bwMode="gray">
            <a:xfrm>
              <a:off x="9951254" y="2546946"/>
              <a:ext cx="190976" cy="358865"/>
            </a:xfrm>
            <a:custGeom>
              <a:avLst/>
              <a:gdLst>
                <a:gd name="T0" fmla="*/ 56 w 57"/>
                <a:gd name="T1" fmla="*/ 16 h 105"/>
                <a:gd name="T2" fmla="*/ 53 w 57"/>
                <a:gd name="T3" fmla="*/ 12 h 105"/>
                <a:gd name="T4" fmla="*/ 54 w 57"/>
                <a:gd name="T5" fmla="*/ 9 h 105"/>
                <a:gd name="T6" fmla="*/ 54 w 57"/>
                <a:gd name="T7" fmla="*/ 6 h 105"/>
                <a:gd name="T8" fmla="*/ 54 w 57"/>
                <a:gd name="T9" fmla="*/ 3 h 105"/>
                <a:gd name="T10" fmla="*/ 51 w 57"/>
                <a:gd name="T11" fmla="*/ 0 h 105"/>
                <a:gd name="T12" fmla="*/ 34 w 57"/>
                <a:gd name="T13" fmla="*/ 5 h 105"/>
                <a:gd name="T14" fmla="*/ 4 w 57"/>
                <a:gd name="T15" fmla="*/ 12 h 105"/>
                <a:gd name="T16" fmla="*/ 0 w 57"/>
                <a:gd name="T17" fmla="*/ 13 h 105"/>
                <a:gd name="T18" fmla="*/ 1 w 57"/>
                <a:gd name="T19" fmla="*/ 14 h 105"/>
                <a:gd name="T20" fmla="*/ 1 w 57"/>
                <a:gd name="T21" fmla="*/ 18 h 105"/>
                <a:gd name="T22" fmla="*/ 2 w 57"/>
                <a:gd name="T23" fmla="*/ 21 h 105"/>
                <a:gd name="T24" fmla="*/ 3 w 57"/>
                <a:gd name="T25" fmla="*/ 24 h 105"/>
                <a:gd name="T26" fmla="*/ 4 w 57"/>
                <a:gd name="T27" fmla="*/ 30 h 105"/>
                <a:gd name="T28" fmla="*/ 7 w 57"/>
                <a:gd name="T29" fmla="*/ 36 h 105"/>
                <a:gd name="T30" fmla="*/ 7 w 57"/>
                <a:gd name="T31" fmla="*/ 40 h 105"/>
                <a:gd name="T32" fmla="*/ 9 w 57"/>
                <a:gd name="T33" fmla="*/ 43 h 105"/>
                <a:gd name="T34" fmla="*/ 7 w 57"/>
                <a:gd name="T35" fmla="*/ 50 h 105"/>
                <a:gd name="T36" fmla="*/ 8 w 57"/>
                <a:gd name="T37" fmla="*/ 54 h 105"/>
                <a:gd name="T38" fmla="*/ 9 w 57"/>
                <a:gd name="T39" fmla="*/ 58 h 105"/>
                <a:gd name="T40" fmla="*/ 11 w 57"/>
                <a:gd name="T41" fmla="*/ 61 h 105"/>
                <a:gd name="T42" fmla="*/ 12 w 57"/>
                <a:gd name="T43" fmla="*/ 65 h 105"/>
                <a:gd name="T44" fmla="*/ 11 w 57"/>
                <a:gd name="T45" fmla="*/ 69 h 105"/>
                <a:gd name="T46" fmla="*/ 12 w 57"/>
                <a:gd name="T47" fmla="*/ 72 h 105"/>
                <a:gd name="T48" fmla="*/ 13 w 57"/>
                <a:gd name="T49" fmla="*/ 70 h 105"/>
                <a:gd name="T50" fmla="*/ 15 w 57"/>
                <a:gd name="T51" fmla="*/ 70 h 105"/>
                <a:gd name="T52" fmla="*/ 17 w 57"/>
                <a:gd name="T53" fmla="*/ 72 h 105"/>
                <a:gd name="T54" fmla="*/ 20 w 57"/>
                <a:gd name="T55" fmla="*/ 84 h 105"/>
                <a:gd name="T56" fmla="*/ 23 w 57"/>
                <a:gd name="T57" fmla="*/ 98 h 105"/>
                <a:gd name="T58" fmla="*/ 24 w 57"/>
                <a:gd name="T59" fmla="*/ 105 h 105"/>
                <a:gd name="T60" fmla="*/ 49 w 57"/>
                <a:gd name="T61" fmla="*/ 100 h 105"/>
                <a:gd name="T62" fmla="*/ 47 w 57"/>
                <a:gd name="T63" fmla="*/ 98 h 105"/>
                <a:gd name="T64" fmla="*/ 45 w 57"/>
                <a:gd name="T65" fmla="*/ 94 h 105"/>
                <a:gd name="T66" fmla="*/ 46 w 57"/>
                <a:gd name="T67" fmla="*/ 88 h 105"/>
                <a:gd name="T68" fmla="*/ 45 w 57"/>
                <a:gd name="T69" fmla="*/ 84 h 105"/>
                <a:gd name="T70" fmla="*/ 45 w 57"/>
                <a:gd name="T71" fmla="*/ 78 h 105"/>
                <a:gd name="T72" fmla="*/ 44 w 57"/>
                <a:gd name="T73" fmla="*/ 74 h 105"/>
                <a:gd name="T74" fmla="*/ 43 w 57"/>
                <a:gd name="T75" fmla="*/ 69 h 105"/>
                <a:gd name="T76" fmla="*/ 43 w 57"/>
                <a:gd name="T77" fmla="*/ 65 h 105"/>
                <a:gd name="T78" fmla="*/ 44 w 57"/>
                <a:gd name="T79" fmla="*/ 61 h 105"/>
                <a:gd name="T80" fmla="*/ 45 w 57"/>
                <a:gd name="T81" fmla="*/ 56 h 105"/>
                <a:gd name="T82" fmla="*/ 46 w 57"/>
                <a:gd name="T83" fmla="*/ 52 h 105"/>
                <a:gd name="T84" fmla="*/ 47 w 57"/>
                <a:gd name="T85" fmla="*/ 50 h 105"/>
                <a:gd name="T86" fmla="*/ 47 w 57"/>
                <a:gd name="T87" fmla="*/ 46 h 105"/>
                <a:gd name="T88" fmla="*/ 47 w 57"/>
                <a:gd name="T89" fmla="*/ 42 h 105"/>
                <a:gd name="T90" fmla="*/ 46 w 57"/>
                <a:gd name="T91" fmla="*/ 38 h 105"/>
                <a:gd name="T92" fmla="*/ 46 w 57"/>
                <a:gd name="T93" fmla="*/ 35 h 105"/>
                <a:gd name="T94" fmla="*/ 46 w 57"/>
                <a:gd name="T95" fmla="*/ 32 h 105"/>
                <a:gd name="T96" fmla="*/ 49 w 57"/>
                <a:gd name="T97" fmla="*/ 30 h 105"/>
                <a:gd name="T98" fmla="*/ 51 w 57"/>
                <a:gd name="T99" fmla="*/ 28 h 105"/>
                <a:gd name="T100" fmla="*/ 54 w 57"/>
                <a:gd name="T101" fmla="*/ 24 h 105"/>
                <a:gd name="T102" fmla="*/ 55 w 57"/>
                <a:gd name="T103" fmla="*/ 22 h 105"/>
                <a:gd name="T104" fmla="*/ 56 w 57"/>
                <a:gd name="T105" fmla="*/ 20 h 105"/>
                <a:gd name="T106" fmla="*/ 56 w 57"/>
                <a:gd name="T107"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 h="105">
                  <a:moveTo>
                    <a:pt x="56" y="16"/>
                  </a:moveTo>
                  <a:cubicBezTo>
                    <a:pt x="55" y="15"/>
                    <a:pt x="54" y="13"/>
                    <a:pt x="53" y="12"/>
                  </a:cubicBezTo>
                  <a:cubicBezTo>
                    <a:pt x="51" y="10"/>
                    <a:pt x="53" y="10"/>
                    <a:pt x="54" y="9"/>
                  </a:cubicBezTo>
                  <a:cubicBezTo>
                    <a:pt x="55" y="8"/>
                    <a:pt x="53" y="7"/>
                    <a:pt x="54" y="6"/>
                  </a:cubicBezTo>
                  <a:cubicBezTo>
                    <a:pt x="54" y="4"/>
                    <a:pt x="55" y="4"/>
                    <a:pt x="54" y="3"/>
                  </a:cubicBezTo>
                  <a:cubicBezTo>
                    <a:pt x="54" y="3"/>
                    <a:pt x="53" y="2"/>
                    <a:pt x="51" y="0"/>
                  </a:cubicBezTo>
                  <a:cubicBezTo>
                    <a:pt x="49" y="1"/>
                    <a:pt x="41" y="3"/>
                    <a:pt x="34" y="5"/>
                  </a:cubicBezTo>
                  <a:cubicBezTo>
                    <a:pt x="27" y="7"/>
                    <a:pt x="9" y="11"/>
                    <a:pt x="4" y="12"/>
                  </a:cubicBezTo>
                  <a:cubicBezTo>
                    <a:pt x="3" y="12"/>
                    <a:pt x="2" y="12"/>
                    <a:pt x="0" y="13"/>
                  </a:cubicBezTo>
                  <a:cubicBezTo>
                    <a:pt x="0" y="13"/>
                    <a:pt x="1" y="14"/>
                    <a:pt x="1" y="14"/>
                  </a:cubicBezTo>
                  <a:cubicBezTo>
                    <a:pt x="1" y="16"/>
                    <a:pt x="1" y="17"/>
                    <a:pt x="1" y="18"/>
                  </a:cubicBezTo>
                  <a:cubicBezTo>
                    <a:pt x="0" y="20"/>
                    <a:pt x="1" y="21"/>
                    <a:pt x="2" y="21"/>
                  </a:cubicBezTo>
                  <a:cubicBezTo>
                    <a:pt x="3" y="21"/>
                    <a:pt x="3" y="23"/>
                    <a:pt x="3" y="24"/>
                  </a:cubicBezTo>
                  <a:cubicBezTo>
                    <a:pt x="2" y="26"/>
                    <a:pt x="2" y="29"/>
                    <a:pt x="4" y="30"/>
                  </a:cubicBezTo>
                  <a:cubicBezTo>
                    <a:pt x="5" y="32"/>
                    <a:pt x="8" y="34"/>
                    <a:pt x="7" y="36"/>
                  </a:cubicBezTo>
                  <a:cubicBezTo>
                    <a:pt x="7" y="37"/>
                    <a:pt x="6" y="39"/>
                    <a:pt x="7" y="40"/>
                  </a:cubicBezTo>
                  <a:cubicBezTo>
                    <a:pt x="8" y="41"/>
                    <a:pt x="10" y="42"/>
                    <a:pt x="9" y="43"/>
                  </a:cubicBezTo>
                  <a:cubicBezTo>
                    <a:pt x="8" y="45"/>
                    <a:pt x="7" y="48"/>
                    <a:pt x="7" y="50"/>
                  </a:cubicBezTo>
                  <a:cubicBezTo>
                    <a:pt x="7" y="51"/>
                    <a:pt x="7" y="53"/>
                    <a:pt x="8" y="54"/>
                  </a:cubicBezTo>
                  <a:cubicBezTo>
                    <a:pt x="9" y="55"/>
                    <a:pt x="8" y="57"/>
                    <a:pt x="9" y="58"/>
                  </a:cubicBezTo>
                  <a:cubicBezTo>
                    <a:pt x="10" y="59"/>
                    <a:pt x="11" y="60"/>
                    <a:pt x="11" y="61"/>
                  </a:cubicBezTo>
                  <a:cubicBezTo>
                    <a:pt x="11" y="62"/>
                    <a:pt x="13" y="63"/>
                    <a:pt x="12" y="65"/>
                  </a:cubicBezTo>
                  <a:cubicBezTo>
                    <a:pt x="11" y="66"/>
                    <a:pt x="12" y="67"/>
                    <a:pt x="11" y="69"/>
                  </a:cubicBezTo>
                  <a:cubicBezTo>
                    <a:pt x="11" y="70"/>
                    <a:pt x="11" y="71"/>
                    <a:pt x="12" y="72"/>
                  </a:cubicBezTo>
                  <a:cubicBezTo>
                    <a:pt x="13" y="73"/>
                    <a:pt x="13" y="72"/>
                    <a:pt x="13" y="70"/>
                  </a:cubicBezTo>
                  <a:cubicBezTo>
                    <a:pt x="14" y="69"/>
                    <a:pt x="14" y="69"/>
                    <a:pt x="15" y="70"/>
                  </a:cubicBezTo>
                  <a:cubicBezTo>
                    <a:pt x="16" y="71"/>
                    <a:pt x="16" y="70"/>
                    <a:pt x="17" y="72"/>
                  </a:cubicBezTo>
                  <a:cubicBezTo>
                    <a:pt x="18" y="74"/>
                    <a:pt x="20" y="82"/>
                    <a:pt x="20" y="84"/>
                  </a:cubicBezTo>
                  <a:cubicBezTo>
                    <a:pt x="21" y="87"/>
                    <a:pt x="23" y="95"/>
                    <a:pt x="23" y="98"/>
                  </a:cubicBezTo>
                  <a:cubicBezTo>
                    <a:pt x="23" y="100"/>
                    <a:pt x="23" y="103"/>
                    <a:pt x="24" y="105"/>
                  </a:cubicBezTo>
                  <a:cubicBezTo>
                    <a:pt x="49" y="100"/>
                    <a:pt x="49" y="100"/>
                    <a:pt x="49" y="100"/>
                  </a:cubicBezTo>
                  <a:cubicBezTo>
                    <a:pt x="48" y="99"/>
                    <a:pt x="48" y="98"/>
                    <a:pt x="47" y="98"/>
                  </a:cubicBezTo>
                  <a:cubicBezTo>
                    <a:pt x="45" y="97"/>
                    <a:pt x="45" y="96"/>
                    <a:pt x="45" y="94"/>
                  </a:cubicBezTo>
                  <a:cubicBezTo>
                    <a:pt x="44" y="92"/>
                    <a:pt x="45" y="90"/>
                    <a:pt x="46" y="88"/>
                  </a:cubicBezTo>
                  <a:cubicBezTo>
                    <a:pt x="46" y="86"/>
                    <a:pt x="47" y="86"/>
                    <a:pt x="45" y="84"/>
                  </a:cubicBezTo>
                  <a:cubicBezTo>
                    <a:pt x="44" y="82"/>
                    <a:pt x="45" y="80"/>
                    <a:pt x="45" y="78"/>
                  </a:cubicBezTo>
                  <a:cubicBezTo>
                    <a:pt x="45" y="76"/>
                    <a:pt x="44" y="76"/>
                    <a:pt x="44" y="74"/>
                  </a:cubicBezTo>
                  <a:cubicBezTo>
                    <a:pt x="44" y="73"/>
                    <a:pt x="44" y="70"/>
                    <a:pt x="43" y="69"/>
                  </a:cubicBezTo>
                  <a:cubicBezTo>
                    <a:pt x="43" y="67"/>
                    <a:pt x="42" y="66"/>
                    <a:pt x="43" y="65"/>
                  </a:cubicBezTo>
                  <a:cubicBezTo>
                    <a:pt x="43" y="63"/>
                    <a:pt x="44" y="63"/>
                    <a:pt x="44" y="61"/>
                  </a:cubicBezTo>
                  <a:cubicBezTo>
                    <a:pt x="44" y="60"/>
                    <a:pt x="44" y="58"/>
                    <a:pt x="45" y="56"/>
                  </a:cubicBezTo>
                  <a:cubicBezTo>
                    <a:pt x="47" y="55"/>
                    <a:pt x="46" y="55"/>
                    <a:pt x="46" y="52"/>
                  </a:cubicBezTo>
                  <a:cubicBezTo>
                    <a:pt x="46" y="50"/>
                    <a:pt x="46" y="51"/>
                    <a:pt x="47" y="50"/>
                  </a:cubicBezTo>
                  <a:cubicBezTo>
                    <a:pt x="48" y="48"/>
                    <a:pt x="48" y="48"/>
                    <a:pt x="47" y="46"/>
                  </a:cubicBezTo>
                  <a:cubicBezTo>
                    <a:pt x="46" y="45"/>
                    <a:pt x="46" y="44"/>
                    <a:pt x="47" y="42"/>
                  </a:cubicBezTo>
                  <a:cubicBezTo>
                    <a:pt x="47" y="42"/>
                    <a:pt x="48" y="39"/>
                    <a:pt x="46" y="38"/>
                  </a:cubicBezTo>
                  <a:cubicBezTo>
                    <a:pt x="45" y="37"/>
                    <a:pt x="45" y="37"/>
                    <a:pt x="46" y="35"/>
                  </a:cubicBezTo>
                  <a:cubicBezTo>
                    <a:pt x="46" y="34"/>
                    <a:pt x="45" y="33"/>
                    <a:pt x="46" y="32"/>
                  </a:cubicBezTo>
                  <a:cubicBezTo>
                    <a:pt x="46" y="31"/>
                    <a:pt x="48" y="30"/>
                    <a:pt x="49" y="30"/>
                  </a:cubicBezTo>
                  <a:cubicBezTo>
                    <a:pt x="51" y="29"/>
                    <a:pt x="51" y="29"/>
                    <a:pt x="51" y="28"/>
                  </a:cubicBezTo>
                  <a:cubicBezTo>
                    <a:pt x="51" y="26"/>
                    <a:pt x="53" y="26"/>
                    <a:pt x="54" y="24"/>
                  </a:cubicBezTo>
                  <a:cubicBezTo>
                    <a:pt x="56" y="23"/>
                    <a:pt x="54" y="23"/>
                    <a:pt x="55" y="22"/>
                  </a:cubicBezTo>
                  <a:cubicBezTo>
                    <a:pt x="56" y="22"/>
                    <a:pt x="56" y="21"/>
                    <a:pt x="56" y="20"/>
                  </a:cubicBezTo>
                  <a:cubicBezTo>
                    <a:pt x="57" y="19"/>
                    <a:pt x="57" y="17"/>
                    <a:pt x="56" y="16"/>
                  </a:cubicBezTo>
                  <a:close/>
                </a:path>
              </a:pathLst>
            </a:custGeom>
            <a:solidFill>
              <a:schemeClr val="accent5">
                <a:lumMod val="60000"/>
                <a:lumOff val="40000"/>
              </a:schemeClr>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grpSp>
          <p:nvGrpSpPr>
            <p:cNvPr id="52" name="Group 51">
              <a:extLst>
                <a:ext uri="{FF2B5EF4-FFF2-40B4-BE49-F238E27FC236}">
                  <a16:creationId xmlns:a16="http://schemas.microsoft.com/office/drawing/2014/main" id="{E9146157-B128-4AB7-923B-EFD2C1A3C8D0}"/>
                </a:ext>
              </a:extLst>
            </p:cNvPr>
            <p:cNvGrpSpPr/>
            <p:nvPr/>
          </p:nvGrpSpPr>
          <p:grpSpPr bwMode="gray">
            <a:xfrm>
              <a:off x="10032052" y="2823227"/>
              <a:ext cx="387828" cy="219222"/>
              <a:chOff x="8432916" y="2603601"/>
              <a:chExt cx="419106" cy="231784"/>
            </a:xfrm>
            <a:solidFill>
              <a:srgbClr val="4B8E36"/>
            </a:solidFill>
          </p:grpSpPr>
          <p:sp>
            <p:nvSpPr>
              <p:cNvPr id="230" name="Freeform 390">
                <a:extLst>
                  <a:ext uri="{FF2B5EF4-FFF2-40B4-BE49-F238E27FC236}">
                    <a16:creationId xmlns:a16="http://schemas.microsoft.com/office/drawing/2014/main" id="{7B5A70EC-14A6-4743-AF92-54A6CB8E9735}"/>
                  </a:ext>
                </a:extLst>
              </p:cNvPr>
              <p:cNvSpPr>
                <a:spLocks/>
              </p:cNvSpPr>
              <p:nvPr/>
            </p:nvSpPr>
            <p:spPr bwMode="gray">
              <a:xfrm>
                <a:off x="8818684" y="2798871"/>
                <a:ext cx="33338" cy="25401"/>
              </a:xfrm>
              <a:custGeom>
                <a:avLst/>
                <a:gdLst>
                  <a:gd name="T0" fmla="*/ 6 w 9"/>
                  <a:gd name="T1" fmla="*/ 3 h 7"/>
                  <a:gd name="T2" fmla="*/ 7 w 9"/>
                  <a:gd name="T3" fmla="*/ 1 h 7"/>
                  <a:gd name="T4" fmla="*/ 9 w 9"/>
                  <a:gd name="T5" fmla="*/ 4 h 7"/>
                  <a:gd name="T6" fmla="*/ 8 w 9"/>
                  <a:gd name="T7" fmla="*/ 6 h 7"/>
                  <a:gd name="T8" fmla="*/ 5 w 9"/>
                  <a:gd name="T9" fmla="*/ 7 h 7"/>
                  <a:gd name="T10" fmla="*/ 1 w 9"/>
                  <a:gd name="T11" fmla="*/ 6 h 7"/>
                  <a:gd name="T12" fmla="*/ 2 w 9"/>
                  <a:gd name="T13" fmla="*/ 5 h 7"/>
                  <a:gd name="T14" fmla="*/ 4 w 9"/>
                  <a:gd name="T15" fmla="*/ 4 h 7"/>
                  <a:gd name="T16" fmla="*/ 5 w 9"/>
                  <a:gd name="T17" fmla="*/ 4 h 7"/>
                  <a:gd name="T18" fmla="*/ 6 w 9"/>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3"/>
                    </a:moveTo>
                    <a:cubicBezTo>
                      <a:pt x="6" y="1"/>
                      <a:pt x="6" y="0"/>
                      <a:pt x="7" y="1"/>
                    </a:cubicBezTo>
                    <a:cubicBezTo>
                      <a:pt x="7" y="2"/>
                      <a:pt x="8" y="3"/>
                      <a:pt x="9" y="4"/>
                    </a:cubicBezTo>
                    <a:cubicBezTo>
                      <a:pt x="9" y="5"/>
                      <a:pt x="9" y="5"/>
                      <a:pt x="8" y="6"/>
                    </a:cubicBezTo>
                    <a:cubicBezTo>
                      <a:pt x="7" y="6"/>
                      <a:pt x="6" y="6"/>
                      <a:pt x="5" y="7"/>
                    </a:cubicBezTo>
                    <a:cubicBezTo>
                      <a:pt x="4" y="7"/>
                      <a:pt x="2" y="7"/>
                      <a:pt x="1" y="6"/>
                    </a:cubicBezTo>
                    <a:cubicBezTo>
                      <a:pt x="0" y="6"/>
                      <a:pt x="0" y="5"/>
                      <a:pt x="2" y="5"/>
                    </a:cubicBezTo>
                    <a:cubicBezTo>
                      <a:pt x="3" y="5"/>
                      <a:pt x="4" y="5"/>
                      <a:pt x="4" y="4"/>
                    </a:cubicBezTo>
                    <a:cubicBezTo>
                      <a:pt x="3" y="3"/>
                      <a:pt x="5" y="4"/>
                      <a:pt x="5" y="4"/>
                    </a:cubicBezTo>
                    <a:cubicBezTo>
                      <a:pt x="6" y="5"/>
                      <a:pt x="6" y="3"/>
                      <a:pt x="6" y="3"/>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31" name="Freeform 391">
                <a:extLst>
                  <a:ext uri="{FF2B5EF4-FFF2-40B4-BE49-F238E27FC236}">
                    <a16:creationId xmlns:a16="http://schemas.microsoft.com/office/drawing/2014/main" id="{239F0AA0-620F-4140-B3F2-AF12ECE08FF7}"/>
                  </a:ext>
                </a:extLst>
              </p:cNvPr>
              <p:cNvSpPr>
                <a:spLocks/>
              </p:cNvSpPr>
              <p:nvPr/>
            </p:nvSpPr>
            <p:spPr bwMode="gray">
              <a:xfrm>
                <a:off x="8753595" y="2798871"/>
                <a:ext cx="36513" cy="36514"/>
              </a:xfrm>
              <a:custGeom>
                <a:avLst/>
                <a:gdLst>
                  <a:gd name="T0" fmla="*/ 4 w 10"/>
                  <a:gd name="T1" fmla="*/ 3 h 10"/>
                  <a:gd name="T2" fmla="*/ 2 w 10"/>
                  <a:gd name="T3" fmla="*/ 7 h 10"/>
                  <a:gd name="T4" fmla="*/ 1 w 10"/>
                  <a:gd name="T5" fmla="*/ 8 h 10"/>
                  <a:gd name="T6" fmla="*/ 1 w 10"/>
                  <a:gd name="T7" fmla="*/ 9 h 10"/>
                  <a:gd name="T8" fmla="*/ 3 w 10"/>
                  <a:gd name="T9" fmla="*/ 9 h 10"/>
                  <a:gd name="T10" fmla="*/ 6 w 10"/>
                  <a:gd name="T11" fmla="*/ 7 h 10"/>
                  <a:gd name="T12" fmla="*/ 10 w 10"/>
                  <a:gd name="T13" fmla="*/ 6 h 10"/>
                  <a:gd name="T14" fmla="*/ 9 w 10"/>
                  <a:gd name="T15" fmla="*/ 3 h 10"/>
                  <a:gd name="T16" fmla="*/ 4 w 10"/>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4" y="3"/>
                    </a:moveTo>
                    <a:cubicBezTo>
                      <a:pt x="3" y="4"/>
                      <a:pt x="2" y="6"/>
                      <a:pt x="2" y="7"/>
                    </a:cubicBezTo>
                    <a:cubicBezTo>
                      <a:pt x="2" y="8"/>
                      <a:pt x="1" y="8"/>
                      <a:pt x="1" y="8"/>
                    </a:cubicBezTo>
                    <a:cubicBezTo>
                      <a:pt x="0" y="8"/>
                      <a:pt x="0" y="9"/>
                      <a:pt x="1" y="9"/>
                    </a:cubicBezTo>
                    <a:cubicBezTo>
                      <a:pt x="2" y="10"/>
                      <a:pt x="3" y="10"/>
                      <a:pt x="3" y="9"/>
                    </a:cubicBezTo>
                    <a:cubicBezTo>
                      <a:pt x="3" y="8"/>
                      <a:pt x="5" y="7"/>
                      <a:pt x="6" y="7"/>
                    </a:cubicBezTo>
                    <a:cubicBezTo>
                      <a:pt x="7" y="7"/>
                      <a:pt x="9" y="6"/>
                      <a:pt x="10" y="6"/>
                    </a:cubicBezTo>
                    <a:cubicBezTo>
                      <a:pt x="10" y="5"/>
                      <a:pt x="10" y="4"/>
                      <a:pt x="9" y="3"/>
                    </a:cubicBezTo>
                    <a:cubicBezTo>
                      <a:pt x="7" y="2"/>
                      <a:pt x="6" y="0"/>
                      <a:pt x="4" y="3"/>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32" name="Freeform 392">
                <a:extLst>
                  <a:ext uri="{FF2B5EF4-FFF2-40B4-BE49-F238E27FC236}">
                    <a16:creationId xmlns:a16="http://schemas.microsoft.com/office/drawing/2014/main" id="{CD2A5415-2976-4DAC-A185-0742391F6B83}"/>
                  </a:ext>
                </a:extLst>
              </p:cNvPr>
              <p:cNvSpPr>
                <a:spLocks/>
              </p:cNvSpPr>
              <p:nvPr/>
            </p:nvSpPr>
            <p:spPr bwMode="gray">
              <a:xfrm>
                <a:off x="8432916" y="2603601"/>
                <a:ext cx="407993" cy="220671"/>
              </a:xfrm>
              <a:custGeom>
                <a:avLst/>
                <a:gdLst>
                  <a:gd name="T0" fmla="*/ 111 w 113"/>
                  <a:gd name="T1" fmla="*/ 37 h 61"/>
                  <a:gd name="T2" fmla="*/ 106 w 113"/>
                  <a:gd name="T3" fmla="*/ 30 h 61"/>
                  <a:gd name="T4" fmla="*/ 99 w 113"/>
                  <a:gd name="T5" fmla="*/ 28 h 61"/>
                  <a:gd name="T6" fmla="*/ 104 w 113"/>
                  <a:gd name="T7" fmla="*/ 29 h 61"/>
                  <a:gd name="T8" fmla="*/ 106 w 113"/>
                  <a:gd name="T9" fmla="*/ 33 h 61"/>
                  <a:gd name="T10" fmla="*/ 109 w 113"/>
                  <a:gd name="T11" fmla="*/ 36 h 61"/>
                  <a:gd name="T12" fmla="*/ 104 w 113"/>
                  <a:gd name="T13" fmla="*/ 40 h 61"/>
                  <a:gd name="T14" fmla="*/ 99 w 113"/>
                  <a:gd name="T15" fmla="*/ 44 h 61"/>
                  <a:gd name="T16" fmla="*/ 93 w 113"/>
                  <a:gd name="T17" fmla="*/ 42 h 61"/>
                  <a:gd name="T18" fmla="*/ 90 w 113"/>
                  <a:gd name="T19" fmla="*/ 36 h 61"/>
                  <a:gd name="T20" fmla="*/ 85 w 113"/>
                  <a:gd name="T21" fmla="*/ 34 h 61"/>
                  <a:gd name="T22" fmla="*/ 84 w 113"/>
                  <a:gd name="T23" fmla="*/ 28 h 61"/>
                  <a:gd name="T24" fmla="*/ 79 w 113"/>
                  <a:gd name="T25" fmla="*/ 25 h 61"/>
                  <a:gd name="T26" fmla="*/ 73 w 113"/>
                  <a:gd name="T27" fmla="*/ 26 h 61"/>
                  <a:gd name="T28" fmla="*/ 74 w 113"/>
                  <a:gd name="T29" fmla="*/ 18 h 61"/>
                  <a:gd name="T30" fmla="*/ 74 w 113"/>
                  <a:gd name="T31" fmla="*/ 16 h 61"/>
                  <a:gd name="T32" fmla="*/ 77 w 113"/>
                  <a:gd name="T33" fmla="*/ 13 h 61"/>
                  <a:gd name="T34" fmla="*/ 80 w 113"/>
                  <a:gd name="T35" fmla="*/ 7 h 61"/>
                  <a:gd name="T36" fmla="*/ 76 w 113"/>
                  <a:gd name="T37" fmla="*/ 8 h 61"/>
                  <a:gd name="T38" fmla="*/ 72 w 113"/>
                  <a:gd name="T39" fmla="*/ 2 h 61"/>
                  <a:gd name="T40" fmla="*/ 71 w 113"/>
                  <a:gd name="T41" fmla="*/ 0 h 61"/>
                  <a:gd name="T42" fmla="*/ 66 w 113"/>
                  <a:gd name="T43" fmla="*/ 3 h 61"/>
                  <a:gd name="T44" fmla="*/ 62 w 113"/>
                  <a:gd name="T45" fmla="*/ 7 h 61"/>
                  <a:gd name="T46" fmla="*/ 60 w 113"/>
                  <a:gd name="T47" fmla="*/ 11 h 61"/>
                  <a:gd name="T48" fmla="*/ 1 w 113"/>
                  <a:gd name="T49" fmla="*/ 24 h 61"/>
                  <a:gd name="T50" fmla="*/ 65 w 113"/>
                  <a:gd name="T51" fmla="*/ 39 h 61"/>
                  <a:gd name="T52" fmla="*/ 68 w 113"/>
                  <a:gd name="T53" fmla="*/ 47 h 61"/>
                  <a:gd name="T54" fmla="*/ 68 w 113"/>
                  <a:gd name="T55" fmla="*/ 48 h 61"/>
                  <a:gd name="T56" fmla="*/ 73 w 113"/>
                  <a:gd name="T57" fmla="*/ 52 h 61"/>
                  <a:gd name="T58" fmla="*/ 77 w 113"/>
                  <a:gd name="T59" fmla="*/ 59 h 61"/>
                  <a:gd name="T60" fmla="*/ 79 w 113"/>
                  <a:gd name="T61" fmla="*/ 57 h 61"/>
                  <a:gd name="T62" fmla="*/ 82 w 113"/>
                  <a:gd name="T63" fmla="*/ 58 h 61"/>
                  <a:gd name="T64" fmla="*/ 83 w 113"/>
                  <a:gd name="T65" fmla="*/ 53 h 61"/>
                  <a:gd name="T66" fmla="*/ 86 w 113"/>
                  <a:gd name="T67" fmla="*/ 50 h 61"/>
                  <a:gd name="T68" fmla="*/ 89 w 113"/>
                  <a:gd name="T69" fmla="*/ 46 h 61"/>
                  <a:gd name="T70" fmla="*/ 92 w 113"/>
                  <a:gd name="T71" fmla="*/ 48 h 61"/>
                  <a:gd name="T72" fmla="*/ 95 w 113"/>
                  <a:gd name="T73" fmla="*/ 52 h 61"/>
                  <a:gd name="T74" fmla="*/ 97 w 113"/>
                  <a:gd name="T75" fmla="*/ 47 h 61"/>
                  <a:gd name="T76" fmla="*/ 105 w 113"/>
                  <a:gd name="T77" fmla="*/ 45 h 61"/>
                  <a:gd name="T78" fmla="*/ 112 w 113"/>
                  <a:gd name="T79"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3" h="61">
                    <a:moveTo>
                      <a:pt x="112" y="41"/>
                    </a:moveTo>
                    <a:cubicBezTo>
                      <a:pt x="112" y="40"/>
                      <a:pt x="112" y="38"/>
                      <a:pt x="111" y="37"/>
                    </a:cubicBezTo>
                    <a:cubicBezTo>
                      <a:pt x="111" y="36"/>
                      <a:pt x="110" y="33"/>
                      <a:pt x="109" y="33"/>
                    </a:cubicBezTo>
                    <a:cubicBezTo>
                      <a:pt x="108" y="32"/>
                      <a:pt x="107" y="31"/>
                      <a:pt x="106" y="30"/>
                    </a:cubicBezTo>
                    <a:cubicBezTo>
                      <a:pt x="106" y="28"/>
                      <a:pt x="103" y="26"/>
                      <a:pt x="101" y="27"/>
                    </a:cubicBezTo>
                    <a:cubicBezTo>
                      <a:pt x="100" y="27"/>
                      <a:pt x="99" y="28"/>
                      <a:pt x="99" y="28"/>
                    </a:cubicBezTo>
                    <a:cubicBezTo>
                      <a:pt x="100" y="29"/>
                      <a:pt x="100" y="29"/>
                      <a:pt x="101" y="28"/>
                    </a:cubicBezTo>
                    <a:cubicBezTo>
                      <a:pt x="102" y="28"/>
                      <a:pt x="103" y="28"/>
                      <a:pt x="104" y="29"/>
                    </a:cubicBezTo>
                    <a:cubicBezTo>
                      <a:pt x="105" y="30"/>
                      <a:pt x="105" y="32"/>
                      <a:pt x="105" y="34"/>
                    </a:cubicBezTo>
                    <a:cubicBezTo>
                      <a:pt x="105" y="35"/>
                      <a:pt x="106" y="34"/>
                      <a:pt x="106" y="33"/>
                    </a:cubicBezTo>
                    <a:cubicBezTo>
                      <a:pt x="106" y="33"/>
                      <a:pt x="106" y="32"/>
                      <a:pt x="107" y="32"/>
                    </a:cubicBezTo>
                    <a:cubicBezTo>
                      <a:pt x="108" y="33"/>
                      <a:pt x="108" y="35"/>
                      <a:pt x="109" y="36"/>
                    </a:cubicBezTo>
                    <a:cubicBezTo>
                      <a:pt x="109" y="37"/>
                      <a:pt x="108" y="38"/>
                      <a:pt x="108" y="38"/>
                    </a:cubicBezTo>
                    <a:cubicBezTo>
                      <a:pt x="107" y="39"/>
                      <a:pt x="105" y="40"/>
                      <a:pt x="104" y="40"/>
                    </a:cubicBezTo>
                    <a:cubicBezTo>
                      <a:pt x="103" y="41"/>
                      <a:pt x="102" y="43"/>
                      <a:pt x="102" y="43"/>
                    </a:cubicBezTo>
                    <a:cubicBezTo>
                      <a:pt x="101" y="44"/>
                      <a:pt x="100" y="44"/>
                      <a:pt x="99" y="44"/>
                    </a:cubicBezTo>
                    <a:cubicBezTo>
                      <a:pt x="99" y="43"/>
                      <a:pt x="98" y="43"/>
                      <a:pt x="97" y="43"/>
                    </a:cubicBezTo>
                    <a:cubicBezTo>
                      <a:pt x="96" y="43"/>
                      <a:pt x="93" y="42"/>
                      <a:pt x="93" y="42"/>
                    </a:cubicBezTo>
                    <a:cubicBezTo>
                      <a:pt x="92" y="42"/>
                      <a:pt x="92" y="40"/>
                      <a:pt x="92" y="39"/>
                    </a:cubicBezTo>
                    <a:cubicBezTo>
                      <a:pt x="92" y="38"/>
                      <a:pt x="91" y="36"/>
                      <a:pt x="90" y="36"/>
                    </a:cubicBezTo>
                    <a:cubicBezTo>
                      <a:pt x="89" y="36"/>
                      <a:pt x="88" y="35"/>
                      <a:pt x="87" y="36"/>
                    </a:cubicBezTo>
                    <a:cubicBezTo>
                      <a:pt x="86" y="36"/>
                      <a:pt x="85" y="35"/>
                      <a:pt x="85" y="34"/>
                    </a:cubicBezTo>
                    <a:cubicBezTo>
                      <a:pt x="85" y="34"/>
                      <a:pt x="85" y="32"/>
                      <a:pt x="85" y="31"/>
                    </a:cubicBezTo>
                    <a:cubicBezTo>
                      <a:pt x="85" y="30"/>
                      <a:pt x="85" y="29"/>
                      <a:pt x="84" y="28"/>
                    </a:cubicBezTo>
                    <a:cubicBezTo>
                      <a:pt x="83" y="28"/>
                      <a:pt x="83" y="27"/>
                      <a:pt x="83" y="27"/>
                    </a:cubicBezTo>
                    <a:cubicBezTo>
                      <a:pt x="82" y="26"/>
                      <a:pt x="80" y="25"/>
                      <a:pt x="79" y="25"/>
                    </a:cubicBezTo>
                    <a:cubicBezTo>
                      <a:pt x="78" y="25"/>
                      <a:pt x="77" y="26"/>
                      <a:pt x="76" y="26"/>
                    </a:cubicBezTo>
                    <a:cubicBezTo>
                      <a:pt x="75" y="27"/>
                      <a:pt x="74" y="26"/>
                      <a:pt x="73" y="26"/>
                    </a:cubicBezTo>
                    <a:cubicBezTo>
                      <a:pt x="72" y="25"/>
                      <a:pt x="72" y="23"/>
                      <a:pt x="72" y="22"/>
                    </a:cubicBezTo>
                    <a:cubicBezTo>
                      <a:pt x="72" y="21"/>
                      <a:pt x="73" y="19"/>
                      <a:pt x="74" y="18"/>
                    </a:cubicBezTo>
                    <a:cubicBezTo>
                      <a:pt x="74" y="17"/>
                      <a:pt x="75" y="17"/>
                      <a:pt x="75" y="16"/>
                    </a:cubicBezTo>
                    <a:cubicBezTo>
                      <a:pt x="76" y="15"/>
                      <a:pt x="75" y="16"/>
                      <a:pt x="74" y="16"/>
                    </a:cubicBezTo>
                    <a:cubicBezTo>
                      <a:pt x="73" y="16"/>
                      <a:pt x="73" y="15"/>
                      <a:pt x="74" y="14"/>
                    </a:cubicBezTo>
                    <a:cubicBezTo>
                      <a:pt x="74" y="13"/>
                      <a:pt x="76" y="13"/>
                      <a:pt x="77" y="13"/>
                    </a:cubicBezTo>
                    <a:cubicBezTo>
                      <a:pt x="77" y="12"/>
                      <a:pt x="78" y="11"/>
                      <a:pt x="79" y="10"/>
                    </a:cubicBezTo>
                    <a:cubicBezTo>
                      <a:pt x="80" y="9"/>
                      <a:pt x="80" y="8"/>
                      <a:pt x="80" y="7"/>
                    </a:cubicBezTo>
                    <a:cubicBezTo>
                      <a:pt x="80" y="6"/>
                      <a:pt x="79" y="8"/>
                      <a:pt x="79" y="8"/>
                    </a:cubicBezTo>
                    <a:cubicBezTo>
                      <a:pt x="78" y="8"/>
                      <a:pt x="77" y="8"/>
                      <a:pt x="76" y="8"/>
                    </a:cubicBezTo>
                    <a:cubicBezTo>
                      <a:pt x="75" y="7"/>
                      <a:pt x="74" y="7"/>
                      <a:pt x="74" y="5"/>
                    </a:cubicBezTo>
                    <a:cubicBezTo>
                      <a:pt x="74" y="4"/>
                      <a:pt x="73" y="3"/>
                      <a:pt x="72" y="2"/>
                    </a:cubicBezTo>
                    <a:cubicBezTo>
                      <a:pt x="72" y="1"/>
                      <a:pt x="72" y="1"/>
                      <a:pt x="72" y="0"/>
                    </a:cubicBezTo>
                    <a:cubicBezTo>
                      <a:pt x="72" y="0"/>
                      <a:pt x="71" y="0"/>
                      <a:pt x="71" y="0"/>
                    </a:cubicBezTo>
                    <a:cubicBezTo>
                      <a:pt x="70" y="0"/>
                      <a:pt x="69" y="0"/>
                      <a:pt x="68" y="1"/>
                    </a:cubicBezTo>
                    <a:cubicBezTo>
                      <a:pt x="67" y="2"/>
                      <a:pt x="66" y="2"/>
                      <a:pt x="66" y="3"/>
                    </a:cubicBezTo>
                    <a:cubicBezTo>
                      <a:pt x="66" y="4"/>
                      <a:pt x="65" y="5"/>
                      <a:pt x="64" y="5"/>
                    </a:cubicBezTo>
                    <a:cubicBezTo>
                      <a:pt x="63" y="5"/>
                      <a:pt x="62" y="5"/>
                      <a:pt x="62" y="7"/>
                    </a:cubicBezTo>
                    <a:cubicBezTo>
                      <a:pt x="63" y="8"/>
                      <a:pt x="63" y="9"/>
                      <a:pt x="62" y="9"/>
                    </a:cubicBezTo>
                    <a:cubicBezTo>
                      <a:pt x="61" y="8"/>
                      <a:pt x="60" y="11"/>
                      <a:pt x="60" y="11"/>
                    </a:cubicBezTo>
                    <a:cubicBezTo>
                      <a:pt x="0" y="24"/>
                      <a:pt x="0" y="24"/>
                      <a:pt x="0" y="24"/>
                    </a:cubicBezTo>
                    <a:cubicBezTo>
                      <a:pt x="1" y="24"/>
                      <a:pt x="1" y="24"/>
                      <a:pt x="1" y="24"/>
                    </a:cubicBezTo>
                    <a:cubicBezTo>
                      <a:pt x="1" y="54"/>
                      <a:pt x="1" y="54"/>
                      <a:pt x="1" y="54"/>
                    </a:cubicBezTo>
                    <a:cubicBezTo>
                      <a:pt x="14" y="51"/>
                      <a:pt x="65" y="39"/>
                      <a:pt x="65" y="39"/>
                    </a:cubicBezTo>
                    <a:cubicBezTo>
                      <a:pt x="65" y="39"/>
                      <a:pt x="65" y="44"/>
                      <a:pt x="67" y="45"/>
                    </a:cubicBezTo>
                    <a:cubicBezTo>
                      <a:pt x="68" y="45"/>
                      <a:pt x="68" y="45"/>
                      <a:pt x="68" y="47"/>
                    </a:cubicBezTo>
                    <a:cubicBezTo>
                      <a:pt x="68" y="47"/>
                      <a:pt x="68" y="48"/>
                      <a:pt x="68" y="48"/>
                    </a:cubicBezTo>
                    <a:cubicBezTo>
                      <a:pt x="68" y="48"/>
                      <a:pt x="68" y="48"/>
                      <a:pt x="68" y="48"/>
                    </a:cubicBezTo>
                    <a:cubicBezTo>
                      <a:pt x="68" y="48"/>
                      <a:pt x="69" y="49"/>
                      <a:pt x="70" y="50"/>
                    </a:cubicBezTo>
                    <a:cubicBezTo>
                      <a:pt x="70" y="51"/>
                      <a:pt x="72" y="51"/>
                      <a:pt x="73" y="52"/>
                    </a:cubicBezTo>
                    <a:cubicBezTo>
                      <a:pt x="74" y="53"/>
                      <a:pt x="75" y="53"/>
                      <a:pt x="75" y="54"/>
                    </a:cubicBezTo>
                    <a:cubicBezTo>
                      <a:pt x="75" y="56"/>
                      <a:pt x="76" y="57"/>
                      <a:pt x="77" y="59"/>
                    </a:cubicBezTo>
                    <a:cubicBezTo>
                      <a:pt x="77" y="61"/>
                      <a:pt x="78" y="61"/>
                      <a:pt x="78" y="60"/>
                    </a:cubicBezTo>
                    <a:cubicBezTo>
                      <a:pt x="78" y="59"/>
                      <a:pt x="78" y="58"/>
                      <a:pt x="79" y="57"/>
                    </a:cubicBezTo>
                    <a:cubicBezTo>
                      <a:pt x="79" y="56"/>
                      <a:pt x="80" y="56"/>
                      <a:pt x="80" y="57"/>
                    </a:cubicBezTo>
                    <a:cubicBezTo>
                      <a:pt x="81" y="58"/>
                      <a:pt x="82" y="59"/>
                      <a:pt x="82" y="58"/>
                    </a:cubicBezTo>
                    <a:cubicBezTo>
                      <a:pt x="82" y="57"/>
                      <a:pt x="83" y="57"/>
                      <a:pt x="84" y="56"/>
                    </a:cubicBezTo>
                    <a:cubicBezTo>
                      <a:pt x="84" y="55"/>
                      <a:pt x="83" y="54"/>
                      <a:pt x="83" y="53"/>
                    </a:cubicBezTo>
                    <a:cubicBezTo>
                      <a:pt x="82" y="52"/>
                      <a:pt x="83" y="51"/>
                      <a:pt x="84" y="51"/>
                    </a:cubicBezTo>
                    <a:cubicBezTo>
                      <a:pt x="85" y="51"/>
                      <a:pt x="86" y="50"/>
                      <a:pt x="86" y="50"/>
                    </a:cubicBezTo>
                    <a:cubicBezTo>
                      <a:pt x="87" y="50"/>
                      <a:pt x="88" y="49"/>
                      <a:pt x="87" y="48"/>
                    </a:cubicBezTo>
                    <a:cubicBezTo>
                      <a:pt x="87" y="47"/>
                      <a:pt x="88" y="46"/>
                      <a:pt x="89" y="46"/>
                    </a:cubicBezTo>
                    <a:cubicBezTo>
                      <a:pt x="89" y="46"/>
                      <a:pt x="91" y="45"/>
                      <a:pt x="91" y="45"/>
                    </a:cubicBezTo>
                    <a:cubicBezTo>
                      <a:pt x="92" y="44"/>
                      <a:pt x="92" y="47"/>
                      <a:pt x="92" y="48"/>
                    </a:cubicBezTo>
                    <a:cubicBezTo>
                      <a:pt x="91" y="50"/>
                      <a:pt x="91" y="52"/>
                      <a:pt x="92" y="52"/>
                    </a:cubicBezTo>
                    <a:cubicBezTo>
                      <a:pt x="92" y="53"/>
                      <a:pt x="94" y="52"/>
                      <a:pt x="95" y="52"/>
                    </a:cubicBezTo>
                    <a:cubicBezTo>
                      <a:pt x="95" y="51"/>
                      <a:pt x="96" y="51"/>
                      <a:pt x="97" y="51"/>
                    </a:cubicBezTo>
                    <a:cubicBezTo>
                      <a:pt x="97" y="50"/>
                      <a:pt x="97" y="48"/>
                      <a:pt x="97" y="47"/>
                    </a:cubicBezTo>
                    <a:cubicBezTo>
                      <a:pt x="98" y="47"/>
                      <a:pt x="101" y="46"/>
                      <a:pt x="102" y="46"/>
                    </a:cubicBezTo>
                    <a:cubicBezTo>
                      <a:pt x="104" y="46"/>
                      <a:pt x="105" y="46"/>
                      <a:pt x="105" y="45"/>
                    </a:cubicBezTo>
                    <a:cubicBezTo>
                      <a:pt x="106" y="44"/>
                      <a:pt x="109" y="43"/>
                      <a:pt x="110" y="43"/>
                    </a:cubicBezTo>
                    <a:cubicBezTo>
                      <a:pt x="112" y="42"/>
                      <a:pt x="113" y="42"/>
                      <a:pt x="112" y="41"/>
                    </a:cubicBezTo>
                    <a:close/>
                  </a:path>
                </a:pathLst>
              </a:custGeom>
              <a:solidFill>
                <a:schemeClr val="accent1"/>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grpSp>
        <p:sp>
          <p:nvSpPr>
            <p:cNvPr id="53" name="Freeform 393">
              <a:extLst>
                <a:ext uri="{FF2B5EF4-FFF2-40B4-BE49-F238E27FC236}">
                  <a16:creationId xmlns:a16="http://schemas.microsoft.com/office/drawing/2014/main" id="{24725DAA-6917-433B-B3D7-187C89B756F5}"/>
                </a:ext>
              </a:extLst>
            </p:cNvPr>
            <p:cNvSpPr>
              <a:spLocks/>
            </p:cNvSpPr>
            <p:nvPr/>
          </p:nvSpPr>
          <p:spPr bwMode="gray">
            <a:xfrm>
              <a:off x="10205400" y="2956862"/>
              <a:ext cx="57292" cy="112615"/>
            </a:xfrm>
            <a:custGeom>
              <a:avLst/>
              <a:gdLst>
                <a:gd name="T0" fmla="*/ 17 w 17"/>
                <a:gd name="T1" fmla="*/ 22 h 33"/>
                <a:gd name="T2" fmla="*/ 16 w 17"/>
                <a:gd name="T3" fmla="*/ 19 h 33"/>
                <a:gd name="T4" fmla="*/ 16 w 17"/>
                <a:gd name="T5" fmla="*/ 16 h 33"/>
                <a:gd name="T6" fmla="*/ 15 w 17"/>
                <a:gd name="T7" fmla="*/ 14 h 33"/>
                <a:gd name="T8" fmla="*/ 15 w 17"/>
                <a:gd name="T9" fmla="*/ 10 h 33"/>
                <a:gd name="T10" fmla="*/ 16 w 17"/>
                <a:gd name="T11" fmla="*/ 9 h 33"/>
                <a:gd name="T12" fmla="*/ 16 w 17"/>
                <a:gd name="T13" fmla="*/ 9 h 33"/>
                <a:gd name="T14" fmla="*/ 16 w 17"/>
                <a:gd name="T15" fmla="*/ 8 h 33"/>
                <a:gd name="T16" fmla="*/ 15 w 17"/>
                <a:gd name="T17" fmla="*/ 6 h 33"/>
                <a:gd name="T18" fmla="*/ 13 w 17"/>
                <a:gd name="T19" fmla="*/ 0 h 33"/>
                <a:gd name="T20" fmla="*/ 0 w 17"/>
                <a:gd name="T21" fmla="*/ 3 h 33"/>
                <a:gd name="T22" fmla="*/ 6 w 17"/>
                <a:gd name="T23" fmla="*/ 25 h 33"/>
                <a:gd name="T24" fmla="*/ 6 w 17"/>
                <a:gd name="T25" fmla="*/ 32 h 33"/>
                <a:gd name="T26" fmla="*/ 9 w 17"/>
                <a:gd name="T27" fmla="*/ 31 h 33"/>
                <a:gd name="T28" fmla="*/ 12 w 17"/>
                <a:gd name="T29" fmla="*/ 29 h 33"/>
                <a:gd name="T30" fmla="*/ 17 w 17"/>
                <a:gd name="T31" fmla="*/ 26 h 33"/>
                <a:gd name="T32" fmla="*/ 17 w 17"/>
                <a:gd name="T33"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3">
                  <a:moveTo>
                    <a:pt x="17" y="22"/>
                  </a:moveTo>
                  <a:cubicBezTo>
                    <a:pt x="17" y="21"/>
                    <a:pt x="16" y="20"/>
                    <a:pt x="16" y="19"/>
                  </a:cubicBezTo>
                  <a:cubicBezTo>
                    <a:pt x="16" y="18"/>
                    <a:pt x="16" y="18"/>
                    <a:pt x="16" y="16"/>
                  </a:cubicBezTo>
                  <a:cubicBezTo>
                    <a:pt x="15" y="15"/>
                    <a:pt x="14" y="15"/>
                    <a:pt x="15" y="14"/>
                  </a:cubicBezTo>
                  <a:cubicBezTo>
                    <a:pt x="15" y="13"/>
                    <a:pt x="15" y="11"/>
                    <a:pt x="15" y="10"/>
                  </a:cubicBezTo>
                  <a:cubicBezTo>
                    <a:pt x="15" y="9"/>
                    <a:pt x="16" y="9"/>
                    <a:pt x="16" y="9"/>
                  </a:cubicBezTo>
                  <a:cubicBezTo>
                    <a:pt x="16" y="9"/>
                    <a:pt x="16" y="9"/>
                    <a:pt x="16" y="9"/>
                  </a:cubicBezTo>
                  <a:cubicBezTo>
                    <a:pt x="16" y="9"/>
                    <a:pt x="16" y="8"/>
                    <a:pt x="16" y="8"/>
                  </a:cubicBezTo>
                  <a:cubicBezTo>
                    <a:pt x="16" y="6"/>
                    <a:pt x="16" y="6"/>
                    <a:pt x="15" y="6"/>
                  </a:cubicBezTo>
                  <a:cubicBezTo>
                    <a:pt x="13" y="5"/>
                    <a:pt x="13" y="0"/>
                    <a:pt x="13" y="0"/>
                  </a:cubicBezTo>
                  <a:cubicBezTo>
                    <a:pt x="13" y="0"/>
                    <a:pt x="8" y="1"/>
                    <a:pt x="0" y="3"/>
                  </a:cubicBezTo>
                  <a:cubicBezTo>
                    <a:pt x="2" y="10"/>
                    <a:pt x="6" y="23"/>
                    <a:pt x="6" y="25"/>
                  </a:cubicBezTo>
                  <a:cubicBezTo>
                    <a:pt x="6" y="27"/>
                    <a:pt x="6" y="30"/>
                    <a:pt x="6" y="32"/>
                  </a:cubicBezTo>
                  <a:cubicBezTo>
                    <a:pt x="6" y="33"/>
                    <a:pt x="8" y="32"/>
                    <a:pt x="9" y="31"/>
                  </a:cubicBezTo>
                  <a:cubicBezTo>
                    <a:pt x="10" y="31"/>
                    <a:pt x="12" y="30"/>
                    <a:pt x="12" y="29"/>
                  </a:cubicBezTo>
                  <a:cubicBezTo>
                    <a:pt x="13" y="28"/>
                    <a:pt x="16" y="28"/>
                    <a:pt x="17" y="26"/>
                  </a:cubicBezTo>
                  <a:cubicBezTo>
                    <a:pt x="17" y="25"/>
                    <a:pt x="17" y="23"/>
                    <a:pt x="17" y="22"/>
                  </a:cubicBezTo>
                  <a:close/>
                </a:path>
              </a:pathLst>
            </a:custGeom>
            <a:solidFill>
              <a:schemeClr val="accent1"/>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54" name="Freeform 394">
              <a:extLst>
                <a:ext uri="{FF2B5EF4-FFF2-40B4-BE49-F238E27FC236}">
                  <a16:creationId xmlns:a16="http://schemas.microsoft.com/office/drawing/2014/main" id="{AD8750C7-C9AB-4A6E-A1DB-5716DE2E1810}"/>
                </a:ext>
              </a:extLst>
            </p:cNvPr>
            <p:cNvSpPr>
              <a:spLocks/>
            </p:cNvSpPr>
            <p:nvPr/>
          </p:nvSpPr>
          <p:spPr bwMode="gray">
            <a:xfrm>
              <a:off x="10034990" y="2967373"/>
              <a:ext cx="190976" cy="190694"/>
            </a:xfrm>
            <a:custGeom>
              <a:avLst/>
              <a:gdLst>
                <a:gd name="T0" fmla="*/ 57 w 57"/>
                <a:gd name="T1" fmla="*/ 22 h 56"/>
                <a:gd name="T2" fmla="*/ 51 w 57"/>
                <a:gd name="T3" fmla="*/ 0 h 56"/>
                <a:gd name="T4" fmla="*/ 0 w 57"/>
                <a:gd name="T5" fmla="*/ 12 h 56"/>
                <a:gd name="T6" fmla="*/ 0 w 57"/>
                <a:gd name="T7" fmla="*/ 12 h 56"/>
                <a:gd name="T8" fmla="*/ 5 w 57"/>
                <a:gd name="T9" fmla="*/ 41 h 56"/>
                <a:gd name="T10" fmla="*/ 7 w 57"/>
                <a:gd name="T11" fmla="*/ 45 h 56"/>
                <a:gd name="T12" fmla="*/ 8 w 57"/>
                <a:gd name="T13" fmla="*/ 47 h 56"/>
                <a:gd name="T14" fmla="*/ 5 w 57"/>
                <a:gd name="T15" fmla="*/ 49 h 56"/>
                <a:gd name="T16" fmla="*/ 2 w 57"/>
                <a:gd name="T17" fmla="*/ 53 h 56"/>
                <a:gd name="T18" fmla="*/ 6 w 57"/>
                <a:gd name="T19" fmla="*/ 56 h 56"/>
                <a:gd name="T20" fmla="*/ 9 w 57"/>
                <a:gd name="T21" fmla="*/ 53 h 56"/>
                <a:gd name="T22" fmla="*/ 11 w 57"/>
                <a:gd name="T23" fmla="*/ 50 h 56"/>
                <a:gd name="T24" fmla="*/ 15 w 57"/>
                <a:gd name="T25" fmla="*/ 49 h 56"/>
                <a:gd name="T26" fmla="*/ 17 w 57"/>
                <a:gd name="T27" fmla="*/ 47 h 56"/>
                <a:gd name="T28" fmla="*/ 19 w 57"/>
                <a:gd name="T29" fmla="*/ 44 h 56"/>
                <a:gd name="T30" fmla="*/ 23 w 57"/>
                <a:gd name="T31" fmla="*/ 43 h 56"/>
                <a:gd name="T32" fmla="*/ 24 w 57"/>
                <a:gd name="T33" fmla="*/ 39 h 56"/>
                <a:gd name="T34" fmla="*/ 28 w 57"/>
                <a:gd name="T35" fmla="*/ 39 h 56"/>
                <a:gd name="T36" fmla="*/ 32 w 57"/>
                <a:gd name="T37" fmla="*/ 38 h 56"/>
                <a:gd name="T38" fmla="*/ 36 w 57"/>
                <a:gd name="T39" fmla="*/ 37 h 56"/>
                <a:gd name="T40" fmla="*/ 39 w 57"/>
                <a:gd name="T41" fmla="*/ 35 h 56"/>
                <a:gd name="T42" fmla="*/ 44 w 57"/>
                <a:gd name="T43" fmla="*/ 34 h 56"/>
                <a:gd name="T44" fmla="*/ 47 w 57"/>
                <a:gd name="T45" fmla="*/ 33 h 56"/>
                <a:gd name="T46" fmla="*/ 50 w 57"/>
                <a:gd name="T47" fmla="*/ 32 h 56"/>
                <a:gd name="T48" fmla="*/ 53 w 57"/>
                <a:gd name="T49" fmla="*/ 31 h 56"/>
                <a:gd name="T50" fmla="*/ 55 w 57"/>
                <a:gd name="T51" fmla="*/ 28 h 56"/>
                <a:gd name="T52" fmla="*/ 57 w 57"/>
                <a:gd name="T53" fmla="*/ 29 h 56"/>
                <a:gd name="T54" fmla="*/ 57 w 57"/>
                <a:gd name="T55"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56">
                  <a:moveTo>
                    <a:pt x="57" y="22"/>
                  </a:moveTo>
                  <a:cubicBezTo>
                    <a:pt x="57" y="20"/>
                    <a:pt x="53" y="7"/>
                    <a:pt x="51" y="0"/>
                  </a:cubicBezTo>
                  <a:cubicBezTo>
                    <a:pt x="35" y="4"/>
                    <a:pt x="9" y="9"/>
                    <a:pt x="0" y="12"/>
                  </a:cubicBezTo>
                  <a:cubicBezTo>
                    <a:pt x="0" y="12"/>
                    <a:pt x="0" y="12"/>
                    <a:pt x="0" y="12"/>
                  </a:cubicBezTo>
                  <a:cubicBezTo>
                    <a:pt x="0" y="12"/>
                    <a:pt x="4" y="39"/>
                    <a:pt x="5" y="41"/>
                  </a:cubicBezTo>
                  <a:cubicBezTo>
                    <a:pt x="6" y="43"/>
                    <a:pt x="6" y="44"/>
                    <a:pt x="7" y="45"/>
                  </a:cubicBezTo>
                  <a:cubicBezTo>
                    <a:pt x="8" y="45"/>
                    <a:pt x="9" y="46"/>
                    <a:pt x="8" y="47"/>
                  </a:cubicBezTo>
                  <a:cubicBezTo>
                    <a:pt x="7" y="48"/>
                    <a:pt x="6" y="49"/>
                    <a:pt x="5" y="49"/>
                  </a:cubicBezTo>
                  <a:cubicBezTo>
                    <a:pt x="4" y="50"/>
                    <a:pt x="2" y="52"/>
                    <a:pt x="2" y="53"/>
                  </a:cubicBezTo>
                  <a:cubicBezTo>
                    <a:pt x="3" y="54"/>
                    <a:pt x="4" y="55"/>
                    <a:pt x="6" y="56"/>
                  </a:cubicBezTo>
                  <a:cubicBezTo>
                    <a:pt x="6" y="55"/>
                    <a:pt x="8" y="54"/>
                    <a:pt x="9" y="53"/>
                  </a:cubicBezTo>
                  <a:cubicBezTo>
                    <a:pt x="10" y="52"/>
                    <a:pt x="11" y="51"/>
                    <a:pt x="11" y="50"/>
                  </a:cubicBezTo>
                  <a:cubicBezTo>
                    <a:pt x="12" y="50"/>
                    <a:pt x="14" y="49"/>
                    <a:pt x="15" y="49"/>
                  </a:cubicBezTo>
                  <a:cubicBezTo>
                    <a:pt x="16" y="48"/>
                    <a:pt x="16" y="47"/>
                    <a:pt x="17" y="47"/>
                  </a:cubicBezTo>
                  <a:cubicBezTo>
                    <a:pt x="18" y="46"/>
                    <a:pt x="18" y="45"/>
                    <a:pt x="19" y="44"/>
                  </a:cubicBezTo>
                  <a:cubicBezTo>
                    <a:pt x="19" y="43"/>
                    <a:pt x="22" y="43"/>
                    <a:pt x="23" y="43"/>
                  </a:cubicBezTo>
                  <a:cubicBezTo>
                    <a:pt x="24" y="42"/>
                    <a:pt x="24" y="40"/>
                    <a:pt x="24" y="39"/>
                  </a:cubicBezTo>
                  <a:cubicBezTo>
                    <a:pt x="25" y="39"/>
                    <a:pt x="26" y="39"/>
                    <a:pt x="28" y="39"/>
                  </a:cubicBezTo>
                  <a:cubicBezTo>
                    <a:pt x="29" y="39"/>
                    <a:pt x="31" y="38"/>
                    <a:pt x="32" y="38"/>
                  </a:cubicBezTo>
                  <a:cubicBezTo>
                    <a:pt x="33" y="37"/>
                    <a:pt x="36" y="37"/>
                    <a:pt x="36" y="37"/>
                  </a:cubicBezTo>
                  <a:cubicBezTo>
                    <a:pt x="37" y="37"/>
                    <a:pt x="38" y="36"/>
                    <a:pt x="39" y="35"/>
                  </a:cubicBezTo>
                  <a:cubicBezTo>
                    <a:pt x="40" y="35"/>
                    <a:pt x="43" y="34"/>
                    <a:pt x="44" y="34"/>
                  </a:cubicBezTo>
                  <a:cubicBezTo>
                    <a:pt x="44" y="34"/>
                    <a:pt x="46" y="33"/>
                    <a:pt x="47" y="33"/>
                  </a:cubicBezTo>
                  <a:cubicBezTo>
                    <a:pt x="47" y="32"/>
                    <a:pt x="49" y="31"/>
                    <a:pt x="50" y="32"/>
                  </a:cubicBezTo>
                  <a:cubicBezTo>
                    <a:pt x="51" y="32"/>
                    <a:pt x="53" y="32"/>
                    <a:pt x="53" y="31"/>
                  </a:cubicBezTo>
                  <a:cubicBezTo>
                    <a:pt x="53" y="30"/>
                    <a:pt x="54" y="29"/>
                    <a:pt x="55" y="28"/>
                  </a:cubicBezTo>
                  <a:cubicBezTo>
                    <a:pt x="56" y="28"/>
                    <a:pt x="56" y="29"/>
                    <a:pt x="57" y="29"/>
                  </a:cubicBezTo>
                  <a:cubicBezTo>
                    <a:pt x="57" y="27"/>
                    <a:pt x="57" y="24"/>
                    <a:pt x="57" y="22"/>
                  </a:cubicBezTo>
                  <a:close/>
                </a:path>
              </a:pathLst>
            </a:custGeom>
            <a:solidFill>
              <a:schemeClr val="accent1"/>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55" name="Freeform 395">
              <a:extLst>
                <a:ext uri="{FF2B5EF4-FFF2-40B4-BE49-F238E27FC236}">
                  <a16:creationId xmlns:a16="http://schemas.microsoft.com/office/drawing/2014/main" id="{97D6BCA3-D76A-4855-B503-7DDF4BED44FD}"/>
                </a:ext>
              </a:extLst>
            </p:cNvPr>
            <p:cNvSpPr>
              <a:spLocks/>
            </p:cNvSpPr>
            <p:nvPr/>
          </p:nvSpPr>
          <p:spPr bwMode="gray">
            <a:xfrm>
              <a:off x="8577700" y="2776680"/>
              <a:ext cx="41134" cy="70572"/>
            </a:xfrm>
            <a:custGeom>
              <a:avLst/>
              <a:gdLst>
                <a:gd name="T0" fmla="*/ 2 w 12"/>
                <a:gd name="T1" fmla="*/ 21 h 21"/>
                <a:gd name="T2" fmla="*/ 0 w 12"/>
                <a:gd name="T3" fmla="*/ 16 h 21"/>
                <a:gd name="T4" fmla="*/ 3 w 12"/>
                <a:gd name="T5" fmla="*/ 11 h 21"/>
                <a:gd name="T6" fmla="*/ 4 w 12"/>
                <a:gd name="T7" fmla="*/ 6 h 21"/>
                <a:gd name="T8" fmla="*/ 7 w 12"/>
                <a:gd name="T9" fmla="*/ 3 h 21"/>
                <a:gd name="T10" fmla="*/ 8 w 12"/>
                <a:gd name="T11" fmla="*/ 1 h 21"/>
                <a:gd name="T12" fmla="*/ 11 w 12"/>
                <a:gd name="T13" fmla="*/ 0 h 21"/>
                <a:gd name="T14" fmla="*/ 10 w 12"/>
                <a:gd name="T15" fmla="*/ 3 h 21"/>
                <a:gd name="T16" fmla="*/ 9 w 12"/>
                <a:gd name="T17" fmla="*/ 6 h 21"/>
                <a:gd name="T18" fmla="*/ 9 w 12"/>
                <a:gd name="T19" fmla="*/ 9 h 21"/>
                <a:gd name="T20" fmla="*/ 7 w 12"/>
                <a:gd name="T21" fmla="*/ 12 h 21"/>
                <a:gd name="T22" fmla="*/ 6 w 12"/>
                <a:gd name="T23" fmla="*/ 15 h 21"/>
                <a:gd name="T24" fmla="*/ 6 w 12"/>
                <a:gd name="T25" fmla="*/ 17 h 21"/>
                <a:gd name="T26" fmla="*/ 6 w 12"/>
                <a:gd name="T27" fmla="*/ 18 h 21"/>
                <a:gd name="T28" fmla="*/ 5 w 12"/>
                <a:gd name="T29" fmla="*/ 20 h 21"/>
                <a:gd name="T30" fmla="*/ 3 w 12"/>
                <a:gd name="T31" fmla="*/ 20 h 21"/>
                <a:gd name="T32" fmla="*/ 2 w 12"/>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1">
                  <a:moveTo>
                    <a:pt x="2" y="21"/>
                  </a:moveTo>
                  <a:cubicBezTo>
                    <a:pt x="1" y="20"/>
                    <a:pt x="0" y="17"/>
                    <a:pt x="0" y="16"/>
                  </a:cubicBezTo>
                  <a:cubicBezTo>
                    <a:pt x="1" y="14"/>
                    <a:pt x="2" y="12"/>
                    <a:pt x="3" y="11"/>
                  </a:cubicBezTo>
                  <a:cubicBezTo>
                    <a:pt x="4" y="9"/>
                    <a:pt x="3" y="6"/>
                    <a:pt x="4" y="6"/>
                  </a:cubicBezTo>
                  <a:cubicBezTo>
                    <a:pt x="6" y="6"/>
                    <a:pt x="7" y="4"/>
                    <a:pt x="7" y="3"/>
                  </a:cubicBezTo>
                  <a:cubicBezTo>
                    <a:pt x="7" y="2"/>
                    <a:pt x="7" y="2"/>
                    <a:pt x="8" y="1"/>
                  </a:cubicBezTo>
                  <a:cubicBezTo>
                    <a:pt x="9" y="0"/>
                    <a:pt x="10" y="0"/>
                    <a:pt x="11" y="0"/>
                  </a:cubicBezTo>
                  <a:cubicBezTo>
                    <a:pt x="12" y="1"/>
                    <a:pt x="11" y="2"/>
                    <a:pt x="10" y="3"/>
                  </a:cubicBezTo>
                  <a:cubicBezTo>
                    <a:pt x="10" y="4"/>
                    <a:pt x="9" y="5"/>
                    <a:pt x="9" y="6"/>
                  </a:cubicBezTo>
                  <a:cubicBezTo>
                    <a:pt x="10" y="7"/>
                    <a:pt x="10" y="8"/>
                    <a:pt x="9" y="9"/>
                  </a:cubicBezTo>
                  <a:cubicBezTo>
                    <a:pt x="8" y="10"/>
                    <a:pt x="8" y="10"/>
                    <a:pt x="7" y="12"/>
                  </a:cubicBezTo>
                  <a:cubicBezTo>
                    <a:pt x="7" y="13"/>
                    <a:pt x="6" y="14"/>
                    <a:pt x="6" y="15"/>
                  </a:cubicBezTo>
                  <a:cubicBezTo>
                    <a:pt x="7" y="16"/>
                    <a:pt x="7" y="16"/>
                    <a:pt x="6" y="17"/>
                  </a:cubicBezTo>
                  <a:cubicBezTo>
                    <a:pt x="6" y="17"/>
                    <a:pt x="5" y="17"/>
                    <a:pt x="6" y="18"/>
                  </a:cubicBezTo>
                  <a:cubicBezTo>
                    <a:pt x="6" y="19"/>
                    <a:pt x="6" y="19"/>
                    <a:pt x="5" y="20"/>
                  </a:cubicBezTo>
                  <a:cubicBezTo>
                    <a:pt x="4" y="20"/>
                    <a:pt x="4" y="20"/>
                    <a:pt x="3" y="20"/>
                  </a:cubicBezTo>
                  <a:cubicBezTo>
                    <a:pt x="3" y="21"/>
                    <a:pt x="2" y="21"/>
                    <a:pt x="2" y="21"/>
                  </a:cubicBezTo>
                  <a:close/>
                </a:path>
              </a:pathLst>
            </a:custGeom>
            <a:solidFill>
              <a:srgbClr val="DEA20C"/>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56" name="Freeform 397">
              <a:extLst>
                <a:ext uri="{FF2B5EF4-FFF2-40B4-BE49-F238E27FC236}">
                  <a16:creationId xmlns:a16="http://schemas.microsoft.com/office/drawing/2014/main" id="{5ED6974F-3FD9-426B-886F-1FD7473DF736}"/>
                </a:ext>
              </a:extLst>
            </p:cNvPr>
            <p:cNvSpPr>
              <a:spLocks/>
            </p:cNvSpPr>
            <p:nvPr/>
          </p:nvSpPr>
          <p:spPr bwMode="gray">
            <a:xfrm>
              <a:off x="8029746" y="2567967"/>
              <a:ext cx="558236" cy="635145"/>
            </a:xfrm>
            <a:custGeom>
              <a:avLst/>
              <a:gdLst>
                <a:gd name="T0" fmla="*/ 164 w 167"/>
                <a:gd name="T1" fmla="*/ 81 h 186"/>
                <a:gd name="T2" fmla="*/ 157 w 167"/>
                <a:gd name="T3" fmla="*/ 83 h 186"/>
                <a:gd name="T4" fmla="*/ 150 w 167"/>
                <a:gd name="T5" fmla="*/ 94 h 186"/>
                <a:gd name="T6" fmla="*/ 148 w 167"/>
                <a:gd name="T7" fmla="*/ 87 h 186"/>
                <a:gd name="T8" fmla="*/ 155 w 167"/>
                <a:gd name="T9" fmla="*/ 77 h 186"/>
                <a:gd name="T10" fmla="*/ 154 w 167"/>
                <a:gd name="T11" fmla="*/ 67 h 186"/>
                <a:gd name="T12" fmla="*/ 151 w 167"/>
                <a:gd name="T13" fmla="*/ 61 h 186"/>
                <a:gd name="T14" fmla="*/ 150 w 167"/>
                <a:gd name="T15" fmla="*/ 53 h 186"/>
                <a:gd name="T16" fmla="*/ 148 w 167"/>
                <a:gd name="T17" fmla="*/ 45 h 186"/>
                <a:gd name="T18" fmla="*/ 140 w 167"/>
                <a:gd name="T19" fmla="*/ 41 h 186"/>
                <a:gd name="T20" fmla="*/ 132 w 167"/>
                <a:gd name="T21" fmla="*/ 36 h 186"/>
                <a:gd name="T22" fmla="*/ 122 w 167"/>
                <a:gd name="T23" fmla="*/ 35 h 186"/>
                <a:gd name="T24" fmla="*/ 81 w 167"/>
                <a:gd name="T25" fmla="*/ 25 h 186"/>
                <a:gd name="T26" fmla="*/ 73 w 167"/>
                <a:gd name="T27" fmla="*/ 16 h 186"/>
                <a:gd name="T28" fmla="*/ 64 w 167"/>
                <a:gd name="T29" fmla="*/ 13 h 186"/>
                <a:gd name="T30" fmla="*/ 55 w 167"/>
                <a:gd name="T31" fmla="*/ 15 h 186"/>
                <a:gd name="T32" fmla="*/ 59 w 167"/>
                <a:gd name="T33" fmla="*/ 5 h 186"/>
                <a:gd name="T34" fmla="*/ 52 w 167"/>
                <a:gd name="T35" fmla="*/ 4 h 186"/>
                <a:gd name="T36" fmla="*/ 38 w 167"/>
                <a:gd name="T37" fmla="*/ 10 h 186"/>
                <a:gd name="T38" fmla="*/ 26 w 167"/>
                <a:gd name="T39" fmla="*/ 13 h 186"/>
                <a:gd name="T40" fmla="*/ 19 w 167"/>
                <a:gd name="T41" fmla="*/ 14 h 186"/>
                <a:gd name="T42" fmla="*/ 16 w 167"/>
                <a:gd name="T43" fmla="*/ 40 h 186"/>
                <a:gd name="T44" fmla="*/ 11 w 167"/>
                <a:gd name="T45" fmla="*/ 43 h 186"/>
                <a:gd name="T46" fmla="*/ 3 w 167"/>
                <a:gd name="T47" fmla="*/ 53 h 186"/>
                <a:gd name="T48" fmla="*/ 2 w 167"/>
                <a:gd name="T49" fmla="*/ 61 h 186"/>
                <a:gd name="T50" fmla="*/ 8 w 167"/>
                <a:gd name="T51" fmla="*/ 67 h 186"/>
                <a:gd name="T52" fmla="*/ 5 w 167"/>
                <a:gd name="T53" fmla="*/ 74 h 186"/>
                <a:gd name="T54" fmla="*/ 5 w 167"/>
                <a:gd name="T55" fmla="*/ 85 h 186"/>
                <a:gd name="T56" fmla="*/ 5 w 167"/>
                <a:gd name="T57" fmla="*/ 95 h 186"/>
                <a:gd name="T58" fmla="*/ 16 w 167"/>
                <a:gd name="T59" fmla="*/ 102 h 186"/>
                <a:gd name="T60" fmla="*/ 28 w 167"/>
                <a:gd name="T61" fmla="*/ 109 h 186"/>
                <a:gd name="T62" fmla="*/ 34 w 167"/>
                <a:gd name="T63" fmla="*/ 118 h 186"/>
                <a:gd name="T64" fmla="*/ 45 w 167"/>
                <a:gd name="T65" fmla="*/ 125 h 186"/>
                <a:gd name="T66" fmla="*/ 52 w 167"/>
                <a:gd name="T67" fmla="*/ 138 h 186"/>
                <a:gd name="T68" fmla="*/ 54 w 167"/>
                <a:gd name="T69" fmla="*/ 148 h 186"/>
                <a:gd name="T70" fmla="*/ 58 w 167"/>
                <a:gd name="T71" fmla="*/ 157 h 186"/>
                <a:gd name="T72" fmla="*/ 57 w 167"/>
                <a:gd name="T73" fmla="*/ 168 h 186"/>
                <a:gd name="T74" fmla="*/ 67 w 167"/>
                <a:gd name="T75" fmla="*/ 180 h 186"/>
                <a:gd name="T76" fmla="*/ 74 w 167"/>
                <a:gd name="T77" fmla="*/ 186 h 186"/>
                <a:gd name="T78" fmla="*/ 160 w 167"/>
                <a:gd name="T79" fmla="*/ 172 h 186"/>
                <a:gd name="T80" fmla="*/ 156 w 167"/>
                <a:gd name="T81" fmla="*/ 159 h 186"/>
                <a:gd name="T82" fmla="*/ 155 w 167"/>
                <a:gd name="T83" fmla="*/ 147 h 186"/>
                <a:gd name="T84" fmla="*/ 157 w 167"/>
                <a:gd name="T85" fmla="*/ 135 h 186"/>
                <a:gd name="T86" fmla="*/ 158 w 167"/>
                <a:gd name="T87" fmla="*/ 120 h 186"/>
                <a:gd name="T88" fmla="*/ 163 w 167"/>
                <a:gd name="T89" fmla="*/ 106 h 186"/>
                <a:gd name="T90" fmla="*/ 163 w 167"/>
                <a:gd name="T91"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7" h="186">
                  <a:moveTo>
                    <a:pt x="166" y="87"/>
                  </a:moveTo>
                  <a:cubicBezTo>
                    <a:pt x="166" y="85"/>
                    <a:pt x="167" y="83"/>
                    <a:pt x="166" y="83"/>
                  </a:cubicBezTo>
                  <a:cubicBezTo>
                    <a:pt x="165" y="83"/>
                    <a:pt x="164" y="82"/>
                    <a:pt x="164" y="81"/>
                  </a:cubicBezTo>
                  <a:cubicBezTo>
                    <a:pt x="163" y="80"/>
                    <a:pt x="162" y="80"/>
                    <a:pt x="162" y="81"/>
                  </a:cubicBezTo>
                  <a:cubicBezTo>
                    <a:pt x="162" y="82"/>
                    <a:pt x="160" y="82"/>
                    <a:pt x="159" y="82"/>
                  </a:cubicBezTo>
                  <a:cubicBezTo>
                    <a:pt x="159" y="82"/>
                    <a:pt x="158" y="82"/>
                    <a:pt x="157" y="83"/>
                  </a:cubicBezTo>
                  <a:cubicBezTo>
                    <a:pt x="156" y="85"/>
                    <a:pt x="155" y="87"/>
                    <a:pt x="155" y="88"/>
                  </a:cubicBezTo>
                  <a:cubicBezTo>
                    <a:pt x="155" y="90"/>
                    <a:pt x="154" y="91"/>
                    <a:pt x="153" y="91"/>
                  </a:cubicBezTo>
                  <a:cubicBezTo>
                    <a:pt x="151" y="91"/>
                    <a:pt x="151" y="93"/>
                    <a:pt x="150" y="94"/>
                  </a:cubicBezTo>
                  <a:cubicBezTo>
                    <a:pt x="150" y="95"/>
                    <a:pt x="149" y="97"/>
                    <a:pt x="148" y="96"/>
                  </a:cubicBezTo>
                  <a:cubicBezTo>
                    <a:pt x="146" y="95"/>
                    <a:pt x="147" y="93"/>
                    <a:pt x="147" y="91"/>
                  </a:cubicBezTo>
                  <a:cubicBezTo>
                    <a:pt x="147" y="90"/>
                    <a:pt x="147" y="89"/>
                    <a:pt x="148" y="87"/>
                  </a:cubicBezTo>
                  <a:cubicBezTo>
                    <a:pt x="148" y="86"/>
                    <a:pt x="149" y="85"/>
                    <a:pt x="150" y="83"/>
                  </a:cubicBezTo>
                  <a:cubicBezTo>
                    <a:pt x="151" y="82"/>
                    <a:pt x="151" y="81"/>
                    <a:pt x="151" y="79"/>
                  </a:cubicBezTo>
                  <a:cubicBezTo>
                    <a:pt x="151" y="78"/>
                    <a:pt x="153" y="77"/>
                    <a:pt x="155" y="77"/>
                  </a:cubicBezTo>
                  <a:cubicBezTo>
                    <a:pt x="156" y="76"/>
                    <a:pt x="157" y="74"/>
                    <a:pt x="157" y="73"/>
                  </a:cubicBezTo>
                  <a:cubicBezTo>
                    <a:pt x="156" y="72"/>
                    <a:pt x="156" y="71"/>
                    <a:pt x="156" y="71"/>
                  </a:cubicBezTo>
                  <a:cubicBezTo>
                    <a:pt x="156" y="69"/>
                    <a:pt x="155" y="68"/>
                    <a:pt x="154" y="67"/>
                  </a:cubicBezTo>
                  <a:cubicBezTo>
                    <a:pt x="152" y="66"/>
                    <a:pt x="154" y="65"/>
                    <a:pt x="155" y="63"/>
                  </a:cubicBezTo>
                  <a:cubicBezTo>
                    <a:pt x="155" y="61"/>
                    <a:pt x="156" y="60"/>
                    <a:pt x="154" y="60"/>
                  </a:cubicBezTo>
                  <a:cubicBezTo>
                    <a:pt x="153" y="59"/>
                    <a:pt x="153" y="60"/>
                    <a:pt x="151" y="61"/>
                  </a:cubicBezTo>
                  <a:cubicBezTo>
                    <a:pt x="149" y="61"/>
                    <a:pt x="149" y="60"/>
                    <a:pt x="149" y="59"/>
                  </a:cubicBezTo>
                  <a:cubicBezTo>
                    <a:pt x="149" y="57"/>
                    <a:pt x="149" y="57"/>
                    <a:pt x="149" y="56"/>
                  </a:cubicBezTo>
                  <a:cubicBezTo>
                    <a:pt x="150" y="55"/>
                    <a:pt x="151" y="54"/>
                    <a:pt x="150" y="53"/>
                  </a:cubicBezTo>
                  <a:cubicBezTo>
                    <a:pt x="149" y="51"/>
                    <a:pt x="151" y="51"/>
                    <a:pt x="150" y="50"/>
                  </a:cubicBezTo>
                  <a:cubicBezTo>
                    <a:pt x="149" y="49"/>
                    <a:pt x="149" y="49"/>
                    <a:pt x="150" y="48"/>
                  </a:cubicBezTo>
                  <a:cubicBezTo>
                    <a:pt x="151" y="48"/>
                    <a:pt x="149" y="46"/>
                    <a:pt x="148" y="45"/>
                  </a:cubicBezTo>
                  <a:cubicBezTo>
                    <a:pt x="146" y="43"/>
                    <a:pt x="146" y="45"/>
                    <a:pt x="144" y="44"/>
                  </a:cubicBezTo>
                  <a:cubicBezTo>
                    <a:pt x="143" y="44"/>
                    <a:pt x="143" y="43"/>
                    <a:pt x="141" y="43"/>
                  </a:cubicBezTo>
                  <a:cubicBezTo>
                    <a:pt x="140" y="44"/>
                    <a:pt x="139" y="42"/>
                    <a:pt x="140" y="41"/>
                  </a:cubicBezTo>
                  <a:cubicBezTo>
                    <a:pt x="141" y="41"/>
                    <a:pt x="141" y="40"/>
                    <a:pt x="140" y="39"/>
                  </a:cubicBezTo>
                  <a:cubicBezTo>
                    <a:pt x="139" y="38"/>
                    <a:pt x="138" y="37"/>
                    <a:pt x="136" y="36"/>
                  </a:cubicBezTo>
                  <a:cubicBezTo>
                    <a:pt x="134" y="36"/>
                    <a:pt x="133" y="36"/>
                    <a:pt x="132" y="36"/>
                  </a:cubicBezTo>
                  <a:cubicBezTo>
                    <a:pt x="130" y="36"/>
                    <a:pt x="130" y="36"/>
                    <a:pt x="129" y="35"/>
                  </a:cubicBezTo>
                  <a:cubicBezTo>
                    <a:pt x="128" y="35"/>
                    <a:pt x="126" y="34"/>
                    <a:pt x="125" y="36"/>
                  </a:cubicBezTo>
                  <a:cubicBezTo>
                    <a:pt x="125" y="37"/>
                    <a:pt x="123" y="36"/>
                    <a:pt x="122" y="35"/>
                  </a:cubicBezTo>
                  <a:cubicBezTo>
                    <a:pt x="120" y="35"/>
                    <a:pt x="119" y="35"/>
                    <a:pt x="117" y="34"/>
                  </a:cubicBezTo>
                  <a:cubicBezTo>
                    <a:pt x="115" y="32"/>
                    <a:pt x="112" y="31"/>
                    <a:pt x="109" y="31"/>
                  </a:cubicBezTo>
                  <a:cubicBezTo>
                    <a:pt x="107" y="30"/>
                    <a:pt x="84" y="26"/>
                    <a:pt x="81" y="25"/>
                  </a:cubicBezTo>
                  <a:cubicBezTo>
                    <a:pt x="79" y="24"/>
                    <a:pt x="79" y="22"/>
                    <a:pt x="79" y="20"/>
                  </a:cubicBezTo>
                  <a:cubicBezTo>
                    <a:pt x="79" y="19"/>
                    <a:pt x="77" y="18"/>
                    <a:pt x="76" y="17"/>
                  </a:cubicBezTo>
                  <a:cubicBezTo>
                    <a:pt x="75" y="17"/>
                    <a:pt x="75" y="16"/>
                    <a:pt x="73" y="16"/>
                  </a:cubicBezTo>
                  <a:cubicBezTo>
                    <a:pt x="72" y="16"/>
                    <a:pt x="72" y="16"/>
                    <a:pt x="71" y="15"/>
                  </a:cubicBezTo>
                  <a:cubicBezTo>
                    <a:pt x="70" y="15"/>
                    <a:pt x="70" y="15"/>
                    <a:pt x="69" y="15"/>
                  </a:cubicBezTo>
                  <a:cubicBezTo>
                    <a:pt x="68" y="15"/>
                    <a:pt x="65" y="14"/>
                    <a:pt x="64" y="13"/>
                  </a:cubicBezTo>
                  <a:cubicBezTo>
                    <a:pt x="62" y="12"/>
                    <a:pt x="61" y="12"/>
                    <a:pt x="61" y="13"/>
                  </a:cubicBezTo>
                  <a:cubicBezTo>
                    <a:pt x="60" y="13"/>
                    <a:pt x="58" y="15"/>
                    <a:pt x="57" y="15"/>
                  </a:cubicBezTo>
                  <a:cubicBezTo>
                    <a:pt x="55" y="16"/>
                    <a:pt x="55" y="15"/>
                    <a:pt x="55" y="15"/>
                  </a:cubicBezTo>
                  <a:cubicBezTo>
                    <a:pt x="56" y="14"/>
                    <a:pt x="56" y="13"/>
                    <a:pt x="57" y="12"/>
                  </a:cubicBezTo>
                  <a:cubicBezTo>
                    <a:pt x="58" y="11"/>
                    <a:pt x="57" y="11"/>
                    <a:pt x="57" y="9"/>
                  </a:cubicBezTo>
                  <a:cubicBezTo>
                    <a:pt x="56" y="8"/>
                    <a:pt x="58" y="6"/>
                    <a:pt x="59" y="5"/>
                  </a:cubicBezTo>
                  <a:cubicBezTo>
                    <a:pt x="60" y="3"/>
                    <a:pt x="59" y="1"/>
                    <a:pt x="58" y="1"/>
                  </a:cubicBezTo>
                  <a:cubicBezTo>
                    <a:pt x="56" y="0"/>
                    <a:pt x="56" y="1"/>
                    <a:pt x="55" y="1"/>
                  </a:cubicBezTo>
                  <a:cubicBezTo>
                    <a:pt x="54" y="1"/>
                    <a:pt x="53" y="2"/>
                    <a:pt x="52" y="4"/>
                  </a:cubicBezTo>
                  <a:cubicBezTo>
                    <a:pt x="52" y="5"/>
                    <a:pt x="49" y="5"/>
                    <a:pt x="47" y="5"/>
                  </a:cubicBezTo>
                  <a:cubicBezTo>
                    <a:pt x="46" y="5"/>
                    <a:pt x="43" y="7"/>
                    <a:pt x="42" y="8"/>
                  </a:cubicBezTo>
                  <a:cubicBezTo>
                    <a:pt x="41" y="9"/>
                    <a:pt x="39" y="9"/>
                    <a:pt x="38" y="10"/>
                  </a:cubicBezTo>
                  <a:cubicBezTo>
                    <a:pt x="37" y="10"/>
                    <a:pt x="35" y="10"/>
                    <a:pt x="33" y="11"/>
                  </a:cubicBezTo>
                  <a:cubicBezTo>
                    <a:pt x="32" y="12"/>
                    <a:pt x="31" y="13"/>
                    <a:pt x="30" y="12"/>
                  </a:cubicBezTo>
                  <a:cubicBezTo>
                    <a:pt x="29" y="12"/>
                    <a:pt x="27" y="12"/>
                    <a:pt x="26" y="13"/>
                  </a:cubicBezTo>
                  <a:cubicBezTo>
                    <a:pt x="24" y="13"/>
                    <a:pt x="23" y="12"/>
                    <a:pt x="22" y="10"/>
                  </a:cubicBezTo>
                  <a:cubicBezTo>
                    <a:pt x="20" y="11"/>
                    <a:pt x="19" y="11"/>
                    <a:pt x="19" y="13"/>
                  </a:cubicBezTo>
                  <a:cubicBezTo>
                    <a:pt x="19" y="14"/>
                    <a:pt x="21" y="14"/>
                    <a:pt x="19" y="14"/>
                  </a:cubicBezTo>
                  <a:cubicBezTo>
                    <a:pt x="17" y="14"/>
                    <a:pt x="17" y="14"/>
                    <a:pt x="17" y="14"/>
                  </a:cubicBezTo>
                  <a:cubicBezTo>
                    <a:pt x="18" y="39"/>
                    <a:pt x="18" y="39"/>
                    <a:pt x="18" y="39"/>
                  </a:cubicBezTo>
                  <a:cubicBezTo>
                    <a:pt x="18" y="39"/>
                    <a:pt x="16" y="39"/>
                    <a:pt x="16" y="40"/>
                  </a:cubicBezTo>
                  <a:cubicBezTo>
                    <a:pt x="16" y="42"/>
                    <a:pt x="15" y="41"/>
                    <a:pt x="14" y="41"/>
                  </a:cubicBezTo>
                  <a:cubicBezTo>
                    <a:pt x="13" y="41"/>
                    <a:pt x="14" y="42"/>
                    <a:pt x="13" y="42"/>
                  </a:cubicBezTo>
                  <a:cubicBezTo>
                    <a:pt x="13" y="43"/>
                    <a:pt x="12" y="43"/>
                    <a:pt x="11" y="43"/>
                  </a:cubicBezTo>
                  <a:cubicBezTo>
                    <a:pt x="10" y="43"/>
                    <a:pt x="9" y="44"/>
                    <a:pt x="8" y="45"/>
                  </a:cubicBezTo>
                  <a:cubicBezTo>
                    <a:pt x="7" y="46"/>
                    <a:pt x="6" y="47"/>
                    <a:pt x="5" y="49"/>
                  </a:cubicBezTo>
                  <a:cubicBezTo>
                    <a:pt x="4" y="50"/>
                    <a:pt x="4" y="52"/>
                    <a:pt x="3" y="53"/>
                  </a:cubicBezTo>
                  <a:cubicBezTo>
                    <a:pt x="2" y="54"/>
                    <a:pt x="1" y="54"/>
                    <a:pt x="1" y="54"/>
                  </a:cubicBezTo>
                  <a:cubicBezTo>
                    <a:pt x="1" y="54"/>
                    <a:pt x="1" y="57"/>
                    <a:pt x="1" y="58"/>
                  </a:cubicBezTo>
                  <a:cubicBezTo>
                    <a:pt x="0" y="59"/>
                    <a:pt x="1" y="61"/>
                    <a:pt x="2" y="61"/>
                  </a:cubicBezTo>
                  <a:cubicBezTo>
                    <a:pt x="3" y="60"/>
                    <a:pt x="4" y="60"/>
                    <a:pt x="5" y="61"/>
                  </a:cubicBezTo>
                  <a:cubicBezTo>
                    <a:pt x="5" y="63"/>
                    <a:pt x="6" y="64"/>
                    <a:pt x="7" y="64"/>
                  </a:cubicBezTo>
                  <a:cubicBezTo>
                    <a:pt x="8" y="65"/>
                    <a:pt x="8" y="66"/>
                    <a:pt x="8" y="67"/>
                  </a:cubicBezTo>
                  <a:cubicBezTo>
                    <a:pt x="7" y="68"/>
                    <a:pt x="7" y="68"/>
                    <a:pt x="7" y="69"/>
                  </a:cubicBezTo>
                  <a:cubicBezTo>
                    <a:pt x="7" y="70"/>
                    <a:pt x="6" y="71"/>
                    <a:pt x="5" y="71"/>
                  </a:cubicBezTo>
                  <a:cubicBezTo>
                    <a:pt x="5" y="72"/>
                    <a:pt x="5" y="73"/>
                    <a:pt x="5" y="74"/>
                  </a:cubicBezTo>
                  <a:cubicBezTo>
                    <a:pt x="5" y="76"/>
                    <a:pt x="5" y="78"/>
                    <a:pt x="5" y="79"/>
                  </a:cubicBezTo>
                  <a:cubicBezTo>
                    <a:pt x="4" y="80"/>
                    <a:pt x="4" y="80"/>
                    <a:pt x="4" y="81"/>
                  </a:cubicBezTo>
                  <a:cubicBezTo>
                    <a:pt x="4" y="82"/>
                    <a:pt x="5" y="83"/>
                    <a:pt x="5" y="85"/>
                  </a:cubicBezTo>
                  <a:cubicBezTo>
                    <a:pt x="5" y="86"/>
                    <a:pt x="6" y="87"/>
                    <a:pt x="5" y="88"/>
                  </a:cubicBezTo>
                  <a:cubicBezTo>
                    <a:pt x="5" y="89"/>
                    <a:pt x="5" y="89"/>
                    <a:pt x="5" y="91"/>
                  </a:cubicBezTo>
                  <a:cubicBezTo>
                    <a:pt x="5" y="93"/>
                    <a:pt x="4" y="94"/>
                    <a:pt x="5" y="95"/>
                  </a:cubicBezTo>
                  <a:cubicBezTo>
                    <a:pt x="5" y="96"/>
                    <a:pt x="7" y="96"/>
                    <a:pt x="8" y="98"/>
                  </a:cubicBezTo>
                  <a:cubicBezTo>
                    <a:pt x="8" y="99"/>
                    <a:pt x="10" y="101"/>
                    <a:pt x="11" y="101"/>
                  </a:cubicBezTo>
                  <a:cubicBezTo>
                    <a:pt x="12" y="102"/>
                    <a:pt x="14" y="102"/>
                    <a:pt x="16" y="102"/>
                  </a:cubicBezTo>
                  <a:cubicBezTo>
                    <a:pt x="17" y="102"/>
                    <a:pt x="19" y="102"/>
                    <a:pt x="19" y="104"/>
                  </a:cubicBezTo>
                  <a:cubicBezTo>
                    <a:pt x="20" y="105"/>
                    <a:pt x="20" y="107"/>
                    <a:pt x="22" y="107"/>
                  </a:cubicBezTo>
                  <a:cubicBezTo>
                    <a:pt x="23" y="107"/>
                    <a:pt x="26" y="109"/>
                    <a:pt x="28" y="109"/>
                  </a:cubicBezTo>
                  <a:cubicBezTo>
                    <a:pt x="29" y="110"/>
                    <a:pt x="31" y="110"/>
                    <a:pt x="31" y="112"/>
                  </a:cubicBezTo>
                  <a:cubicBezTo>
                    <a:pt x="31" y="113"/>
                    <a:pt x="32" y="114"/>
                    <a:pt x="32" y="115"/>
                  </a:cubicBezTo>
                  <a:cubicBezTo>
                    <a:pt x="32" y="117"/>
                    <a:pt x="33" y="117"/>
                    <a:pt x="34" y="118"/>
                  </a:cubicBezTo>
                  <a:cubicBezTo>
                    <a:pt x="35" y="118"/>
                    <a:pt x="37" y="120"/>
                    <a:pt x="38" y="121"/>
                  </a:cubicBezTo>
                  <a:cubicBezTo>
                    <a:pt x="39" y="122"/>
                    <a:pt x="40" y="122"/>
                    <a:pt x="41" y="123"/>
                  </a:cubicBezTo>
                  <a:cubicBezTo>
                    <a:pt x="42" y="123"/>
                    <a:pt x="45" y="124"/>
                    <a:pt x="45" y="125"/>
                  </a:cubicBezTo>
                  <a:cubicBezTo>
                    <a:pt x="46" y="125"/>
                    <a:pt x="48" y="127"/>
                    <a:pt x="49" y="128"/>
                  </a:cubicBezTo>
                  <a:cubicBezTo>
                    <a:pt x="50" y="129"/>
                    <a:pt x="52" y="133"/>
                    <a:pt x="52" y="134"/>
                  </a:cubicBezTo>
                  <a:cubicBezTo>
                    <a:pt x="52" y="135"/>
                    <a:pt x="51" y="137"/>
                    <a:pt x="52" y="138"/>
                  </a:cubicBezTo>
                  <a:cubicBezTo>
                    <a:pt x="52" y="140"/>
                    <a:pt x="53" y="140"/>
                    <a:pt x="53" y="142"/>
                  </a:cubicBezTo>
                  <a:cubicBezTo>
                    <a:pt x="53" y="143"/>
                    <a:pt x="53" y="144"/>
                    <a:pt x="53" y="145"/>
                  </a:cubicBezTo>
                  <a:cubicBezTo>
                    <a:pt x="54" y="147"/>
                    <a:pt x="53" y="147"/>
                    <a:pt x="54" y="148"/>
                  </a:cubicBezTo>
                  <a:cubicBezTo>
                    <a:pt x="55" y="149"/>
                    <a:pt x="54" y="150"/>
                    <a:pt x="55" y="151"/>
                  </a:cubicBezTo>
                  <a:cubicBezTo>
                    <a:pt x="56" y="152"/>
                    <a:pt x="57" y="152"/>
                    <a:pt x="58" y="153"/>
                  </a:cubicBezTo>
                  <a:cubicBezTo>
                    <a:pt x="59" y="154"/>
                    <a:pt x="59" y="155"/>
                    <a:pt x="58" y="157"/>
                  </a:cubicBezTo>
                  <a:cubicBezTo>
                    <a:pt x="58" y="158"/>
                    <a:pt x="57" y="159"/>
                    <a:pt x="57" y="160"/>
                  </a:cubicBezTo>
                  <a:cubicBezTo>
                    <a:pt x="56" y="161"/>
                    <a:pt x="56" y="162"/>
                    <a:pt x="56" y="164"/>
                  </a:cubicBezTo>
                  <a:cubicBezTo>
                    <a:pt x="56" y="165"/>
                    <a:pt x="57" y="167"/>
                    <a:pt x="57" y="168"/>
                  </a:cubicBezTo>
                  <a:cubicBezTo>
                    <a:pt x="58" y="169"/>
                    <a:pt x="58" y="170"/>
                    <a:pt x="59" y="171"/>
                  </a:cubicBezTo>
                  <a:cubicBezTo>
                    <a:pt x="60" y="173"/>
                    <a:pt x="59" y="176"/>
                    <a:pt x="61" y="178"/>
                  </a:cubicBezTo>
                  <a:cubicBezTo>
                    <a:pt x="62" y="179"/>
                    <a:pt x="64" y="180"/>
                    <a:pt x="67" y="180"/>
                  </a:cubicBezTo>
                  <a:cubicBezTo>
                    <a:pt x="70" y="180"/>
                    <a:pt x="71" y="179"/>
                    <a:pt x="72" y="181"/>
                  </a:cubicBezTo>
                  <a:cubicBezTo>
                    <a:pt x="72" y="183"/>
                    <a:pt x="72" y="183"/>
                    <a:pt x="73" y="185"/>
                  </a:cubicBezTo>
                  <a:cubicBezTo>
                    <a:pt x="73" y="185"/>
                    <a:pt x="74" y="186"/>
                    <a:pt x="74" y="186"/>
                  </a:cubicBezTo>
                  <a:cubicBezTo>
                    <a:pt x="161" y="181"/>
                    <a:pt x="161" y="181"/>
                    <a:pt x="161" y="181"/>
                  </a:cubicBezTo>
                  <a:cubicBezTo>
                    <a:pt x="161" y="180"/>
                    <a:pt x="160" y="179"/>
                    <a:pt x="160" y="177"/>
                  </a:cubicBezTo>
                  <a:cubicBezTo>
                    <a:pt x="159" y="176"/>
                    <a:pt x="160" y="174"/>
                    <a:pt x="160" y="172"/>
                  </a:cubicBezTo>
                  <a:cubicBezTo>
                    <a:pt x="161" y="170"/>
                    <a:pt x="160" y="168"/>
                    <a:pt x="159" y="166"/>
                  </a:cubicBezTo>
                  <a:cubicBezTo>
                    <a:pt x="157" y="165"/>
                    <a:pt x="158" y="164"/>
                    <a:pt x="158" y="163"/>
                  </a:cubicBezTo>
                  <a:cubicBezTo>
                    <a:pt x="158" y="162"/>
                    <a:pt x="157" y="160"/>
                    <a:pt x="156" y="159"/>
                  </a:cubicBezTo>
                  <a:cubicBezTo>
                    <a:pt x="155" y="158"/>
                    <a:pt x="156" y="157"/>
                    <a:pt x="156" y="156"/>
                  </a:cubicBezTo>
                  <a:cubicBezTo>
                    <a:pt x="157" y="154"/>
                    <a:pt x="156" y="153"/>
                    <a:pt x="155" y="151"/>
                  </a:cubicBezTo>
                  <a:cubicBezTo>
                    <a:pt x="155" y="150"/>
                    <a:pt x="155" y="148"/>
                    <a:pt x="155" y="147"/>
                  </a:cubicBezTo>
                  <a:cubicBezTo>
                    <a:pt x="155" y="145"/>
                    <a:pt x="155" y="144"/>
                    <a:pt x="157" y="142"/>
                  </a:cubicBezTo>
                  <a:cubicBezTo>
                    <a:pt x="157" y="141"/>
                    <a:pt x="158" y="140"/>
                    <a:pt x="157" y="139"/>
                  </a:cubicBezTo>
                  <a:cubicBezTo>
                    <a:pt x="157" y="137"/>
                    <a:pt x="157" y="137"/>
                    <a:pt x="157" y="135"/>
                  </a:cubicBezTo>
                  <a:cubicBezTo>
                    <a:pt x="158" y="134"/>
                    <a:pt x="159" y="133"/>
                    <a:pt x="159" y="131"/>
                  </a:cubicBezTo>
                  <a:cubicBezTo>
                    <a:pt x="160" y="129"/>
                    <a:pt x="159" y="127"/>
                    <a:pt x="159" y="125"/>
                  </a:cubicBezTo>
                  <a:cubicBezTo>
                    <a:pt x="158" y="124"/>
                    <a:pt x="158" y="121"/>
                    <a:pt x="158" y="120"/>
                  </a:cubicBezTo>
                  <a:cubicBezTo>
                    <a:pt x="158" y="118"/>
                    <a:pt x="159" y="115"/>
                    <a:pt x="159" y="114"/>
                  </a:cubicBezTo>
                  <a:cubicBezTo>
                    <a:pt x="159" y="112"/>
                    <a:pt x="161" y="112"/>
                    <a:pt x="163" y="111"/>
                  </a:cubicBezTo>
                  <a:cubicBezTo>
                    <a:pt x="164" y="109"/>
                    <a:pt x="164" y="107"/>
                    <a:pt x="163" y="106"/>
                  </a:cubicBezTo>
                  <a:cubicBezTo>
                    <a:pt x="162" y="105"/>
                    <a:pt x="162" y="102"/>
                    <a:pt x="162" y="100"/>
                  </a:cubicBezTo>
                  <a:cubicBezTo>
                    <a:pt x="162" y="99"/>
                    <a:pt x="163" y="98"/>
                    <a:pt x="162" y="97"/>
                  </a:cubicBezTo>
                  <a:cubicBezTo>
                    <a:pt x="162" y="95"/>
                    <a:pt x="163" y="94"/>
                    <a:pt x="163" y="93"/>
                  </a:cubicBezTo>
                  <a:cubicBezTo>
                    <a:pt x="164" y="92"/>
                    <a:pt x="165" y="89"/>
                    <a:pt x="166" y="87"/>
                  </a:cubicBezTo>
                  <a:close/>
                </a:path>
              </a:pathLst>
            </a:custGeom>
            <a:solidFill>
              <a:schemeClr val="accent1"/>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white"/>
                </a:solidFill>
                <a:effectLst/>
                <a:uLnTx/>
                <a:uFillTx/>
                <a:latin typeface="Arial"/>
                <a:ea typeface="+mn-ea"/>
                <a:cs typeface="+mn-cs"/>
              </a:endParaRPr>
            </a:p>
          </p:txBody>
        </p:sp>
        <p:grpSp>
          <p:nvGrpSpPr>
            <p:cNvPr id="57" name="Group 56">
              <a:extLst>
                <a:ext uri="{FF2B5EF4-FFF2-40B4-BE49-F238E27FC236}">
                  <a16:creationId xmlns:a16="http://schemas.microsoft.com/office/drawing/2014/main" id="{EEE38327-9F63-4D38-B3D0-46C7079C1B38}"/>
                </a:ext>
              </a:extLst>
            </p:cNvPr>
            <p:cNvGrpSpPr/>
            <p:nvPr/>
          </p:nvGrpSpPr>
          <p:grpSpPr bwMode="gray">
            <a:xfrm>
              <a:off x="8316226" y="2377273"/>
              <a:ext cx="841761" cy="900916"/>
              <a:chOff x="6578708" y="2132096"/>
              <a:chExt cx="909650" cy="952536"/>
            </a:xfrm>
            <a:solidFill>
              <a:schemeClr val="accent4"/>
            </a:solidFill>
          </p:grpSpPr>
          <p:sp>
            <p:nvSpPr>
              <p:cNvPr id="228" name="Freeform 404">
                <a:extLst>
                  <a:ext uri="{FF2B5EF4-FFF2-40B4-BE49-F238E27FC236}">
                    <a16:creationId xmlns:a16="http://schemas.microsoft.com/office/drawing/2014/main" id="{EF107C59-AB2B-4CCF-B6D7-B2F044AAFDAB}"/>
                  </a:ext>
                </a:extLst>
              </p:cNvPr>
              <p:cNvSpPr>
                <a:spLocks/>
              </p:cNvSpPr>
              <p:nvPr/>
            </p:nvSpPr>
            <p:spPr bwMode="gray">
              <a:xfrm>
                <a:off x="6686659" y="2132096"/>
                <a:ext cx="82551" cy="60327"/>
              </a:xfrm>
              <a:custGeom>
                <a:avLst/>
                <a:gdLst>
                  <a:gd name="T0" fmla="*/ 7 w 23"/>
                  <a:gd name="T1" fmla="*/ 10 h 17"/>
                  <a:gd name="T2" fmla="*/ 3 w 23"/>
                  <a:gd name="T3" fmla="*/ 12 h 17"/>
                  <a:gd name="T4" fmla="*/ 0 w 23"/>
                  <a:gd name="T5" fmla="*/ 14 h 17"/>
                  <a:gd name="T6" fmla="*/ 1 w 23"/>
                  <a:gd name="T7" fmla="*/ 16 h 17"/>
                  <a:gd name="T8" fmla="*/ 3 w 23"/>
                  <a:gd name="T9" fmla="*/ 17 h 17"/>
                  <a:gd name="T10" fmla="*/ 6 w 23"/>
                  <a:gd name="T11" fmla="*/ 15 h 17"/>
                  <a:gd name="T12" fmla="*/ 9 w 23"/>
                  <a:gd name="T13" fmla="*/ 14 h 17"/>
                  <a:gd name="T14" fmla="*/ 8 w 23"/>
                  <a:gd name="T15" fmla="*/ 13 h 17"/>
                  <a:gd name="T16" fmla="*/ 7 w 23"/>
                  <a:gd name="T17" fmla="*/ 12 h 17"/>
                  <a:gd name="T18" fmla="*/ 11 w 23"/>
                  <a:gd name="T19" fmla="*/ 10 h 17"/>
                  <a:gd name="T20" fmla="*/ 13 w 23"/>
                  <a:gd name="T21" fmla="*/ 9 h 17"/>
                  <a:gd name="T22" fmla="*/ 15 w 23"/>
                  <a:gd name="T23" fmla="*/ 8 h 17"/>
                  <a:gd name="T24" fmla="*/ 17 w 23"/>
                  <a:gd name="T25" fmla="*/ 7 h 17"/>
                  <a:gd name="T26" fmla="*/ 19 w 23"/>
                  <a:gd name="T27" fmla="*/ 5 h 17"/>
                  <a:gd name="T28" fmla="*/ 20 w 23"/>
                  <a:gd name="T29" fmla="*/ 3 h 17"/>
                  <a:gd name="T30" fmla="*/ 22 w 23"/>
                  <a:gd name="T31" fmla="*/ 1 h 17"/>
                  <a:gd name="T32" fmla="*/ 21 w 23"/>
                  <a:gd name="T33" fmla="*/ 0 h 17"/>
                  <a:gd name="T34" fmla="*/ 18 w 23"/>
                  <a:gd name="T35" fmla="*/ 2 h 17"/>
                  <a:gd name="T36" fmla="*/ 16 w 23"/>
                  <a:gd name="T37" fmla="*/ 3 h 17"/>
                  <a:gd name="T38" fmla="*/ 14 w 23"/>
                  <a:gd name="T39" fmla="*/ 5 h 17"/>
                  <a:gd name="T40" fmla="*/ 13 w 23"/>
                  <a:gd name="T41" fmla="*/ 5 h 17"/>
                  <a:gd name="T42" fmla="*/ 11 w 23"/>
                  <a:gd name="T43" fmla="*/ 7 h 17"/>
                  <a:gd name="T44" fmla="*/ 9 w 23"/>
                  <a:gd name="T45" fmla="*/ 8 h 17"/>
                  <a:gd name="T46" fmla="*/ 7 w 23"/>
                  <a:gd name="T4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17">
                    <a:moveTo>
                      <a:pt x="7" y="10"/>
                    </a:moveTo>
                    <a:cubicBezTo>
                      <a:pt x="5" y="10"/>
                      <a:pt x="4" y="11"/>
                      <a:pt x="3" y="12"/>
                    </a:cubicBezTo>
                    <a:cubicBezTo>
                      <a:pt x="2" y="13"/>
                      <a:pt x="0" y="13"/>
                      <a:pt x="0" y="14"/>
                    </a:cubicBezTo>
                    <a:cubicBezTo>
                      <a:pt x="0" y="15"/>
                      <a:pt x="1" y="15"/>
                      <a:pt x="1" y="16"/>
                    </a:cubicBezTo>
                    <a:cubicBezTo>
                      <a:pt x="1" y="17"/>
                      <a:pt x="2" y="17"/>
                      <a:pt x="3" y="17"/>
                    </a:cubicBezTo>
                    <a:cubicBezTo>
                      <a:pt x="4" y="17"/>
                      <a:pt x="5" y="15"/>
                      <a:pt x="6" y="15"/>
                    </a:cubicBezTo>
                    <a:cubicBezTo>
                      <a:pt x="7" y="15"/>
                      <a:pt x="8" y="14"/>
                      <a:pt x="9" y="14"/>
                    </a:cubicBezTo>
                    <a:cubicBezTo>
                      <a:pt x="10" y="14"/>
                      <a:pt x="10" y="13"/>
                      <a:pt x="8" y="13"/>
                    </a:cubicBezTo>
                    <a:cubicBezTo>
                      <a:pt x="7" y="13"/>
                      <a:pt x="6" y="13"/>
                      <a:pt x="7" y="12"/>
                    </a:cubicBezTo>
                    <a:cubicBezTo>
                      <a:pt x="9" y="11"/>
                      <a:pt x="11" y="10"/>
                      <a:pt x="11" y="10"/>
                    </a:cubicBezTo>
                    <a:cubicBezTo>
                      <a:pt x="12" y="9"/>
                      <a:pt x="12" y="9"/>
                      <a:pt x="13" y="9"/>
                    </a:cubicBezTo>
                    <a:cubicBezTo>
                      <a:pt x="14" y="9"/>
                      <a:pt x="14" y="9"/>
                      <a:pt x="15" y="8"/>
                    </a:cubicBezTo>
                    <a:cubicBezTo>
                      <a:pt x="16" y="8"/>
                      <a:pt x="16" y="7"/>
                      <a:pt x="17" y="7"/>
                    </a:cubicBezTo>
                    <a:cubicBezTo>
                      <a:pt x="18" y="6"/>
                      <a:pt x="19" y="6"/>
                      <a:pt x="19" y="5"/>
                    </a:cubicBezTo>
                    <a:cubicBezTo>
                      <a:pt x="18" y="4"/>
                      <a:pt x="19" y="3"/>
                      <a:pt x="20" y="3"/>
                    </a:cubicBezTo>
                    <a:cubicBezTo>
                      <a:pt x="21" y="2"/>
                      <a:pt x="22" y="1"/>
                      <a:pt x="22" y="1"/>
                    </a:cubicBezTo>
                    <a:cubicBezTo>
                      <a:pt x="23" y="0"/>
                      <a:pt x="22" y="0"/>
                      <a:pt x="21" y="0"/>
                    </a:cubicBezTo>
                    <a:cubicBezTo>
                      <a:pt x="20" y="1"/>
                      <a:pt x="19" y="2"/>
                      <a:pt x="18" y="2"/>
                    </a:cubicBezTo>
                    <a:cubicBezTo>
                      <a:pt x="18" y="2"/>
                      <a:pt x="17" y="2"/>
                      <a:pt x="16" y="3"/>
                    </a:cubicBezTo>
                    <a:cubicBezTo>
                      <a:pt x="16" y="4"/>
                      <a:pt x="15" y="5"/>
                      <a:pt x="14" y="5"/>
                    </a:cubicBezTo>
                    <a:cubicBezTo>
                      <a:pt x="13" y="5"/>
                      <a:pt x="13" y="5"/>
                      <a:pt x="13" y="5"/>
                    </a:cubicBezTo>
                    <a:cubicBezTo>
                      <a:pt x="12" y="6"/>
                      <a:pt x="12" y="7"/>
                      <a:pt x="11" y="7"/>
                    </a:cubicBezTo>
                    <a:cubicBezTo>
                      <a:pt x="10" y="7"/>
                      <a:pt x="10" y="8"/>
                      <a:pt x="9" y="8"/>
                    </a:cubicBezTo>
                    <a:cubicBezTo>
                      <a:pt x="8" y="9"/>
                      <a:pt x="8" y="9"/>
                      <a:pt x="7" y="1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29" name="Freeform 405">
                <a:extLst>
                  <a:ext uri="{FF2B5EF4-FFF2-40B4-BE49-F238E27FC236}">
                    <a16:creationId xmlns:a16="http://schemas.microsoft.com/office/drawing/2014/main" id="{E257252F-B929-4264-AE25-3F0ED0EEDDAD}"/>
                  </a:ext>
                </a:extLst>
              </p:cNvPr>
              <p:cNvSpPr>
                <a:spLocks noEditPoints="1"/>
              </p:cNvSpPr>
              <p:nvPr/>
            </p:nvSpPr>
            <p:spPr bwMode="gray">
              <a:xfrm>
                <a:off x="6578708" y="2232112"/>
                <a:ext cx="909650" cy="852520"/>
              </a:xfrm>
              <a:custGeom>
                <a:avLst/>
                <a:gdLst>
                  <a:gd name="T0" fmla="*/ 86 w 252"/>
                  <a:gd name="T1" fmla="*/ 101 h 236"/>
                  <a:gd name="T2" fmla="*/ 248 w 252"/>
                  <a:gd name="T3" fmla="*/ 162 h 236"/>
                  <a:gd name="T4" fmla="*/ 236 w 252"/>
                  <a:gd name="T5" fmla="*/ 129 h 236"/>
                  <a:gd name="T6" fmla="*/ 222 w 252"/>
                  <a:gd name="T7" fmla="*/ 131 h 236"/>
                  <a:gd name="T8" fmla="*/ 214 w 252"/>
                  <a:gd name="T9" fmla="*/ 145 h 236"/>
                  <a:gd name="T10" fmla="*/ 202 w 252"/>
                  <a:gd name="T11" fmla="*/ 139 h 236"/>
                  <a:gd name="T12" fmla="*/ 211 w 252"/>
                  <a:gd name="T13" fmla="*/ 125 h 236"/>
                  <a:gd name="T14" fmla="*/ 216 w 252"/>
                  <a:gd name="T15" fmla="*/ 112 h 236"/>
                  <a:gd name="T16" fmla="*/ 214 w 252"/>
                  <a:gd name="T17" fmla="*/ 94 h 236"/>
                  <a:gd name="T18" fmla="*/ 214 w 252"/>
                  <a:gd name="T19" fmla="*/ 85 h 236"/>
                  <a:gd name="T20" fmla="*/ 206 w 252"/>
                  <a:gd name="T21" fmla="*/ 76 h 236"/>
                  <a:gd name="T22" fmla="*/ 187 w 252"/>
                  <a:gd name="T23" fmla="*/ 70 h 236"/>
                  <a:gd name="T24" fmla="*/ 165 w 252"/>
                  <a:gd name="T25" fmla="*/ 64 h 236"/>
                  <a:gd name="T26" fmla="*/ 162 w 252"/>
                  <a:gd name="T27" fmla="*/ 78 h 236"/>
                  <a:gd name="T28" fmla="*/ 152 w 252"/>
                  <a:gd name="T29" fmla="*/ 89 h 236"/>
                  <a:gd name="T30" fmla="*/ 156 w 252"/>
                  <a:gd name="T31" fmla="*/ 102 h 236"/>
                  <a:gd name="T32" fmla="*/ 151 w 252"/>
                  <a:gd name="T33" fmla="*/ 105 h 236"/>
                  <a:gd name="T34" fmla="*/ 146 w 252"/>
                  <a:gd name="T35" fmla="*/ 97 h 236"/>
                  <a:gd name="T36" fmla="*/ 142 w 252"/>
                  <a:gd name="T37" fmla="*/ 95 h 236"/>
                  <a:gd name="T38" fmla="*/ 137 w 252"/>
                  <a:gd name="T39" fmla="*/ 105 h 236"/>
                  <a:gd name="T40" fmla="*/ 129 w 252"/>
                  <a:gd name="T41" fmla="*/ 115 h 236"/>
                  <a:gd name="T42" fmla="*/ 126 w 252"/>
                  <a:gd name="T43" fmla="*/ 149 h 236"/>
                  <a:gd name="T44" fmla="*/ 135 w 252"/>
                  <a:gd name="T45" fmla="*/ 181 h 236"/>
                  <a:gd name="T46" fmla="*/ 133 w 252"/>
                  <a:gd name="T47" fmla="*/ 221 h 236"/>
                  <a:gd name="T48" fmla="*/ 185 w 252"/>
                  <a:gd name="T49" fmla="*/ 233 h 236"/>
                  <a:gd name="T50" fmla="*/ 232 w 252"/>
                  <a:gd name="T51" fmla="*/ 216 h 236"/>
                  <a:gd name="T52" fmla="*/ 239 w 252"/>
                  <a:gd name="T53" fmla="*/ 199 h 236"/>
                  <a:gd name="T54" fmla="*/ 247 w 252"/>
                  <a:gd name="T55" fmla="*/ 183 h 236"/>
                  <a:gd name="T56" fmla="*/ 251 w 252"/>
                  <a:gd name="T57" fmla="*/ 177 h 236"/>
                  <a:gd name="T58" fmla="*/ 138 w 252"/>
                  <a:gd name="T59" fmla="*/ 58 h 236"/>
                  <a:gd name="T60" fmla="*/ 159 w 252"/>
                  <a:gd name="T61" fmla="*/ 54 h 236"/>
                  <a:gd name="T62" fmla="*/ 168 w 252"/>
                  <a:gd name="T63" fmla="*/ 51 h 236"/>
                  <a:gd name="T64" fmla="*/ 179 w 252"/>
                  <a:gd name="T65" fmla="*/ 52 h 236"/>
                  <a:gd name="T66" fmla="*/ 187 w 252"/>
                  <a:gd name="T67" fmla="*/ 48 h 236"/>
                  <a:gd name="T68" fmla="*/ 183 w 252"/>
                  <a:gd name="T69" fmla="*/ 41 h 236"/>
                  <a:gd name="T70" fmla="*/ 177 w 252"/>
                  <a:gd name="T71" fmla="*/ 31 h 236"/>
                  <a:gd name="T72" fmla="*/ 163 w 252"/>
                  <a:gd name="T73" fmla="*/ 35 h 236"/>
                  <a:gd name="T74" fmla="*/ 156 w 252"/>
                  <a:gd name="T75" fmla="*/ 23 h 236"/>
                  <a:gd name="T76" fmla="*/ 128 w 252"/>
                  <a:gd name="T77" fmla="*/ 29 h 236"/>
                  <a:gd name="T78" fmla="*/ 111 w 252"/>
                  <a:gd name="T79" fmla="*/ 40 h 236"/>
                  <a:gd name="T80" fmla="*/ 99 w 252"/>
                  <a:gd name="T81" fmla="*/ 38 h 236"/>
                  <a:gd name="T82" fmla="*/ 81 w 252"/>
                  <a:gd name="T83" fmla="*/ 30 h 236"/>
                  <a:gd name="T84" fmla="*/ 64 w 252"/>
                  <a:gd name="T85" fmla="*/ 25 h 236"/>
                  <a:gd name="T86" fmla="*/ 56 w 252"/>
                  <a:gd name="T87" fmla="*/ 31 h 236"/>
                  <a:gd name="T88" fmla="*/ 60 w 252"/>
                  <a:gd name="T89" fmla="*/ 16 h 236"/>
                  <a:gd name="T90" fmla="*/ 72 w 252"/>
                  <a:gd name="T91" fmla="*/ 4 h 236"/>
                  <a:gd name="T92" fmla="*/ 54 w 252"/>
                  <a:gd name="T93" fmla="*/ 8 h 236"/>
                  <a:gd name="T94" fmla="*/ 34 w 252"/>
                  <a:gd name="T95" fmla="*/ 25 h 236"/>
                  <a:gd name="T96" fmla="*/ 3 w 252"/>
                  <a:gd name="T97" fmla="*/ 42 h 236"/>
                  <a:gd name="T98" fmla="*/ 8 w 252"/>
                  <a:gd name="T99" fmla="*/ 48 h 236"/>
                  <a:gd name="T100" fmla="*/ 54 w 252"/>
                  <a:gd name="T101" fmla="*/ 64 h 236"/>
                  <a:gd name="T102" fmla="*/ 69 w 252"/>
                  <a:gd name="T103" fmla="*/ 69 h 236"/>
                  <a:gd name="T104" fmla="*/ 79 w 252"/>
                  <a:gd name="T105" fmla="*/ 78 h 236"/>
                  <a:gd name="T106" fmla="*/ 83 w 252"/>
                  <a:gd name="T107" fmla="*/ 88 h 236"/>
                  <a:gd name="T108" fmla="*/ 86 w 252"/>
                  <a:gd name="T109" fmla="*/ 100 h 236"/>
                  <a:gd name="T110" fmla="*/ 91 w 252"/>
                  <a:gd name="T111" fmla="*/ 87 h 236"/>
                  <a:gd name="T112" fmla="*/ 101 w 252"/>
                  <a:gd name="T113" fmla="*/ 66 h 236"/>
                  <a:gd name="T114" fmla="*/ 107 w 252"/>
                  <a:gd name="T115" fmla="*/ 69 h 236"/>
                  <a:gd name="T116" fmla="*/ 114 w 252"/>
                  <a:gd name="T117" fmla="*/ 66 h 236"/>
                  <a:gd name="T118" fmla="*/ 114 w 252"/>
                  <a:gd name="T119" fmla="*/ 72 h 236"/>
                  <a:gd name="T120" fmla="*/ 126 w 252"/>
                  <a:gd name="T121" fmla="*/ 5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36">
                    <a:moveTo>
                      <a:pt x="86" y="101"/>
                    </a:moveTo>
                    <a:cubicBezTo>
                      <a:pt x="86" y="101"/>
                      <a:pt x="86" y="101"/>
                      <a:pt x="86" y="101"/>
                    </a:cubicBezTo>
                    <a:cubicBezTo>
                      <a:pt x="86" y="101"/>
                      <a:pt x="86" y="101"/>
                      <a:pt x="86" y="101"/>
                    </a:cubicBezTo>
                    <a:cubicBezTo>
                      <a:pt x="86" y="101"/>
                      <a:pt x="86" y="101"/>
                      <a:pt x="86" y="101"/>
                    </a:cubicBezTo>
                    <a:close/>
                    <a:moveTo>
                      <a:pt x="86" y="101"/>
                    </a:moveTo>
                    <a:cubicBezTo>
                      <a:pt x="86" y="101"/>
                      <a:pt x="85" y="102"/>
                      <a:pt x="85" y="103"/>
                    </a:cubicBezTo>
                    <a:cubicBezTo>
                      <a:pt x="85" y="102"/>
                      <a:pt x="86" y="101"/>
                      <a:pt x="86" y="101"/>
                    </a:cubicBezTo>
                    <a:close/>
                    <a:moveTo>
                      <a:pt x="252" y="172"/>
                    </a:moveTo>
                    <a:cubicBezTo>
                      <a:pt x="252" y="171"/>
                      <a:pt x="252" y="168"/>
                      <a:pt x="252" y="168"/>
                    </a:cubicBezTo>
                    <a:cubicBezTo>
                      <a:pt x="250" y="168"/>
                      <a:pt x="249" y="164"/>
                      <a:pt x="248" y="162"/>
                    </a:cubicBezTo>
                    <a:cubicBezTo>
                      <a:pt x="247" y="159"/>
                      <a:pt x="246" y="155"/>
                      <a:pt x="246" y="153"/>
                    </a:cubicBezTo>
                    <a:cubicBezTo>
                      <a:pt x="246" y="151"/>
                      <a:pt x="244" y="148"/>
                      <a:pt x="243" y="146"/>
                    </a:cubicBezTo>
                    <a:cubicBezTo>
                      <a:pt x="242" y="144"/>
                      <a:pt x="242" y="142"/>
                      <a:pt x="242" y="140"/>
                    </a:cubicBezTo>
                    <a:cubicBezTo>
                      <a:pt x="242" y="138"/>
                      <a:pt x="241" y="136"/>
                      <a:pt x="240" y="134"/>
                    </a:cubicBezTo>
                    <a:cubicBezTo>
                      <a:pt x="239" y="133"/>
                      <a:pt x="237" y="130"/>
                      <a:pt x="236" y="129"/>
                    </a:cubicBezTo>
                    <a:cubicBezTo>
                      <a:pt x="235" y="128"/>
                      <a:pt x="234" y="128"/>
                      <a:pt x="233" y="128"/>
                    </a:cubicBezTo>
                    <a:cubicBezTo>
                      <a:pt x="232" y="128"/>
                      <a:pt x="231" y="127"/>
                      <a:pt x="230" y="127"/>
                    </a:cubicBezTo>
                    <a:cubicBezTo>
                      <a:pt x="229" y="127"/>
                      <a:pt x="228" y="128"/>
                      <a:pt x="228" y="129"/>
                    </a:cubicBezTo>
                    <a:cubicBezTo>
                      <a:pt x="227" y="130"/>
                      <a:pt x="227" y="130"/>
                      <a:pt x="226" y="130"/>
                    </a:cubicBezTo>
                    <a:cubicBezTo>
                      <a:pt x="224" y="130"/>
                      <a:pt x="225" y="131"/>
                      <a:pt x="222" y="131"/>
                    </a:cubicBezTo>
                    <a:cubicBezTo>
                      <a:pt x="220" y="132"/>
                      <a:pt x="221" y="133"/>
                      <a:pt x="220" y="134"/>
                    </a:cubicBezTo>
                    <a:cubicBezTo>
                      <a:pt x="220" y="135"/>
                      <a:pt x="220" y="135"/>
                      <a:pt x="219" y="137"/>
                    </a:cubicBezTo>
                    <a:cubicBezTo>
                      <a:pt x="219" y="138"/>
                      <a:pt x="218" y="139"/>
                      <a:pt x="218" y="139"/>
                    </a:cubicBezTo>
                    <a:cubicBezTo>
                      <a:pt x="217" y="140"/>
                      <a:pt x="217" y="141"/>
                      <a:pt x="216" y="143"/>
                    </a:cubicBezTo>
                    <a:cubicBezTo>
                      <a:pt x="216" y="145"/>
                      <a:pt x="214" y="144"/>
                      <a:pt x="214" y="145"/>
                    </a:cubicBezTo>
                    <a:cubicBezTo>
                      <a:pt x="213" y="146"/>
                      <a:pt x="212" y="149"/>
                      <a:pt x="211" y="149"/>
                    </a:cubicBezTo>
                    <a:cubicBezTo>
                      <a:pt x="210" y="148"/>
                      <a:pt x="208" y="149"/>
                      <a:pt x="207" y="149"/>
                    </a:cubicBezTo>
                    <a:cubicBezTo>
                      <a:pt x="206" y="149"/>
                      <a:pt x="205" y="150"/>
                      <a:pt x="204" y="149"/>
                    </a:cubicBezTo>
                    <a:cubicBezTo>
                      <a:pt x="204" y="148"/>
                      <a:pt x="203" y="147"/>
                      <a:pt x="202" y="145"/>
                    </a:cubicBezTo>
                    <a:cubicBezTo>
                      <a:pt x="201" y="144"/>
                      <a:pt x="202" y="141"/>
                      <a:pt x="202" y="139"/>
                    </a:cubicBezTo>
                    <a:cubicBezTo>
                      <a:pt x="202" y="137"/>
                      <a:pt x="202" y="136"/>
                      <a:pt x="203" y="134"/>
                    </a:cubicBezTo>
                    <a:cubicBezTo>
                      <a:pt x="204" y="133"/>
                      <a:pt x="205" y="132"/>
                      <a:pt x="206" y="132"/>
                    </a:cubicBezTo>
                    <a:cubicBezTo>
                      <a:pt x="207" y="132"/>
                      <a:pt x="208" y="133"/>
                      <a:pt x="208" y="132"/>
                    </a:cubicBezTo>
                    <a:cubicBezTo>
                      <a:pt x="208" y="132"/>
                      <a:pt x="208" y="131"/>
                      <a:pt x="209" y="130"/>
                    </a:cubicBezTo>
                    <a:cubicBezTo>
                      <a:pt x="211" y="128"/>
                      <a:pt x="211" y="126"/>
                      <a:pt x="211" y="125"/>
                    </a:cubicBezTo>
                    <a:cubicBezTo>
                      <a:pt x="211" y="123"/>
                      <a:pt x="211" y="122"/>
                      <a:pt x="212" y="120"/>
                    </a:cubicBezTo>
                    <a:cubicBezTo>
                      <a:pt x="212" y="119"/>
                      <a:pt x="213" y="119"/>
                      <a:pt x="213" y="121"/>
                    </a:cubicBezTo>
                    <a:cubicBezTo>
                      <a:pt x="214" y="122"/>
                      <a:pt x="214" y="120"/>
                      <a:pt x="215" y="119"/>
                    </a:cubicBezTo>
                    <a:cubicBezTo>
                      <a:pt x="215" y="117"/>
                      <a:pt x="215" y="117"/>
                      <a:pt x="216" y="117"/>
                    </a:cubicBezTo>
                    <a:cubicBezTo>
                      <a:pt x="217" y="118"/>
                      <a:pt x="216" y="115"/>
                      <a:pt x="216" y="112"/>
                    </a:cubicBezTo>
                    <a:cubicBezTo>
                      <a:pt x="216" y="110"/>
                      <a:pt x="216" y="108"/>
                      <a:pt x="216" y="107"/>
                    </a:cubicBezTo>
                    <a:cubicBezTo>
                      <a:pt x="216" y="105"/>
                      <a:pt x="217" y="104"/>
                      <a:pt x="217" y="103"/>
                    </a:cubicBezTo>
                    <a:cubicBezTo>
                      <a:pt x="217" y="101"/>
                      <a:pt x="216" y="100"/>
                      <a:pt x="216" y="99"/>
                    </a:cubicBezTo>
                    <a:cubicBezTo>
                      <a:pt x="216" y="98"/>
                      <a:pt x="216" y="97"/>
                      <a:pt x="215" y="97"/>
                    </a:cubicBezTo>
                    <a:cubicBezTo>
                      <a:pt x="215" y="96"/>
                      <a:pt x="215" y="95"/>
                      <a:pt x="214" y="94"/>
                    </a:cubicBezTo>
                    <a:cubicBezTo>
                      <a:pt x="214" y="93"/>
                      <a:pt x="213" y="94"/>
                      <a:pt x="212" y="93"/>
                    </a:cubicBezTo>
                    <a:cubicBezTo>
                      <a:pt x="210" y="92"/>
                      <a:pt x="210" y="92"/>
                      <a:pt x="209" y="90"/>
                    </a:cubicBezTo>
                    <a:cubicBezTo>
                      <a:pt x="209" y="88"/>
                      <a:pt x="209" y="88"/>
                      <a:pt x="210" y="87"/>
                    </a:cubicBezTo>
                    <a:cubicBezTo>
                      <a:pt x="211" y="86"/>
                      <a:pt x="212" y="87"/>
                      <a:pt x="213" y="88"/>
                    </a:cubicBezTo>
                    <a:cubicBezTo>
                      <a:pt x="214" y="89"/>
                      <a:pt x="214" y="87"/>
                      <a:pt x="214" y="85"/>
                    </a:cubicBezTo>
                    <a:cubicBezTo>
                      <a:pt x="214" y="84"/>
                      <a:pt x="213" y="84"/>
                      <a:pt x="212" y="83"/>
                    </a:cubicBezTo>
                    <a:cubicBezTo>
                      <a:pt x="211" y="82"/>
                      <a:pt x="211" y="81"/>
                      <a:pt x="210" y="80"/>
                    </a:cubicBezTo>
                    <a:cubicBezTo>
                      <a:pt x="209" y="79"/>
                      <a:pt x="210" y="80"/>
                      <a:pt x="210" y="79"/>
                    </a:cubicBezTo>
                    <a:cubicBezTo>
                      <a:pt x="210" y="78"/>
                      <a:pt x="210" y="78"/>
                      <a:pt x="209" y="77"/>
                    </a:cubicBezTo>
                    <a:cubicBezTo>
                      <a:pt x="207" y="76"/>
                      <a:pt x="207" y="76"/>
                      <a:pt x="206" y="76"/>
                    </a:cubicBezTo>
                    <a:cubicBezTo>
                      <a:pt x="205" y="76"/>
                      <a:pt x="203" y="76"/>
                      <a:pt x="202" y="75"/>
                    </a:cubicBezTo>
                    <a:cubicBezTo>
                      <a:pt x="201" y="74"/>
                      <a:pt x="200" y="74"/>
                      <a:pt x="198" y="74"/>
                    </a:cubicBezTo>
                    <a:cubicBezTo>
                      <a:pt x="196" y="75"/>
                      <a:pt x="195" y="74"/>
                      <a:pt x="194" y="72"/>
                    </a:cubicBezTo>
                    <a:cubicBezTo>
                      <a:pt x="193" y="71"/>
                      <a:pt x="191" y="72"/>
                      <a:pt x="189" y="72"/>
                    </a:cubicBezTo>
                    <a:cubicBezTo>
                      <a:pt x="188" y="72"/>
                      <a:pt x="187" y="71"/>
                      <a:pt x="187" y="70"/>
                    </a:cubicBezTo>
                    <a:cubicBezTo>
                      <a:pt x="187" y="69"/>
                      <a:pt x="185" y="68"/>
                      <a:pt x="184" y="67"/>
                    </a:cubicBezTo>
                    <a:cubicBezTo>
                      <a:pt x="182" y="66"/>
                      <a:pt x="180" y="66"/>
                      <a:pt x="179" y="66"/>
                    </a:cubicBezTo>
                    <a:cubicBezTo>
                      <a:pt x="177" y="67"/>
                      <a:pt x="175" y="67"/>
                      <a:pt x="174" y="65"/>
                    </a:cubicBezTo>
                    <a:cubicBezTo>
                      <a:pt x="173" y="64"/>
                      <a:pt x="170" y="63"/>
                      <a:pt x="168" y="63"/>
                    </a:cubicBezTo>
                    <a:cubicBezTo>
                      <a:pt x="167" y="62"/>
                      <a:pt x="166" y="63"/>
                      <a:pt x="165" y="64"/>
                    </a:cubicBezTo>
                    <a:cubicBezTo>
                      <a:pt x="164" y="65"/>
                      <a:pt x="163" y="65"/>
                      <a:pt x="162" y="64"/>
                    </a:cubicBezTo>
                    <a:cubicBezTo>
                      <a:pt x="162" y="63"/>
                      <a:pt x="161" y="66"/>
                      <a:pt x="161" y="67"/>
                    </a:cubicBezTo>
                    <a:cubicBezTo>
                      <a:pt x="161" y="69"/>
                      <a:pt x="160" y="69"/>
                      <a:pt x="159" y="70"/>
                    </a:cubicBezTo>
                    <a:cubicBezTo>
                      <a:pt x="157" y="71"/>
                      <a:pt x="158" y="73"/>
                      <a:pt x="158" y="75"/>
                    </a:cubicBezTo>
                    <a:cubicBezTo>
                      <a:pt x="159" y="77"/>
                      <a:pt x="161" y="78"/>
                      <a:pt x="162" y="78"/>
                    </a:cubicBezTo>
                    <a:cubicBezTo>
                      <a:pt x="163" y="77"/>
                      <a:pt x="165" y="78"/>
                      <a:pt x="164" y="79"/>
                    </a:cubicBezTo>
                    <a:cubicBezTo>
                      <a:pt x="164" y="80"/>
                      <a:pt x="162" y="80"/>
                      <a:pt x="161" y="80"/>
                    </a:cubicBezTo>
                    <a:cubicBezTo>
                      <a:pt x="159" y="81"/>
                      <a:pt x="158" y="80"/>
                      <a:pt x="157" y="81"/>
                    </a:cubicBezTo>
                    <a:cubicBezTo>
                      <a:pt x="156" y="82"/>
                      <a:pt x="154" y="83"/>
                      <a:pt x="152" y="84"/>
                    </a:cubicBezTo>
                    <a:cubicBezTo>
                      <a:pt x="151" y="85"/>
                      <a:pt x="152" y="88"/>
                      <a:pt x="152" y="89"/>
                    </a:cubicBezTo>
                    <a:cubicBezTo>
                      <a:pt x="152" y="91"/>
                      <a:pt x="152" y="94"/>
                      <a:pt x="152" y="96"/>
                    </a:cubicBezTo>
                    <a:cubicBezTo>
                      <a:pt x="152" y="97"/>
                      <a:pt x="152" y="100"/>
                      <a:pt x="153" y="100"/>
                    </a:cubicBezTo>
                    <a:cubicBezTo>
                      <a:pt x="154" y="99"/>
                      <a:pt x="154" y="96"/>
                      <a:pt x="153" y="94"/>
                    </a:cubicBezTo>
                    <a:cubicBezTo>
                      <a:pt x="153" y="93"/>
                      <a:pt x="154" y="94"/>
                      <a:pt x="155" y="96"/>
                    </a:cubicBezTo>
                    <a:cubicBezTo>
                      <a:pt x="156" y="97"/>
                      <a:pt x="156" y="100"/>
                      <a:pt x="156" y="102"/>
                    </a:cubicBezTo>
                    <a:cubicBezTo>
                      <a:pt x="156" y="103"/>
                      <a:pt x="155" y="102"/>
                      <a:pt x="154" y="101"/>
                    </a:cubicBezTo>
                    <a:cubicBezTo>
                      <a:pt x="153" y="101"/>
                      <a:pt x="154" y="102"/>
                      <a:pt x="155" y="103"/>
                    </a:cubicBezTo>
                    <a:cubicBezTo>
                      <a:pt x="155" y="104"/>
                      <a:pt x="154" y="105"/>
                      <a:pt x="153" y="105"/>
                    </a:cubicBezTo>
                    <a:cubicBezTo>
                      <a:pt x="152" y="105"/>
                      <a:pt x="152" y="103"/>
                      <a:pt x="152" y="102"/>
                    </a:cubicBezTo>
                    <a:cubicBezTo>
                      <a:pt x="152" y="101"/>
                      <a:pt x="151" y="103"/>
                      <a:pt x="151" y="105"/>
                    </a:cubicBezTo>
                    <a:cubicBezTo>
                      <a:pt x="150" y="107"/>
                      <a:pt x="148" y="108"/>
                      <a:pt x="147" y="107"/>
                    </a:cubicBezTo>
                    <a:cubicBezTo>
                      <a:pt x="145" y="107"/>
                      <a:pt x="146" y="106"/>
                      <a:pt x="145" y="104"/>
                    </a:cubicBezTo>
                    <a:cubicBezTo>
                      <a:pt x="145" y="103"/>
                      <a:pt x="145" y="103"/>
                      <a:pt x="145" y="101"/>
                    </a:cubicBezTo>
                    <a:cubicBezTo>
                      <a:pt x="146" y="99"/>
                      <a:pt x="145" y="99"/>
                      <a:pt x="145" y="99"/>
                    </a:cubicBezTo>
                    <a:cubicBezTo>
                      <a:pt x="144" y="99"/>
                      <a:pt x="145" y="98"/>
                      <a:pt x="146" y="97"/>
                    </a:cubicBezTo>
                    <a:cubicBezTo>
                      <a:pt x="147" y="95"/>
                      <a:pt x="146" y="94"/>
                      <a:pt x="145" y="92"/>
                    </a:cubicBezTo>
                    <a:cubicBezTo>
                      <a:pt x="145" y="91"/>
                      <a:pt x="147" y="90"/>
                      <a:pt x="147" y="89"/>
                    </a:cubicBezTo>
                    <a:cubicBezTo>
                      <a:pt x="147" y="88"/>
                      <a:pt x="146" y="89"/>
                      <a:pt x="145" y="90"/>
                    </a:cubicBezTo>
                    <a:cubicBezTo>
                      <a:pt x="144" y="90"/>
                      <a:pt x="144" y="90"/>
                      <a:pt x="144" y="92"/>
                    </a:cubicBezTo>
                    <a:cubicBezTo>
                      <a:pt x="144" y="93"/>
                      <a:pt x="143" y="95"/>
                      <a:pt x="142" y="95"/>
                    </a:cubicBezTo>
                    <a:cubicBezTo>
                      <a:pt x="141" y="96"/>
                      <a:pt x="142" y="98"/>
                      <a:pt x="141" y="99"/>
                    </a:cubicBezTo>
                    <a:cubicBezTo>
                      <a:pt x="140" y="101"/>
                      <a:pt x="139" y="101"/>
                      <a:pt x="138" y="100"/>
                    </a:cubicBezTo>
                    <a:cubicBezTo>
                      <a:pt x="137" y="99"/>
                      <a:pt x="137" y="100"/>
                      <a:pt x="136" y="101"/>
                    </a:cubicBezTo>
                    <a:cubicBezTo>
                      <a:pt x="135" y="102"/>
                      <a:pt x="136" y="102"/>
                      <a:pt x="136" y="103"/>
                    </a:cubicBezTo>
                    <a:cubicBezTo>
                      <a:pt x="137" y="103"/>
                      <a:pt x="137" y="104"/>
                      <a:pt x="137" y="105"/>
                    </a:cubicBezTo>
                    <a:cubicBezTo>
                      <a:pt x="136" y="106"/>
                      <a:pt x="135" y="105"/>
                      <a:pt x="135" y="104"/>
                    </a:cubicBezTo>
                    <a:cubicBezTo>
                      <a:pt x="135" y="103"/>
                      <a:pt x="134" y="103"/>
                      <a:pt x="133" y="103"/>
                    </a:cubicBezTo>
                    <a:cubicBezTo>
                      <a:pt x="132" y="103"/>
                      <a:pt x="133" y="107"/>
                      <a:pt x="133" y="109"/>
                    </a:cubicBezTo>
                    <a:cubicBezTo>
                      <a:pt x="133" y="111"/>
                      <a:pt x="130" y="111"/>
                      <a:pt x="129" y="111"/>
                    </a:cubicBezTo>
                    <a:cubicBezTo>
                      <a:pt x="127" y="112"/>
                      <a:pt x="128" y="114"/>
                      <a:pt x="129" y="115"/>
                    </a:cubicBezTo>
                    <a:cubicBezTo>
                      <a:pt x="130" y="117"/>
                      <a:pt x="129" y="120"/>
                      <a:pt x="129" y="123"/>
                    </a:cubicBezTo>
                    <a:cubicBezTo>
                      <a:pt x="129" y="126"/>
                      <a:pt x="128" y="128"/>
                      <a:pt x="128" y="131"/>
                    </a:cubicBezTo>
                    <a:cubicBezTo>
                      <a:pt x="127" y="133"/>
                      <a:pt x="125" y="137"/>
                      <a:pt x="124" y="138"/>
                    </a:cubicBezTo>
                    <a:cubicBezTo>
                      <a:pt x="122" y="140"/>
                      <a:pt x="123" y="140"/>
                      <a:pt x="124" y="142"/>
                    </a:cubicBezTo>
                    <a:cubicBezTo>
                      <a:pt x="125" y="144"/>
                      <a:pt x="126" y="146"/>
                      <a:pt x="126" y="149"/>
                    </a:cubicBezTo>
                    <a:cubicBezTo>
                      <a:pt x="126" y="151"/>
                      <a:pt x="126" y="153"/>
                      <a:pt x="124" y="155"/>
                    </a:cubicBezTo>
                    <a:cubicBezTo>
                      <a:pt x="123" y="156"/>
                      <a:pt x="124" y="158"/>
                      <a:pt x="125" y="160"/>
                    </a:cubicBezTo>
                    <a:cubicBezTo>
                      <a:pt x="126" y="162"/>
                      <a:pt x="127" y="162"/>
                      <a:pt x="127" y="164"/>
                    </a:cubicBezTo>
                    <a:cubicBezTo>
                      <a:pt x="127" y="165"/>
                      <a:pt x="127" y="166"/>
                      <a:pt x="129" y="169"/>
                    </a:cubicBezTo>
                    <a:cubicBezTo>
                      <a:pt x="130" y="172"/>
                      <a:pt x="134" y="180"/>
                      <a:pt x="135" y="181"/>
                    </a:cubicBezTo>
                    <a:cubicBezTo>
                      <a:pt x="136" y="182"/>
                      <a:pt x="137" y="187"/>
                      <a:pt x="137" y="189"/>
                    </a:cubicBezTo>
                    <a:cubicBezTo>
                      <a:pt x="138" y="192"/>
                      <a:pt x="138" y="197"/>
                      <a:pt x="138" y="198"/>
                    </a:cubicBezTo>
                    <a:cubicBezTo>
                      <a:pt x="138" y="199"/>
                      <a:pt x="137" y="202"/>
                      <a:pt x="137" y="204"/>
                    </a:cubicBezTo>
                    <a:cubicBezTo>
                      <a:pt x="138" y="206"/>
                      <a:pt x="137" y="210"/>
                      <a:pt x="136" y="212"/>
                    </a:cubicBezTo>
                    <a:cubicBezTo>
                      <a:pt x="136" y="215"/>
                      <a:pt x="134" y="219"/>
                      <a:pt x="133" y="221"/>
                    </a:cubicBezTo>
                    <a:cubicBezTo>
                      <a:pt x="131" y="223"/>
                      <a:pt x="130" y="224"/>
                      <a:pt x="130" y="228"/>
                    </a:cubicBezTo>
                    <a:cubicBezTo>
                      <a:pt x="130" y="231"/>
                      <a:pt x="129" y="232"/>
                      <a:pt x="127" y="234"/>
                    </a:cubicBezTo>
                    <a:cubicBezTo>
                      <a:pt x="126" y="235"/>
                      <a:pt x="125" y="236"/>
                      <a:pt x="125" y="236"/>
                    </a:cubicBezTo>
                    <a:cubicBezTo>
                      <a:pt x="185" y="230"/>
                      <a:pt x="185" y="230"/>
                      <a:pt x="185" y="230"/>
                    </a:cubicBezTo>
                    <a:cubicBezTo>
                      <a:pt x="185" y="233"/>
                      <a:pt x="185" y="233"/>
                      <a:pt x="185" y="233"/>
                    </a:cubicBezTo>
                    <a:cubicBezTo>
                      <a:pt x="226" y="226"/>
                      <a:pt x="226" y="226"/>
                      <a:pt x="226" y="226"/>
                    </a:cubicBezTo>
                    <a:cubicBezTo>
                      <a:pt x="227" y="225"/>
                      <a:pt x="227" y="223"/>
                      <a:pt x="227" y="222"/>
                    </a:cubicBezTo>
                    <a:cubicBezTo>
                      <a:pt x="228" y="220"/>
                      <a:pt x="229" y="220"/>
                      <a:pt x="229" y="220"/>
                    </a:cubicBezTo>
                    <a:cubicBezTo>
                      <a:pt x="230" y="219"/>
                      <a:pt x="230" y="218"/>
                      <a:pt x="231" y="217"/>
                    </a:cubicBezTo>
                    <a:cubicBezTo>
                      <a:pt x="232" y="217"/>
                      <a:pt x="232" y="217"/>
                      <a:pt x="232" y="216"/>
                    </a:cubicBezTo>
                    <a:cubicBezTo>
                      <a:pt x="232" y="215"/>
                      <a:pt x="232" y="215"/>
                      <a:pt x="233" y="215"/>
                    </a:cubicBezTo>
                    <a:cubicBezTo>
                      <a:pt x="234" y="214"/>
                      <a:pt x="234" y="213"/>
                      <a:pt x="234" y="211"/>
                    </a:cubicBezTo>
                    <a:cubicBezTo>
                      <a:pt x="234" y="210"/>
                      <a:pt x="235" y="210"/>
                      <a:pt x="235" y="210"/>
                    </a:cubicBezTo>
                    <a:cubicBezTo>
                      <a:pt x="235" y="210"/>
                      <a:pt x="235" y="205"/>
                      <a:pt x="235" y="203"/>
                    </a:cubicBezTo>
                    <a:cubicBezTo>
                      <a:pt x="235" y="202"/>
                      <a:pt x="238" y="200"/>
                      <a:pt x="239" y="199"/>
                    </a:cubicBezTo>
                    <a:cubicBezTo>
                      <a:pt x="241" y="198"/>
                      <a:pt x="241" y="198"/>
                      <a:pt x="241" y="196"/>
                    </a:cubicBezTo>
                    <a:cubicBezTo>
                      <a:pt x="241" y="194"/>
                      <a:pt x="241" y="194"/>
                      <a:pt x="241" y="192"/>
                    </a:cubicBezTo>
                    <a:cubicBezTo>
                      <a:pt x="241" y="190"/>
                      <a:pt x="242" y="187"/>
                      <a:pt x="242" y="186"/>
                    </a:cubicBezTo>
                    <a:cubicBezTo>
                      <a:pt x="242" y="185"/>
                      <a:pt x="243" y="185"/>
                      <a:pt x="244" y="184"/>
                    </a:cubicBezTo>
                    <a:cubicBezTo>
                      <a:pt x="245" y="183"/>
                      <a:pt x="246" y="183"/>
                      <a:pt x="247" y="183"/>
                    </a:cubicBezTo>
                    <a:cubicBezTo>
                      <a:pt x="248" y="183"/>
                      <a:pt x="249" y="184"/>
                      <a:pt x="249" y="186"/>
                    </a:cubicBezTo>
                    <a:cubicBezTo>
                      <a:pt x="249" y="187"/>
                      <a:pt x="249" y="188"/>
                      <a:pt x="249" y="188"/>
                    </a:cubicBezTo>
                    <a:cubicBezTo>
                      <a:pt x="249" y="188"/>
                      <a:pt x="251" y="186"/>
                      <a:pt x="251" y="185"/>
                    </a:cubicBezTo>
                    <a:cubicBezTo>
                      <a:pt x="251" y="183"/>
                      <a:pt x="252" y="182"/>
                      <a:pt x="252" y="181"/>
                    </a:cubicBezTo>
                    <a:cubicBezTo>
                      <a:pt x="252" y="179"/>
                      <a:pt x="251" y="178"/>
                      <a:pt x="251" y="177"/>
                    </a:cubicBezTo>
                    <a:cubicBezTo>
                      <a:pt x="251" y="176"/>
                      <a:pt x="251" y="173"/>
                      <a:pt x="252" y="172"/>
                    </a:cubicBezTo>
                    <a:close/>
                    <a:moveTo>
                      <a:pt x="131" y="60"/>
                    </a:moveTo>
                    <a:cubicBezTo>
                      <a:pt x="132" y="61"/>
                      <a:pt x="133" y="61"/>
                      <a:pt x="133" y="60"/>
                    </a:cubicBezTo>
                    <a:cubicBezTo>
                      <a:pt x="133" y="59"/>
                      <a:pt x="133" y="59"/>
                      <a:pt x="134" y="58"/>
                    </a:cubicBezTo>
                    <a:cubicBezTo>
                      <a:pt x="135" y="57"/>
                      <a:pt x="136" y="57"/>
                      <a:pt x="138" y="58"/>
                    </a:cubicBezTo>
                    <a:cubicBezTo>
                      <a:pt x="139" y="58"/>
                      <a:pt x="140" y="58"/>
                      <a:pt x="141" y="56"/>
                    </a:cubicBezTo>
                    <a:cubicBezTo>
                      <a:pt x="141" y="55"/>
                      <a:pt x="142" y="54"/>
                      <a:pt x="143" y="52"/>
                    </a:cubicBezTo>
                    <a:cubicBezTo>
                      <a:pt x="144" y="51"/>
                      <a:pt x="145" y="52"/>
                      <a:pt x="146" y="51"/>
                    </a:cubicBezTo>
                    <a:cubicBezTo>
                      <a:pt x="148" y="51"/>
                      <a:pt x="150" y="51"/>
                      <a:pt x="152" y="52"/>
                    </a:cubicBezTo>
                    <a:cubicBezTo>
                      <a:pt x="153" y="53"/>
                      <a:pt x="157" y="53"/>
                      <a:pt x="159" y="54"/>
                    </a:cubicBezTo>
                    <a:cubicBezTo>
                      <a:pt x="160" y="54"/>
                      <a:pt x="161" y="57"/>
                      <a:pt x="162" y="57"/>
                    </a:cubicBezTo>
                    <a:cubicBezTo>
                      <a:pt x="163" y="57"/>
                      <a:pt x="165" y="58"/>
                      <a:pt x="167" y="59"/>
                    </a:cubicBezTo>
                    <a:cubicBezTo>
                      <a:pt x="168" y="61"/>
                      <a:pt x="168" y="58"/>
                      <a:pt x="167" y="57"/>
                    </a:cubicBezTo>
                    <a:cubicBezTo>
                      <a:pt x="166" y="56"/>
                      <a:pt x="167" y="55"/>
                      <a:pt x="168" y="54"/>
                    </a:cubicBezTo>
                    <a:cubicBezTo>
                      <a:pt x="168" y="53"/>
                      <a:pt x="168" y="53"/>
                      <a:pt x="168" y="51"/>
                    </a:cubicBezTo>
                    <a:cubicBezTo>
                      <a:pt x="168" y="49"/>
                      <a:pt x="170" y="51"/>
                      <a:pt x="171" y="51"/>
                    </a:cubicBezTo>
                    <a:cubicBezTo>
                      <a:pt x="172" y="52"/>
                      <a:pt x="172" y="51"/>
                      <a:pt x="172" y="52"/>
                    </a:cubicBezTo>
                    <a:cubicBezTo>
                      <a:pt x="173" y="53"/>
                      <a:pt x="173" y="54"/>
                      <a:pt x="174" y="53"/>
                    </a:cubicBezTo>
                    <a:cubicBezTo>
                      <a:pt x="174" y="52"/>
                      <a:pt x="175" y="51"/>
                      <a:pt x="176" y="52"/>
                    </a:cubicBezTo>
                    <a:cubicBezTo>
                      <a:pt x="177" y="53"/>
                      <a:pt x="177" y="52"/>
                      <a:pt x="179" y="52"/>
                    </a:cubicBezTo>
                    <a:cubicBezTo>
                      <a:pt x="180" y="51"/>
                      <a:pt x="181" y="53"/>
                      <a:pt x="182" y="52"/>
                    </a:cubicBezTo>
                    <a:cubicBezTo>
                      <a:pt x="183" y="52"/>
                      <a:pt x="184" y="51"/>
                      <a:pt x="186" y="52"/>
                    </a:cubicBezTo>
                    <a:cubicBezTo>
                      <a:pt x="187" y="53"/>
                      <a:pt x="188" y="53"/>
                      <a:pt x="190" y="52"/>
                    </a:cubicBezTo>
                    <a:cubicBezTo>
                      <a:pt x="191" y="51"/>
                      <a:pt x="191" y="50"/>
                      <a:pt x="189" y="50"/>
                    </a:cubicBezTo>
                    <a:cubicBezTo>
                      <a:pt x="188" y="50"/>
                      <a:pt x="188" y="49"/>
                      <a:pt x="187" y="48"/>
                    </a:cubicBezTo>
                    <a:cubicBezTo>
                      <a:pt x="186" y="47"/>
                      <a:pt x="186" y="47"/>
                      <a:pt x="186" y="45"/>
                    </a:cubicBezTo>
                    <a:cubicBezTo>
                      <a:pt x="187" y="44"/>
                      <a:pt x="185" y="45"/>
                      <a:pt x="184" y="44"/>
                    </a:cubicBezTo>
                    <a:cubicBezTo>
                      <a:pt x="184" y="43"/>
                      <a:pt x="182" y="44"/>
                      <a:pt x="181" y="44"/>
                    </a:cubicBezTo>
                    <a:cubicBezTo>
                      <a:pt x="180" y="45"/>
                      <a:pt x="179" y="43"/>
                      <a:pt x="180" y="42"/>
                    </a:cubicBezTo>
                    <a:cubicBezTo>
                      <a:pt x="181" y="41"/>
                      <a:pt x="181" y="41"/>
                      <a:pt x="183" y="41"/>
                    </a:cubicBezTo>
                    <a:cubicBezTo>
                      <a:pt x="184" y="42"/>
                      <a:pt x="183" y="39"/>
                      <a:pt x="182" y="37"/>
                    </a:cubicBezTo>
                    <a:cubicBezTo>
                      <a:pt x="182" y="36"/>
                      <a:pt x="182" y="35"/>
                      <a:pt x="182" y="34"/>
                    </a:cubicBezTo>
                    <a:cubicBezTo>
                      <a:pt x="182" y="32"/>
                      <a:pt x="182" y="30"/>
                      <a:pt x="182" y="29"/>
                    </a:cubicBezTo>
                    <a:cubicBezTo>
                      <a:pt x="181" y="29"/>
                      <a:pt x="179" y="28"/>
                      <a:pt x="179" y="29"/>
                    </a:cubicBezTo>
                    <a:cubicBezTo>
                      <a:pt x="178" y="30"/>
                      <a:pt x="178" y="31"/>
                      <a:pt x="177" y="31"/>
                    </a:cubicBezTo>
                    <a:cubicBezTo>
                      <a:pt x="176" y="31"/>
                      <a:pt x="176" y="30"/>
                      <a:pt x="174" y="31"/>
                    </a:cubicBezTo>
                    <a:cubicBezTo>
                      <a:pt x="173" y="31"/>
                      <a:pt x="171" y="33"/>
                      <a:pt x="171" y="34"/>
                    </a:cubicBezTo>
                    <a:cubicBezTo>
                      <a:pt x="170" y="35"/>
                      <a:pt x="168" y="35"/>
                      <a:pt x="168" y="35"/>
                    </a:cubicBezTo>
                    <a:cubicBezTo>
                      <a:pt x="168" y="34"/>
                      <a:pt x="168" y="33"/>
                      <a:pt x="166" y="32"/>
                    </a:cubicBezTo>
                    <a:cubicBezTo>
                      <a:pt x="165" y="32"/>
                      <a:pt x="164" y="34"/>
                      <a:pt x="163" y="35"/>
                    </a:cubicBezTo>
                    <a:cubicBezTo>
                      <a:pt x="161" y="36"/>
                      <a:pt x="161" y="34"/>
                      <a:pt x="159" y="34"/>
                    </a:cubicBezTo>
                    <a:cubicBezTo>
                      <a:pt x="158" y="33"/>
                      <a:pt x="158" y="34"/>
                      <a:pt x="157" y="34"/>
                    </a:cubicBezTo>
                    <a:cubicBezTo>
                      <a:pt x="156" y="34"/>
                      <a:pt x="155" y="33"/>
                      <a:pt x="155" y="32"/>
                    </a:cubicBezTo>
                    <a:cubicBezTo>
                      <a:pt x="155" y="32"/>
                      <a:pt x="155" y="29"/>
                      <a:pt x="155" y="28"/>
                    </a:cubicBezTo>
                    <a:cubicBezTo>
                      <a:pt x="155" y="27"/>
                      <a:pt x="155" y="24"/>
                      <a:pt x="156" y="23"/>
                    </a:cubicBezTo>
                    <a:cubicBezTo>
                      <a:pt x="157" y="21"/>
                      <a:pt x="155" y="22"/>
                      <a:pt x="154" y="22"/>
                    </a:cubicBezTo>
                    <a:cubicBezTo>
                      <a:pt x="152" y="23"/>
                      <a:pt x="150" y="22"/>
                      <a:pt x="148" y="23"/>
                    </a:cubicBezTo>
                    <a:cubicBezTo>
                      <a:pt x="147" y="24"/>
                      <a:pt x="143" y="26"/>
                      <a:pt x="142" y="27"/>
                    </a:cubicBezTo>
                    <a:cubicBezTo>
                      <a:pt x="141" y="28"/>
                      <a:pt x="135" y="28"/>
                      <a:pt x="133" y="28"/>
                    </a:cubicBezTo>
                    <a:cubicBezTo>
                      <a:pt x="131" y="27"/>
                      <a:pt x="129" y="28"/>
                      <a:pt x="128" y="29"/>
                    </a:cubicBezTo>
                    <a:cubicBezTo>
                      <a:pt x="127" y="29"/>
                      <a:pt x="125" y="30"/>
                      <a:pt x="124" y="30"/>
                    </a:cubicBezTo>
                    <a:cubicBezTo>
                      <a:pt x="123" y="29"/>
                      <a:pt x="122" y="29"/>
                      <a:pt x="121" y="30"/>
                    </a:cubicBezTo>
                    <a:cubicBezTo>
                      <a:pt x="121" y="32"/>
                      <a:pt x="119" y="32"/>
                      <a:pt x="118" y="34"/>
                    </a:cubicBezTo>
                    <a:cubicBezTo>
                      <a:pt x="116" y="35"/>
                      <a:pt x="114" y="35"/>
                      <a:pt x="114" y="36"/>
                    </a:cubicBezTo>
                    <a:cubicBezTo>
                      <a:pt x="113" y="37"/>
                      <a:pt x="111" y="39"/>
                      <a:pt x="111" y="40"/>
                    </a:cubicBezTo>
                    <a:cubicBezTo>
                      <a:pt x="111" y="41"/>
                      <a:pt x="110" y="42"/>
                      <a:pt x="109" y="42"/>
                    </a:cubicBezTo>
                    <a:cubicBezTo>
                      <a:pt x="108" y="41"/>
                      <a:pt x="107" y="40"/>
                      <a:pt x="106" y="40"/>
                    </a:cubicBezTo>
                    <a:cubicBezTo>
                      <a:pt x="105" y="39"/>
                      <a:pt x="105" y="40"/>
                      <a:pt x="104" y="41"/>
                    </a:cubicBezTo>
                    <a:cubicBezTo>
                      <a:pt x="104" y="42"/>
                      <a:pt x="102" y="41"/>
                      <a:pt x="101" y="40"/>
                    </a:cubicBezTo>
                    <a:cubicBezTo>
                      <a:pt x="100" y="40"/>
                      <a:pt x="100" y="39"/>
                      <a:pt x="99" y="38"/>
                    </a:cubicBezTo>
                    <a:cubicBezTo>
                      <a:pt x="98" y="37"/>
                      <a:pt x="97" y="39"/>
                      <a:pt x="96" y="40"/>
                    </a:cubicBezTo>
                    <a:cubicBezTo>
                      <a:pt x="95" y="40"/>
                      <a:pt x="91" y="40"/>
                      <a:pt x="89" y="40"/>
                    </a:cubicBezTo>
                    <a:cubicBezTo>
                      <a:pt x="87" y="40"/>
                      <a:pt x="88" y="38"/>
                      <a:pt x="88" y="37"/>
                    </a:cubicBezTo>
                    <a:cubicBezTo>
                      <a:pt x="88" y="36"/>
                      <a:pt x="87" y="36"/>
                      <a:pt x="86" y="35"/>
                    </a:cubicBezTo>
                    <a:cubicBezTo>
                      <a:pt x="84" y="35"/>
                      <a:pt x="82" y="32"/>
                      <a:pt x="81" y="30"/>
                    </a:cubicBezTo>
                    <a:cubicBezTo>
                      <a:pt x="80" y="28"/>
                      <a:pt x="78" y="27"/>
                      <a:pt x="77" y="27"/>
                    </a:cubicBezTo>
                    <a:cubicBezTo>
                      <a:pt x="76" y="27"/>
                      <a:pt x="76" y="26"/>
                      <a:pt x="75" y="25"/>
                    </a:cubicBezTo>
                    <a:cubicBezTo>
                      <a:pt x="74" y="24"/>
                      <a:pt x="73" y="25"/>
                      <a:pt x="72" y="25"/>
                    </a:cubicBezTo>
                    <a:cubicBezTo>
                      <a:pt x="72" y="24"/>
                      <a:pt x="71" y="24"/>
                      <a:pt x="69" y="25"/>
                    </a:cubicBezTo>
                    <a:cubicBezTo>
                      <a:pt x="67" y="25"/>
                      <a:pt x="65" y="24"/>
                      <a:pt x="64" y="25"/>
                    </a:cubicBezTo>
                    <a:cubicBezTo>
                      <a:pt x="62" y="27"/>
                      <a:pt x="61" y="28"/>
                      <a:pt x="62" y="27"/>
                    </a:cubicBezTo>
                    <a:cubicBezTo>
                      <a:pt x="62" y="25"/>
                      <a:pt x="63" y="24"/>
                      <a:pt x="64" y="23"/>
                    </a:cubicBezTo>
                    <a:cubicBezTo>
                      <a:pt x="65" y="21"/>
                      <a:pt x="63" y="23"/>
                      <a:pt x="61" y="25"/>
                    </a:cubicBezTo>
                    <a:cubicBezTo>
                      <a:pt x="60" y="26"/>
                      <a:pt x="59" y="27"/>
                      <a:pt x="58" y="27"/>
                    </a:cubicBezTo>
                    <a:cubicBezTo>
                      <a:pt x="57" y="27"/>
                      <a:pt x="57" y="29"/>
                      <a:pt x="56" y="31"/>
                    </a:cubicBezTo>
                    <a:cubicBezTo>
                      <a:pt x="55" y="33"/>
                      <a:pt x="55" y="31"/>
                      <a:pt x="55" y="30"/>
                    </a:cubicBezTo>
                    <a:cubicBezTo>
                      <a:pt x="55" y="29"/>
                      <a:pt x="55" y="27"/>
                      <a:pt x="55" y="26"/>
                    </a:cubicBezTo>
                    <a:cubicBezTo>
                      <a:pt x="56" y="25"/>
                      <a:pt x="56" y="22"/>
                      <a:pt x="56" y="22"/>
                    </a:cubicBezTo>
                    <a:cubicBezTo>
                      <a:pt x="57" y="22"/>
                      <a:pt x="57" y="22"/>
                      <a:pt x="58" y="20"/>
                    </a:cubicBezTo>
                    <a:cubicBezTo>
                      <a:pt x="58" y="19"/>
                      <a:pt x="59" y="17"/>
                      <a:pt x="60" y="16"/>
                    </a:cubicBezTo>
                    <a:cubicBezTo>
                      <a:pt x="61" y="15"/>
                      <a:pt x="61" y="15"/>
                      <a:pt x="61" y="14"/>
                    </a:cubicBezTo>
                    <a:cubicBezTo>
                      <a:pt x="61" y="12"/>
                      <a:pt x="62" y="12"/>
                      <a:pt x="63" y="11"/>
                    </a:cubicBezTo>
                    <a:cubicBezTo>
                      <a:pt x="65" y="10"/>
                      <a:pt x="66" y="8"/>
                      <a:pt x="67" y="7"/>
                    </a:cubicBezTo>
                    <a:cubicBezTo>
                      <a:pt x="69" y="6"/>
                      <a:pt x="68" y="5"/>
                      <a:pt x="68" y="5"/>
                    </a:cubicBezTo>
                    <a:cubicBezTo>
                      <a:pt x="68" y="4"/>
                      <a:pt x="71" y="4"/>
                      <a:pt x="72" y="4"/>
                    </a:cubicBezTo>
                    <a:cubicBezTo>
                      <a:pt x="74" y="4"/>
                      <a:pt x="75" y="3"/>
                      <a:pt x="75" y="3"/>
                    </a:cubicBezTo>
                    <a:cubicBezTo>
                      <a:pt x="75" y="2"/>
                      <a:pt x="74" y="0"/>
                      <a:pt x="72" y="1"/>
                    </a:cubicBezTo>
                    <a:cubicBezTo>
                      <a:pt x="70" y="1"/>
                      <a:pt x="66" y="0"/>
                      <a:pt x="64" y="1"/>
                    </a:cubicBezTo>
                    <a:cubicBezTo>
                      <a:pt x="61" y="1"/>
                      <a:pt x="59" y="4"/>
                      <a:pt x="58" y="4"/>
                    </a:cubicBezTo>
                    <a:cubicBezTo>
                      <a:pt x="56" y="5"/>
                      <a:pt x="55" y="7"/>
                      <a:pt x="54" y="8"/>
                    </a:cubicBezTo>
                    <a:cubicBezTo>
                      <a:pt x="53" y="9"/>
                      <a:pt x="51" y="12"/>
                      <a:pt x="49" y="13"/>
                    </a:cubicBezTo>
                    <a:cubicBezTo>
                      <a:pt x="47" y="13"/>
                      <a:pt x="46" y="16"/>
                      <a:pt x="45" y="16"/>
                    </a:cubicBezTo>
                    <a:cubicBezTo>
                      <a:pt x="44" y="17"/>
                      <a:pt x="42" y="19"/>
                      <a:pt x="42" y="20"/>
                    </a:cubicBezTo>
                    <a:cubicBezTo>
                      <a:pt x="41" y="22"/>
                      <a:pt x="39" y="23"/>
                      <a:pt x="38" y="23"/>
                    </a:cubicBezTo>
                    <a:cubicBezTo>
                      <a:pt x="36" y="23"/>
                      <a:pt x="35" y="24"/>
                      <a:pt x="34" y="25"/>
                    </a:cubicBezTo>
                    <a:cubicBezTo>
                      <a:pt x="34" y="26"/>
                      <a:pt x="31" y="29"/>
                      <a:pt x="29" y="30"/>
                    </a:cubicBezTo>
                    <a:cubicBezTo>
                      <a:pt x="28" y="31"/>
                      <a:pt x="22" y="31"/>
                      <a:pt x="19" y="31"/>
                    </a:cubicBezTo>
                    <a:cubicBezTo>
                      <a:pt x="17" y="32"/>
                      <a:pt x="15" y="34"/>
                      <a:pt x="14" y="35"/>
                    </a:cubicBezTo>
                    <a:cubicBezTo>
                      <a:pt x="13" y="37"/>
                      <a:pt x="11" y="39"/>
                      <a:pt x="8" y="39"/>
                    </a:cubicBezTo>
                    <a:cubicBezTo>
                      <a:pt x="6" y="40"/>
                      <a:pt x="4" y="42"/>
                      <a:pt x="3" y="42"/>
                    </a:cubicBezTo>
                    <a:cubicBezTo>
                      <a:pt x="2" y="42"/>
                      <a:pt x="1" y="43"/>
                      <a:pt x="0" y="43"/>
                    </a:cubicBezTo>
                    <a:cubicBezTo>
                      <a:pt x="0" y="43"/>
                      <a:pt x="0" y="43"/>
                      <a:pt x="0" y="43"/>
                    </a:cubicBezTo>
                    <a:cubicBezTo>
                      <a:pt x="1" y="44"/>
                      <a:pt x="1" y="44"/>
                      <a:pt x="2" y="44"/>
                    </a:cubicBezTo>
                    <a:cubicBezTo>
                      <a:pt x="4" y="44"/>
                      <a:pt x="4" y="45"/>
                      <a:pt x="5" y="45"/>
                    </a:cubicBezTo>
                    <a:cubicBezTo>
                      <a:pt x="6" y="46"/>
                      <a:pt x="8" y="47"/>
                      <a:pt x="8" y="48"/>
                    </a:cubicBezTo>
                    <a:cubicBezTo>
                      <a:pt x="8" y="50"/>
                      <a:pt x="8" y="52"/>
                      <a:pt x="10" y="53"/>
                    </a:cubicBezTo>
                    <a:cubicBezTo>
                      <a:pt x="13" y="54"/>
                      <a:pt x="36" y="58"/>
                      <a:pt x="38" y="59"/>
                    </a:cubicBezTo>
                    <a:cubicBezTo>
                      <a:pt x="41" y="59"/>
                      <a:pt x="44" y="60"/>
                      <a:pt x="46" y="62"/>
                    </a:cubicBezTo>
                    <a:cubicBezTo>
                      <a:pt x="48" y="63"/>
                      <a:pt x="49" y="63"/>
                      <a:pt x="51" y="63"/>
                    </a:cubicBezTo>
                    <a:cubicBezTo>
                      <a:pt x="52" y="64"/>
                      <a:pt x="54" y="65"/>
                      <a:pt x="54" y="64"/>
                    </a:cubicBezTo>
                    <a:cubicBezTo>
                      <a:pt x="55" y="62"/>
                      <a:pt x="57" y="63"/>
                      <a:pt x="58" y="63"/>
                    </a:cubicBezTo>
                    <a:cubicBezTo>
                      <a:pt x="59" y="64"/>
                      <a:pt x="59" y="64"/>
                      <a:pt x="61" y="64"/>
                    </a:cubicBezTo>
                    <a:cubicBezTo>
                      <a:pt x="62" y="64"/>
                      <a:pt x="63" y="64"/>
                      <a:pt x="65" y="64"/>
                    </a:cubicBezTo>
                    <a:cubicBezTo>
                      <a:pt x="67" y="65"/>
                      <a:pt x="68" y="66"/>
                      <a:pt x="69" y="67"/>
                    </a:cubicBezTo>
                    <a:cubicBezTo>
                      <a:pt x="70" y="68"/>
                      <a:pt x="70" y="69"/>
                      <a:pt x="69" y="69"/>
                    </a:cubicBezTo>
                    <a:cubicBezTo>
                      <a:pt x="68" y="70"/>
                      <a:pt x="69" y="72"/>
                      <a:pt x="70" y="71"/>
                    </a:cubicBezTo>
                    <a:cubicBezTo>
                      <a:pt x="72" y="71"/>
                      <a:pt x="72" y="72"/>
                      <a:pt x="73" y="72"/>
                    </a:cubicBezTo>
                    <a:cubicBezTo>
                      <a:pt x="75" y="73"/>
                      <a:pt x="75" y="71"/>
                      <a:pt x="77" y="73"/>
                    </a:cubicBezTo>
                    <a:cubicBezTo>
                      <a:pt x="78" y="74"/>
                      <a:pt x="80" y="76"/>
                      <a:pt x="79" y="76"/>
                    </a:cubicBezTo>
                    <a:cubicBezTo>
                      <a:pt x="78" y="77"/>
                      <a:pt x="78" y="77"/>
                      <a:pt x="79" y="78"/>
                    </a:cubicBezTo>
                    <a:cubicBezTo>
                      <a:pt x="80" y="79"/>
                      <a:pt x="78" y="79"/>
                      <a:pt x="79" y="81"/>
                    </a:cubicBezTo>
                    <a:cubicBezTo>
                      <a:pt x="80" y="82"/>
                      <a:pt x="79" y="83"/>
                      <a:pt x="78" y="84"/>
                    </a:cubicBezTo>
                    <a:cubicBezTo>
                      <a:pt x="78" y="85"/>
                      <a:pt x="78" y="85"/>
                      <a:pt x="78" y="87"/>
                    </a:cubicBezTo>
                    <a:cubicBezTo>
                      <a:pt x="78" y="88"/>
                      <a:pt x="78" y="89"/>
                      <a:pt x="80" y="89"/>
                    </a:cubicBezTo>
                    <a:cubicBezTo>
                      <a:pt x="82" y="88"/>
                      <a:pt x="82" y="87"/>
                      <a:pt x="83" y="88"/>
                    </a:cubicBezTo>
                    <a:cubicBezTo>
                      <a:pt x="85" y="88"/>
                      <a:pt x="84" y="89"/>
                      <a:pt x="84" y="91"/>
                    </a:cubicBezTo>
                    <a:cubicBezTo>
                      <a:pt x="83" y="93"/>
                      <a:pt x="81" y="94"/>
                      <a:pt x="83" y="95"/>
                    </a:cubicBezTo>
                    <a:cubicBezTo>
                      <a:pt x="84" y="96"/>
                      <a:pt x="85" y="97"/>
                      <a:pt x="85" y="99"/>
                    </a:cubicBezTo>
                    <a:cubicBezTo>
                      <a:pt x="85" y="99"/>
                      <a:pt x="85" y="100"/>
                      <a:pt x="86" y="101"/>
                    </a:cubicBezTo>
                    <a:cubicBezTo>
                      <a:pt x="86" y="100"/>
                      <a:pt x="86" y="100"/>
                      <a:pt x="86" y="100"/>
                    </a:cubicBezTo>
                    <a:cubicBezTo>
                      <a:pt x="86" y="98"/>
                      <a:pt x="86" y="97"/>
                      <a:pt x="85" y="96"/>
                    </a:cubicBezTo>
                    <a:cubicBezTo>
                      <a:pt x="85" y="95"/>
                      <a:pt x="85" y="94"/>
                      <a:pt x="85" y="94"/>
                    </a:cubicBezTo>
                    <a:cubicBezTo>
                      <a:pt x="86" y="94"/>
                      <a:pt x="87" y="94"/>
                      <a:pt x="88" y="94"/>
                    </a:cubicBezTo>
                    <a:cubicBezTo>
                      <a:pt x="89" y="94"/>
                      <a:pt x="90" y="92"/>
                      <a:pt x="90" y="91"/>
                    </a:cubicBezTo>
                    <a:cubicBezTo>
                      <a:pt x="91" y="89"/>
                      <a:pt x="91" y="88"/>
                      <a:pt x="91" y="87"/>
                    </a:cubicBezTo>
                    <a:cubicBezTo>
                      <a:pt x="92" y="85"/>
                      <a:pt x="93" y="86"/>
                      <a:pt x="93" y="84"/>
                    </a:cubicBezTo>
                    <a:cubicBezTo>
                      <a:pt x="93" y="83"/>
                      <a:pt x="94" y="81"/>
                      <a:pt x="95" y="78"/>
                    </a:cubicBezTo>
                    <a:cubicBezTo>
                      <a:pt x="96" y="76"/>
                      <a:pt x="96" y="75"/>
                      <a:pt x="98" y="74"/>
                    </a:cubicBezTo>
                    <a:cubicBezTo>
                      <a:pt x="99" y="73"/>
                      <a:pt x="100" y="73"/>
                      <a:pt x="100" y="71"/>
                    </a:cubicBezTo>
                    <a:cubicBezTo>
                      <a:pt x="100" y="69"/>
                      <a:pt x="100" y="68"/>
                      <a:pt x="101" y="66"/>
                    </a:cubicBezTo>
                    <a:cubicBezTo>
                      <a:pt x="101" y="63"/>
                      <a:pt x="103" y="63"/>
                      <a:pt x="103" y="64"/>
                    </a:cubicBezTo>
                    <a:cubicBezTo>
                      <a:pt x="103" y="65"/>
                      <a:pt x="102" y="65"/>
                      <a:pt x="102" y="67"/>
                    </a:cubicBezTo>
                    <a:cubicBezTo>
                      <a:pt x="102" y="68"/>
                      <a:pt x="102" y="70"/>
                      <a:pt x="103" y="72"/>
                    </a:cubicBezTo>
                    <a:cubicBezTo>
                      <a:pt x="103" y="74"/>
                      <a:pt x="103" y="73"/>
                      <a:pt x="104" y="72"/>
                    </a:cubicBezTo>
                    <a:cubicBezTo>
                      <a:pt x="105" y="71"/>
                      <a:pt x="106" y="72"/>
                      <a:pt x="107" y="69"/>
                    </a:cubicBezTo>
                    <a:cubicBezTo>
                      <a:pt x="108" y="67"/>
                      <a:pt x="108" y="67"/>
                      <a:pt x="108" y="66"/>
                    </a:cubicBezTo>
                    <a:cubicBezTo>
                      <a:pt x="108" y="65"/>
                      <a:pt x="108" y="65"/>
                      <a:pt x="110" y="65"/>
                    </a:cubicBezTo>
                    <a:cubicBezTo>
                      <a:pt x="111" y="66"/>
                      <a:pt x="111" y="66"/>
                      <a:pt x="112" y="65"/>
                    </a:cubicBezTo>
                    <a:cubicBezTo>
                      <a:pt x="113" y="64"/>
                      <a:pt x="114" y="62"/>
                      <a:pt x="114" y="63"/>
                    </a:cubicBezTo>
                    <a:cubicBezTo>
                      <a:pt x="115" y="64"/>
                      <a:pt x="115" y="65"/>
                      <a:pt x="114" y="66"/>
                    </a:cubicBezTo>
                    <a:cubicBezTo>
                      <a:pt x="114" y="67"/>
                      <a:pt x="113" y="67"/>
                      <a:pt x="113" y="69"/>
                    </a:cubicBezTo>
                    <a:cubicBezTo>
                      <a:pt x="112" y="70"/>
                      <a:pt x="112" y="71"/>
                      <a:pt x="111" y="72"/>
                    </a:cubicBezTo>
                    <a:cubicBezTo>
                      <a:pt x="110" y="73"/>
                      <a:pt x="110" y="74"/>
                      <a:pt x="112" y="75"/>
                    </a:cubicBezTo>
                    <a:cubicBezTo>
                      <a:pt x="114" y="75"/>
                      <a:pt x="114" y="75"/>
                      <a:pt x="114" y="74"/>
                    </a:cubicBezTo>
                    <a:cubicBezTo>
                      <a:pt x="113" y="73"/>
                      <a:pt x="113" y="73"/>
                      <a:pt x="114" y="72"/>
                    </a:cubicBezTo>
                    <a:cubicBezTo>
                      <a:pt x="115" y="71"/>
                      <a:pt x="115" y="69"/>
                      <a:pt x="117" y="69"/>
                    </a:cubicBezTo>
                    <a:cubicBezTo>
                      <a:pt x="118" y="69"/>
                      <a:pt x="119" y="68"/>
                      <a:pt x="119" y="67"/>
                    </a:cubicBezTo>
                    <a:cubicBezTo>
                      <a:pt x="120" y="67"/>
                      <a:pt x="121" y="67"/>
                      <a:pt x="121" y="65"/>
                    </a:cubicBezTo>
                    <a:cubicBezTo>
                      <a:pt x="121" y="63"/>
                      <a:pt x="121" y="62"/>
                      <a:pt x="122" y="60"/>
                    </a:cubicBezTo>
                    <a:cubicBezTo>
                      <a:pt x="123" y="59"/>
                      <a:pt x="124" y="60"/>
                      <a:pt x="126" y="59"/>
                    </a:cubicBezTo>
                    <a:cubicBezTo>
                      <a:pt x="127" y="59"/>
                      <a:pt x="129" y="59"/>
                      <a:pt x="131" y="60"/>
                    </a:cubicBezTo>
                    <a:close/>
                  </a:path>
                </a:pathLst>
              </a:custGeom>
              <a:solidFill>
                <a:schemeClr val="accent5">
                  <a:lumMod val="60000"/>
                  <a:lumOff val="40000"/>
                </a:schemeClr>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grpSp>
        <p:sp>
          <p:nvSpPr>
            <p:cNvPr id="58" name="Freeform 406">
              <a:extLst>
                <a:ext uri="{FF2B5EF4-FFF2-40B4-BE49-F238E27FC236}">
                  <a16:creationId xmlns:a16="http://schemas.microsoft.com/office/drawing/2014/main" id="{190DBD88-B1C1-4599-BDA8-A53A20F7848D}"/>
                </a:ext>
              </a:extLst>
            </p:cNvPr>
            <p:cNvSpPr>
              <a:spLocks/>
            </p:cNvSpPr>
            <p:nvPr/>
          </p:nvSpPr>
          <p:spPr bwMode="gray">
            <a:xfrm>
              <a:off x="8200156" y="3185094"/>
              <a:ext cx="445120" cy="809322"/>
            </a:xfrm>
            <a:custGeom>
              <a:avLst/>
              <a:gdLst>
                <a:gd name="T0" fmla="*/ 129 w 133"/>
                <a:gd name="T1" fmla="*/ 146 h 237"/>
                <a:gd name="T2" fmla="*/ 127 w 133"/>
                <a:gd name="T3" fmla="*/ 134 h 237"/>
                <a:gd name="T4" fmla="*/ 120 w 133"/>
                <a:gd name="T5" fmla="*/ 30 h 237"/>
                <a:gd name="T6" fmla="*/ 110 w 133"/>
                <a:gd name="T7" fmla="*/ 9 h 237"/>
                <a:gd name="T8" fmla="*/ 23 w 133"/>
                <a:gd name="T9" fmla="*/ 5 h 237"/>
                <a:gd name="T10" fmla="*/ 29 w 133"/>
                <a:gd name="T11" fmla="*/ 11 h 237"/>
                <a:gd name="T12" fmla="*/ 37 w 133"/>
                <a:gd name="T13" fmla="*/ 20 h 237"/>
                <a:gd name="T14" fmla="*/ 39 w 133"/>
                <a:gd name="T15" fmla="*/ 32 h 237"/>
                <a:gd name="T16" fmla="*/ 34 w 133"/>
                <a:gd name="T17" fmla="*/ 43 h 237"/>
                <a:gd name="T18" fmla="*/ 26 w 133"/>
                <a:gd name="T19" fmla="*/ 47 h 237"/>
                <a:gd name="T20" fmla="*/ 15 w 133"/>
                <a:gd name="T21" fmla="*/ 52 h 237"/>
                <a:gd name="T22" fmla="*/ 11 w 133"/>
                <a:gd name="T23" fmla="*/ 60 h 237"/>
                <a:gd name="T24" fmla="*/ 16 w 133"/>
                <a:gd name="T25" fmla="*/ 69 h 237"/>
                <a:gd name="T26" fmla="*/ 12 w 133"/>
                <a:gd name="T27" fmla="*/ 82 h 237"/>
                <a:gd name="T28" fmla="*/ 3 w 133"/>
                <a:gd name="T29" fmla="*/ 89 h 237"/>
                <a:gd name="T30" fmla="*/ 1 w 133"/>
                <a:gd name="T31" fmla="*/ 98 h 237"/>
                <a:gd name="T32" fmla="*/ 4 w 133"/>
                <a:gd name="T33" fmla="*/ 116 h 237"/>
                <a:gd name="T34" fmla="*/ 8 w 133"/>
                <a:gd name="T35" fmla="*/ 126 h 237"/>
                <a:gd name="T36" fmla="*/ 16 w 133"/>
                <a:gd name="T37" fmla="*/ 134 h 237"/>
                <a:gd name="T38" fmla="*/ 28 w 133"/>
                <a:gd name="T39" fmla="*/ 144 h 237"/>
                <a:gd name="T40" fmla="*/ 29 w 133"/>
                <a:gd name="T41" fmla="*/ 154 h 237"/>
                <a:gd name="T42" fmla="*/ 38 w 133"/>
                <a:gd name="T43" fmla="*/ 154 h 237"/>
                <a:gd name="T44" fmla="*/ 48 w 133"/>
                <a:gd name="T45" fmla="*/ 160 h 237"/>
                <a:gd name="T46" fmla="*/ 45 w 133"/>
                <a:gd name="T47" fmla="*/ 170 h 237"/>
                <a:gd name="T48" fmla="*/ 42 w 133"/>
                <a:gd name="T49" fmla="*/ 185 h 237"/>
                <a:gd name="T50" fmla="*/ 51 w 133"/>
                <a:gd name="T51" fmla="*/ 194 h 237"/>
                <a:gd name="T52" fmla="*/ 59 w 133"/>
                <a:gd name="T53" fmla="*/ 199 h 237"/>
                <a:gd name="T54" fmla="*/ 67 w 133"/>
                <a:gd name="T55" fmla="*/ 206 h 237"/>
                <a:gd name="T56" fmla="*/ 71 w 133"/>
                <a:gd name="T57" fmla="*/ 213 h 237"/>
                <a:gd name="T58" fmla="*/ 72 w 133"/>
                <a:gd name="T59" fmla="*/ 222 h 237"/>
                <a:gd name="T60" fmla="*/ 76 w 133"/>
                <a:gd name="T61" fmla="*/ 231 h 237"/>
                <a:gd name="T62" fmla="*/ 81 w 133"/>
                <a:gd name="T63" fmla="*/ 235 h 237"/>
                <a:gd name="T64" fmla="*/ 87 w 133"/>
                <a:gd name="T65" fmla="*/ 226 h 237"/>
                <a:gd name="T66" fmla="*/ 105 w 133"/>
                <a:gd name="T67" fmla="*/ 231 h 237"/>
                <a:gd name="T68" fmla="*/ 106 w 133"/>
                <a:gd name="T69" fmla="*/ 218 h 237"/>
                <a:gd name="T70" fmla="*/ 115 w 133"/>
                <a:gd name="T71" fmla="*/ 213 h 237"/>
                <a:gd name="T72" fmla="*/ 117 w 133"/>
                <a:gd name="T73" fmla="*/ 202 h 237"/>
                <a:gd name="T74" fmla="*/ 118 w 133"/>
                <a:gd name="T75" fmla="*/ 195 h 237"/>
                <a:gd name="T76" fmla="*/ 120 w 133"/>
                <a:gd name="T77" fmla="*/ 187 h 237"/>
                <a:gd name="T78" fmla="*/ 120 w 133"/>
                <a:gd name="T79" fmla="*/ 180 h 237"/>
                <a:gd name="T80" fmla="*/ 126 w 133"/>
                <a:gd name="T81" fmla="*/ 172 h 237"/>
                <a:gd name="T82" fmla="*/ 129 w 133"/>
                <a:gd name="T83" fmla="*/ 164 h 237"/>
                <a:gd name="T84" fmla="*/ 132 w 133"/>
                <a:gd name="T85" fmla="*/ 15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7">
                  <a:moveTo>
                    <a:pt x="132" y="154"/>
                  </a:moveTo>
                  <a:cubicBezTo>
                    <a:pt x="130" y="153"/>
                    <a:pt x="131" y="152"/>
                    <a:pt x="131" y="149"/>
                  </a:cubicBezTo>
                  <a:cubicBezTo>
                    <a:pt x="131" y="147"/>
                    <a:pt x="129" y="147"/>
                    <a:pt x="129" y="146"/>
                  </a:cubicBezTo>
                  <a:cubicBezTo>
                    <a:pt x="129" y="144"/>
                    <a:pt x="129" y="144"/>
                    <a:pt x="128" y="143"/>
                  </a:cubicBezTo>
                  <a:cubicBezTo>
                    <a:pt x="126" y="142"/>
                    <a:pt x="126" y="141"/>
                    <a:pt x="128" y="139"/>
                  </a:cubicBezTo>
                  <a:cubicBezTo>
                    <a:pt x="129" y="137"/>
                    <a:pt x="129" y="137"/>
                    <a:pt x="127" y="134"/>
                  </a:cubicBezTo>
                  <a:cubicBezTo>
                    <a:pt x="126" y="132"/>
                    <a:pt x="130" y="131"/>
                    <a:pt x="130" y="131"/>
                  </a:cubicBezTo>
                  <a:cubicBezTo>
                    <a:pt x="122" y="32"/>
                    <a:pt x="122" y="32"/>
                    <a:pt x="122" y="32"/>
                  </a:cubicBezTo>
                  <a:cubicBezTo>
                    <a:pt x="121" y="31"/>
                    <a:pt x="120" y="30"/>
                    <a:pt x="120" y="30"/>
                  </a:cubicBezTo>
                  <a:cubicBezTo>
                    <a:pt x="119" y="28"/>
                    <a:pt x="117" y="23"/>
                    <a:pt x="116" y="21"/>
                  </a:cubicBezTo>
                  <a:cubicBezTo>
                    <a:pt x="115" y="19"/>
                    <a:pt x="114" y="16"/>
                    <a:pt x="113" y="15"/>
                  </a:cubicBezTo>
                  <a:cubicBezTo>
                    <a:pt x="112" y="14"/>
                    <a:pt x="111" y="11"/>
                    <a:pt x="110" y="9"/>
                  </a:cubicBezTo>
                  <a:cubicBezTo>
                    <a:pt x="109" y="7"/>
                    <a:pt x="110" y="4"/>
                    <a:pt x="110" y="2"/>
                  </a:cubicBezTo>
                  <a:cubicBezTo>
                    <a:pt x="110" y="1"/>
                    <a:pt x="110" y="1"/>
                    <a:pt x="110" y="0"/>
                  </a:cubicBezTo>
                  <a:cubicBezTo>
                    <a:pt x="23" y="5"/>
                    <a:pt x="23" y="5"/>
                    <a:pt x="23" y="5"/>
                  </a:cubicBezTo>
                  <a:cubicBezTo>
                    <a:pt x="23" y="6"/>
                    <a:pt x="23" y="6"/>
                    <a:pt x="22" y="6"/>
                  </a:cubicBezTo>
                  <a:cubicBezTo>
                    <a:pt x="21" y="6"/>
                    <a:pt x="23" y="7"/>
                    <a:pt x="24" y="8"/>
                  </a:cubicBezTo>
                  <a:cubicBezTo>
                    <a:pt x="26" y="9"/>
                    <a:pt x="28" y="10"/>
                    <a:pt x="29" y="11"/>
                  </a:cubicBezTo>
                  <a:cubicBezTo>
                    <a:pt x="30" y="12"/>
                    <a:pt x="30" y="14"/>
                    <a:pt x="30" y="15"/>
                  </a:cubicBezTo>
                  <a:cubicBezTo>
                    <a:pt x="30" y="16"/>
                    <a:pt x="32" y="18"/>
                    <a:pt x="33" y="18"/>
                  </a:cubicBezTo>
                  <a:cubicBezTo>
                    <a:pt x="35" y="18"/>
                    <a:pt x="36" y="19"/>
                    <a:pt x="37" y="20"/>
                  </a:cubicBezTo>
                  <a:cubicBezTo>
                    <a:pt x="38" y="21"/>
                    <a:pt x="39" y="24"/>
                    <a:pt x="39" y="24"/>
                  </a:cubicBezTo>
                  <a:cubicBezTo>
                    <a:pt x="39" y="25"/>
                    <a:pt x="39" y="27"/>
                    <a:pt x="39" y="29"/>
                  </a:cubicBezTo>
                  <a:cubicBezTo>
                    <a:pt x="39" y="30"/>
                    <a:pt x="39" y="31"/>
                    <a:pt x="39" y="32"/>
                  </a:cubicBezTo>
                  <a:cubicBezTo>
                    <a:pt x="39" y="34"/>
                    <a:pt x="38" y="34"/>
                    <a:pt x="37" y="35"/>
                  </a:cubicBezTo>
                  <a:cubicBezTo>
                    <a:pt x="35" y="36"/>
                    <a:pt x="34" y="37"/>
                    <a:pt x="34" y="38"/>
                  </a:cubicBezTo>
                  <a:cubicBezTo>
                    <a:pt x="34" y="40"/>
                    <a:pt x="34" y="41"/>
                    <a:pt x="34" y="43"/>
                  </a:cubicBezTo>
                  <a:cubicBezTo>
                    <a:pt x="34" y="44"/>
                    <a:pt x="32" y="44"/>
                    <a:pt x="31" y="45"/>
                  </a:cubicBezTo>
                  <a:cubicBezTo>
                    <a:pt x="31" y="47"/>
                    <a:pt x="31" y="47"/>
                    <a:pt x="29" y="47"/>
                  </a:cubicBezTo>
                  <a:cubicBezTo>
                    <a:pt x="28" y="47"/>
                    <a:pt x="26" y="47"/>
                    <a:pt x="26" y="47"/>
                  </a:cubicBezTo>
                  <a:cubicBezTo>
                    <a:pt x="26" y="47"/>
                    <a:pt x="25" y="49"/>
                    <a:pt x="24" y="50"/>
                  </a:cubicBezTo>
                  <a:cubicBezTo>
                    <a:pt x="22" y="50"/>
                    <a:pt x="20" y="49"/>
                    <a:pt x="19" y="50"/>
                  </a:cubicBezTo>
                  <a:cubicBezTo>
                    <a:pt x="18" y="51"/>
                    <a:pt x="16" y="52"/>
                    <a:pt x="15" y="52"/>
                  </a:cubicBezTo>
                  <a:cubicBezTo>
                    <a:pt x="14" y="52"/>
                    <a:pt x="13" y="51"/>
                    <a:pt x="13" y="52"/>
                  </a:cubicBezTo>
                  <a:cubicBezTo>
                    <a:pt x="12" y="53"/>
                    <a:pt x="11" y="54"/>
                    <a:pt x="11" y="56"/>
                  </a:cubicBezTo>
                  <a:cubicBezTo>
                    <a:pt x="11" y="57"/>
                    <a:pt x="10" y="59"/>
                    <a:pt x="11" y="60"/>
                  </a:cubicBezTo>
                  <a:cubicBezTo>
                    <a:pt x="12" y="61"/>
                    <a:pt x="12" y="62"/>
                    <a:pt x="13" y="62"/>
                  </a:cubicBezTo>
                  <a:cubicBezTo>
                    <a:pt x="14" y="62"/>
                    <a:pt x="15" y="62"/>
                    <a:pt x="15" y="64"/>
                  </a:cubicBezTo>
                  <a:cubicBezTo>
                    <a:pt x="16" y="65"/>
                    <a:pt x="16" y="67"/>
                    <a:pt x="16" y="69"/>
                  </a:cubicBezTo>
                  <a:cubicBezTo>
                    <a:pt x="16" y="72"/>
                    <a:pt x="16" y="72"/>
                    <a:pt x="15" y="74"/>
                  </a:cubicBezTo>
                  <a:cubicBezTo>
                    <a:pt x="14" y="76"/>
                    <a:pt x="12" y="76"/>
                    <a:pt x="12" y="78"/>
                  </a:cubicBezTo>
                  <a:cubicBezTo>
                    <a:pt x="12" y="80"/>
                    <a:pt x="11" y="81"/>
                    <a:pt x="12" y="82"/>
                  </a:cubicBezTo>
                  <a:cubicBezTo>
                    <a:pt x="12" y="84"/>
                    <a:pt x="12" y="84"/>
                    <a:pt x="10" y="85"/>
                  </a:cubicBezTo>
                  <a:cubicBezTo>
                    <a:pt x="8" y="86"/>
                    <a:pt x="6" y="85"/>
                    <a:pt x="5" y="87"/>
                  </a:cubicBezTo>
                  <a:cubicBezTo>
                    <a:pt x="3" y="88"/>
                    <a:pt x="2" y="88"/>
                    <a:pt x="3" y="89"/>
                  </a:cubicBezTo>
                  <a:cubicBezTo>
                    <a:pt x="4" y="91"/>
                    <a:pt x="4" y="91"/>
                    <a:pt x="4" y="93"/>
                  </a:cubicBezTo>
                  <a:cubicBezTo>
                    <a:pt x="4" y="95"/>
                    <a:pt x="5" y="96"/>
                    <a:pt x="4" y="96"/>
                  </a:cubicBezTo>
                  <a:cubicBezTo>
                    <a:pt x="3" y="96"/>
                    <a:pt x="2" y="96"/>
                    <a:pt x="1" y="98"/>
                  </a:cubicBezTo>
                  <a:cubicBezTo>
                    <a:pt x="1" y="100"/>
                    <a:pt x="0" y="104"/>
                    <a:pt x="0" y="106"/>
                  </a:cubicBezTo>
                  <a:cubicBezTo>
                    <a:pt x="0" y="108"/>
                    <a:pt x="1" y="109"/>
                    <a:pt x="2" y="111"/>
                  </a:cubicBezTo>
                  <a:cubicBezTo>
                    <a:pt x="2" y="114"/>
                    <a:pt x="4" y="114"/>
                    <a:pt x="4" y="116"/>
                  </a:cubicBezTo>
                  <a:cubicBezTo>
                    <a:pt x="3" y="117"/>
                    <a:pt x="3" y="118"/>
                    <a:pt x="4" y="120"/>
                  </a:cubicBezTo>
                  <a:cubicBezTo>
                    <a:pt x="5" y="121"/>
                    <a:pt x="5" y="122"/>
                    <a:pt x="5" y="123"/>
                  </a:cubicBezTo>
                  <a:cubicBezTo>
                    <a:pt x="5" y="124"/>
                    <a:pt x="6" y="125"/>
                    <a:pt x="8" y="126"/>
                  </a:cubicBezTo>
                  <a:cubicBezTo>
                    <a:pt x="9" y="127"/>
                    <a:pt x="11" y="128"/>
                    <a:pt x="11" y="129"/>
                  </a:cubicBezTo>
                  <a:cubicBezTo>
                    <a:pt x="12" y="130"/>
                    <a:pt x="12" y="131"/>
                    <a:pt x="13" y="131"/>
                  </a:cubicBezTo>
                  <a:cubicBezTo>
                    <a:pt x="15" y="132"/>
                    <a:pt x="15" y="133"/>
                    <a:pt x="16" y="134"/>
                  </a:cubicBezTo>
                  <a:cubicBezTo>
                    <a:pt x="16" y="135"/>
                    <a:pt x="16" y="135"/>
                    <a:pt x="18" y="136"/>
                  </a:cubicBezTo>
                  <a:cubicBezTo>
                    <a:pt x="20" y="137"/>
                    <a:pt x="23" y="140"/>
                    <a:pt x="24" y="140"/>
                  </a:cubicBezTo>
                  <a:cubicBezTo>
                    <a:pt x="26" y="141"/>
                    <a:pt x="28" y="143"/>
                    <a:pt x="28" y="144"/>
                  </a:cubicBezTo>
                  <a:cubicBezTo>
                    <a:pt x="28" y="146"/>
                    <a:pt x="28" y="147"/>
                    <a:pt x="28" y="148"/>
                  </a:cubicBezTo>
                  <a:cubicBezTo>
                    <a:pt x="29" y="149"/>
                    <a:pt x="29" y="150"/>
                    <a:pt x="28" y="151"/>
                  </a:cubicBezTo>
                  <a:cubicBezTo>
                    <a:pt x="28" y="151"/>
                    <a:pt x="29" y="152"/>
                    <a:pt x="29" y="154"/>
                  </a:cubicBezTo>
                  <a:cubicBezTo>
                    <a:pt x="29" y="156"/>
                    <a:pt x="31" y="157"/>
                    <a:pt x="32" y="158"/>
                  </a:cubicBezTo>
                  <a:cubicBezTo>
                    <a:pt x="33" y="159"/>
                    <a:pt x="34" y="158"/>
                    <a:pt x="35" y="157"/>
                  </a:cubicBezTo>
                  <a:cubicBezTo>
                    <a:pt x="36" y="155"/>
                    <a:pt x="37" y="154"/>
                    <a:pt x="38" y="154"/>
                  </a:cubicBezTo>
                  <a:cubicBezTo>
                    <a:pt x="39" y="155"/>
                    <a:pt x="41" y="156"/>
                    <a:pt x="43" y="156"/>
                  </a:cubicBezTo>
                  <a:cubicBezTo>
                    <a:pt x="44" y="156"/>
                    <a:pt x="45" y="157"/>
                    <a:pt x="46" y="157"/>
                  </a:cubicBezTo>
                  <a:cubicBezTo>
                    <a:pt x="47" y="158"/>
                    <a:pt x="49" y="160"/>
                    <a:pt x="48" y="160"/>
                  </a:cubicBezTo>
                  <a:cubicBezTo>
                    <a:pt x="47" y="161"/>
                    <a:pt x="46" y="162"/>
                    <a:pt x="46" y="163"/>
                  </a:cubicBezTo>
                  <a:cubicBezTo>
                    <a:pt x="45" y="165"/>
                    <a:pt x="45" y="165"/>
                    <a:pt x="46" y="167"/>
                  </a:cubicBezTo>
                  <a:cubicBezTo>
                    <a:pt x="46" y="168"/>
                    <a:pt x="46" y="169"/>
                    <a:pt x="45" y="170"/>
                  </a:cubicBezTo>
                  <a:cubicBezTo>
                    <a:pt x="45" y="171"/>
                    <a:pt x="44" y="173"/>
                    <a:pt x="44" y="175"/>
                  </a:cubicBezTo>
                  <a:cubicBezTo>
                    <a:pt x="44" y="176"/>
                    <a:pt x="43" y="177"/>
                    <a:pt x="42" y="178"/>
                  </a:cubicBezTo>
                  <a:cubicBezTo>
                    <a:pt x="41" y="179"/>
                    <a:pt x="41" y="182"/>
                    <a:pt x="42" y="185"/>
                  </a:cubicBezTo>
                  <a:cubicBezTo>
                    <a:pt x="42" y="188"/>
                    <a:pt x="45" y="188"/>
                    <a:pt x="45" y="189"/>
                  </a:cubicBezTo>
                  <a:cubicBezTo>
                    <a:pt x="45" y="190"/>
                    <a:pt x="47" y="191"/>
                    <a:pt x="48" y="192"/>
                  </a:cubicBezTo>
                  <a:cubicBezTo>
                    <a:pt x="49" y="192"/>
                    <a:pt x="50" y="192"/>
                    <a:pt x="51" y="194"/>
                  </a:cubicBezTo>
                  <a:cubicBezTo>
                    <a:pt x="52" y="195"/>
                    <a:pt x="53" y="196"/>
                    <a:pt x="54" y="196"/>
                  </a:cubicBezTo>
                  <a:cubicBezTo>
                    <a:pt x="56" y="196"/>
                    <a:pt x="55" y="197"/>
                    <a:pt x="55" y="198"/>
                  </a:cubicBezTo>
                  <a:cubicBezTo>
                    <a:pt x="56" y="198"/>
                    <a:pt x="58" y="198"/>
                    <a:pt x="59" y="199"/>
                  </a:cubicBezTo>
                  <a:cubicBezTo>
                    <a:pt x="61" y="200"/>
                    <a:pt x="62" y="200"/>
                    <a:pt x="64" y="201"/>
                  </a:cubicBezTo>
                  <a:cubicBezTo>
                    <a:pt x="65" y="202"/>
                    <a:pt x="66" y="204"/>
                    <a:pt x="66" y="204"/>
                  </a:cubicBezTo>
                  <a:cubicBezTo>
                    <a:pt x="66" y="204"/>
                    <a:pt x="66" y="205"/>
                    <a:pt x="67" y="206"/>
                  </a:cubicBezTo>
                  <a:cubicBezTo>
                    <a:pt x="69" y="206"/>
                    <a:pt x="70" y="207"/>
                    <a:pt x="70" y="208"/>
                  </a:cubicBezTo>
                  <a:cubicBezTo>
                    <a:pt x="70" y="208"/>
                    <a:pt x="70" y="210"/>
                    <a:pt x="71" y="210"/>
                  </a:cubicBezTo>
                  <a:cubicBezTo>
                    <a:pt x="72" y="211"/>
                    <a:pt x="70" y="211"/>
                    <a:pt x="71" y="213"/>
                  </a:cubicBezTo>
                  <a:cubicBezTo>
                    <a:pt x="71" y="214"/>
                    <a:pt x="72" y="216"/>
                    <a:pt x="73" y="217"/>
                  </a:cubicBezTo>
                  <a:cubicBezTo>
                    <a:pt x="75" y="218"/>
                    <a:pt x="75" y="219"/>
                    <a:pt x="74" y="220"/>
                  </a:cubicBezTo>
                  <a:cubicBezTo>
                    <a:pt x="74" y="221"/>
                    <a:pt x="73" y="221"/>
                    <a:pt x="72" y="222"/>
                  </a:cubicBezTo>
                  <a:cubicBezTo>
                    <a:pt x="71" y="223"/>
                    <a:pt x="71" y="224"/>
                    <a:pt x="72" y="225"/>
                  </a:cubicBezTo>
                  <a:cubicBezTo>
                    <a:pt x="73" y="226"/>
                    <a:pt x="73" y="226"/>
                    <a:pt x="74" y="227"/>
                  </a:cubicBezTo>
                  <a:cubicBezTo>
                    <a:pt x="74" y="228"/>
                    <a:pt x="75" y="230"/>
                    <a:pt x="76" y="231"/>
                  </a:cubicBezTo>
                  <a:cubicBezTo>
                    <a:pt x="77" y="232"/>
                    <a:pt x="76" y="233"/>
                    <a:pt x="76" y="233"/>
                  </a:cubicBezTo>
                  <a:cubicBezTo>
                    <a:pt x="76" y="233"/>
                    <a:pt x="78" y="233"/>
                    <a:pt x="79" y="234"/>
                  </a:cubicBezTo>
                  <a:cubicBezTo>
                    <a:pt x="80" y="235"/>
                    <a:pt x="81" y="237"/>
                    <a:pt x="81" y="235"/>
                  </a:cubicBezTo>
                  <a:cubicBezTo>
                    <a:pt x="81" y="233"/>
                    <a:pt x="79" y="233"/>
                    <a:pt x="81" y="233"/>
                  </a:cubicBezTo>
                  <a:cubicBezTo>
                    <a:pt x="82" y="234"/>
                    <a:pt x="82" y="234"/>
                    <a:pt x="83" y="234"/>
                  </a:cubicBezTo>
                  <a:cubicBezTo>
                    <a:pt x="84" y="232"/>
                    <a:pt x="87" y="228"/>
                    <a:pt x="87" y="226"/>
                  </a:cubicBezTo>
                  <a:cubicBezTo>
                    <a:pt x="88" y="224"/>
                    <a:pt x="90" y="225"/>
                    <a:pt x="92" y="225"/>
                  </a:cubicBezTo>
                  <a:cubicBezTo>
                    <a:pt x="94" y="226"/>
                    <a:pt x="97" y="227"/>
                    <a:pt x="99" y="228"/>
                  </a:cubicBezTo>
                  <a:cubicBezTo>
                    <a:pt x="101" y="229"/>
                    <a:pt x="103" y="230"/>
                    <a:pt x="105" y="231"/>
                  </a:cubicBezTo>
                  <a:cubicBezTo>
                    <a:pt x="107" y="231"/>
                    <a:pt x="107" y="231"/>
                    <a:pt x="108" y="229"/>
                  </a:cubicBezTo>
                  <a:cubicBezTo>
                    <a:pt x="108" y="227"/>
                    <a:pt x="108" y="224"/>
                    <a:pt x="106" y="222"/>
                  </a:cubicBezTo>
                  <a:cubicBezTo>
                    <a:pt x="104" y="221"/>
                    <a:pt x="106" y="219"/>
                    <a:pt x="106" y="218"/>
                  </a:cubicBezTo>
                  <a:cubicBezTo>
                    <a:pt x="106" y="216"/>
                    <a:pt x="107" y="215"/>
                    <a:pt x="108" y="216"/>
                  </a:cubicBezTo>
                  <a:cubicBezTo>
                    <a:pt x="110" y="216"/>
                    <a:pt x="110" y="216"/>
                    <a:pt x="111" y="215"/>
                  </a:cubicBezTo>
                  <a:cubicBezTo>
                    <a:pt x="112" y="213"/>
                    <a:pt x="113" y="213"/>
                    <a:pt x="115" y="213"/>
                  </a:cubicBezTo>
                  <a:cubicBezTo>
                    <a:pt x="118" y="212"/>
                    <a:pt x="119" y="212"/>
                    <a:pt x="119" y="211"/>
                  </a:cubicBezTo>
                  <a:cubicBezTo>
                    <a:pt x="119" y="209"/>
                    <a:pt x="118" y="209"/>
                    <a:pt x="116" y="207"/>
                  </a:cubicBezTo>
                  <a:cubicBezTo>
                    <a:pt x="114" y="204"/>
                    <a:pt x="116" y="203"/>
                    <a:pt x="117" y="202"/>
                  </a:cubicBezTo>
                  <a:cubicBezTo>
                    <a:pt x="119" y="201"/>
                    <a:pt x="120" y="199"/>
                    <a:pt x="120" y="199"/>
                  </a:cubicBezTo>
                  <a:cubicBezTo>
                    <a:pt x="119" y="199"/>
                    <a:pt x="118" y="199"/>
                    <a:pt x="119" y="197"/>
                  </a:cubicBezTo>
                  <a:cubicBezTo>
                    <a:pt x="119" y="196"/>
                    <a:pt x="119" y="196"/>
                    <a:pt x="118" y="195"/>
                  </a:cubicBezTo>
                  <a:cubicBezTo>
                    <a:pt x="117" y="194"/>
                    <a:pt x="117" y="194"/>
                    <a:pt x="118" y="194"/>
                  </a:cubicBezTo>
                  <a:cubicBezTo>
                    <a:pt x="119" y="194"/>
                    <a:pt x="119" y="192"/>
                    <a:pt x="119" y="191"/>
                  </a:cubicBezTo>
                  <a:cubicBezTo>
                    <a:pt x="119" y="189"/>
                    <a:pt x="118" y="188"/>
                    <a:pt x="120" y="187"/>
                  </a:cubicBezTo>
                  <a:cubicBezTo>
                    <a:pt x="122" y="187"/>
                    <a:pt x="118" y="185"/>
                    <a:pt x="120" y="185"/>
                  </a:cubicBezTo>
                  <a:cubicBezTo>
                    <a:pt x="122" y="184"/>
                    <a:pt x="121" y="184"/>
                    <a:pt x="121" y="183"/>
                  </a:cubicBezTo>
                  <a:cubicBezTo>
                    <a:pt x="120" y="182"/>
                    <a:pt x="119" y="181"/>
                    <a:pt x="120" y="180"/>
                  </a:cubicBezTo>
                  <a:cubicBezTo>
                    <a:pt x="120" y="178"/>
                    <a:pt x="120" y="178"/>
                    <a:pt x="122" y="177"/>
                  </a:cubicBezTo>
                  <a:cubicBezTo>
                    <a:pt x="124" y="177"/>
                    <a:pt x="124" y="177"/>
                    <a:pt x="124" y="175"/>
                  </a:cubicBezTo>
                  <a:cubicBezTo>
                    <a:pt x="124" y="173"/>
                    <a:pt x="126" y="174"/>
                    <a:pt x="126" y="172"/>
                  </a:cubicBezTo>
                  <a:cubicBezTo>
                    <a:pt x="126" y="170"/>
                    <a:pt x="125" y="170"/>
                    <a:pt x="127" y="169"/>
                  </a:cubicBezTo>
                  <a:cubicBezTo>
                    <a:pt x="129" y="168"/>
                    <a:pt x="129" y="168"/>
                    <a:pt x="128" y="166"/>
                  </a:cubicBezTo>
                  <a:cubicBezTo>
                    <a:pt x="128" y="165"/>
                    <a:pt x="130" y="165"/>
                    <a:pt x="129" y="164"/>
                  </a:cubicBezTo>
                  <a:cubicBezTo>
                    <a:pt x="129" y="162"/>
                    <a:pt x="129" y="161"/>
                    <a:pt x="131" y="160"/>
                  </a:cubicBezTo>
                  <a:cubicBezTo>
                    <a:pt x="132" y="159"/>
                    <a:pt x="133" y="159"/>
                    <a:pt x="133" y="158"/>
                  </a:cubicBezTo>
                  <a:cubicBezTo>
                    <a:pt x="133" y="156"/>
                    <a:pt x="133" y="155"/>
                    <a:pt x="132" y="154"/>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59" name="Freeform 407">
              <a:extLst>
                <a:ext uri="{FF2B5EF4-FFF2-40B4-BE49-F238E27FC236}">
                  <a16:creationId xmlns:a16="http://schemas.microsoft.com/office/drawing/2014/main" id="{4812F7B2-CEF0-4686-97AD-C1437FDADA8D}"/>
                </a:ext>
              </a:extLst>
            </p:cNvPr>
            <p:cNvSpPr>
              <a:spLocks/>
            </p:cNvSpPr>
            <p:nvPr/>
          </p:nvSpPr>
          <p:spPr bwMode="gray">
            <a:xfrm>
              <a:off x="8590921" y="3257168"/>
              <a:ext cx="348163" cy="608118"/>
            </a:xfrm>
            <a:custGeom>
              <a:avLst/>
              <a:gdLst>
                <a:gd name="T0" fmla="*/ 102 w 104"/>
                <a:gd name="T1" fmla="*/ 121 h 178"/>
                <a:gd name="T2" fmla="*/ 99 w 104"/>
                <a:gd name="T3" fmla="*/ 116 h 178"/>
                <a:gd name="T4" fmla="*/ 103 w 104"/>
                <a:gd name="T5" fmla="*/ 111 h 178"/>
                <a:gd name="T6" fmla="*/ 99 w 104"/>
                <a:gd name="T7" fmla="*/ 106 h 178"/>
                <a:gd name="T8" fmla="*/ 88 w 104"/>
                <a:gd name="T9" fmla="*/ 0 h 178"/>
                <a:gd name="T10" fmla="*/ 22 w 104"/>
                <a:gd name="T11" fmla="*/ 10 h 178"/>
                <a:gd name="T12" fmla="*/ 9 w 104"/>
                <a:gd name="T13" fmla="*/ 15 h 178"/>
                <a:gd name="T14" fmla="*/ 13 w 104"/>
                <a:gd name="T15" fmla="*/ 110 h 178"/>
                <a:gd name="T16" fmla="*/ 11 w 104"/>
                <a:gd name="T17" fmla="*/ 118 h 178"/>
                <a:gd name="T18" fmla="*/ 12 w 104"/>
                <a:gd name="T19" fmla="*/ 125 h 178"/>
                <a:gd name="T20" fmla="*/ 15 w 104"/>
                <a:gd name="T21" fmla="*/ 133 h 178"/>
                <a:gd name="T22" fmla="*/ 14 w 104"/>
                <a:gd name="T23" fmla="*/ 139 h 178"/>
                <a:gd name="T24" fmla="*/ 11 w 104"/>
                <a:gd name="T25" fmla="*/ 145 h 178"/>
                <a:gd name="T26" fmla="*/ 9 w 104"/>
                <a:gd name="T27" fmla="*/ 151 h 178"/>
                <a:gd name="T28" fmla="*/ 5 w 104"/>
                <a:gd name="T29" fmla="*/ 156 h 178"/>
                <a:gd name="T30" fmla="*/ 4 w 104"/>
                <a:gd name="T31" fmla="*/ 162 h 178"/>
                <a:gd name="T32" fmla="*/ 3 w 104"/>
                <a:gd name="T33" fmla="*/ 166 h 178"/>
                <a:gd name="T34" fmla="*/ 1 w 104"/>
                <a:gd name="T35" fmla="*/ 173 h 178"/>
                <a:gd name="T36" fmla="*/ 2 w 104"/>
                <a:gd name="T37" fmla="*/ 176 h 178"/>
                <a:gd name="T38" fmla="*/ 6 w 104"/>
                <a:gd name="T39" fmla="*/ 176 h 178"/>
                <a:gd name="T40" fmla="*/ 7 w 104"/>
                <a:gd name="T41" fmla="*/ 173 h 178"/>
                <a:gd name="T42" fmla="*/ 13 w 104"/>
                <a:gd name="T43" fmla="*/ 174 h 178"/>
                <a:gd name="T44" fmla="*/ 15 w 104"/>
                <a:gd name="T45" fmla="*/ 172 h 178"/>
                <a:gd name="T46" fmla="*/ 17 w 104"/>
                <a:gd name="T47" fmla="*/ 171 h 178"/>
                <a:gd name="T48" fmla="*/ 25 w 104"/>
                <a:gd name="T49" fmla="*/ 171 h 178"/>
                <a:gd name="T50" fmla="*/ 31 w 104"/>
                <a:gd name="T51" fmla="*/ 176 h 178"/>
                <a:gd name="T52" fmla="*/ 34 w 104"/>
                <a:gd name="T53" fmla="*/ 173 h 178"/>
                <a:gd name="T54" fmla="*/ 39 w 104"/>
                <a:gd name="T55" fmla="*/ 166 h 178"/>
                <a:gd name="T56" fmla="*/ 46 w 104"/>
                <a:gd name="T57" fmla="*/ 169 h 178"/>
                <a:gd name="T58" fmla="*/ 49 w 104"/>
                <a:gd name="T59" fmla="*/ 170 h 178"/>
                <a:gd name="T60" fmla="*/ 50 w 104"/>
                <a:gd name="T61" fmla="*/ 166 h 178"/>
                <a:gd name="T62" fmla="*/ 52 w 104"/>
                <a:gd name="T63" fmla="*/ 160 h 178"/>
                <a:gd name="T64" fmla="*/ 55 w 104"/>
                <a:gd name="T65" fmla="*/ 157 h 178"/>
                <a:gd name="T66" fmla="*/ 58 w 104"/>
                <a:gd name="T67" fmla="*/ 160 h 178"/>
                <a:gd name="T68" fmla="*/ 65 w 104"/>
                <a:gd name="T69" fmla="*/ 163 h 178"/>
                <a:gd name="T70" fmla="*/ 69 w 104"/>
                <a:gd name="T71" fmla="*/ 163 h 178"/>
                <a:gd name="T72" fmla="*/ 71 w 104"/>
                <a:gd name="T73" fmla="*/ 154 h 178"/>
                <a:gd name="T74" fmla="*/ 74 w 104"/>
                <a:gd name="T75" fmla="*/ 151 h 178"/>
                <a:gd name="T76" fmla="*/ 78 w 104"/>
                <a:gd name="T77" fmla="*/ 144 h 178"/>
                <a:gd name="T78" fmla="*/ 83 w 104"/>
                <a:gd name="T79" fmla="*/ 139 h 178"/>
                <a:gd name="T80" fmla="*/ 82 w 104"/>
                <a:gd name="T81" fmla="*/ 132 h 178"/>
                <a:gd name="T82" fmla="*/ 87 w 104"/>
                <a:gd name="T83" fmla="*/ 129 h 178"/>
                <a:gd name="T84" fmla="*/ 94 w 104"/>
                <a:gd name="T85" fmla="*/ 129 h 178"/>
                <a:gd name="T86" fmla="*/ 101 w 104"/>
                <a:gd name="T87" fmla="*/ 125 h 178"/>
                <a:gd name="T88" fmla="*/ 103 w 104"/>
                <a:gd name="T89" fmla="*/ 12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78">
                  <a:moveTo>
                    <a:pt x="103" y="122"/>
                  </a:moveTo>
                  <a:cubicBezTo>
                    <a:pt x="104" y="121"/>
                    <a:pt x="103" y="121"/>
                    <a:pt x="102" y="121"/>
                  </a:cubicBezTo>
                  <a:cubicBezTo>
                    <a:pt x="101" y="120"/>
                    <a:pt x="99" y="120"/>
                    <a:pt x="101" y="119"/>
                  </a:cubicBezTo>
                  <a:cubicBezTo>
                    <a:pt x="102" y="117"/>
                    <a:pt x="101" y="117"/>
                    <a:pt x="99" y="116"/>
                  </a:cubicBezTo>
                  <a:cubicBezTo>
                    <a:pt x="98" y="115"/>
                    <a:pt x="99" y="114"/>
                    <a:pt x="100" y="113"/>
                  </a:cubicBezTo>
                  <a:cubicBezTo>
                    <a:pt x="101" y="112"/>
                    <a:pt x="103" y="111"/>
                    <a:pt x="103" y="111"/>
                  </a:cubicBezTo>
                  <a:cubicBezTo>
                    <a:pt x="103" y="111"/>
                    <a:pt x="102" y="109"/>
                    <a:pt x="101" y="109"/>
                  </a:cubicBezTo>
                  <a:cubicBezTo>
                    <a:pt x="100" y="108"/>
                    <a:pt x="99" y="106"/>
                    <a:pt x="99" y="106"/>
                  </a:cubicBezTo>
                  <a:cubicBezTo>
                    <a:pt x="88" y="3"/>
                    <a:pt x="88" y="3"/>
                    <a:pt x="88" y="3"/>
                  </a:cubicBezTo>
                  <a:cubicBezTo>
                    <a:pt x="88" y="0"/>
                    <a:pt x="88" y="0"/>
                    <a:pt x="88" y="0"/>
                  </a:cubicBezTo>
                  <a:cubicBezTo>
                    <a:pt x="28" y="6"/>
                    <a:pt x="28" y="6"/>
                    <a:pt x="28" y="6"/>
                  </a:cubicBezTo>
                  <a:cubicBezTo>
                    <a:pt x="26" y="8"/>
                    <a:pt x="23" y="10"/>
                    <a:pt x="22" y="10"/>
                  </a:cubicBezTo>
                  <a:cubicBezTo>
                    <a:pt x="20" y="11"/>
                    <a:pt x="18" y="13"/>
                    <a:pt x="17" y="14"/>
                  </a:cubicBezTo>
                  <a:cubicBezTo>
                    <a:pt x="15" y="16"/>
                    <a:pt x="11" y="16"/>
                    <a:pt x="9" y="15"/>
                  </a:cubicBezTo>
                  <a:cubicBezTo>
                    <a:pt x="8" y="14"/>
                    <a:pt x="6" y="12"/>
                    <a:pt x="5" y="11"/>
                  </a:cubicBezTo>
                  <a:cubicBezTo>
                    <a:pt x="13" y="110"/>
                    <a:pt x="13" y="110"/>
                    <a:pt x="13" y="110"/>
                  </a:cubicBezTo>
                  <a:cubicBezTo>
                    <a:pt x="13" y="110"/>
                    <a:pt x="9" y="111"/>
                    <a:pt x="10" y="113"/>
                  </a:cubicBezTo>
                  <a:cubicBezTo>
                    <a:pt x="12" y="116"/>
                    <a:pt x="12" y="116"/>
                    <a:pt x="11" y="118"/>
                  </a:cubicBezTo>
                  <a:cubicBezTo>
                    <a:pt x="9" y="120"/>
                    <a:pt x="9" y="121"/>
                    <a:pt x="11" y="122"/>
                  </a:cubicBezTo>
                  <a:cubicBezTo>
                    <a:pt x="12" y="123"/>
                    <a:pt x="12" y="123"/>
                    <a:pt x="12" y="125"/>
                  </a:cubicBezTo>
                  <a:cubicBezTo>
                    <a:pt x="12" y="126"/>
                    <a:pt x="14" y="126"/>
                    <a:pt x="14" y="128"/>
                  </a:cubicBezTo>
                  <a:cubicBezTo>
                    <a:pt x="14" y="131"/>
                    <a:pt x="13" y="132"/>
                    <a:pt x="15" y="133"/>
                  </a:cubicBezTo>
                  <a:cubicBezTo>
                    <a:pt x="16" y="134"/>
                    <a:pt x="16" y="135"/>
                    <a:pt x="16" y="137"/>
                  </a:cubicBezTo>
                  <a:cubicBezTo>
                    <a:pt x="16" y="138"/>
                    <a:pt x="15" y="138"/>
                    <a:pt x="14" y="139"/>
                  </a:cubicBezTo>
                  <a:cubicBezTo>
                    <a:pt x="12" y="140"/>
                    <a:pt x="12" y="141"/>
                    <a:pt x="12" y="143"/>
                  </a:cubicBezTo>
                  <a:cubicBezTo>
                    <a:pt x="13" y="144"/>
                    <a:pt x="11" y="144"/>
                    <a:pt x="11" y="145"/>
                  </a:cubicBezTo>
                  <a:cubicBezTo>
                    <a:pt x="12" y="147"/>
                    <a:pt x="12" y="147"/>
                    <a:pt x="10" y="148"/>
                  </a:cubicBezTo>
                  <a:cubicBezTo>
                    <a:pt x="8" y="149"/>
                    <a:pt x="9" y="149"/>
                    <a:pt x="9" y="151"/>
                  </a:cubicBezTo>
                  <a:cubicBezTo>
                    <a:pt x="9" y="153"/>
                    <a:pt x="7" y="152"/>
                    <a:pt x="7" y="154"/>
                  </a:cubicBezTo>
                  <a:cubicBezTo>
                    <a:pt x="7" y="156"/>
                    <a:pt x="7" y="156"/>
                    <a:pt x="5" y="156"/>
                  </a:cubicBezTo>
                  <a:cubicBezTo>
                    <a:pt x="3" y="157"/>
                    <a:pt x="3" y="157"/>
                    <a:pt x="3" y="159"/>
                  </a:cubicBezTo>
                  <a:cubicBezTo>
                    <a:pt x="2" y="160"/>
                    <a:pt x="3" y="161"/>
                    <a:pt x="4" y="162"/>
                  </a:cubicBezTo>
                  <a:cubicBezTo>
                    <a:pt x="4" y="163"/>
                    <a:pt x="5" y="163"/>
                    <a:pt x="3" y="164"/>
                  </a:cubicBezTo>
                  <a:cubicBezTo>
                    <a:pt x="1" y="164"/>
                    <a:pt x="5" y="166"/>
                    <a:pt x="3" y="166"/>
                  </a:cubicBezTo>
                  <a:cubicBezTo>
                    <a:pt x="1" y="167"/>
                    <a:pt x="2" y="168"/>
                    <a:pt x="2" y="170"/>
                  </a:cubicBezTo>
                  <a:cubicBezTo>
                    <a:pt x="2" y="171"/>
                    <a:pt x="2" y="173"/>
                    <a:pt x="1" y="173"/>
                  </a:cubicBezTo>
                  <a:cubicBezTo>
                    <a:pt x="0" y="173"/>
                    <a:pt x="0" y="173"/>
                    <a:pt x="1" y="174"/>
                  </a:cubicBezTo>
                  <a:cubicBezTo>
                    <a:pt x="2" y="175"/>
                    <a:pt x="2" y="175"/>
                    <a:pt x="2" y="176"/>
                  </a:cubicBezTo>
                  <a:cubicBezTo>
                    <a:pt x="1" y="178"/>
                    <a:pt x="2" y="178"/>
                    <a:pt x="3" y="178"/>
                  </a:cubicBezTo>
                  <a:cubicBezTo>
                    <a:pt x="4" y="178"/>
                    <a:pt x="6" y="177"/>
                    <a:pt x="6" y="176"/>
                  </a:cubicBezTo>
                  <a:cubicBezTo>
                    <a:pt x="6" y="175"/>
                    <a:pt x="4" y="175"/>
                    <a:pt x="5" y="173"/>
                  </a:cubicBezTo>
                  <a:cubicBezTo>
                    <a:pt x="5" y="172"/>
                    <a:pt x="6" y="172"/>
                    <a:pt x="7" y="173"/>
                  </a:cubicBezTo>
                  <a:cubicBezTo>
                    <a:pt x="8" y="174"/>
                    <a:pt x="9" y="174"/>
                    <a:pt x="11" y="173"/>
                  </a:cubicBezTo>
                  <a:cubicBezTo>
                    <a:pt x="13" y="173"/>
                    <a:pt x="13" y="172"/>
                    <a:pt x="13" y="174"/>
                  </a:cubicBezTo>
                  <a:cubicBezTo>
                    <a:pt x="13" y="175"/>
                    <a:pt x="15" y="176"/>
                    <a:pt x="16" y="175"/>
                  </a:cubicBezTo>
                  <a:cubicBezTo>
                    <a:pt x="17" y="174"/>
                    <a:pt x="16" y="173"/>
                    <a:pt x="15" y="172"/>
                  </a:cubicBezTo>
                  <a:cubicBezTo>
                    <a:pt x="14" y="171"/>
                    <a:pt x="16" y="168"/>
                    <a:pt x="16" y="168"/>
                  </a:cubicBezTo>
                  <a:cubicBezTo>
                    <a:pt x="16" y="168"/>
                    <a:pt x="16" y="170"/>
                    <a:pt x="17" y="171"/>
                  </a:cubicBezTo>
                  <a:cubicBezTo>
                    <a:pt x="17" y="172"/>
                    <a:pt x="19" y="172"/>
                    <a:pt x="20" y="170"/>
                  </a:cubicBezTo>
                  <a:cubicBezTo>
                    <a:pt x="21" y="169"/>
                    <a:pt x="23" y="171"/>
                    <a:pt x="25" y="171"/>
                  </a:cubicBezTo>
                  <a:cubicBezTo>
                    <a:pt x="26" y="171"/>
                    <a:pt x="26" y="173"/>
                    <a:pt x="28" y="173"/>
                  </a:cubicBezTo>
                  <a:cubicBezTo>
                    <a:pt x="30" y="173"/>
                    <a:pt x="30" y="174"/>
                    <a:pt x="31" y="176"/>
                  </a:cubicBezTo>
                  <a:cubicBezTo>
                    <a:pt x="32" y="177"/>
                    <a:pt x="32" y="177"/>
                    <a:pt x="33" y="175"/>
                  </a:cubicBezTo>
                  <a:cubicBezTo>
                    <a:pt x="34" y="174"/>
                    <a:pt x="34" y="174"/>
                    <a:pt x="34" y="173"/>
                  </a:cubicBezTo>
                  <a:cubicBezTo>
                    <a:pt x="34" y="171"/>
                    <a:pt x="34" y="169"/>
                    <a:pt x="35" y="169"/>
                  </a:cubicBezTo>
                  <a:cubicBezTo>
                    <a:pt x="36" y="168"/>
                    <a:pt x="38" y="168"/>
                    <a:pt x="39" y="166"/>
                  </a:cubicBezTo>
                  <a:cubicBezTo>
                    <a:pt x="41" y="165"/>
                    <a:pt x="42" y="167"/>
                    <a:pt x="43" y="168"/>
                  </a:cubicBezTo>
                  <a:cubicBezTo>
                    <a:pt x="44" y="169"/>
                    <a:pt x="45" y="169"/>
                    <a:pt x="46" y="169"/>
                  </a:cubicBezTo>
                  <a:cubicBezTo>
                    <a:pt x="47" y="169"/>
                    <a:pt x="46" y="172"/>
                    <a:pt x="47" y="172"/>
                  </a:cubicBezTo>
                  <a:cubicBezTo>
                    <a:pt x="48" y="172"/>
                    <a:pt x="49" y="171"/>
                    <a:pt x="49" y="170"/>
                  </a:cubicBezTo>
                  <a:cubicBezTo>
                    <a:pt x="49" y="169"/>
                    <a:pt x="49" y="168"/>
                    <a:pt x="50" y="168"/>
                  </a:cubicBezTo>
                  <a:cubicBezTo>
                    <a:pt x="52" y="169"/>
                    <a:pt x="51" y="168"/>
                    <a:pt x="50" y="166"/>
                  </a:cubicBezTo>
                  <a:cubicBezTo>
                    <a:pt x="50" y="165"/>
                    <a:pt x="50" y="164"/>
                    <a:pt x="51" y="163"/>
                  </a:cubicBezTo>
                  <a:cubicBezTo>
                    <a:pt x="53" y="163"/>
                    <a:pt x="53" y="162"/>
                    <a:pt x="52" y="160"/>
                  </a:cubicBezTo>
                  <a:cubicBezTo>
                    <a:pt x="52" y="159"/>
                    <a:pt x="53" y="159"/>
                    <a:pt x="54" y="159"/>
                  </a:cubicBezTo>
                  <a:cubicBezTo>
                    <a:pt x="56" y="159"/>
                    <a:pt x="56" y="159"/>
                    <a:pt x="55" y="157"/>
                  </a:cubicBezTo>
                  <a:cubicBezTo>
                    <a:pt x="54" y="155"/>
                    <a:pt x="56" y="156"/>
                    <a:pt x="57" y="157"/>
                  </a:cubicBezTo>
                  <a:cubicBezTo>
                    <a:pt x="58" y="158"/>
                    <a:pt x="58" y="158"/>
                    <a:pt x="58" y="160"/>
                  </a:cubicBezTo>
                  <a:cubicBezTo>
                    <a:pt x="58" y="162"/>
                    <a:pt x="59" y="163"/>
                    <a:pt x="61" y="163"/>
                  </a:cubicBezTo>
                  <a:cubicBezTo>
                    <a:pt x="63" y="163"/>
                    <a:pt x="64" y="163"/>
                    <a:pt x="65" y="163"/>
                  </a:cubicBezTo>
                  <a:cubicBezTo>
                    <a:pt x="66" y="164"/>
                    <a:pt x="66" y="166"/>
                    <a:pt x="66" y="165"/>
                  </a:cubicBezTo>
                  <a:cubicBezTo>
                    <a:pt x="66" y="163"/>
                    <a:pt x="67" y="163"/>
                    <a:pt x="69" y="163"/>
                  </a:cubicBezTo>
                  <a:cubicBezTo>
                    <a:pt x="70" y="162"/>
                    <a:pt x="70" y="161"/>
                    <a:pt x="70" y="158"/>
                  </a:cubicBezTo>
                  <a:cubicBezTo>
                    <a:pt x="70" y="155"/>
                    <a:pt x="70" y="155"/>
                    <a:pt x="71" y="154"/>
                  </a:cubicBezTo>
                  <a:cubicBezTo>
                    <a:pt x="72" y="153"/>
                    <a:pt x="72" y="152"/>
                    <a:pt x="72" y="151"/>
                  </a:cubicBezTo>
                  <a:cubicBezTo>
                    <a:pt x="73" y="149"/>
                    <a:pt x="73" y="150"/>
                    <a:pt x="74" y="151"/>
                  </a:cubicBezTo>
                  <a:cubicBezTo>
                    <a:pt x="75" y="152"/>
                    <a:pt x="76" y="150"/>
                    <a:pt x="77" y="149"/>
                  </a:cubicBezTo>
                  <a:cubicBezTo>
                    <a:pt x="78" y="148"/>
                    <a:pt x="78" y="146"/>
                    <a:pt x="78" y="144"/>
                  </a:cubicBezTo>
                  <a:cubicBezTo>
                    <a:pt x="78" y="143"/>
                    <a:pt x="80" y="142"/>
                    <a:pt x="81" y="142"/>
                  </a:cubicBezTo>
                  <a:cubicBezTo>
                    <a:pt x="83" y="142"/>
                    <a:pt x="83" y="140"/>
                    <a:pt x="83" y="139"/>
                  </a:cubicBezTo>
                  <a:cubicBezTo>
                    <a:pt x="84" y="139"/>
                    <a:pt x="85" y="137"/>
                    <a:pt x="84" y="136"/>
                  </a:cubicBezTo>
                  <a:cubicBezTo>
                    <a:pt x="83" y="135"/>
                    <a:pt x="83" y="133"/>
                    <a:pt x="82" y="132"/>
                  </a:cubicBezTo>
                  <a:cubicBezTo>
                    <a:pt x="82" y="131"/>
                    <a:pt x="83" y="129"/>
                    <a:pt x="85" y="129"/>
                  </a:cubicBezTo>
                  <a:cubicBezTo>
                    <a:pt x="86" y="130"/>
                    <a:pt x="86" y="129"/>
                    <a:pt x="87" y="129"/>
                  </a:cubicBezTo>
                  <a:cubicBezTo>
                    <a:pt x="88" y="128"/>
                    <a:pt x="89" y="130"/>
                    <a:pt x="90" y="131"/>
                  </a:cubicBezTo>
                  <a:cubicBezTo>
                    <a:pt x="91" y="132"/>
                    <a:pt x="92" y="131"/>
                    <a:pt x="94" y="129"/>
                  </a:cubicBezTo>
                  <a:cubicBezTo>
                    <a:pt x="95" y="128"/>
                    <a:pt x="96" y="126"/>
                    <a:pt x="98" y="126"/>
                  </a:cubicBezTo>
                  <a:cubicBezTo>
                    <a:pt x="99" y="125"/>
                    <a:pt x="101" y="125"/>
                    <a:pt x="101" y="125"/>
                  </a:cubicBezTo>
                  <a:cubicBezTo>
                    <a:pt x="102" y="125"/>
                    <a:pt x="103" y="126"/>
                    <a:pt x="102" y="124"/>
                  </a:cubicBezTo>
                  <a:cubicBezTo>
                    <a:pt x="102" y="123"/>
                    <a:pt x="102" y="124"/>
                    <a:pt x="103" y="122"/>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60" name="Freeform 408">
              <a:extLst>
                <a:ext uri="{FF2B5EF4-FFF2-40B4-BE49-F238E27FC236}">
                  <a16:creationId xmlns:a16="http://schemas.microsoft.com/office/drawing/2014/main" id="{847A3648-A0A0-4312-81EF-721156AD8E24}"/>
                </a:ext>
              </a:extLst>
            </p:cNvPr>
            <p:cNvSpPr>
              <a:spLocks/>
            </p:cNvSpPr>
            <p:nvPr/>
          </p:nvSpPr>
          <p:spPr bwMode="gray">
            <a:xfrm>
              <a:off x="9323974" y="3058966"/>
              <a:ext cx="647848" cy="430938"/>
            </a:xfrm>
            <a:custGeom>
              <a:avLst/>
              <a:gdLst>
                <a:gd name="T0" fmla="*/ 191 w 194"/>
                <a:gd name="T1" fmla="*/ 70 h 126"/>
                <a:gd name="T2" fmla="*/ 186 w 194"/>
                <a:gd name="T3" fmla="*/ 66 h 126"/>
                <a:gd name="T4" fmla="*/ 182 w 194"/>
                <a:gd name="T5" fmla="*/ 63 h 126"/>
                <a:gd name="T6" fmla="*/ 179 w 194"/>
                <a:gd name="T7" fmla="*/ 60 h 126"/>
                <a:gd name="T8" fmla="*/ 176 w 194"/>
                <a:gd name="T9" fmla="*/ 58 h 126"/>
                <a:gd name="T10" fmla="*/ 173 w 194"/>
                <a:gd name="T11" fmla="*/ 54 h 126"/>
                <a:gd name="T12" fmla="*/ 174 w 194"/>
                <a:gd name="T13" fmla="*/ 50 h 126"/>
                <a:gd name="T14" fmla="*/ 176 w 194"/>
                <a:gd name="T15" fmla="*/ 46 h 126"/>
                <a:gd name="T16" fmla="*/ 175 w 194"/>
                <a:gd name="T17" fmla="*/ 44 h 126"/>
                <a:gd name="T18" fmla="*/ 174 w 194"/>
                <a:gd name="T19" fmla="*/ 39 h 126"/>
                <a:gd name="T20" fmla="*/ 177 w 194"/>
                <a:gd name="T21" fmla="*/ 36 h 126"/>
                <a:gd name="T22" fmla="*/ 178 w 194"/>
                <a:gd name="T23" fmla="*/ 32 h 126"/>
                <a:gd name="T24" fmla="*/ 179 w 194"/>
                <a:gd name="T25" fmla="*/ 28 h 126"/>
                <a:gd name="T26" fmla="*/ 181 w 194"/>
                <a:gd name="T27" fmla="*/ 24 h 126"/>
                <a:gd name="T28" fmla="*/ 184 w 194"/>
                <a:gd name="T29" fmla="*/ 23 h 126"/>
                <a:gd name="T30" fmla="*/ 180 w 194"/>
                <a:gd name="T31" fmla="*/ 20 h 126"/>
                <a:gd name="T32" fmla="*/ 176 w 194"/>
                <a:gd name="T33" fmla="*/ 20 h 126"/>
                <a:gd name="T34" fmla="*/ 172 w 194"/>
                <a:gd name="T35" fmla="*/ 18 h 126"/>
                <a:gd name="T36" fmla="*/ 169 w 194"/>
                <a:gd name="T37" fmla="*/ 12 h 126"/>
                <a:gd name="T38" fmla="*/ 168 w 194"/>
                <a:gd name="T39" fmla="*/ 8 h 126"/>
                <a:gd name="T40" fmla="*/ 166 w 194"/>
                <a:gd name="T41" fmla="*/ 6 h 126"/>
                <a:gd name="T42" fmla="*/ 162 w 194"/>
                <a:gd name="T43" fmla="*/ 5 h 126"/>
                <a:gd name="T44" fmla="*/ 160 w 194"/>
                <a:gd name="T45" fmla="*/ 3 h 126"/>
                <a:gd name="T46" fmla="*/ 158 w 194"/>
                <a:gd name="T47" fmla="*/ 1 h 126"/>
                <a:gd name="T48" fmla="*/ 157 w 194"/>
                <a:gd name="T49" fmla="*/ 0 h 126"/>
                <a:gd name="T50" fmla="*/ 23 w 194"/>
                <a:gd name="T51" fmla="*/ 26 h 126"/>
                <a:gd name="T52" fmla="*/ 21 w 194"/>
                <a:gd name="T53" fmla="*/ 16 h 126"/>
                <a:gd name="T54" fmla="*/ 18 w 194"/>
                <a:gd name="T55" fmla="*/ 17 h 126"/>
                <a:gd name="T56" fmla="*/ 15 w 194"/>
                <a:gd name="T57" fmla="*/ 20 h 126"/>
                <a:gd name="T58" fmla="*/ 10 w 194"/>
                <a:gd name="T59" fmla="*/ 24 h 126"/>
                <a:gd name="T60" fmla="*/ 3 w 194"/>
                <a:gd name="T61" fmla="*/ 29 h 126"/>
                <a:gd name="T62" fmla="*/ 0 w 194"/>
                <a:gd name="T63" fmla="*/ 31 h 126"/>
                <a:gd name="T64" fmla="*/ 15 w 194"/>
                <a:gd name="T65" fmla="*/ 126 h 126"/>
                <a:gd name="T66" fmla="*/ 163 w 194"/>
                <a:gd name="T67" fmla="*/ 98 h 126"/>
                <a:gd name="T68" fmla="*/ 166 w 194"/>
                <a:gd name="T69" fmla="*/ 93 h 126"/>
                <a:gd name="T70" fmla="*/ 171 w 194"/>
                <a:gd name="T71" fmla="*/ 90 h 126"/>
                <a:gd name="T72" fmla="*/ 176 w 194"/>
                <a:gd name="T73" fmla="*/ 91 h 126"/>
                <a:gd name="T74" fmla="*/ 178 w 194"/>
                <a:gd name="T75" fmla="*/ 89 h 126"/>
                <a:gd name="T76" fmla="*/ 183 w 194"/>
                <a:gd name="T77" fmla="*/ 85 h 126"/>
                <a:gd name="T78" fmla="*/ 183 w 194"/>
                <a:gd name="T79" fmla="*/ 82 h 126"/>
                <a:gd name="T80" fmla="*/ 186 w 194"/>
                <a:gd name="T81" fmla="*/ 79 h 126"/>
                <a:gd name="T82" fmla="*/ 190 w 194"/>
                <a:gd name="T83" fmla="*/ 75 h 126"/>
                <a:gd name="T84" fmla="*/ 193 w 194"/>
                <a:gd name="T85" fmla="*/ 73 h 126"/>
                <a:gd name="T86" fmla="*/ 191 w 194"/>
                <a:gd name="T8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4" h="126">
                  <a:moveTo>
                    <a:pt x="191" y="70"/>
                  </a:moveTo>
                  <a:cubicBezTo>
                    <a:pt x="189" y="69"/>
                    <a:pt x="188" y="66"/>
                    <a:pt x="186" y="66"/>
                  </a:cubicBezTo>
                  <a:cubicBezTo>
                    <a:pt x="184" y="66"/>
                    <a:pt x="184" y="63"/>
                    <a:pt x="182" y="63"/>
                  </a:cubicBezTo>
                  <a:cubicBezTo>
                    <a:pt x="180" y="64"/>
                    <a:pt x="179" y="62"/>
                    <a:pt x="179" y="60"/>
                  </a:cubicBezTo>
                  <a:cubicBezTo>
                    <a:pt x="178" y="58"/>
                    <a:pt x="177" y="58"/>
                    <a:pt x="176" y="58"/>
                  </a:cubicBezTo>
                  <a:cubicBezTo>
                    <a:pt x="175" y="58"/>
                    <a:pt x="174" y="56"/>
                    <a:pt x="173" y="54"/>
                  </a:cubicBezTo>
                  <a:cubicBezTo>
                    <a:pt x="173" y="52"/>
                    <a:pt x="173" y="51"/>
                    <a:pt x="174" y="50"/>
                  </a:cubicBezTo>
                  <a:cubicBezTo>
                    <a:pt x="176" y="48"/>
                    <a:pt x="176" y="48"/>
                    <a:pt x="176" y="46"/>
                  </a:cubicBezTo>
                  <a:cubicBezTo>
                    <a:pt x="176" y="45"/>
                    <a:pt x="177" y="45"/>
                    <a:pt x="175" y="44"/>
                  </a:cubicBezTo>
                  <a:cubicBezTo>
                    <a:pt x="174" y="42"/>
                    <a:pt x="172" y="41"/>
                    <a:pt x="174" y="39"/>
                  </a:cubicBezTo>
                  <a:cubicBezTo>
                    <a:pt x="176" y="38"/>
                    <a:pt x="176" y="37"/>
                    <a:pt x="177" y="36"/>
                  </a:cubicBezTo>
                  <a:cubicBezTo>
                    <a:pt x="177" y="34"/>
                    <a:pt x="177" y="33"/>
                    <a:pt x="178" y="32"/>
                  </a:cubicBezTo>
                  <a:cubicBezTo>
                    <a:pt x="179" y="31"/>
                    <a:pt x="179" y="30"/>
                    <a:pt x="179" y="28"/>
                  </a:cubicBezTo>
                  <a:cubicBezTo>
                    <a:pt x="179" y="26"/>
                    <a:pt x="179" y="25"/>
                    <a:pt x="181" y="24"/>
                  </a:cubicBezTo>
                  <a:cubicBezTo>
                    <a:pt x="182" y="23"/>
                    <a:pt x="184" y="23"/>
                    <a:pt x="184" y="23"/>
                  </a:cubicBezTo>
                  <a:cubicBezTo>
                    <a:pt x="184" y="23"/>
                    <a:pt x="182" y="20"/>
                    <a:pt x="180" y="20"/>
                  </a:cubicBezTo>
                  <a:cubicBezTo>
                    <a:pt x="178" y="20"/>
                    <a:pt x="176" y="21"/>
                    <a:pt x="176" y="20"/>
                  </a:cubicBezTo>
                  <a:cubicBezTo>
                    <a:pt x="175" y="18"/>
                    <a:pt x="174" y="19"/>
                    <a:pt x="172" y="18"/>
                  </a:cubicBezTo>
                  <a:cubicBezTo>
                    <a:pt x="171" y="16"/>
                    <a:pt x="169" y="14"/>
                    <a:pt x="169" y="12"/>
                  </a:cubicBezTo>
                  <a:cubicBezTo>
                    <a:pt x="169" y="10"/>
                    <a:pt x="170" y="8"/>
                    <a:pt x="168" y="8"/>
                  </a:cubicBezTo>
                  <a:cubicBezTo>
                    <a:pt x="167" y="8"/>
                    <a:pt x="167" y="7"/>
                    <a:pt x="166" y="6"/>
                  </a:cubicBezTo>
                  <a:cubicBezTo>
                    <a:pt x="166" y="5"/>
                    <a:pt x="163" y="5"/>
                    <a:pt x="162" y="5"/>
                  </a:cubicBezTo>
                  <a:cubicBezTo>
                    <a:pt x="161" y="5"/>
                    <a:pt x="160" y="3"/>
                    <a:pt x="160" y="3"/>
                  </a:cubicBezTo>
                  <a:cubicBezTo>
                    <a:pt x="159" y="2"/>
                    <a:pt x="159" y="2"/>
                    <a:pt x="158" y="1"/>
                  </a:cubicBezTo>
                  <a:cubicBezTo>
                    <a:pt x="157" y="1"/>
                    <a:pt x="157" y="0"/>
                    <a:pt x="157" y="0"/>
                  </a:cubicBezTo>
                  <a:cubicBezTo>
                    <a:pt x="23" y="26"/>
                    <a:pt x="23" y="26"/>
                    <a:pt x="23" y="26"/>
                  </a:cubicBezTo>
                  <a:cubicBezTo>
                    <a:pt x="21" y="16"/>
                    <a:pt x="21" y="16"/>
                    <a:pt x="21" y="16"/>
                  </a:cubicBezTo>
                  <a:cubicBezTo>
                    <a:pt x="20" y="16"/>
                    <a:pt x="19" y="17"/>
                    <a:pt x="18" y="17"/>
                  </a:cubicBezTo>
                  <a:cubicBezTo>
                    <a:pt x="17" y="18"/>
                    <a:pt x="15" y="20"/>
                    <a:pt x="15" y="20"/>
                  </a:cubicBezTo>
                  <a:cubicBezTo>
                    <a:pt x="14" y="21"/>
                    <a:pt x="12" y="23"/>
                    <a:pt x="10" y="24"/>
                  </a:cubicBezTo>
                  <a:cubicBezTo>
                    <a:pt x="8" y="26"/>
                    <a:pt x="6" y="27"/>
                    <a:pt x="3" y="29"/>
                  </a:cubicBezTo>
                  <a:cubicBezTo>
                    <a:pt x="2" y="30"/>
                    <a:pt x="1" y="30"/>
                    <a:pt x="0" y="31"/>
                  </a:cubicBezTo>
                  <a:cubicBezTo>
                    <a:pt x="15" y="126"/>
                    <a:pt x="15" y="126"/>
                    <a:pt x="15" y="126"/>
                  </a:cubicBezTo>
                  <a:cubicBezTo>
                    <a:pt x="163" y="98"/>
                    <a:pt x="163" y="98"/>
                    <a:pt x="163" y="98"/>
                  </a:cubicBezTo>
                  <a:cubicBezTo>
                    <a:pt x="163" y="98"/>
                    <a:pt x="165" y="95"/>
                    <a:pt x="166" y="93"/>
                  </a:cubicBezTo>
                  <a:cubicBezTo>
                    <a:pt x="167" y="92"/>
                    <a:pt x="170" y="90"/>
                    <a:pt x="171" y="90"/>
                  </a:cubicBezTo>
                  <a:cubicBezTo>
                    <a:pt x="172" y="91"/>
                    <a:pt x="175" y="93"/>
                    <a:pt x="176" y="91"/>
                  </a:cubicBezTo>
                  <a:cubicBezTo>
                    <a:pt x="176" y="89"/>
                    <a:pt x="176" y="89"/>
                    <a:pt x="178" y="89"/>
                  </a:cubicBezTo>
                  <a:cubicBezTo>
                    <a:pt x="179" y="88"/>
                    <a:pt x="182" y="86"/>
                    <a:pt x="183" y="85"/>
                  </a:cubicBezTo>
                  <a:cubicBezTo>
                    <a:pt x="183" y="85"/>
                    <a:pt x="182" y="84"/>
                    <a:pt x="183" y="82"/>
                  </a:cubicBezTo>
                  <a:cubicBezTo>
                    <a:pt x="185" y="80"/>
                    <a:pt x="185" y="80"/>
                    <a:pt x="186" y="79"/>
                  </a:cubicBezTo>
                  <a:cubicBezTo>
                    <a:pt x="188" y="78"/>
                    <a:pt x="190" y="76"/>
                    <a:pt x="190" y="75"/>
                  </a:cubicBezTo>
                  <a:cubicBezTo>
                    <a:pt x="191" y="73"/>
                    <a:pt x="192" y="74"/>
                    <a:pt x="193" y="73"/>
                  </a:cubicBezTo>
                  <a:cubicBezTo>
                    <a:pt x="194" y="71"/>
                    <a:pt x="193" y="71"/>
                    <a:pt x="191" y="70"/>
                  </a:cubicBezTo>
                  <a:close/>
                </a:path>
              </a:pathLst>
            </a:custGeom>
            <a:solidFill>
              <a:schemeClr val="accent5">
                <a:lumMod val="60000"/>
                <a:lumOff val="40000"/>
              </a:schemeClr>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61" name="Freeform 409">
              <a:extLst>
                <a:ext uri="{FF2B5EF4-FFF2-40B4-BE49-F238E27FC236}">
                  <a16:creationId xmlns:a16="http://schemas.microsoft.com/office/drawing/2014/main" id="{92B951E9-8838-4FA3-B7C3-F3FCB23C6DF9}"/>
                </a:ext>
              </a:extLst>
            </p:cNvPr>
            <p:cNvSpPr>
              <a:spLocks/>
            </p:cNvSpPr>
            <p:nvPr/>
          </p:nvSpPr>
          <p:spPr bwMode="gray">
            <a:xfrm>
              <a:off x="8886198" y="3165574"/>
              <a:ext cx="467155" cy="546556"/>
            </a:xfrm>
            <a:custGeom>
              <a:avLst/>
              <a:gdLst>
                <a:gd name="T0" fmla="*/ 137 w 140"/>
                <a:gd name="T1" fmla="*/ 61 h 160"/>
                <a:gd name="T2" fmla="*/ 140 w 140"/>
                <a:gd name="T3" fmla="*/ 57 h 160"/>
                <a:gd name="T4" fmla="*/ 125 w 140"/>
                <a:gd name="T5" fmla="*/ 3 h 160"/>
                <a:gd name="T6" fmla="*/ 115 w 140"/>
                <a:gd name="T7" fmla="*/ 9 h 160"/>
                <a:gd name="T8" fmla="*/ 105 w 140"/>
                <a:gd name="T9" fmla="*/ 17 h 160"/>
                <a:gd name="T10" fmla="*/ 94 w 140"/>
                <a:gd name="T11" fmla="*/ 27 h 160"/>
                <a:gd name="T12" fmla="*/ 84 w 140"/>
                <a:gd name="T13" fmla="*/ 28 h 160"/>
                <a:gd name="T14" fmla="*/ 77 w 140"/>
                <a:gd name="T15" fmla="*/ 33 h 160"/>
                <a:gd name="T16" fmla="*/ 66 w 140"/>
                <a:gd name="T17" fmla="*/ 33 h 160"/>
                <a:gd name="T18" fmla="*/ 66 w 140"/>
                <a:gd name="T19" fmla="*/ 29 h 160"/>
                <a:gd name="T20" fmla="*/ 62 w 140"/>
                <a:gd name="T21" fmla="*/ 27 h 160"/>
                <a:gd name="T22" fmla="*/ 58 w 140"/>
                <a:gd name="T23" fmla="*/ 31 h 160"/>
                <a:gd name="T24" fmla="*/ 52 w 140"/>
                <a:gd name="T25" fmla="*/ 27 h 160"/>
                <a:gd name="T26" fmla="*/ 44 w 140"/>
                <a:gd name="T27" fmla="*/ 25 h 160"/>
                <a:gd name="T28" fmla="*/ 41 w 140"/>
                <a:gd name="T29" fmla="*/ 23 h 160"/>
                <a:gd name="T30" fmla="*/ 11 w 140"/>
                <a:gd name="T31" fmla="*/ 133 h 160"/>
                <a:gd name="T32" fmla="*/ 15 w 140"/>
                <a:gd name="T33" fmla="*/ 138 h 160"/>
                <a:gd name="T34" fmla="*/ 24 w 140"/>
                <a:gd name="T35" fmla="*/ 138 h 160"/>
                <a:gd name="T36" fmla="*/ 28 w 140"/>
                <a:gd name="T37" fmla="*/ 140 h 160"/>
                <a:gd name="T38" fmla="*/ 33 w 140"/>
                <a:gd name="T39" fmla="*/ 148 h 160"/>
                <a:gd name="T40" fmla="*/ 39 w 140"/>
                <a:gd name="T41" fmla="*/ 150 h 160"/>
                <a:gd name="T42" fmla="*/ 47 w 140"/>
                <a:gd name="T43" fmla="*/ 152 h 160"/>
                <a:gd name="T44" fmla="*/ 51 w 140"/>
                <a:gd name="T45" fmla="*/ 155 h 160"/>
                <a:gd name="T46" fmla="*/ 55 w 140"/>
                <a:gd name="T47" fmla="*/ 151 h 160"/>
                <a:gd name="T48" fmla="*/ 63 w 140"/>
                <a:gd name="T49" fmla="*/ 153 h 160"/>
                <a:gd name="T50" fmla="*/ 68 w 140"/>
                <a:gd name="T51" fmla="*/ 153 h 160"/>
                <a:gd name="T52" fmla="*/ 72 w 140"/>
                <a:gd name="T53" fmla="*/ 149 h 160"/>
                <a:gd name="T54" fmla="*/ 78 w 140"/>
                <a:gd name="T55" fmla="*/ 148 h 160"/>
                <a:gd name="T56" fmla="*/ 84 w 140"/>
                <a:gd name="T57" fmla="*/ 155 h 160"/>
                <a:gd name="T58" fmla="*/ 88 w 140"/>
                <a:gd name="T59" fmla="*/ 160 h 160"/>
                <a:gd name="T60" fmla="*/ 95 w 140"/>
                <a:gd name="T61" fmla="*/ 157 h 160"/>
                <a:gd name="T62" fmla="*/ 98 w 140"/>
                <a:gd name="T63" fmla="*/ 150 h 160"/>
                <a:gd name="T64" fmla="*/ 99 w 140"/>
                <a:gd name="T65" fmla="*/ 142 h 160"/>
                <a:gd name="T66" fmla="*/ 100 w 140"/>
                <a:gd name="T67" fmla="*/ 136 h 160"/>
                <a:gd name="T68" fmla="*/ 104 w 140"/>
                <a:gd name="T69" fmla="*/ 131 h 160"/>
                <a:gd name="T70" fmla="*/ 107 w 140"/>
                <a:gd name="T71" fmla="*/ 135 h 160"/>
                <a:gd name="T72" fmla="*/ 109 w 140"/>
                <a:gd name="T73" fmla="*/ 135 h 160"/>
                <a:gd name="T74" fmla="*/ 111 w 140"/>
                <a:gd name="T75" fmla="*/ 133 h 160"/>
                <a:gd name="T76" fmla="*/ 111 w 140"/>
                <a:gd name="T77" fmla="*/ 128 h 160"/>
                <a:gd name="T78" fmla="*/ 112 w 140"/>
                <a:gd name="T79" fmla="*/ 122 h 160"/>
                <a:gd name="T80" fmla="*/ 116 w 140"/>
                <a:gd name="T81" fmla="*/ 117 h 160"/>
                <a:gd name="T82" fmla="*/ 120 w 140"/>
                <a:gd name="T83" fmla="*/ 113 h 160"/>
                <a:gd name="T84" fmla="*/ 125 w 140"/>
                <a:gd name="T85" fmla="*/ 112 h 160"/>
                <a:gd name="T86" fmla="*/ 130 w 140"/>
                <a:gd name="T87" fmla="*/ 107 h 160"/>
                <a:gd name="T88" fmla="*/ 136 w 140"/>
                <a:gd name="T89" fmla="*/ 99 h 160"/>
                <a:gd name="T90" fmla="*/ 136 w 140"/>
                <a:gd name="T91" fmla="*/ 93 h 160"/>
                <a:gd name="T92" fmla="*/ 138 w 140"/>
                <a:gd name="T93" fmla="*/ 86 h 160"/>
                <a:gd name="T94" fmla="*/ 138 w 140"/>
                <a:gd name="T95" fmla="*/ 73 h 160"/>
                <a:gd name="T96" fmla="*/ 139 w 140"/>
                <a:gd name="T97" fmla="*/ 6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0" h="160">
                  <a:moveTo>
                    <a:pt x="139" y="64"/>
                  </a:moveTo>
                  <a:cubicBezTo>
                    <a:pt x="139" y="63"/>
                    <a:pt x="138" y="62"/>
                    <a:pt x="137" y="61"/>
                  </a:cubicBezTo>
                  <a:cubicBezTo>
                    <a:pt x="136" y="59"/>
                    <a:pt x="135" y="58"/>
                    <a:pt x="137" y="57"/>
                  </a:cubicBezTo>
                  <a:cubicBezTo>
                    <a:pt x="138" y="57"/>
                    <a:pt x="139" y="57"/>
                    <a:pt x="140" y="57"/>
                  </a:cubicBezTo>
                  <a:cubicBezTo>
                    <a:pt x="131" y="0"/>
                    <a:pt x="131" y="0"/>
                    <a:pt x="131" y="0"/>
                  </a:cubicBezTo>
                  <a:cubicBezTo>
                    <a:pt x="129" y="2"/>
                    <a:pt x="126" y="3"/>
                    <a:pt x="125" y="3"/>
                  </a:cubicBezTo>
                  <a:cubicBezTo>
                    <a:pt x="123" y="4"/>
                    <a:pt x="121" y="6"/>
                    <a:pt x="119" y="7"/>
                  </a:cubicBezTo>
                  <a:cubicBezTo>
                    <a:pt x="118" y="7"/>
                    <a:pt x="116" y="8"/>
                    <a:pt x="115" y="9"/>
                  </a:cubicBezTo>
                  <a:cubicBezTo>
                    <a:pt x="113" y="10"/>
                    <a:pt x="111" y="12"/>
                    <a:pt x="110" y="13"/>
                  </a:cubicBezTo>
                  <a:cubicBezTo>
                    <a:pt x="108" y="13"/>
                    <a:pt x="107" y="14"/>
                    <a:pt x="105" y="17"/>
                  </a:cubicBezTo>
                  <a:cubicBezTo>
                    <a:pt x="103" y="19"/>
                    <a:pt x="101" y="21"/>
                    <a:pt x="99" y="24"/>
                  </a:cubicBezTo>
                  <a:cubicBezTo>
                    <a:pt x="98" y="26"/>
                    <a:pt x="96" y="27"/>
                    <a:pt x="94" y="27"/>
                  </a:cubicBezTo>
                  <a:cubicBezTo>
                    <a:pt x="93" y="27"/>
                    <a:pt x="91" y="28"/>
                    <a:pt x="90" y="27"/>
                  </a:cubicBezTo>
                  <a:cubicBezTo>
                    <a:pt x="88" y="27"/>
                    <a:pt x="85" y="27"/>
                    <a:pt x="84" y="28"/>
                  </a:cubicBezTo>
                  <a:cubicBezTo>
                    <a:pt x="83" y="29"/>
                    <a:pt x="82" y="31"/>
                    <a:pt x="81" y="31"/>
                  </a:cubicBezTo>
                  <a:cubicBezTo>
                    <a:pt x="80" y="31"/>
                    <a:pt x="78" y="32"/>
                    <a:pt x="77" y="33"/>
                  </a:cubicBezTo>
                  <a:cubicBezTo>
                    <a:pt x="75" y="34"/>
                    <a:pt x="72" y="34"/>
                    <a:pt x="71" y="33"/>
                  </a:cubicBezTo>
                  <a:cubicBezTo>
                    <a:pt x="70" y="33"/>
                    <a:pt x="67" y="32"/>
                    <a:pt x="66" y="33"/>
                  </a:cubicBezTo>
                  <a:cubicBezTo>
                    <a:pt x="65" y="33"/>
                    <a:pt x="64" y="31"/>
                    <a:pt x="65" y="31"/>
                  </a:cubicBezTo>
                  <a:cubicBezTo>
                    <a:pt x="66" y="30"/>
                    <a:pt x="66" y="29"/>
                    <a:pt x="66" y="29"/>
                  </a:cubicBezTo>
                  <a:cubicBezTo>
                    <a:pt x="65" y="28"/>
                    <a:pt x="63" y="29"/>
                    <a:pt x="63" y="29"/>
                  </a:cubicBezTo>
                  <a:cubicBezTo>
                    <a:pt x="63" y="29"/>
                    <a:pt x="63" y="28"/>
                    <a:pt x="62" y="27"/>
                  </a:cubicBezTo>
                  <a:cubicBezTo>
                    <a:pt x="62" y="27"/>
                    <a:pt x="61" y="28"/>
                    <a:pt x="62" y="30"/>
                  </a:cubicBezTo>
                  <a:cubicBezTo>
                    <a:pt x="62" y="31"/>
                    <a:pt x="60" y="31"/>
                    <a:pt x="58" y="31"/>
                  </a:cubicBezTo>
                  <a:cubicBezTo>
                    <a:pt x="57" y="31"/>
                    <a:pt x="56" y="29"/>
                    <a:pt x="55" y="28"/>
                  </a:cubicBezTo>
                  <a:cubicBezTo>
                    <a:pt x="54" y="26"/>
                    <a:pt x="53" y="27"/>
                    <a:pt x="52" y="27"/>
                  </a:cubicBezTo>
                  <a:cubicBezTo>
                    <a:pt x="51" y="27"/>
                    <a:pt x="49" y="26"/>
                    <a:pt x="48" y="25"/>
                  </a:cubicBezTo>
                  <a:cubicBezTo>
                    <a:pt x="47" y="24"/>
                    <a:pt x="45" y="25"/>
                    <a:pt x="44" y="25"/>
                  </a:cubicBezTo>
                  <a:cubicBezTo>
                    <a:pt x="43" y="26"/>
                    <a:pt x="42" y="25"/>
                    <a:pt x="42" y="24"/>
                  </a:cubicBezTo>
                  <a:cubicBezTo>
                    <a:pt x="41" y="24"/>
                    <a:pt x="41" y="23"/>
                    <a:pt x="41" y="23"/>
                  </a:cubicBezTo>
                  <a:cubicBezTo>
                    <a:pt x="0" y="30"/>
                    <a:pt x="0" y="30"/>
                    <a:pt x="0" y="30"/>
                  </a:cubicBezTo>
                  <a:cubicBezTo>
                    <a:pt x="11" y="133"/>
                    <a:pt x="11" y="133"/>
                    <a:pt x="11" y="133"/>
                  </a:cubicBezTo>
                  <a:cubicBezTo>
                    <a:pt x="11" y="133"/>
                    <a:pt x="12" y="135"/>
                    <a:pt x="13" y="136"/>
                  </a:cubicBezTo>
                  <a:cubicBezTo>
                    <a:pt x="14" y="136"/>
                    <a:pt x="15" y="138"/>
                    <a:pt x="15" y="138"/>
                  </a:cubicBezTo>
                  <a:cubicBezTo>
                    <a:pt x="16" y="138"/>
                    <a:pt x="19" y="141"/>
                    <a:pt x="20" y="139"/>
                  </a:cubicBezTo>
                  <a:cubicBezTo>
                    <a:pt x="21" y="138"/>
                    <a:pt x="23" y="138"/>
                    <a:pt x="24" y="138"/>
                  </a:cubicBezTo>
                  <a:cubicBezTo>
                    <a:pt x="25" y="138"/>
                    <a:pt x="25" y="139"/>
                    <a:pt x="25" y="139"/>
                  </a:cubicBezTo>
                  <a:cubicBezTo>
                    <a:pt x="25" y="140"/>
                    <a:pt x="27" y="140"/>
                    <a:pt x="28" y="140"/>
                  </a:cubicBezTo>
                  <a:cubicBezTo>
                    <a:pt x="30" y="141"/>
                    <a:pt x="30" y="142"/>
                    <a:pt x="31" y="143"/>
                  </a:cubicBezTo>
                  <a:cubicBezTo>
                    <a:pt x="32" y="144"/>
                    <a:pt x="33" y="145"/>
                    <a:pt x="33" y="148"/>
                  </a:cubicBezTo>
                  <a:cubicBezTo>
                    <a:pt x="33" y="150"/>
                    <a:pt x="34" y="149"/>
                    <a:pt x="35" y="149"/>
                  </a:cubicBezTo>
                  <a:cubicBezTo>
                    <a:pt x="36" y="150"/>
                    <a:pt x="38" y="151"/>
                    <a:pt x="39" y="150"/>
                  </a:cubicBezTo>
                  <a:cubicBezTo>
                    <a:pt x="41" y="149"/>
                    <a:pt x="42" y="149"/>
                    <a:pt x="44" y="150"/>
                  </a:cubicBezTo>
                  <a:cubicBezTo>
                    <a:pt x="46" y="150"/>
                    <a:pt x="45" y="152"/>
                    <a:pt x="47" y="152"/>
                  </a:cubicBezTo>
                  <a:cubicBezTo>
                    <a:pt x="48" y="152"/>
                    <a:pt x="48" y="153"/>
                    <a:pt x="49" y="154"/>
                  </a:cubicBezTo>
                  <a:cubicBezTo>
                    <a:pt x="49" y="155"/>
                    <a:pt x="50" y="154"/>
                    <a:pt x="51" y="155"/>
                  </a:cubicBezTo>
                  <a:cubicBezTo>
                    <a:pt x="52" y="155"/>
                    <a:pt x="53" y="155"/>
                    <a:pt x="53" y="153"/>
                  </a:cubicBezTo>
                  <a:cubicBezTo>
                    <a:pt x="53" y="152"/>
                    <a:pt x="54" y="152"/>
                    <a:pt x="55" y="151"/>
                  </a:cubicBezTo>
                  <a:cubicBezTo>
                    <a:pt x="57" y="151"/>
                    <a:pt x="58" y="152"/>
                    <a:pt x="59" y="152"/>
                  </a:cubicBezTo>
                  <a:cubicBezTo>
                    <a:pt x="60" y="151"/>
                    <a:pt x="63" y="152"/>
                    <a:pt x="63" y="153"/>
                  </a:cubicBezTo>
                  <a:cubicBezTo>
                    <a:pt x="64" y="154"/>
                    <a:pt x="64" y="155"/>
                    <a:pt x="65" y="154"/>
                  </a:cubicBezTo>
                  <a:cubicBezTo>
                    <a:pt x="66" y="152"/>
                    <a:pt x="66" y="154"/>
                    <a:pt x="68" y="153"/>
                  </a:cubicBezTo>
                  <a:cubicBezTo>
                    <a:pt x="69" y="153"/>
                    <a:pt x="69" y="152"/>
                    <a:pt x="70" y="151"/>
                  </a:cubicBezTo>
                  <a:cubicBezTo>
                    <a:pt x="70" y="150"/>
                    <a:pt x="71" y="151"/>
                    <a:pt x="72" y="149"/>
                  </a:cubicBezTo>
                  <a:cubicBezTo>
                    <a:pt x="72" y="148"/>
                    <a:pt x="72" y="148"/>
                    <a:pt x="74" y="147"/>
                  </a:cubicBezTo>
                  <a:cubicBezTo>
                    <a:pt x="75" y="147"/>
                    <a:pt x="78" y="146"/>
                    <a:pt x="78" y="148"/>
                  </a:cubicBezTo>
                  <a:cubicBezTo>
                    <a:pt x="78" y="150"/>
                    <a:pt x="78" y="152"/>
                    <a:pt x="79" y="152"/>
                  </a:cubicBezTo>
                  <a:cubicBezTo>
                    <a:pt x="80" y="153"/>
                    <a:pt x="83" y="153"/>
                    <a:pt x="84" y="155"/>
                  </a:cubicBezTo>
                  <a:cubicBezTo>
                    <a:pt x="85" y="156"/>
                    <a:pt x="86" y="156"/>
                    <a:pt x="87" y="157"/>
                  </a:cubicBezTo>
                  <a:cubicBezTo>
                    <a:pt x="88" y="157"/>
                    <a:pt x="88" y="160"/>
                    <a:pt x="88" y="160"/>
                  </a:cubicBezTo>
                  <a:cubicBezTo>
                    <a:pt x="88" y="160"/>
                    <a:pt x="89" y="159"/>
                    <a:pt x="91" y="159"/>
                  </a:cubicBezTo>
                  <a:cubicBezTo>
                    <a:pt x="93" y="158"/>
                    <a:pt x="94" y="157"/>
                    <a:pt x="95" y="157"/>
                  </a:cubicBezTo>
                  <a:cubicBezTo>
                    <a:pt x="96" y="157"/>
                    <a:pt x="97" y="156"/>
                    <a:pt x="97" y="154"/>
                  </a:cubicBezTo>
                  <a:cubicBezTo>
                    <a:pt x="97" y="151"/>
                    <a:pt x="96" y="150"/>
                    <a:pt x="98" y="150"/>
                  </a:cubicBezTo>
                  <a:cubicBezTo>
                    <a:pt x="100" y="149"/>
                    <a:pt x="101" y="150"/>
                    <a:pt x="100" y="147"/>
                  </a:cubicBezTo>
                  <a:cubicBezTo>
                    <a:pt x="100" y="145"/>
                    <a:pt x="99" y="143"/>
                    <a:pt x="99" y="142"/>
                  </a:cubicBezTo>
                  <a:cubicBezTo>
                    <a:pt x="98" y="141"/>
                    <a:pt x="99" y="141"/>
                    <a:pt x="100" y="140"/>
                  </a:cubicBezTo>
                  <a:cubicBezTo>
                    <a:pt x="101" y="139"/>
                    <a:pt x="100" y="138"/>
                    <a:pt x="100" y="136"/>
                  </a:cubicBezTo>
                  <a:cubicBezTo>
                    <a:pt x="101" y="134"/>
                    <a:pt x="100" y="134"/>
                    <a:pt x="101" y="133"/>
                  </a:cubicBezTo>
                  <a:cubicBezTo>
                    <a:pt x="103" y="132"/>
                    <a:pt x="103" y="130"/>
                    <a:pt x="104" y="131"/>
                  </a:cubicBezTo>
                  <a:cubicBezTo>
                    <a:pt x="104" y="132"/>
                    <a:pt x="104" y="132"/>
                    <a:pt x="106" y="132"/>
                  </a:cubicBezTo>
                  <a:cubicBezTo>
                    <a:pt x="107" y="133"/>
                    <a:pt x="108" y="134"/>
                    <a:pt x="107" y="135"/>
                  </a:cubicBezTo>
                  <a:cubicBezTo>
                    <a:pt x="106" y="136"/>
                    <a:pt x="107" y="137"/>
                    <a:pt x="108" y="137"/>
                  </a:cubicBezTo>
                  <a:cubicBezTo>
                    <a:pt x="109" y="137"/>
                    <a:pt x="109" y="136"/>
                    <a:pt x="109" y="135"/>
                  </a:cubicBezTo>
                  <a:cubicBezTo>
                    <a:pt x="109" y="133"/>
                    <a:pt x="109" y="133"/>
                    <a:pt x="111" y="134"/>
                  </a:cubicBezTo>
                  <a:cubicBezTo>
                    <a:pt x="112" y="134"/>
                    <a:pt x="112" y="134"/>
                    <a:pt x="111" y="133"/>
                  </a:cubicBezTo>
                  <a:cubicBezTo>
                    <a:pt x="111" y="132"/>
                    <a:pt x="112" y="130"/>
                    <a:pt x="110" y="129"/>
                  </a:cubicBezTo>
                  <a:cubicBezTo>
                    <a:pt x="109" y="129"/>
                    <a:pt x="109" y="128"/>
                    <a:pt x="111" y="128"/>
                  </a:cubicBezTo>
                  <a:cubicBezTo>
                    <a:pt x="112" y="127"/>
                    <a:pt x="112" y="127"/>
                    <a:pt x="111" y="125"/>
                  </a:cubicBezTo>
                  <a:cubicBezTo>
                    <a:pt x="111" y="123"/>
                    <a:pt x="111" y="122"/>
                    <a:pt x="112" y="122"/>
                  </a:cubicBezTo>
                  <a:cubicBezTo>
                    <a:pt x="112" y="121"/>
                    <a:pt x="112" y="118"/>
                    <a:pt x="113" y="118"/>
                  </a:cubicBezTo>
                  <a:cubicBezTo>
                    <a:pt x="115" y="119"/>
                    <a:pt x="116" y="119"/>
                    <a:pt x="116" y="117"/>
                  </a:cubicBezTo>
                  <a:cubicBezTo>
                    <a:pt x="116" y="116"/>
                    <a:pt x="116" y="116"/>
                    <a:pt x="117" y="114"/>
                  </a:cubicBezTo>
                  <a:cubicBezTo>
                    <a:pt x="118" y="113"/>
                    <a:pt x="119" y="111"/>
                    <a:pt x="120" y="113"/>
                  </a:cubicBezTo>
                  <a:cubicBezTo>
                    <a:pt x="120" y="115"/>
                    <a:pt x="122" y="115"/>
                    <a:pt x="123" y="114"/>
                  </a:cubicBezTo>
                  <a:cubicBezTo>
                    <a:pt x="124" y="113"/>
                    <a:pt x="124" y="112"/>
                    <a:pt x="125" y="112"/>
                  </a:cubicBezTo>
                  <a:cubicBezTo>
                    <a:pt x="126" y="112"/>
                    <a:pt x="126" y="111"/>
                    <a:pt x="127" y="110"/>
                  </a:cubicBezTo>
                  <a:cubicBezTo>
                    <a:pt x="128" y="109"/>
                    <a:pt x="129" y="109"/>
                    <a:pt x="130" y="107"/>
                  </a:cubicBezTo>
                  <a:cubicBezTo>
                    <a:pt x="130" y="106"/>
                    <a:pt x="131" y="104"/>
                    <a:pt x="133" y="103"/>
                  </a:cubicBezTo>
                  <a:cubicBezTo>
                    <a:pt x="134" y="101"/>
                    <a:pt x="136" y="101"/>
                    <a:pt x="136" y="99"/>
                  </a:cubicBezTo>
                  <a:cubicBezTo>
                    <a:pt x="136" y="98"/>
                    <a:pt x="137" y="96"/>
                    <a:pt x="136" y="95"/>
                  </a:cubicBezTo>
                  <a:cubicBezTo>
                    <a:pt x="135" y="95"/>
                    <a:pt x="135" y="95"/>
                    <a:pt x="136" y="93"/>
                  </a:cubicBezTo>
                  <a:cubicBezTo>
                    <a:pt x="136" y="92"/>
                    <a:pt x="136" y="91"/>
                    <a:pt x="136" y="90"/>
                  </a:cubicBezTo>
                  <a:cubicBezTo>
                    <a:pt x="136" y="89"/>
                    <a:pt x="137" y="88"/>
                    <a:pt x="138" y="86"/>
                  </a:cubicBezTo>
                  <a:cubicBezTo>
                    <a:pt x="138" y="84"/>
                    <a:pt x="138" y="84"/>
                    <a:pt x="138" y="81"/>
                  </a:cubicBezTo>
                  <a:cubicBezTo>
                    <a:pt x="138" y="79"/>
                    <a:pt x="138" y="75"/>
                    <a:pt x="138" y="73"/>
                  </a:cubicBezTo>
                  <a:cubicBezTo>
                    <a:pt x="139" y="72"/>
                    <a:pt x="140" y="71"/>
                    <a:pt x="139" y="69"/>
                  </a:cubicBezTo>
                  <a:cubicBezTo>
                    <a:pt x="139" y="68"/>
                    <a:pt x="138" y="66"/>
                    <a:pt x="139" y="64"/>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62" name="Freeform 410">
              <a:extLst>
                <a:ext uri="{FF2B5EF4-FFF2-40B4-BE49-F238E27FC236}">
                  <a16:creationId xmlns:a16="http://schemas.microsoft.com/office/drawing/2014/main" id="{5ACC518D-7ECB-4F0F-A7E2-7859CA69C594}"/>
                </a:ext>
              </a:extLst>
            </p:cNvPr>
            <p:cNvSpPr>
              <a:spLocks/>
            </p:cNvSpPr>
            <p:nvPr/>
          </p:nvSpPr>
          <p:spPr bwMode="gray">
            <a:xfrm>
              <a:off x="8461645" y="3637054"/>
              <a:ext cx="805035" cy="423431"/>
            </a:xfrm>
            <a:custGeom>
              <a:avLst/>
              <a:gdLst>
                <a:gd name="T0" fmla="*/ 232 w 241"/>
                <a:gd name="T1" fmla="*/ 51 h 124"/>
                <a:gd name="T2" fmla="*/ 224 w 241"/>
                <a:gd name="T3" fmla="*/ 44 h 124"/>
                <a:gd name="T4" fmla="*/ 221 w 241"/>
                <a:gd name="T5" fmla="*/ 38 h 124"/>
                <a:gd name="T6" fmla="*/ 216 w 241"/>
                <a:gd name="T7" fmla="*/ 29 h 124"/>
                <a:gd name="T8" fmla="*/ 215 w 241"/>
                <a:gd name="T9" fmla="*/ 22 h 124"/>
                <a:gd name="T10" fmla="*/ 206 w 241"/>
                <a:gd name="T11" fmla="*/ 14 h 124"/>
                <a:gd name="T12" fmla="*/ 199 w 241"/>
                <a:gd name="T13" fmla="*/ 11 h 124"/>
                <a:gd name="T14" fmla="*/ 192 w 241"/>
                <a:gd name="T15" fmla="*/ 16 h 124"/>
                <a:gd name="T16" fmla="*/ 182 w 241"/>
                <a:gd name="T17" fmla="*/ 13 h 124"/>
                <a:gd name="T18" fmla="*/ 176 w 241"/>
                <a:gd name="T19" fmla="*/ 16 h 124"/>
                <a:gd name="T20" fmla="*/ 166 w 241"/>
                <a:gd name="T21" fmla="*/ 12 h 124"/>
                <a:gd name="T22" fmla="*/ 158 w 241"/>
                <a:gd name="T23" fmla="*/ 5 h 124"/>
                <a:gd name="T24" fmla="*/ 151 w 241"/>
                <a:gd name="T25" fmla="*/ 0 h 124"/>
                <a:gd name="T26" fmla="*/ 139 w 241"/>
                <a:gd name="T27" fmla="*/ 2 h 124"/>
                <a:gd name="T28" fmla="*/ 141 w 241"/>
                <a:gd name="T29" fmla="*/ 10 h 124"/>
                <a:gd name="T30" fmla="*/ 140 w 241"/>
                <a:gd name="T31" fmla="*/ 14 h 124"/>
                <a:gd name="T32" fmla="*/ 129 w 241"/>
                <a:gd name="T33" fmla="*/ 20 h 124"/>
                <a:gd name="T34" fmla="*/ 121 w 241"/>
                <a:gd name="T35" fmla="*/ 21 h 124"/>
                <a:gd name="T36" fmla="*/ 120 w 241"/>
                <a:gd name="T37" fmla="*/ 31 h 124"/>
                <a:gd name="T38" fmla="*/ 113 w 241"/>
                <a:gd name="T39" fmla="*/ 40 h 124"/>
                <a:gd name="T40" fmla="*/ 109 w 241"/>
                <a:gd name="T41" fmla="*/ 47 h 124"/>
                <a:gd name="T42" fmla="*/ 104 w 241"/>
                <a:gd name="T43" fmla="*/ 52 h 124"/>
                <a:gd name="T44" fmla="*/ 96 w 241"/>
                <a:gd name="T45" fmla="*/ 46 h 124"/>
                <a:gd name="T46" fmla="*/ 91 w 241"/>
                <a:gd name="T47" fmla="*/ 49 h 124"/>
                <a:gd name="T48" fmla="*/ 89 w 241"/>
                <a:gd name="T49" fmla="*/ 57 h 124"/>
                <a:gd name="T50" fmla="*/ 85 w 241"/>
                <a:gd name="T51" fmla="*/ 58 h 124"/>
                <a:gd name="T52" fmla="*/ 74 w 241"/>
                <a:gd name="T53" fmla="*/ 58 h 124"/>
                <a:gd name="T54" fmla="*/ 70 w 241"/>
                <a:gd name="T55" fmla="*/ 65 h 124"/>
                <a:gd name="T56" fmla="*/ 59 w 241"/>
                <a:gd name="T57" fmla="*/ 59 h 124"/>
                <a:gd name="T58" fmla="*/ 54 w 241"/>
                <a:gd name="T59" fmla="*/ 61 h 124"/>
                <a:gd name="T60" fmla="*/ 50 w 241"/>
                <a:gd name="T61" fmla="*/ 62 h 124"/>
                <a:gd name="T62" fmla="*/ 45 w 241"/>
                <a:gd name="T63" fmla="*/ 65 h 124"/>
                <a:gd name="T64" fmla="*/ 38 w 241"/>
                <a:gd name="T65" fmla="*/ 75 h 124"/>
                <a:gd name="T66" fmla="*/ 33 w 241"/>
                <a:gd name="T67" fmla="*/ 83 h 124"/>
                <a:gd name="T68" fmla="*/ 28 w 241"/>
                <a:gd name="T69" fmla="*/ 90 h 124"/>
                <a:gd name="T70" fmla="*/ 21 w 241"/>
                <a:gd name="T71" fmla="*/ 96 h 124"/>
                <a:gd name="T72" fmla="*/ 5 w 241"/>
                <a:gd name="T73" fmla="*/ 102 h 124"/>
                <a:gd name="T74" fmla="*/ 7 w 241"/>
                <a:gd name="T75" fmla="*/ 104 h 124"/>
                <a:gd name="T76" fmla="*/ 7 w 241"/>
                <a:gd name="T77" fmla="*/ 112 h 124"/>
                <a:gd name="T78" fmla="*/ 6 w 241"/>
                <a:gd name="T79" fmla="*/ 119 h 124"/>
                <a:gd name="T80" fmla="*/ 0 w 241"/>
                <a:gd name="T81" fmla="*/ 123 h 124"/>
                <a:gd name="T82" fmla="*/ 45 w 241"/>
                <a:gd name="T83" fmla="*/ 119 h 124"/>
                <a:gd name="T84" fmla="*/ 51 w 241"/>
                <a:gd name="T85" fmla="*/ 115 h 124"/>
                <a:gd name="T86" fmla="*/ 133 w 241"/>
                <a:gd name="T87" fmla="*/ 108 h 124"/>
                <a:gd name="T88" fmla="*/ 190 w 241"/>
                <a:gd name="T89" fmla="*/ 103 h 124"/>
                <a:gd name="T90" fmla="*/ 201 w 241"/>
                <a:gd name="T91" fmla="*/ 96 h 124"/>
                <a:gd name="T92" fmla="*/ 210 w 241"/>
                <a:gd name="T93" fmla="*/ 89 h 124"/>
                <a:gd name="T94" fmla="*/ 218 w 241"/>
                <a:gd name="T95" fmla="*/ 81 h 124"/>
                <a:gd name="T96" fmla="*/ 228 w 241"/>
                <a:gd name="T97" fmla="*/ 69 h 124"/>
                <a:gd name="T98" fmla="*/ 238 w 241"/>
                <a:gd name="T99" fmla="*/ 5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1" h="124">
                  <a:moveTo>
                    <a:pt x="238" y="55"/>
                  </a:moveTo>
                  <a:cubicBezTo>
                    <a:pt x="237" y="55"/>
                    <a:pt x="236" y="55"/>
                    <a:pt x="235" y="54"/>
                  </a:cubicBezTo>
                  <a:cubicBezTo>
                    <a:pt x="234" y="52"/>
                    <a:pt x="233" y="51"/>
                    <a:pt x="232" y="51"/>
                  </a:cubicBezTo>
                  <a:cubicBezTo>
                    <a:pt x="230" y="51"/>
                    <a:pt x="229" y="50"/>
                    <a:pt x="228" y="49"/>
                  </a:cubicBezTo>
                  <a:cubicBezTo>
                    <a:pt x="228" y="48"/>
                    <a:pt x="228" y="47"/>
                    <a:pt x="227" y="46"/>
                  </a:cubicBezTo>
                  <a:cubicBezTo>
                    <a:pt x="226" y="46"/>
                    <a:pt x="225" y="45"/>
                    <a:pt x="224" y="44"/>
                  </a:cubicBezTo>
                  <a:cubicBezTo>
                    <a:pt x="224" y="43"/>
                    <a:pt x="223" y="42"/>
                    <a:pt x="222" y="42"/>
                  </a:cubicBezTo>
                  <a:cubicBezTo>
                    <a:pt x="221" y="42"/>
                    <a:pt x="221" y="41"/>
                    <a:pt x="222" y="40"/>
                  </a:cubicBezTo>
                  <a:cubicBezTo>
                    <a:pt x="222" y="39"/>
                    <a:pt x="221" y="38"/>
                    <a:pt x="221" y="38"/>
                  </a:cubicBezTo>
                  <a:cubicBezTo>
                    <a:pt x="220" y="37"/>
                    <a:pt x="219" y="35"/>
                    <a:pt x="217" y="34"/>
                  </a:cubicBezTo>
                  <a:cubicBezTo>
                    <a:pt x="215" y="33"/>
                    <a:pt x="214" y="33"/>
                    <a:pt x="215" y="32"/>
                  </a:cubicBezTo>
                  <a:cubicBezTo>
                    <a:pt x="216" y="31"/>
                    <a:pt x="216" y="29"/>
                    <a:pt x="216" y="29"/>
                  </a:cubicBezTo>
                  <a:cubicBezTo>
                    <a:pt x="217" y="28"/>
                    <a:pt x="217" y="28"/>
                    <a:pt x="217" y="28"/>
                  </a:cubicBezTo>
                  <a:cubicBezTo>
                    <a:pt x="217" y="28"/>
                    <a:pt x="217" y="27"/>
                    <a:pt x="216" y="25"/>
                  </a:cubicBezTo>
                  <a:cubicBezTo>
                    <a:pt x="216" y="24"/>
                    <a:pt x="215" y="22"/>
                    <a:pt x="215" y="22"/>
                  </a:cubicBezTo>
                  <a:cubicBezTo>
                    <a:pt x="215" y="22"/>
                    <a:pt x="215" y="19"/>
                    <a:pt x="214" y="19"/>
                  </a:cubicBezTo>
                  <a:cubicBezTo>
                    <a:pt x="213" y="18"/>
                    <a:pt x="212" y="18"/>
                    <a:pt x="211" y="17"/>
                  </a:cubicBezTo>
                  <a:cubicBezTo>
                    <a:pt x="210" y="15"/>
                    <a:pt x="207" y="15"/>
                    <a:pt x="206" y="14"/>
                  </a:cubicBezTo>
                  <a:cubicBezTo>
                    <a:pt x="205" y="14"/>
                    <a:pt x="205" y="12"/>
                    <a:pt x="205" y="10"/>
                  </a:cubicBezTo>
                  <a:cubicBezTo>
                    <a:pt x="205" y="8"/>
                    <a:pt x="202" y="9"/>
                    <a:pt x="201" y="9"/>
                  </a:cubicBezTo>
                  <a:cubicBezTo>
                    <a:pt x="199" y="10"/>
                    <a:pt x="199" y="10"/>
                    <a:pt x="199" y="11"/>
                  </a:cubicBezTo>
                  <a:cubicBezTo>
                    <a:pt x="198" y="13"/>
                    <a:pt x="197" y="12"/>
                    <a:pt x="197" y="13"/>
                  </a:cubicBezTo>
                  <a:cubicBezTo>
                    <a:pt x="196" y="14"/>
                    <a:pt x="196" y="15"/>
                    <a:pt x="195" y="15"/>
                  </a:cubicBezTo>
                  <a:cubicBezTo>
                    <a:pt x="193" y="16"/>
                    <a:pt x="193" y="14"/>
                    <a:pt x="192" y="16"/>
                  </a:cubicBezTo>
                  <a:cubicBezTo>
                    <a:pt x="191" y="17"/>
                    <a:pt x="191" y="16"/>
                    <a:pt x="190" y="15"/>
                  </a:cubicBezTo>
                  <a:cubicBezTo>
                    <a:pt x="190" y="14"/>
                    <a:pt x="187" y="13"/>
                    <a:pt x="186" y="14"/>
                  </a:cubicBezTo>
                  <a:cubicBezTo>
                    <a:pt x="185" y="14"/>
                    <a:pt x="184" y="13"/>
                    <a:pt x="182" y="13"/>
                  </a:cubicBezTo>
                  <a:cubicBezTo>
                    <a:pt x="181" y="14"/>
                    <a:pt x="180" y="14"/>
                    <a:pt x="180" y="15"/>
                  </a:cubicBezTo>
                  <a:cubicBezTo>
                    <a:pt x="180" y="17"/>
                    <a:pt x="179" y="17"/>
                    <a:pt x="178" y="17"/>
                  </a:cubicBezTo>
                  <a:cubicBezTo>
                    <a:pt x="177" y="16"/>
                    <a:pt x="176" y="17"/>
                    <a:pt x="176" y="16"/>
                  </a:cubicBezTo>
                  <a:cubicBezTo>
                    <a:pt x="175" y="15"/>
                    <a:pt x="175" y="14"/>
                    <a:pt x="174" y="14"/>
                  </a:cubicBezTo>
                  <a:cubicBezTo>
                    <a:pt x="172" y="14"/>
                    <a:pt x="173" y="12"/>
                    <a:pt x="171" y="12"/>
                  </a:cubicBezTo>
                  <a:cubicBezTo>
                    <a:pt x="169" y="11"/>
                    <a:pt x="168" y="11"/>
                    <a:pt x="166" y="12"/>
                  </a:cubicBezTo>
                  <a:cubicBezTo>
                    <a:pt x="165" y="13"/>
                    <a:pt x="163" y="12"/>
                    <a:pt x="162" y="11"/>
                  </a:cubicBezTo>
                  <a:cubicBezTo>
                    <a:pt x="161" y="11"/>
                    <a:pt x="160" y="12"/>
                    <a:pt x="160" y="10"/>
                  </a:cubicBezTo>
                  <a:cubicBezTo>
                    <a:pt x="160" y="7"/>
                    <a:pt x="159" y="6"/>
                    <a:pt x="158" y="5"/>
                  </a:cubicBezTo>
                  <a:cubicBezTo>
                    <a:pt x="157" y="4"/>
                    <a:pt x="157" y="3"/>
                    <a:pt x="155" y="2"/>
                  </a:cubicBezTo>
                  <a:cubicBezTo>
                    <a:pt x="154" y="2"/>
                    <a:pt x="152" y="2"/>
                    <a:pt x="152" y="1"/>
                  </a:cubicBezTo>
                  <a:cubicBezTo>
                    <a:pt x="152" y="1"/>
                    <a:pt x="152" y="0"/>
                    <a:pt x="151" y="0"/>
                  </a:cubicBezTo>
                  <a:cubicBezTo>
                    <a:pt x="150" y="0"/>
                    <a:pt x="148" y="0"/>
                    <a:pt x="147" y="1"/>
                  </a:cubicBezTo>
                  <a:cubicBezTo>
                    <a:pt x="146" y="3"/>
                    <a:pt x="143" y="0"/>
                    <a:pt x="142" y="0"/>
                  </a:cubicBezTo>
                  <a:cubicBezTo>
                    <a:pt x="142" y="0"/>
                    <a:pt x="140" y="1"/>
                    <a:pt x="139" y="2"/>
                  </a:cubicBezTo>
                  <a:cubicBezTo>
                    <a:pt x="138" y="3"/>
                    <a:pt x="137" y="4"/>
                    <a:pt x="138" y="5"/>
                  </a:cubicBezTo>
                  <a:cubicBezTo>
                    <a:pt x="140" y="6"/>
                    <a:pt x="141" y="6"/>
                    <a:pt x="140" y="8"/>
                  </a:cubicBezTo>
                  <a:cubicBezTo>
                    <a:pt x="138" y="9"/>
                    <a:pt x="140" y="9"/>
                    <a:pt x="141" y="10"/>
                  </a:cubicBezTo>
                  <a:cubicBezTo>
                    <a:pt x="142" y="10"/>
                    <a:pt x="143" y="10"/>
                    <a:pt x="142" y="11"/>
                  </a:cubicBezTo>
                  <a:cubicBezTo>
                    <a:pt x="141" y="13"/>
                    <a:pt x="141" y="12"/>
                    <a:pt x="141" y="13"/>
                  </a:cubicBezTo>
                  <a:cubicBezTo>
                    <a:pt x="142" y="15"/>
                    <a:pt x="141" y="14"/>
                    <a:pt x="140" y="14"/>
                  </a:cubicBezTo>
                  <a:cubicBezTo>
                    <a:pt x="140" y="14"/>
                    <a:pt x="138" y="14"/>
                    <a:pt x="137" y="15"/>
                  </a:cubicBezTo>
                  <a:cubicBezTo>
                    <a:pt x="135" y="15"/>
                    <a:pt x="134" y="17"/>
                    <a:pt x="133" y="18"/>
                  </a:cubicBezTo>
                  <a:cubicBezTo>
                    <a:pt x="131" y="20"/>
                    <a:pt x="130" y="21"/>
                    <a:pt x="129" y="20"/>
                  </a:cubicBezTo>
                  <a:cubicBezTo>
                    <a:pt x="128" y="19"/>
                    <a:pt x="127" y="17"/>
                    <a:pt x="126" y="18"/>
                  </a:cubicBezTo>
                  <a:cubicBezTo>
                    <a:pt x="125" y="18"/>
                    <a:pt x="125" y="19"/>
                    <a:pt x="124" y="18"/>
                  </a:cubicBezTo>
                  <a:cubicBezTo>
                    <a:pt x="122" y="18"/>
                    <a:pt x="121" y="20"/>
                    <a:pt x="121" y="21"/>
                  </a:cubicBezTo>
                  <a:cubicBezTo>
                    <a:pt x="122" y="22"/>
                    <a:pt x="122" y="24"/>
                    <a:pt x="123" y="25"/>
                  </a:cubicBezTo>
                  <a:cubicBezTo>
                    <a:pt x="124" y="26"/>
                    <a:pt x="123" y="28"/>
                    <a:pt x="122" y="28"/>
                  </a:cubicBezTo>
                  <a:cubicBezTo>
                    <a:pt x="122" y="29"/>
                    <a:pt x="122" y="31"/>
                    <a:pt x="120" y="31"/>
                  </a:cubicBezTo>
                  <a:cubicBezTo>
                    <a:pt x="119" y="31"/>
                    <a:pt x="117" y="32"/>
                    <a:pt x="117" y="33"/>
                  </a:cubicBezTo>
                  <a:cubicBezTo>
                    <a:pt x="117" y="35"/>
                    <a:pt x="117" y="37"/>
                    <a:pt x="116" y="38"/>
                  </a:cubicBezTo>
                  <a:cubicBezTo>
                    <a:pt x="115" y="39"/>
                    <a:pt x="114" y="41"/>
                    <a:pt x="113" y="40"/>
                  </a:cubicBezTo>
                  <a:cubicBezTo>
                    <a:pt x="112" y="39"/>
                    <a:pt x="112" y="38"/>
                    <a:pt x="111" y="40"/>
                  </a:cubicBezTo>
                  <a:cubicBezTo>
                    <a:pt x="111" y="41"/>
                    <a:pt x="111" y="42"/>
                    <a:pt x="110" y="43"/>
                  </a:cubicBezTo>
                  <a:cubicBezTo>
                    <a:pt x="109" y="44"/>
                    <a:pt x="109" y="44"/>
                    <a:pt x="109" y="47"/>
                  </a:cubicBezTo>
                  <a:cubicBezTo>
                    <a:pt x="109" y="50"/>
                    <a:pt x="109" y="51"/>
                    <a:pt x="108" y="52"/>
                  </a:cubicBezTo>
                  <a:cubicBezTo>
                    <a:pt x="106" y="52"/>
                    <a:pt x="105" y="52"/>
                    <a:pt x="105" y="54"/>
                  </a:cubicBezTo>
                  <a:cubicBezTo>
                    <a:pt x="105" y="55"/>
                    <a:pt x="105" y="53"/>
                    <a:pt x="104" y="52"/>
                  </a:cubicBezTo>
                  <a:cubicBezTo>
                    <a:pt x="103" y="52"/>
                    <a:pt x="102" y="52"/>
                    <a:pt x="100" y="52"/>
                  </a:cubicBezTo>
                  <a:cubicBezTo>
                    <a:pt x="98" y="52"/>
                    <a:pt x="97" y="51"/>
                    <a:pt x="97" y="49"/>
                  </a:cubicBezTo>
                  <a:cubicBezTo>
                    <a:pt x="97" y="47"/>
                    <a:pt x="97" y="47"/>
                    <a:pt x="96" y="46"/>
                  </a:cubicBezTo>
                  <a:cubicBezTo>
                    <a:pt x="95" y="45"/>
                    <a:pt x="93" y="44"/>
                    <a:pt x="94" y="46"/>
                  </a:cubicBezTo>
                  <a:cubicBezTo>
                    <a:pt x="95" y="48"/>
                    <a:pt x="95" y="48"/>
                    <a:pt x="93" y="48"/>
                  </a:cubicBezTo>
                  <a:cubicBezTo>
                    <a:pt x="92" y="48"/>
                    <a:pt x="91" y="48"/>
                    <a:pt x="91" y="49"/>
                  </a:cubicBezTo>
                  <a:cubicBezTo>
                    <a:pt x="92" y="51"/>
                    <a:pt x="92" y="52"/>
                    <a:pt x="90" y="52"/>
                  </a:cubicBezTo>
                  <a:cubicBezTo>
                    <a:pt x="89" y="53"/>
                    <a:pt x="89" y="54"/>
                    <a:pt x="89" y="55"/>
                  </a:cubicBezTo>
                  <a:cubicBezTo>
                    <a:pt x="90" y="57"/>
                    <a:pt x="91" y="58"/>
                    <a:pt x="89" y="57"/>
                  </a:cubicBezTo>
                  <a:cubicBezTo>
                    <a:pt x="88" y="57"/>
                    <a:pt x="88" y="58"/>
                    <a:pt x="88" y="59"/>
                  </a:cubicBezTo>
                  <a:cubicBezTo>
                    <a:pt x="88" y="60"/>
                    <a:pt x="87" y="61"/>
                    <a:pt x="86" y="61"/>
                  </a:cubicBezTo>
                  <a:cubicBezTo>
                    <a:pt x="85" y="61"/>
                    <a:pt x="86" y="58"/>
                    <a:pt x="85" y="58"/>
                  </a:cubicBezTo>
                  <a:cubicBezTo>
                    <a:pt x="84" y="58"/>
                    <a:pt x="83" y="58"/>
                    <a:pt x="82" y="57"/>
                  </a:cubicBezTo>
                  <a:cubicBezTo>
                    <a:pt x="81" y="56"/>
                    <a:pt x="80" y="54"/>
                    <a:pt x="78" y="55"/>
                  </a:cubicBezTo>
                  <a:cubicBezTo>
                    <a:pt x="77" y="57"/>
                    <a:pt x="75" y="57"/>
                    <a:pt x="74" y="58"/>
                  </a:cubicBezTo>
                  <a:cubicBezTo>
                    <a:pt x="73" y="58"/>
                    <a:pt x="73" y="60"/>
                    <a:pt x="73" y="62"/>
                  </a:cubicBezTo>
                  <a:cubicBezTo>
                    <a:pt x="73" y="63"/>
                    <a:pt x="73" y="63"/>
                    <a:pt x="72" y="64"/>
                  </a:cubicBezTo>
                  <a:cubicBezTo>
                    <a:pt x="71" y="66"/>
                    <a:pt x="71" y="66"/>
                    <a:pt x="70" y="65"/>
                  </a:cubicBezTo>
                  <a:cubicBezTo>
                    <a:pt x="69" y="63"/>
                    <a:pt x="69" y="62"/>
                    <a:pt x="67" y="62"/>
                  </a:cubicBezTo>
                  <a:cubicBezTo>
                    <a:pt x="65" y="62"/>
                    <a:pt x="65" y="60"/>
                    <a:pt x="64" y="60"/>
                  </a:cubicBezTo>
                  <a:cubicBezTo>
                    <a:pt x="62" y="60"/>
                    <a:pt x="60" y="58"/>
                    <a:pt x="59" y="59"/>
                  </a:cubicBezTo>
                  <a:cubicBezTo>
                    <a:pt x="58" y="61"/>
                    <a:pt x="56" y="61"/>
                    <a:pt x="56" y="60"/>
                  </a:cubicBezTo>
                  <a:cubicBezTo>
                    <a:pt x="55" y="59"/>
                    <a:pt x="55" y="57"/>
                    <a:pt x="55" y="57"/>
                  </a:cubicBezTo>
                  <a:cubicBezTo>
                    <a:pt x="55" y="57"/>
                    <a:pt x="53" y="60"/>
                    <a:pt x="54" y="61"/>
                  </a:cubicBezTo>
                  <a:cubicBezTo>
                    <a:pt x="55" y="62"/>
                    <a:pt x="56" y="63"/>
                    <a:pt x="55" y="64"/>
                  </a:cubicBezTo>
                  <a:cubicBezTo>
                    <a:pt x="54" y="65"/>
                    <a:pt x="52" y="64"/>
                    <a:pt x="52" y="63"/>
                  </a:cubicBezTo>
                  <a:cubicBezTo>
                    <a:pt x="52" y="61"/>
                    <a:pt x="52" y="62"/>
                    <a:pt x="50" y="62"/>
                  </a:cubicBezTo>
                  <a:cubicBezTo>
                    <a:pt x="48" y="63"/>
                    <a:pt x="47" y="63"/>
                    <a:pt x="46" y="62"/>
                  </a:cubicBezTo>
                  <a:cubicBezTo>
                    <a:pt x="45" y="61"/>
                    <a:pt x="44" y="61"/>
                    <a:pt x="44" y="62"/>
                  </a:cubicBezTo>
                  <a:cubicBezTo>
                    <a:pt x="43" y="64"/>
                    <a:pt x="45" y="64"/>
                    <a:pt x="45" y="65"/>
                  </a:cubicBezTo>
                  <a:cubicBezTo>
                    <a:pt x="45" y="66"/>
                    <a:pt x="43" y="67"/>
                    <a:pt x="42" y="67"/>
                  </a:cubicBezTo>
                  <a:cubicBezTo>
                    <a:pt x="42" y="67"/>
                    <a:pt x="41" y="69"/>
                    <a:pt x="39" y="70"/>
                  </a:cubicBezTo>
                  <a:cubicBezTo>
                    <a:pt x="38" y="71"/>
                    <a:pt x="36" y="72"/>
                    <a:pt x="38" y="75"/>
                  </a:cubicBezTo>
                  <a:cubicBezTo>
                    <a:pt x="40" y="77"/>
                    <a:pt x="41" y="77"/>
                    <a:pt x="41" y="79"/>
                  </a:cubicBezTo>
                  <a:cubicBezTo>
                    <a:pt x="41" y="80"/>
                    <a:pt x="40" y="80"/>
                    <a:pt x="37" y="81"/>
                  </a:cubicBezTo>
                  <a:cubicBezTo>
                    <a:pt x="35" y="81"/>
                    <a:pt x="34" y="81"/>
                    <a:pt x="33" y="83"/>
                  </a:cubicBezTo>
                  <a:cubicBezTo>
                    <a:pt x="32" y="84"/>
                    <a:pt x="32" y="84"/>
                    <a:pt x="30" y="84"/>
                  </a:cubicBezTo>
                  <a:cubicBezTo>
                    <a:pt x="29" y="83"/>
                    <a:pt x="28" y="84"/>
                    <a:pt x="28" y="86"/>
                  </a:cubicBezTo>
                  <a:cubicBezTo>
                    <a:pt x="28" y="87"/>
                    <a:pt x="26" y="89"/>
                    <a:pt x="28" y="90"/>
                  </a:cubicBezTo>
                  <a:cubicBezTo>
                    <a:pt x="30" y="92"/>
                    <a:pt x="30" y="95"/>
                    <a:pt x="30" y="97"/>
                  </a:cubicBezTo>
                  <a:cubicBezTo>
                    <a:pt x="29" y="99"/>
                    <a:pt x="29" y="99"/>
                    <a:pt x="27" y="99"/>
                  </a:cubicBezTo>
                  <a:cubicBezTo>
                    <a:pt x="25" y="98"/>
                    <a:pt x="23" y="97"/>
                    <a:pt x="21" y="96"/>
                  </a:cubicBezTo>
                  <a:cubicBezTo>
                    <a:pt x="19" y="95"/>
                    <a:pt x="16" y="94"/>
                    <a:pt x="14" y="93"/>
                  </a:cubicBezTo>
                  <a:cubicBezTo>
                    <a:pt x="12" y="93"/>
                    <a:pt x="10" y="92"/>
                    <a:pt x="9" y="94"/>
                  </a:cubicBezTo>
                  <a:cubicBezTo>
                    <a:pt x="9" y="96"/>
                    <a:pt x="6" y="100"/>
                    <a:pt x="5" y="102"/>
                  </a:cubicBezTo>
                  <a:cubicBezTo>
                    <a:pt x="5" y="102"/>
                    <a:pt x="5" y="102"/>
                    <a:pt x="5" y="102"/>
                  </a:cubicBezTo>
                  <a:cubicBezTo>
                    <a:pt x="5" y="103"/>
                    <a:pt x="5" y="103"/>
                    <a:pt x="5" y="103"/>
                  </a:cubicBezTo>
                  <a:cubicBezTo>
                    <a:pt x="6" y="104"/>
                    <a:pt x="6" y="104"/>
                    <a:pt x="7" y="104"/>
                  </a:cubicBezTo>
                  <a:cubicBezTo>
                    <a:pt x="8" y="104"/>
                    <a:pt x="8" y="106"/>
                    <a:pt x="8" y="107"/>
                  </a:cubicBezTo>
                  <a:cubicBezTo>
                    <a:pt x="8" y="108"/>
                    <a:pt x="8" y="109"/>
                    <a:pt x="7" y="109"/>
                  </a:cubicBezTo>
                  <a:cubicBezTo>
                    <a:pt x="6" y="109"/>
                    <a:pt x="6" y="111"/>
                    <a:pt x="7" y="112"/>
                  </a:cubicBezTo>
                  <a:cubicBezTo>
                    <a:pt x="8" y="112"/>
                    <a:pt x="9" y="112"/>
                    <a:pt x="7" y="113"/>
                  </a:cubicBezTo>
                  <a:cubicBezTo>
                    <a:pt x="6" y="114"/>
                    <a:pt x="5" y="115"/>
                    <a:pt x="6" y="116"/>
                  </a:cubicBezTo>
                  <a:cubicBezTo>
                    <a:pt x="7" y="117"/>
                    <a:pt x="6" y="117"/>
                    <a:pt x="6" y="119"/>
                  </a:cubicBezTo>
                  <a:cubicBezTo>
                    <a:pt x="6" y="120"/>
                    <a:pt x="6" y="122"/>
                    <a:pt x="4" y="121"/>
                  </a:cubicBezTo>
                  <a:cubicBezTo>
                    <a:pt x="3" y="120"/>
                    <a:pt x="1" y="118"/>
                    <a:pt x="0" y="119"/>
                  </a:cubicBezTo>
                  <a:cubicBezTo>
                    <a:pt x="0" y="120"/>
                    <a:pt x="0" y="121"/>
                    <a:pt x="0" y="123"/>
                  </a:cubicBezTo>
                  <a:cubicBezTo>
                    <a:pt x="0" y="123"/>
                    <a:pt x="0" y="124"/>
                    <a:pt x="0" y="124"/>
                  </a:cubicBezTo>
                  <a:cubicBezTo>
                    <a:pt x="6" y="124"/>
                    <a:pt x="40" y="122"/>
                    <a:pt x="42" y="122"/>
                  </a:cubicBezTo>
                  <a:cubicBezTo>
                    <a:pt x="44" y="122"/>
                    <a:pt x="46" y="121"/>
                    <a:pt x="45" y="119"/>
                  </a:cubicBezTo>
                  <a:cubicBezTo>
                    <a:pt x="44" y="116"/>
                    <a:pt x="43" y="114"/>
                    <a:pt x="43" y="114"/>
                  </a:cubicBezTo>
                  <a:cubicBezTo>
                    <a:pt x="51" y="114"/>
                    <a:pt x="51" y="114"/>
                    <a:pt x="51" y="114"/>
                  </a:cubicBezTo>
                  <a:cubicBezTo>
                    <a:pt x="51" y="115"/>
                    <a:pt x="51" y="115"/>
                    <a:pt x="51" y="115"/>
                  </a:cubicBezTo>
                  <a:cubicBezTo>
                    <a:pt x="51" y="115"/>
                    <a:pt x="87" y="111"/>
                    <a:pt x="92" y="111"/>
                  </a:cubicBezTo>
                  <a:cubicBezTo>
                    <a:pt x="98" y="111"/>
                    <a:pt x="113" y="109"/>
                    <a:pt x="119" y="109"/>
                  </a:cubicBezTo>
                  <a:cubicBezTo>
                    <a:pt x="125" y="109"/>
                    <a:pt x="131" y="108"/>
                    <a:pt x="133" y="108"/>
                  </a:cubicBezTo>
                  <a:cubicBezTo>
                    <a:pt x="135" y="107"/>
                    <a:pt x="141" y="106"/>
                    <a:pt x="145" y="106"/>
                  </a:cubicBezTo>
                  <a:cubicBezTo>
                    <a:pt x="149" y="106"/>
                    <a:pt x="178" y="104"/>
                    <a:pt x="182" y="103"/>
                  </a:cubicBezTo>
                  <a:cubicBezTo>
                    <a:pt x="187" y="102"/>
                    <a:pt x="189" y="103"/>
                    <a:pt x="190" y="103"/>
                  </a:cubicBezTo>
                  <a:cubicBezTo>
                    <a:pt x="190" y="102"/>
                    <a:pt x="192" y="100"/>
                    <a:pt x="193" y="99"/>
                  </a:cubicBezTo>
                  <a:cubicBezTo>
                    <a:pt x="194" y="99"/>
                    <a:pt x="195" y="98"/>
                    <a:pt x="196" y="99"/>
                  </a:cubicBezTo>
                  <a:cubicBezTo>
                    <a:pt x="198" y="99"/>
                    <a:pt x="199" y="97"/>
                    <a:pt x="201" y="96"/>
                  </a:cubicBezTo>
                  <a:cubicBezTo>
                    <a:pt x="204" y="95"/>
                    <a:pt x="205" y="94"/>
                    <a:pt x="206" y="94"/>
                  </a:cubicBezTo>
                  <a:cubicBezTo>
                    <a:pt x="208" y="93"/>
                    <a:pt x="208" y="92"/>
                    <a:pt x="208" y="91"/>
                  </a:cubicBezTo>
                  <a:cubicBezTo>
                    <a:pt x="208" y="89"/>
                    <a:pt x="209" y="89"/>
                    <a:pt x="210" y="89"/>
                  </a:cubicBezTo>
                  <a:cubicBezTo>
                    <a:pt x="211" y="89"/>
                    <a:pt x="212" y="88"/>
                    <a:pt x="214" y="87"/>
                  </a:cubicBezTo>
                  <a:cubicBezTo>
                    <a:pt x="215" y="85"/>
                    <a:pt x="215" y="84"/>
                    <a:pt x="215" y="83"/>
                  </a:cubicBezTo>
                  <a:cubicBezTo>
                    <a:pt x="215" y="82"/>
                    <a:pt x="216" y="81"/>
                    <a:pt x="218" y="81"/>
                  </a:cubicBezTo>
                  <a:cubicBezTo>
                    <a:pt x="219" y="80"/>
                    <a:pt x="219" y="78"/>
                    <a:pt x="219" y="77"/>
                  </a:cubicBezTo>
                  <a:cubicBezTo>
                    <a:pt x="219" y="76"/>
                    <a:pt x="220" y="74"/>
                    <a:pt x="222" y="73"/>
                  </a:cubicBezTo>
                  <a:cubicBezTo>
                    <a:pt x="225" y="71"/>
                    <a:pt x="226" y="70"/>
                    <a:pt x="228" y="69"/>
                  </a:cubicBezTo>
                  <a:cubicBezTo>
                    <a:pt x="230" y="69"/>
                    <a:pt x="230" y="68"/>
                    <a:pt x="231" y="66"/>
                  </a:cubicBezTo>
                  <a:cubicBezTo>
                    <a:pt x="233" y="65"/>
                    <a:pt x="241" y="55"/>
                    <a:pt x="241" y="55"/>
                  </a:cubicBezTo>
                  <a:cubicBezTo>
                    <a:pt x="241" y="55"/>
                    <a:pt x="240" y="55"/>
                    <a:pt x="238" y="55"/>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grpSp>
          <p:nvGrpSpPr>
            <p:cNvPr id="63" name="Group 62">
              <a:extLst>
                <a:ext uri="{FF2B5EF4-FFF2-40B4-BE49-F238E27FC236}">
                  <a16:creationId xmlns:a16="http://schemas.microsoft.com/office/drawing/2014/main" id="{465DCE0B-18BD-4B7D-B567-25321CC06BAD}"/>
                </a:ext>
              </a:extLst>
            </p:cNvPr>
            <p:cNvGrpSpPr/>
            <p:nvPr/>
          </p:nvGrpSpPr>
          <p:grpSpPr bwMode="gray">
            <a:xfrm>
              <a:off x="9393019" y="2591992"/>
              <a:ext cx="832948" cy="638148"/>
              <a:chOff x="7742344" y="2359117"/>
              <a:chExt cx="900125" cy="674713"/>
            </a:xfrm>
            <a:solidFill>
              <a:schemeClr val="accent4"/>
            </a:solidFill>
          </p:grpSpPr>
          <p:sp>
            <p:nvSpPr>
              <p:cNvPr id="226" name="Freeform 411">
                <a:extLst>
                  <a:ext uri="{FF2B5EF4-FFF2-40B4-BE49-F238E27FC236}">
                    <a16:creationId xmlns:a16="http://schemas.microsoft.com/office/drawing/2014/main" id="{D16BDE87-C84B-4CF6-B5AC-D4E3377A144A}"/>
                  </a:ext>
                </a:extLst>
              </p:cNvPr>
              <p:cNvSpPr>
                <a:spLocks/>
              </p:cNvSpPr>
              <p:nvPr/>
            </p:nvSpPr>
            <p:spPr bwMode="gray">
              <a:xfrm>
                <a:off x="8588493" y="2903650"/>
                <a:ext cx="53976" cy="47627"/>
              </a:xfrm>
              <a:custGeom>
                <a:avLst/>
                <a:gdLst>
                  <a:gd name="T0" fmla="*/ 1 w 15"/>
                  <a:gd name="T1" fmla="*/ 11 h 13"/>
                  <a:gd name="T2" fmla="*/ 3 w 15"/>
                  <a:gd name="T3" fmla="*/ 8 h 13"/>
                  <a:gd name="T4" fmla="*/ 4 w 15"/>
                  <a:gd name="T5" fmla="*/ 6 h 13"/>
                  <a:gd name="T6" fmla="*/ 6 w 15"/>
                  <a:gd name="T7" fmla="*/ 4 h 13"/>
                  <a:gd name="T8" fmla="*/ 8 w 15"/>
                  <a:gd name="T9" fmla="*/ 4 h 13"/>
                  <a:gd name="T10" fmla="*/ 9 w 15"/>
                  <a:gd name="T11" fmla="*/ 3 h 13"/>
                  <a:gd name="T12" fmla="*/ 11 w 15"/>
                  <a:gd name="T13" fmla="*/ 4 h 13"/>
                  <a:gd name="T14" fmla="*/ 14 w 15"/>
                  <a:gd name="T15" fmla="*/ 2 h 13"/>
                  <a:gd name="T16" fmla="*/ 9 w 15"/>
                  <a:gd name="T17" fmla="*/ 7 h 13"/>
                  <a:gd name="T18" fmla="*/ 3 w 15"/>
                  <a:gd name="T19" fmla="*/ 12 h 13"/>
                  <a:gd name="T20" fmla="*/ 1 w 15"/>
                  <a:gd name="T21" fmla="*/ 12 h 13"/>
                  <a:gd name="T22" fmla="*/ 1 w 15"/>
                  <a:gd name="T2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3">
                    <a:moveTo>
                      <a:pt x="1" y="11"/>
                    </a:moveTo>
                    <a:cubicBezTo>
                      <a:pt x="2" y="10"/>
                      <a:pt x="2" y="9"/>
                      <a:pt x="3" y="8"/>
                    </a:cubicBezTo>
                    <a:cubicBezTo>
                      <a:pt x="3" y="7"/>
                      <a:pt x="3" y="6"/>
                      <a:pt x="4" y="6"/>
                    </a:cubicBezTo>
                    <a:cubicBezTo>
                      <a:pt x="5" y="6"/>
                      <a:pt x="6" y="5"/>
                      <a:pt x="6" y="4"/>
                    </a:cubicBezTo>
                    <a:cubicBezTo>
                      <a:pt x="6" y="4"/>
                      <a:pt x="7" y="4"/>
                      <a:pt x="8" y="4"/>
                    </a:cubicBezTo>
                    <a:cubicBezTo>
                      <a:pt x="8" y="4"/>
                      <a:pt x="9" y="2"/>
                      <a:pt x="9" y="3"/>
                    </a:cubicBezTo>
                    <a:cubicBezTo>
                      <a:pt x="10" y="3"/>
                      <a:pt x="11" y="4"/>
                      <a:pt x="11" y="4"/>
                    </a:cubicBezTo>
                    <a:cubicBezTo>
                      <a:pt x="12" y="3"/>
                      <a:pt x="15" y="0"/>
                      <a:pt x="14" y="2"/>
                    </a:cubicBezTo>
                    <a:cubicBezTo>
                      <a:pt x="13" y="4"/>
                      <a:pt x="10" y="6"/>
                      <a:pt x="9" y="7"/>
                    </a:cubicBezTo>
                    <a:cubicBezTo>
                      <a:pt x="7" y="9"/>
                      <a:pt x="4" y="11"/>
                      <a:pt x="3" y="12"/>
                    </a:cubicBezTo>
                    <a:cubicBezTo>
                      <a:pt x="2" y="13"/>
                      <a:pt x="1" y="12"/>
                      <a:pt x="1" y="12"/>
                    </a:cubicBezTo>
                    <a:cubicBezTo>
                      <a:pt x="1" y="12"/>
                      <a:pt x="0" y="12"/>
                      <a:pt x="1" y="1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27" name="Freeform 412">
                <a:extLst>
                  <a:ext uri="{FF2B5EF4-FFF2-40B4-BE49-F238E27FC236}">
                    <a16:creationId xmlns:a16="http://schemas.microsoft.com/office/drawing/2014/main" id="{2333772C-4316-4F81-ACF9-9E551BE62C8E}"/>
                  </a:ext>
                </a:extLst>
              </p:cNvPr>
              <p:cNvSpPr>
                <a:spLocks noEditPoints="1"/>
              </p:cNvSpPr>
              <p:nvPr/>
            </p:nvSpPr>
            <p:spPr bwMode="gray">
              <a:xfrm>
                <a:off x="7742344" y="2359117"/>
                <a:ext cx="852499" cy="674713"/>
              </a:xfrm>
              <a:custGeom>
                <a:avLst/>
                <a:gdLst>
                  <a:gd name="T0" fmla="*/ 194 w 236"/>
                  <a:gd name="T1" fmla="*/ 173 h 187"/>
                  <a:gd name="T2" fmla="*/ 198 w 236"/>
                  <a:gd name="T3" fmla="*/ 166 h 187"/>
                  <a:gd name="T4" fmla="*/ 200 w 236"/>
                  <a:gd name="T5" fmla="*/ 157 h 187"/>
                  <a:gd name="T6" fmla="*/ 192 w 236"/>
                  <a:gd name="T7" fmla="*/ 122 h 187"/>
                  <a:gd name="T8" fmla="*/ 187 w 236"/>
                  <a:gd name="T9" fmla="*/ 71 h 187"/>
                  <a:gd name="T10" fmla="*/ 180 w 236"/>
                  <a:gd name="T11" fmla="*/ 57 h 187"/>
                  <a:gd name="T12" fmla="*/ 179 w 236"/>
                  <a:gd name="T13" fmla="*/ 52 h 187"/>
                  <a:gd name="T14" fmla="*/ 175 w 236"/>
                  <a:gd name="T15" fmla="*/ 41 h 187"/>
                  <a:gd name="T16" fmla="*/ 174 w 236"/>
                  <a:gd name="T17" fmla="*/ 27 h 187"/>
                  <a:gd name="T18" fmla="*/ 170 w 236"/>
                  <a:gd name="T19" fmla="*/ 11 h 187"/>
                  <a:gd name="T20" fmla="*/ 168 w 236"/>
                  <a:gd name="T21" fmla="*/ 1 h 187"/>
                  <a:gd name="T22" fmla="*/ 131 w 236"/>
                  <a:gd name="T23" fmla="*/ 9 h 187"/>
                  <a:gd name="T24" fmla="*/ 120 w 236"/>
                  <a:gd name="T25" fmla="*/ 12 h 187"/>
                  <a:gd name="T26" fmla="*/ 103 w 236"/>
                  <a:gd name="T27" fmla="*/ 33 h 187"/>
                  <a:gd name="T28" fmla="*/ 99 w 236"/>
                  <a:gd name="T29" fmla="*/ 44 h 187"/>
                  <a:gd name="T30" fmla="*/ 91 w 236"/>
                  <a:gd name="T31" fmla="*/ 53 h 187"/>
                  <a:gd name="T32" fmla="*/ 89 w 236"/>
                  <a:gd name="T33" fmla="*/ 58 h 187"/>
                  <a:gd name="T34" fmla="*/ 91 w 236"/>
                  <a:gd name="T35" fmla="*/ 59 h 187"/>
                  <a:gd name="T36" fmla="*/ 95 w 236"/>
                  <a:gd name="T37" fmla="*/ 60 h 187"/>
                  <a:gd name="T38" fmla="*/ 96 w 236"/>
                  <a:gd name="T39" fmla="*/ 64 h 187"/>
                  <a:gd name="T40" fmla="*/ 93 w 236"/>
                  <a:gd name="T41" fmla="*/ 68 h 187"/>
                  <a:gd name="T42" fmla="*/ 93 w 236"/>
                  <a:gd name="T43" fmla="*/ 81 h 187"/>
                  <a:gd name="T44" fmla="*/ 85 w 236"/>
                  <a:gd name="T45" fmla="*/ 88 h 187"/>
                  <a:gd name="T46" fmla="*/ 74 w 236"/>
                  <a:gd name="T47" fmla="*/ 95 h 187"/>
                  <a:gd name="T48" fmla="*/ 60 w 236"/>
                  <a:gd name="T49" fmla="*/ 99 h 187"/>
                  <a:gd name="T50" fmla="*/ 54 w 236"/>
                  <a:gd name="T51" fmla="*/ 98 h 187"/>
                  <a:gd name="T52" fmla="*/ 39 w 236"/>
                  <a:gd name="T53" fmla="*/ 98 h 187"/>
                  <a:gd name="T54" fmla="*/ 14 w 236"/>
                  <a:gd name="T55" fmla="*/ 107 h 187"/>
                  <a:gd name="T56" fmla="*/ 16 w 236"/>
                  <a:gd name="T57" fmla="*/ 115 h 187"/>
                  <a:gd name="T58" fmla="*/ 22 w 236"/>
                  <a:gd name="T59" fmla="*/ 122 h 187"/>
                  <a:gd name="T60" fmla="*/ 19 w 236"/>
                  <a:gd name="T61" fmla="*/ 131 h 187"/>
                  <a:gd name="T62" fmla="*/ 9 w 236"/>
                  <a:gd name="T63" fmla="*/ 145 h 187"/>
                  <a:gd name="T64" fmla="*/ 2 w 236"/>
                  <a:gd name="T65" fmla="*/ 163 h 187"/>
                  <a:gd name="T66" fmla="*/ 139 w 236"/>
                  <a:gd name="T67" fmla="*/ 140 h 187"/>
                  <a:gd name="T68" fmla="*/ 147 w 236"/>
                  <a:gd name="T69" fmla="*/ 145 h 187"/>
                  <a:gd name="T70" fmla="*/ 155 w 236"/>
                  <a:gd name="T71" fmla="*/ 157 h 187"/>
                  <a:gd name="T72" fmla="*/ 162 w 236"/>
                  <a:gd name="T73" fmla="*/ 160 h 187"/>
                  <a:gd name="T74" fmla="*/ 187 w 236"/>
                  <a:gd name="T75" fmla="*/ 180 h 187"/>
                  <a:gd name="T76" fmla="*/ 190 w 236"/>
                  <a:gd name="T77" fmla="*/ 180 h 187"/>
                  <a:gd name="T78" fmla="*/ 229 w 236"/>
                  <a:gd name="T79" fmla="*/ 162 h 187"/>
                  <a:gd name="T80" fmla="*/ 233 w 236"/>
                  <a:gd name="T81" fmla="*/ 155 h 187"/>
                  <a:gd name="T82" fmla="*/ 221 w 236"/>
                  <a:gd name="T83" fmla="*/ 163 h 187"/>
                  <a:gd name="T84" fmla="*/ 212 w 236"/>
                  <a:gd name="T85" fmla="*/ 168 h 187"/>
                  <a:gd name="T86" fmla="*/ 201 w 236"/>
                  <a:gd name="T87" fmla="*/ 170 h 187"/>
                  <a:gd name="T88" fmla="*/ 194 w 236"/>
                  <a:gd name="T89" fmla="*/ 175 h 187"/>
                  <a:gd name="T90" fmla="*/ 190 w 236"/>
                  <a:gd name="T91" fmla="*/ 184 h 187"/>
                  <a:gd name="T92" fmla="*/ 194 w 236"/>
                  <a:gd name="T93" fmla="*/ 183 h 187"/>
                  <a:gd name="T94" fmla="*/ 200 w 236"/>
                  <a:gd name="T95" fmla="*/ 183 h 187"/>
                  <a:gd name="T96" fmla="*/ 209 w 236"/>
                  <a:gd name="T97" fmla="*/ 178 h 187"/>
                  <a:gd name="T98" fmla="*/ 215 w 236"/>
                  <a:gd name="T99" fmla="*/ 175 h 187"/>
                  <a:gd name="T100" fmla="*/ 222 w 236"/>
                  <a:gd name="T101" fmla="*/ 172 h 187"/>
                  <a:gd name="T102" fmla="*/ 226 w 236"/>
                  <a:gd name="T103" fmla="*/ 169 h 187"/>
                  <a:gd name="T104" fmla="*/ 235 w 236"/>
                  <a:gd name="T105" fmla="*/ 16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6" h="187">
                    <a:moveTo>
                      <a:pt x="192" y="177"/>
                    </a:moveTo>
                    <a:cubicBezTo>
                      <a:pt x="193" y="175"/>
                      <a:pt x="193" y="175"/>
                      <a:pt x="194" y="173"/>
                    </a:cubicBezTo>
                    <a:cubicBezTo>
                      <a:pt x="194" y="173"/>
                      <a:pt x="194" y="173"/>
                      <a:pt x="194" y="173"/>
                    </a:cubicBezTo>
                    <a:cubicBezTo>
                      <a:pt x="194" y="173"/>
                      <a:pt x="194" y="172"/>
                      <a:pt x="195" y="171"/>
                    </a:cubicBezTo>
                    <a:cubicBezTo>
                      <a:pt x="195" y="170"/>
                      <a:pt x="195" y="169"/>
                      <a:pt x="196" y="169"/>
                    </a:cubicBezTo>
                    <a:cubicBezTo>
                      <a:pt x="197" y="168"/>
                      <a:pt x="197" y="167"/>
                      <a:pt x="198" y="166"/>
                    </a:cubicBezTo>
                    <a:cubicBezTo>
                      <a:pt x="196" y="165"/>
                      <a:pt x="195" y="164"/>
                      <a:pt x="194" y="163"/>
                    </a:cubicBezTo>
                    <a:cubicBezTo>
                      <a:pt x="194" y="162"/>
                      <a:pt x="196" y="160"/>
                      <a:pt x="197" y="159"/>
                    </a:cubicBezTo>
                    <a:cubicBezTo>
                      <a:pt x="198" y="159"/>
                      <a:pt x="199" y="158"/>
                      <a:pt x="200" y="157"/>
                    </a:cubicBezTo>
                    <a:cubicBezTo>
                      <a:pt x="201" y="156"/>
                      <a:pt x="200" y="155"/>
                      <a:pt x="199" y="155"/>
                    </a:cubicBezTo>
                    <a:cubicBezTo>
                      <a:pt x="198" y="154"/>
                      <a:pt x="198" y="153"/>
                      <a:pt x="197" y="151"/>
                    </a:cubicBezTo>
                    <a:cubicBezTo>
                      <a:pt x="196" y="149"/>
                      <a:pt x="192" y="122"/>
                      <a:pt x="192" y="122"/>
                    </a:cubicBezTo>
                    <a:cubicBezTo>
                      <a:pt x="192" y="92"/>
                      <a:pt x="192" y="92"/>
                      <a:pt x="192" y="92"/>
                    </a:cubicBezTo>
                    <a:cubicBezTo>
                      <a:pt x="190" y="91"/>
                      <a:pt x="190" y="87"/>
                      <a:pt x="190" y="85"/>
                    </a:cubicBezTo>
                    <a:cubicBezTo>
                      <a:pt x="190" y="82"/>
                      <a:pt x="188" y="74"/>
                      <a:pt x="187" y="71"/>
                    </a:cubicBezTo>
                    <a:cubicBezTo>
                      <a:pt x="187" y="69"/>
                      <a:pt x="185" y="61"/>
                      <a:pt x="184" y="59"/>
                    </a:cubicBezTo>
                    <a:cubicBezTo>
                      <a:pt x="183" y="57"/>
                      <a:pt x="183" y="58"/>
                      <a:pt x="182" y="57"/>
                    </a:cubicBezTo>
                    <a:cubicBezTo>
                      <a:pt x="181" y="56"/>
                      <a:pt x="181" y="56"/>
                      <a:pt x="180" y="57"/>
                    </a:cubicBezTo>
                    <a:cubicBezTo>
                      <a:pt x="180" y="59"/>
                      <a:pt x="180" y="60"/>
                      <a:pt x="179" y="59"/>
                    </a:cubicBezTo>
                    <a:cubicBezTo>
                      <a:pt x="178" y="58"/>
                      <a:pt x="178" y="57"/>
                      <a:pt x="178" y="56"/>
                    </a:cubicBezTo>
                    <a:cubicBezTo>
                      <a:pt x="179" y="54"/>
                      <a:pt x="178" y="53"/>
                      <a:pt x="179" y="52"/>
                    </a:cubicBezTo>
                    <a:cubicBezTo>
                      <a:pt x="180" y="50"/>
                      <a:pt x="178" y="49"/>
                      <a:pt x="178" y="48"/>
                    </a:cubicBezTo>
                    <a:cubicBezTo>
                      <a:pt x="178" y="47"/>
                      <a:pt x="177" y="46"/>
                      <a:pt x="176" y="45"/>
                    </a:cubicBezTo>
                    <a:cubicBezTo>
                      <a:pt x="175" y="44"/>
                      <a:pt x="176" y="42"/>
                      <a:pt x="175" y="41"/>
                    </a:cubicBezTo>
                    <a:cubicBezTo>
                      <a:pt x="174" y="40"/>
                      <a:pt x="174" y="38"/>
                      <a:pt x="174" y="37"/>
                    </a:cubicBezTo>
                    <a:cubicBezTo>
                      <a:pt x="174" y="35"/>
                      <a:pt x="175" y="32"/>
                      <a:pt x="176" y="30"/>
                    </a:cubicBezTo>
                    <a:cubicBezTo>
                      <a:pt x="177" y="29"/>
                      <a:pt x="175" y="28"/>
                      <a:pt x="174" y="27"/>
                    </a:cubicBezTo>
                    <a:cubicBezTo>
                      <a:pt x="173" y="26"/>
                      <a:pt x="174" y="24"/>
                      <a:pt x="174" y="23"/>
                    </a:cubicBezTo>
                    <a:cubicBezTo>
                      <a:pt x="175" y="21"/>
                      <a:pt x="172" y="19"/>
                      <a:pt x="171" y="17"/>
                    </a:cubicBezTo>
                    <a:cubicBezTo>
                      <a:pt x="169" y="16"/>
                      <a:pt x="169" y="13"/>
                      <a:pt x="170" y="11"/>
                    </a:cubicBezTo>
                    <a:cubicBezTo>
                      <a:pt x="170" y="10"/>
                      <a:pt x="170" y="8"/>
                      <a:pt x="169" y="8"/>
                    </a:cubicBezTo>
                    <a:cubicBezTo>
                      <a:pt x="168" y="8"/>
                      <a:pt x="167" y="7"/>
                      <a:pt x="168" y="5"/>
                    </a:cubicBezTo>
                    <a:cubicBezTo>
                      <a:pt x="168" y="4"/>
                      <a:pt x="168" y="3"/>
                      <a:pt x="168" y="1"/>
                    </a:cubicBezTo>
                    <a:cubicBezTo>
                      <a:pt x="168" y="1"/>
                      <a:pt x="167" y="0"/>
                      <a:pt x="167" y="0"/>
                    </a:cubicBezTo>
                    <a:cubicBezTo>
                      <a:pt x="167" y="0"/>
                      <a:pt x="143" y="7"/>
                      <a:pt x="141" y="7"/>
                    </a:cubicBezTo>
                    <a:cubicBezTo>
                      <a:pt x="138" y="8"/>
                      <a:pt x="133" y="9"/>
                      <a:pt x="131" y="9"/>
                    </a:cubicBezTo>
                    <a:cubicBezTo>
                      <a:pt x="130" y="9"/>
                      <a:pt x="129" y="10"/>
                      <a:pt x="127" y="10"/>
                    </a:cubicBezTo>
                    <a:cubicBezTo>
                      <a:pt x="126" y="10"/>
                      <a:pt x="124" y="10"/>
                      <a:pt x="123" y="11"/>
                    </a:cubicBezTo>
                    <a:cubicBezTo>
                      <a:pt x="122" y="11"/>
                      <a:pt x="122" y="12"/>
                      <a:pt x="120" y="12"/>
                    </a:cubicBezTo>
                    <a:cubicBezTo>
                      <a:pt x="119" y="13"/>
                      <a:pt x="118" y="15"/>
                      <a:pt x="117" y="16"/>
                    </a:cubicBezTo>
                    <a:cubicBezTo>
                      <a:pt x="117" y="16"/>
                      <a:pt x="113" y="20"/>
                      <a:pt x="110" y="24"/>
                    </a:cubicBezTo>
                    <a:cubicBezTo>
                      <a:pt x="107" y="27"/>
                      <a:pt x="106" y="30"/>
                      <a:pt x="103" y="33"/>
                    </a:cubicBezTo>
                    <a:cubicBezTo>
                      <a:pt x="101" y="36"/>
                      <a:pt x="100" y="39"/>
                      <a:pt x="100" y="39"/>
                    </a:cubicBezTo>
                    <a:cubicBezTo>
                      <a:pt x="100" y="39"/>
                      <a:pt x="101" y="40"/>
                      <a:pt x="101" y="42"/>
                    </a:cubicBezTo>
                    <a:cubicBezTo>
                      <a:pt x="101" y="43"/>
                      <a:pt x="100" y="44"/>
                      <a:pt x="99" y="44"/>
                    </a:cubicBezTo>
                    <a:cubicBezTo>
                      <a:pt x="98" y="45"/>
                      <a:pt x="97" y="46"/>
                      <a:pt x="97" y="47"/>
                    </a:cubicBezTo>
                    <a:cubicBezTo>
                      <a:pt x="97" y="48"/>
                      <a:pt x="95" y="50"/>
                      <a:pt x="93" y="50"/>
                    </a:cubicBezTo>
                    <a:cubicBezTo>
                      <a:pt x="92" y="51"/>
                      <a:pt x="92" y="51"/>
                      <a:pt x="91" y="53"/>
                    </a:cubicBezTo>
                    <a:cubicBezTo>
                      <a:pt x="91" y="54"/>
                      <a:pt x="89" y="55"/>
                      <a:pt x="88" y="55"/>
                    </a:cubicBezTo>
                    <a:cubicBezTo>
                      <a:pt x="87" y="56"/>
                      <a:pt x="87" y="57"/>
                      <a:pt x="88" y="57"/>
                    </a:cubicBezTo>
                    <a:cubicBezTo>
                      <a:pt x="89" y="58"/>
                      <a:pt x="89" y="58"/>
                      <a:pt x="89" y="58"/>
                    </a:cubicBezTo>
                    <a:cubicBezTo>
                      <a:pt x="89" y="59"/>
                      <a:pt x="90" y="61"/>
                      <a:pt x="91" y="61"/>
                    </a:cubicBezTo>
                    <a:cubicBezTo>
                      <a:pt x="92" y="62"/>
                      <a:pt x="92" y="62"/>
                      <a:pt x="92" y="61"/>
                    </a:cubicBezTo>
                    <a:cubicBezTo>
                      <a:pt x="92" y="59"/>
                      <a:pt x="91" y="60"/>
                      <a:pt x="91" y="59"/>
                    </a:cubicBezTo>
                    <a:cubicBezTo>
                      <a:pt x="91" y="59"/>
                      <a:pt x="91" y="58"/>
                      <a:pt x="92" y="58"/>
                    </a:cubicBezTo>
                    <a:cubicBezTo>
                      <a:pt x="92" y="57"/>
                      <a:pt x="94" y="57"/>
                      <a:pt x="95" y="58"/>
                    </a:cubicBezTo>
                    <a:cubicBezTo>
                      <a:pt x="95" y="58"/>
                      <a:pt x="95" y="59"/>
                      <a:pt x="95" y="60"/>
                    </a:cubicBezTo>
                    <a:cubicBezTo>
                      <a:pt x="94" y="60"/>
                      <a:pt x="94" y="60"/>
                      <a:pt x="94" y="61"/>
                    </a:cubicBezTo>
                    <a:cubicBezTo>
                      <a:pt x="94" y="61"/>
                      <a:pt x="95" y="62"/>
                      <a:pt x="96" y="62"/>
                    </a:cubicBezTo>
                    <a:cubicBezTo>
                      <a:pt x="97" y="62"/>
                      <a:pt x="96" y="64"/>
                      <a:pt x="96" y="64"/>
                    </a:cubicBezTo>
                    <a:cubicBezTo>
                      <a:pt x="95" y="65"/>
                      <a:pt x="95" y="66"/>
                      <a:pt x="94" y="65"/>
                    </a:cubicBezTo>
                    <a:cubicBezTo>
                      <a:pt x="93" y="65"/>
                      <a:pt x="92" y="65"/>
                      <a:pt x="92" y="66"/>
                    </a:cubicBezTo>
                    <a:cubicBezTo>
                      <a:pt x="92" y="66"/>
                      <a:pt x="92" y="67"/>
                      <a:pt x="93" y="68"/>
                    </a:cubicBezTo>
                    <a:cubicBezTo>
                      <a:pt x="95" y="68"/>
                      <a:pt x="95" y="70"/>
                      <a:pt x="96" y="72"/>
                    </a:cubicBezTo>
                    <a:cubicBezTo>
                      <a:pt x="96" y="74"/>
                      <a:pt x="97" y="77"/>
                      <a:pt x="97" y="79"/>
                    </a:cubicBezTo>
                    <a:cubicBezTo>
                      <a:pt x="97" y="80"/>
                      <a:pt x="95" y="81"/>
                      <a:pt x="93" y="81"/>
                    </a:cubicBezTo>
                    <a:cubicBezTo>
                      <a:pt x="92" y="81"/>
                      <a:pt x="91" y="81"/>
                      <a:pt x="91" y="82"/>
                    </a:cubicBezTo>
                    <a:cubicBezTo>
                      <a:pt x="90" y="83"/>
                      <a:pt x="89" y="84"/>
                      <a:pt x="88" y="85"/>
                    </a:cubicBezTo>
                    <a:cubicBezTo>
                      <a:pt x="87" y="86"/>
                      <a:pt x="86" y="87"/>
                      <a:pt x="85" y="88"/>
                    </a:cubicBezTo>
                    <a:cubicBezTo>
                      <a:pt x="84" y="90"/>
                      <a:pt x="84" y="91"/>
                      <a:pt x="82" y="92"/>
                    </a:cubicBezTo>
                    <a:cubicBezTo>
                      <a:pt x="80" y="93"/>
                      <a:pt x="80" y="93"/>
                      <a:pt x="78" y="94"/>
                    </a:cubicBezTo>
                    <a:cubicBezTo>
                      <a:pt x="77" y="95"/>
                      <a:pt x="75" y="95"/>
                      <a:pt x="74" y="95"/>
                    </a:cubicBezTo>
                    <a:cubicBezTo>
                      <a:pt x="72" y="95"/>
                      <a:pt x="71" y="95"/>
                      <a:pt x="70" y="96"/>
                    </a:cubicBezTo>
                    <a:cubicBezTo>
                      <a:pt x="69" y="96"/>
                      <a:pt x="66" y="97"/>
                      <a:pt x="64" y="97"/>
                    </a:cubicBezTo>
                    <a:cubicBezTo>
                      <a:pt x="62" y="98"/>
                      <a:pt x="61" y="98"/>
                      <a:pt x="60" y="99"/>
                    </a:cubicBezTo>
                    <a:cubicBezTo>
                      <a:pt x="59" y="100"/>
                      <a:pt x="58" y="101"/>
                      <a:pt x="58" y="100"/>
                    </a:cubicBezTo>
                    <a:cubicBezTo>
                      <a:pt x="58" y="100"/>
                      <a:pt x="58" y="100"/>
                      <a:pt x="57" y="99"/>
                    </a:cubicBezTo>
                    <a:cubicBezTo>
                      <a:pt x="55" y="99"/>
                      <a:pt x="54" y="99"/>
                      <a:pt x="54" y="98"/>
                    </a:cubicBezTo>
                    <a:cubicBezTo>
                      <a:pt x="54" y="97"/>
                      <a:pt x="54" y="97"/>
                      <a:pt x="52" y="97"/>
                    </a:cubicBezTo>
                    <a:cubicBezTo>
                      <a:pt x="51" y="96"/>
                      <a:pt x="47" y="97"/>
                      <a:pt x="45" y="97"/>
                    </a:cubicBezTo>
                    <a:cubicBezTo>
                      <a:pt x="43" y="97"/>
                      <a:pt x="40" y="97"/>
                      <a:pt x="39" y="98"/>
                    </a:cubicBezTo>
                    <a:cubicBezTo>
                      <a:pt x="37" y="99"/>
                      <a:pt x="33" y="99"/>
                      <a:pt x="31" y="99"/>
                    </a:cubicBezTo>
                    <a:cubicBezTo>
                      <a:pt x="29" y="99"/>
                      <a:pt x="24" y="102"/>
                      <a:pt x="20" y="104"/>
                    </a:cubicBezTo>
                    <a:cubicBezTo>
                      <a:pt x="17" y="105"/>
                      <a:pt x="14" y="107"/>
                      <a:pt x="14" y="107"/>
                    </a:cubicBezTo>
                    <a:cubicBezTo>
                      <a:pt x="14" y="107"/>
                      <a:pt x="14" y="108"/>
                      <a:pt x="15" y="109"/>
                    </a:cubicBezTo>
                    <a:cubicBezTo>
                      <a:pt x="15" y="111"/>
                      <a:pt x="15" y="112"/>
                      <a:pt x="15" y="113"/>
                    </a:cubicBezTo>
                    <a:cubicBezTo>
                      <a:pt x="15" y="114"/>
                      <a:pt x="16" y="115"/>
                      <a:pt x="16" y="115"/>
                    </a:cubicBezTo>
                    <a:cubicBezTo>
                      <a:pt x="17" y="115"/>
                      <a:pt x="18" y="116"/>
                      <a:pt x="17" y="117"/>
                    </a:cubicBezTo>
                    <a:cubicBezTo>
                      <a:pt x="17" y="118"/>
                      <a:pt x="19" y="119"/>
                      <a:pt x="20" y="119"/>
                    </a:cubicBezTo>
                    <a:cubicBezTo>
                      <a:pt x="21" y="120"/>
                      <a:pt x="22" y="122"/>
                      <a:pt x="22" y="122"/>
                    </a:cubicBezTo>
                    <a:cubicBezTo>
                      <a:pt x="22" y="122"/>
                      <a:pt x="22" y="121"/>
                      <a:pt x="23" y="122"/>
                    </a:cubicBezTo>
                    <a:cubicBezTo>
                      <a:pt x="23" y="123"/>
                      <a:pt x="24" y="125"/>
                      <a:pt x="24" y="127"/>
                    </a:cubicBezTo>
                    <a:cubicBezTo>
                      <a:pt x="23" y="128"/>
                      <a:pt x="20" y="129"/>
                      <a:pt x="19" y="131"/>
                    </a:cubicBezTo>
                    <a:cubicBezTo>
                      <a:pt x="18" y="132"/>
                      <a:pt x="17" y="134"/>
                      <a:pt x="17" y="136"/>
                    </a:cubicBezTo>
                    <a:cubicBezTo>
                      <a:pt x="17" y="138"/>
                      <a:pt x="14" y="140"/>
                      <a:pt x="13" y="140"/>
                    </a:cubicBezTo>
                    <a:cubicBezTo>
                      <a:pt x="12" y="140"/>
                      <a:pt x="10" y="143"/>
                      <a:pt x="9" y="145"/>
                    </a:cubicBezTo>
                    <a:cubicBezTo>
                      <a:pt x="7" y="148"/>
                      <a:pt x="4" y="149"/>
                      <a:pt x="3" y="151"/>
                    </a:cubicBezTo>
                    <a:cubicBezTo>
                      <a:pt x="2" y="151"/>
                      <a:pt x="1" y="152"/>
                      <a:pt x="0" y="153"/>
                    </a:cubicBezTo>
                    <a:cubicBezTo>
                      <a:pt x="2" y="163"/>
                      <a:pt x="2" y="163"/>
                      <a:pt x="2" y="163"/>
                    </a:cubicBezTo>
                    <a:cubicBezTo>
                      <a:pt x="136" y="137"/>
                      <a:pt x="136" y="137"/>
                      <a:pt x="136" y="137"/>
                    </a:cubicBezTo>
                    <a:cubicBezTo>
                      <a:pt x="136" y="137"/>
                      <a:pt x="136" y="138"/>
                      <a:pt x="137" y="138"/>
                    </a:cubicBezTo>
                    <a:cubicBezTo>
                      <a:pt x="138" y="139"/>
                      <a:pt x="138" y="139"/>
                      <a:pt x="139" y="140"/>
                    </a:cubicBezTo>
                    <a:cubicBezTo>
                      <a:pt x="139" y="140"/>
                      <a:pt x="140" y="142"/>
                      <a:pt x="141" y="142"/>
                    </a:cubicBezTo>
                    <a:cubicBezTo>
                      <a:pt x="142" y="142"/>
                      <a:pt x="145" y="142"/>
                      <a:pt x="145" y="143"/>
                    </a:cubicBezTo>
                    <a:cubicBezTo>
                      <a:pt x="146" y="144"/>
                      <a:pt x="146" y="145"/>
                      <a:pt x="147" y="145"/>
                    </a:cubicBezTo>
                    <a:cubicBezTo>
                      <a:pt x="149" y="145"/>
                      <a:pt x="148" y="147"/>
                      <a:pt x="148" y="149"/>
                    </a:cubicBezTo>
                    <a:cubicBezTo>
                      <a:pt x="148" y="151"/>
                      <a:pt x="150" y="153"/>
                      <a:pt x="151" y="155"/>
                    </a:cubicBezTo>
                    <a:cubicBezTo>
                      <a:pt x="153" y="156"/>
                      <a:pt x="154" y="155"/>
                      <a:pt x="155" y="157"/>
                    </a:cubicBezTo>
                    <a:cubicBezTo>
                      <a:pt x="155" y="158"/>
                      <a:pt x="157" y="157"/>
                      <a:pt x="159" y="157"/>
                    </a:cubicBezTo>
                    <a:cubicBezTo>
                      <a:pt x="161" y="157"/>
                      <a:pt x="163" y="160"/>
                      <a:pt x="163" y="160"/>
                    </a:cubicBezTo>
                    <a:cubicBezTo>
                      <a:pt x="163" y="160"/>
                      <a:pt x="162" y="160"/>
                      <a:pt x="162" y="160"/>
                    </a:cubicBezTo>
                    <a:cubicBezTo>
                      <a:pt x="190" y="169"/>
                      <a:pt x="190" y="169"/>
                      <a:pt x="190" y="169"/>
                    </a:cubicBezTo>
                    <a:cubicBezTo>
                      <a:pt x="190" y="169"/>
                      <a:pt x="190" y="173"/>
                      <a:pt x="190" y="175"/>
                    </a:cubicBezTo>
                    <a:cubicBezTo>
                      <a:pt x="189" y="176"/>
                      <a:pt x="188" y="178"/>
                      <a:pt x="187" y="180"/>
                    </a:cubicBezTo>
                    <a:cubicBezTo>
                      <a:pt x="187" y="180"/>
                      <a:pt x="187" y="181"/>
                      <a:pt x="187" y="182"/>
                    </a:cubicBezTo>
                    <a:cubicBezTo>
                      <a:pt x="187" y="182"/>
                      <a:pt x="188" y="182"/>
                      <a:pt x="188" y="182"/>
                    </a:cubicBezTo>
                    <a:cubicBezTo>
                      <a:pt x="189" y="182"/>
                      <a:pt x="189" y="181"/>
                      <a:pt x="190" y="180"/>
                    </a:cubicBezTo>
                    <a:cubicBezTo>
                      <a:pt x="191" y="179"/>
                      <a:pt x="191" y="178"/>
                      <a:pt x="192" y="177"/>
                    </a:cubicBezTo>
                    <a:close/>
                    <a:moveTo>
                      <a:pt x="233" y="162"/>
                    </a:moveTo>
                    <a:cubicBezTo>
                      <a:pt x="232" y="163"/>
                      <a:pt x="230" y="163"/>
                      <a:pt x="229" y="162"/>
                    </a:cubicBezTo>
                    <a:cubicBezTo>
                      <a:pt x="229" y="162"/>
                      <a:pt x="231" y="161"/>
                      <a:pt x="232" y="160"/>
                    </a:cubicBezTo>
                    <a:cubicBezTo>
                      <a:pt x="232" y="159"/>
                      <a:pt x="234" y="155"/>
                      <a:pt x="235" y="153"/>
                    </a:cubicBezTo>
                    <a:cubicBezTo>
                      <a:pt x="236" y="151"/>
                      <a:pt x="234" y="154"/>
                      <a:pt x="233" y="155"/>
                    </a:cubicBezTo>
                    <a:cubicBezTo>
                      <a:pt x="232" y="157"/>
                      <a:pt x="230" y="159"/>
                      <a:pt x="229" y="159"/>
                    </a:cubicBezTo>
                    <a:cubicBezTo>
                      <a:pt x="229" y="160"/>
                      <a:pt x="227" y="161"/>
                      <a:pt x="226" y="161"/>
                    </a:cubicBezTo>
                    <a:cubicBezTo>
                      <a:pt x="224" y="161"/>
                      <a:pt x="222" y="162"/>
                      <a:pt x="221" y="163"/>
                    </a:cubicBezTo>
                    <a:cubicBezTo>
                      <a:pt x="219" y="163"/>
                      <a:pt x="217" y="164"/>
                      <a:pt x="216" y="163"/>
                    </a:cubicBezTo>
                    <a:cubicBezTo>
                      <a:pt x="215" y="163"/>
                      <a:pt x="214" y="164"/>
                      <a:pt x="214" y="165"/>
                    </a:cubicBezTo>
                    <a:cubicBezTo>
                      <a:pt x="214" y="166"/>
                      <a:pt x="213" y="167"/>
                      <a:pt x="212" y="168"/>
                    </a:cubicBezTo>
                    <a:cubicBezTo>
                      <a:pt x="211" y="169"/>
                      <a:pt x="209" y="169"/>
                      <a:pt x="207" y="169"/>
                    </a:cubicBezTo>
                    <a:cubicBezTo>
                      <a:pt x="205" y="169"/>
                      <a:pt x="205" y="170"/>
                      <a:pt x="204" y="171"/>
                    </a:cubicBezTo>
                    <a:cubicBezTo>
                      <a:pt x="204" y="172"/>
                      <a:pt x="203" y="171"/>
                      <a:pt x="201" y="170"/>
                    </a:cubicBezTo>
                    <a:cubicBezTo>
                      <a:pt x="200" y="170"/>
                      <a:pt x="200" y="171"/>
                      <a:pt x="200" y="172"/>
                    </a:cubicBezTo>
                    <a:cubicBezTo>
                      <a:pt x="199" y="174"/>
                      <a:pt x="198" y="174"/>
                      <a:pt x="197" y="174"/>
                    </a:cubicBezTo>
                    <a:cubicBezTo>
                      <a:pt x="196" y="174"/>
                      <a:pt x="195" y="175"/>
                      <a:pt x="194" y="175"/>
                    </a:cubicBezTo>
                    <a:cubicBezTo>
                      <a:pt x="194" y="176"/>
                      <a:pt x="193" y="177"/>
                      <a:pt x="192" y="178"/>
                    </a:cubicBezTo>
                    <a:cubicBezTo>
                      <a:pt x="192" y="179"/>
                      <a:pt x="191" y="181"/>
                      <a:pt x="190" y="181"/>
                    </a:cubicBezTo>
                    <a:cubicBezTo>
                      <a:pt x="190" y="182"/>
                      <a:pt x="189" y="183"/>
                      <a:pt x="190" y="184"/>
                    </a:cubicBezTo>
                    <a:cubicBezTo>
                      <a:pt x="190" y="185"/>
                      <a:pt x="190" y="186"/>
                      <a:pt x="191" y="186"/>
                    </a:cubicBezTo>
                    <a:cubicBezTo>
                      <a:pt x="192" y="187"/>
                      <a:pt x="192" y="186"/>
                      <a:pt x="193" y="185"/>
                    </a:cubicBezTo>
                    <a:cubicBezTo>
                      <a:pt x="194" y="185"/>
                      <a:pt x="194" y="184"/>
                      <a:pt x="194" y="183"/>
                    </a:cubicBezTo>
                    <a:cubicBezTo>
                      <a:pt x="195" y="181"/>
                      <a:pt x="196" y="182"/>
                      <a:pt x="197" y="182"/>
                    </a:cubicBezTo>
                    <a:cubicBezTo>
                      <a:pt x="198" y="182"/>
                      <a:pt x="198" y="184"/>
                      <a:pt x="198" y="184"/>
                    </a:cubicBezTo>
                    <a:cubicBezTo>
                      <a:pt x="199" y="184"/>
                      <a:pt x="199" y="184"/>
                      <a:pt x="200" y="183"/>
                    </a:cubicBezTo>
                    <a:cubicBezTo>
                      <a:pt x="200" y="183"/>
                      <a:pt x="200" y="182"/>
                      <a:pt x="201" y="183"/>
                    </a:cubicBezTo>
                    <a:cubicBezTo>
                      <a:pt x="202" y="183"/>
                      <a:pt x="203" y="182"/>
                      <a:pt x="204" y="181"/>
                    </a:cubicBezTo>
                    <a:cubicBezTo>
                      <a:pt x="205" y="180"/>
                      <a:pt x="208" y="179"/>
                      <a:pt x="209" y="178"/>
                    </a:cubicBezTo>
                    <a:cubicBezTo>
                      <a:pt x="209" y="178"/>
                      <a:pt x="210" y="178"/>
                      <a:pt x="212" y="177"/>
                    </a:cubicBezTo>
                    <a:cubicBezTo>
                      <a:pt x="213" y="176"/>
                      <a:pt x="213" y="177"/>
                      <a:pt x="213" y="176"/>
                    </a:cubicBezTo>
                    <a:cubicBezTo>
                      <a:pt x="213" y="175"/>
                      <a:pt x="214" y="175"/>
                      <a:pt x="215" y="175"/>
                    </a:cubicBezTo>
                    <a:cubicBezTo>
                      <a:pt x="216" y="174"/>
                      <a:pt x="216" y="174"/>
                      <a:pt x="217" y="174"/>
                    </a:cubicBezTo>
                    <a:cubicBezTo>
                      <a:pt x="218" y="174"/>
                      <a:pt x="219" y="174"/>
                      <a:pt x="219" y="173"/>
                    </a:cubicBezTo>
                    <a:cubicBezTo>
                      <a:pt x="220" y="172"/>
                      <a:pt x="221" y="172"/>
                      <a:pt x="222" y="172"/>
                    </a:cubicBezTo>
                    <a:cubicBezTo>
                      <a:pt x="223" y="171"/>
                      <a:pt x="223" y="171"/>
                      <a:pt x="223" y="171"/>
                    </a:cubicBezTo>
                    <a:cubicBezTo>
                      <a:pt x="224" y="171"/>
                      <a:pt x="225" y="171"/>
                      <a:pt x="225" y="170"/>
                    </a:cubicBezTo>
                    <a:cubicBezTo>
                      <a:pt x="225" y="169"/>
                      <a:pt x="225" y="169"/>
                      <a:pt x="226" y="169"/>
                    </a:cubicBezTo>
                    <a:cubicBezTo>
                      <a:pt x="226" y="168"/>
                      <a:pt x="228" y="168"/>
                      <a:pt x="228" y="167"/>
                    </a:cubicBezTo>
                    <a:cubicBezTo>
                      <a:pt x="229" y="166"/>
                      <a:pt x="230" y="167"/>
                      <a:pt x="232" y="166"/>
                    </a:cubicBezTo>
                    <a:cubicBezTo>
                      <a:pt x="233" y="166"/>
                      <a:pt x="234" y="164"/>
                      <a:pt x="235" y="163"/>
                    </a:cubicBezTo>
                    <a:cubicBezTo>
                      <a:pt x="236" y="161"/>
                      <a:pt x="234" y="162"/>
                      <a:pt x="233" y="162"/>
                    </a:cubicBezTo>
                    <a:close/>
                  </a:path>
                </a:pathLst>
              </a:custGeom>
              <a:solidFill>
                <a:schemeClr val="accent5">
                  <a:lumMod val="60000"/>
                  <a:lumOff val="40000"/>
                </a:schemeClr>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grpSp>
        <p:sp>
          <p:nvSpPr>
            <p:cNvPr id="64" name="Freeform 413">
              <a:extLst>
                <a:ext uri="{FF2B5EF4-FFF2-40B4-BE49-F238E27FC236}">
                  <a16:creationId xmlns:a16="http://schemas.microsoft.com/office/drawing/2014/main" id="{AEEDA787-A102-4C6B-8366-29D6438D984E}"/>
                </a:ext>
              </a:extLst>
            </p:cNvPr>
            <p:cNvSpPr>
              <a:spLocks/>
            </p:cNvSpPr>
            <p:nvPr/>
          </p:nvSpPr>
          <p:spPr bwMode="gray">
            <a:xfrm>
              <a:off x="8241289" y="4267694"/>
              <a:ext cx="396642" cy="704216"/>
            </a:xfrm>
            <a:custGeom>
              <a:avLst/>
              <a:gdLst>
                <a:gd name="T0" fmla="*/ 114 w 119"/>
                <a:gd name="T1" fmla="*/ 4 h 206"/>
                <a:gd name="T2" fmla="*/ 39 w 119"/>
                <a:gd name="T3" fmla="*/ 5 h 206"/>
                <a:gd name="T4" fmla="*/ 37 w 119"/>
                <a:gd name="T5" fmla="*/ 12 h 206"/>
                <a:gd name="T6" fmla="*/ 34 w 119"/>
                <a:gd name="T7" fmla="*/ 14 h 206"/>
                <a:gd name="T8" fmla="*/ 32 w 119"/>
                <a:gd name="T9" fmla="*/ 16 h 206"/>
                <a:gd name="T10" fmla="*/ 32 w 119"/>
                <a:gd name="T11" fmla="*/ 20 h 206"/>
                <a:gd name="T12" fmla="*/ 31 w 119"/>
                <a:gd name="T13" fmla="*/ 27 h 206"/>
                <a:gd name="T14" fmla="*/ 25 w 119"/>
                <a:gd name="T15" fmla="*/ 33 h 206"/>
                <a:gd name="T16" fmla="*/ 22 w 119"/>
                <a:gd name="T17" fmla="*/ 39 h 206"/>
                <a:gd name="T18" fmla="*/ 19 w 119"/>
                <a:gd name="T19" fmla="*/ 43 h 206"/>
                <a:gd name="T20" fmla="*/ 16 w 119"/>
                <a:gd name="T21" fmla="*/ 48 h 206"/>
                <a:gd name="T22" fmla="*/ 16 w 119"/>
                <a:gd name="T23" fmla="*/ 55 h 206"/>
                <a:gd name="T24" fmla="*/ 14 w 119"/>
                <a:gd name="T25" fmla="*/ 57 h 206"/>
                <a:gd name="T26" fmla="*/ 16 w 119"/>
                <a:gd name="T27" fmla="*/ 63 h 206"/>
                <a:gd name="T28" fmla="*/ 13 w 119"/>
                <a:gd name="T29" fmla="*/ 64 h 206"/>
                <a:gd name="T30" fmla="*/ 14 w 119"/>
                <a:gd name="T31" fmla="*/ 70 h 206"/>
                <a:gd name="T32" fmla="*/ 17 w 119"/>
                <a:gd name="T33" fmla="*/ 78 h 206"/>
                <a:gd name="T34" fmla="*/ 14 w 119"/>
                <a:gd name="T35" fmla="*/ 85 h 206"/>
                <a:gd name="T36" fmla="*/ 12 w 119"/>
                <a:gd name="T37" fmla="*/ 92 h 206"/>
                <a:gd name="T38" fmla="*/ 17 w 119"/>
                <a:gd name="T39" fmla="*/ 95 h 206"/>
                <a:gd name="T40" fmla="*/ 18 w 119"/>
                <a:gd name="T41" fmla="*/ 103 h 206"/>
                <a:gd name="T42" fmla="*/ 18 w 119"/>
                <a:gd name="T43" fmla="*/ 106 h 206"/>
                <a:gd name="T44" fmla="*/ 19 w 119"/>
                <a:gd name="T45" fmla="*/ 110 h 206"/>
                <a:gd name="T46" fmla="*/ 16 w 119"/>
                <a:gd name="T47" fmla="*/ 111 h 206"/>
                <a:gd name="T48" fmla="*/ 21 w 119"/>
                <a:gd name="T49" fmla="*/ 117 h 206"/>
                <a:gd name="T50" fmla="*/ 22 w 119"/>
                <a:gd name="T51" fmla="*/ 122 h 206"/>
                <a:gd name="T52" fmla="*/ 16 w 119"/>
                <a:gd name="T53" fmla="*/ 126 h 206"/>
                <a:gd name="T54" fmla="*/ 19 w 119"/>
                <a:gd name="T55" fmla="*/ 129 h 206"/>
                <a:gd name="T56" fmla="*/ 18 w 119"/>
                <a:gd name="T57" fmla="*/ 133 h 206"/>
                <a:gd name="T58" fmla="*/ 11 w 119"/>
                <a:gd name="T59" fmla="*/ 139 h 206"/>
                <a:gd name="T60" fmla="*/ 8 w 119"/>
                <a:gd name="T61" fmla="*/ 149 h 206"/>
                <a:gd name="T62" fmla="*/ 8 w 119"/>
                <a:gd name="T63" fmla="*/ 151 h 206"/>
                <a:gd name="T64" fmla="*/ 6 w 119"/>
                <a:gd name="T65" fmla="*/ 159 h 206"/>
                <a:gd name="T66" fmla="*/ 4 w 119"/>
                <a:gd name="T67" fmla="*/ 161 h 206"/>
                <a:gd name="T68" fmla="*/ 1 w 119"/>
                <a:gd name="T69" fmla="*/ 167 h 206"/>
                <a:gd name="T70" fmla="*/ 1 w 119"/>
                <a:gd name="T71" fmla="*/ 175 h 206"/>
                <a:gd name="T72" fmla="*/ 67 w 119"/>
                <a:gd name="T73" fmla="*/ 180 h 206"/>
                <a:gd name="T74" fmla="*/ 69 w 119"/>
                <a:gd name="T75" fmla="*/ 191 h 206"/>
                <a:gd name="T76" fmla="*/ 76 w 119"/>
                <a:gd name="T77" fmla="*/ 203 h 206"/>
                <a:gd name="T78" fmla="*/ 82 w 119"/>
                <a:gd name="T79" fmla="*/ 205 h 206"/>
                <a:gd name="T80" fmla="*/ 84 w 119"/>
                <a:gd name="T81" fmla="*/ 199 h 206"/>
                <a:gd name="T82" fmla="*/ 88 w 119"/>
                <a:gd name="T83" fmla="*/ 198 h 206"/>
                <a:gd name="T84" fmla="*/ 98 w 119"/>
                <a:gd name="T85" fmla="*/ 194 h 206"/>
                <a:gd name="T86" fmla="*/ 108 w 119"/>
                <a:gd name="T87" fmla="*/ 197 h 206"/>
                <a:gd name="T88" fmla="*/ 114 w 119"/>
                <a:gd name="T89" fmla="*/ 196 h 206"/>
                <a:gd name="T90" fmla="*/ 115 w 119"/>
                <a:gd name="T91" fmla="*/ 1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 h="206">
                  <a:moveTo>
                    <a:pt x="115" y="163"/>
                  </a:moveTo>
                  <a:cubicBezTo>
                    <a:pt x="114" y="155"/>
                    <a:pt x="111" y="130"/>
                    <a:pt x="111" y="127"/>
                  </a:cubicBezTo>
                  <a:cubicBezTo>
                    <a:pt x="111" y="123"/>
                    <a:pt x="114" y="4"/>
                    <a:pt x="114" y="4"/>
                  </a:cubicBezTo>
                  <a:cubicBezTo>
                    <a:pt x="114" y="4"/>
                    <a:pt x="112" y="3"/>
                    <a:pt x="112" y="2"/>
                  </a:cubicBezTo>
                  <a:cubicBezTo>
                    <a:pt x="111" y="1"/>
                    <a:pt x="111" y="0"/>
                    <a:pt x="111" y="0"/>
                  </a:cubicBezTo>
                  <a:cubicBezTo>
                    <a:pt x="39" y="5"/>
                    <a:pt x="39" y="5"/>
                    <a:pt x="39" y="5"/>
                  </a:cubicBezTo>
                  <a:cubicBezTo>
                    <a:pt x="39" y="6"/>
                    <a:pt x="42" y="8"/>
                    <a:pt x="41" y="9"/>
                  </a:cubicBezTo>
                  <a:cubicBezTo>
                    <a:pt x="41" y="10"/>
                    <a:pt x="40" y="9"/>
                    <a:pt x="39" y="10"/>
                  </a:cubicBezTo>
                  <a:cubicBezTo>
                    <a:pt x="39" y="12"/>
                    <a:pt x="38" y="12"/>
                    <a:pt x="37" y="12"/>
                  </a:cubicBezTo>
                  <a:cubicBezTo>
                    <a:pt x="36" y="12"/>
                    <a:pt x="35" y="10"/>
                    <a:pt x="34" y="10"/>
                  </a:cubicBezTo>
                  <a:cubicBezTo>
                    <a:pt x="34" y="10"/>
                    <a:pt x="33" y="11"/>
                    <a:pt x="34" y="12"/>
                  </a:cubicBezTo>
                  <a:cubicBezTo>
                    <a:pt x="34" y="13"/>
                    <a:pt x="33" y="13"/>
                    <a:pt x="34" y="14"/>
                  </a:cubicBezTo>
                  <a:cubicBezTo>
                    <a:pt x="35" y="16"/>
                    <a:pt x="35" y="17"/>
                    <a:pt x="34" y="16"/>
                  </a:cubicBezTo>
                  <a:cubicBezTo>
                    <a:pt x="34" y="16"/>
                    <a:pt x="33" y="14"/>
                    <a:pt x="32" y="14"/>
                  </a:cubicBezTo>
                  <a:cubicBezTo>
                    <a:pt x="31" y="14"/>
                    <a:pt x="31" y="15"/>
                    <a:pt x="32" y="16"/>
                  </a:cubicBezTo>
                  <a:cubicBezTo>
                    <a:pt x="32" y="17"/>
                    <a:pt x="33" y="17"/>
                    <a:pt x="34" y="18"/>
                  </a:cubicBezTo>
                  <a:cubicBezTo>
                    <a:pt x="35" y="18"/>
                    <a:pt x="35" y="19"/>
                    <a:pt x="34" y="20"/>
                  </a:cubicBezTo>
                  <a:cubicBezTo>
                    <a:pt x="33" y="21"/>
                    <a:pt x="32" y="22"/>
                    <a:pt x="32" y="20"/>
                  </a:cubicBezTo>
                  <a:cubicBezTo>
                    <a:pt x="31" y="19"/>
                    <a:pt x="30" y="20"/>
                    <a:pt x="31" y="21"/>
                  </a:cubicBezTo>
                  <a:cubicBezTo>
                    <a:pt x="31" y="23"/>
                    <a:pt x="33" y="23"/>
                    <a:pt x="32" y="24"/>
                  </a:cubicBezTo>
                  <a:cubicBezTo>
                    <a:pt x="31" y="26"/>
                    <a:pt x="31" y="26"/>
                    <a:pt x="31" y="27"/>
                  </a:cubicBezTo>
                  <a:cubicBezTo>
                    <a:pt x="32" y="29"/>
                    <a:pt x="32" y="30"/>
                    <a:pt x="30" y="30"/>
                  </a:cubicBezTo>
                  <a:cubicBezTo>
                    <a:pt x="29" y="31"/>
                    <a:pt x="27" y="31"/>
                    <a:pt x="26" y="32"/>
                  </a:cubicBezTo>
                  <a:cubicBezTo>
                    <a:pt x="26" y="32"/>
                    <a:pt x="24" y="32"/>
                    <a:pt x="25" y="33"/>
                  </a:cubicBezTo>
                  <a:cubicBezTo>
                    <a:pt x="26" y="35"/>
                    <a:pt x="26" y="36"/>
                    <a:pt x="25" y="36"/>
                  </a:cubicBezTo>
                  <a:cubicBezTo>
                    <a:pt x="24" y="36"/>
                    <a:pt x="23" y="36"/>
                    <a:pt x="23" y="37"/>
                  </a:cubicBezTo>
                  <a:cubicBezTo>
                    <a:pt x="23" y="38"/>
                    <a:pt x="21" y="39"/>
                    <a:pt x="22" y="39"/>
                  </a:cubicBezTo>
                  <a:cubicBezTo>
                    <a:pt x="23" y="40"/>
                    <a:pt x="24" y="41"/>
                    <a:pt x="23" y="41"/>
                  </a:cubicBezTo>
                  <a:cubicBezTo>
                    <a:pt x="22" y="42"/>
                    <a:pt x="21" y="40"/>
                    <a:pt x="20" y="41"/>
                  </a:cubicBezTo>
                  <a:cubicBezTo>
                    <a:pt x="19" y="42"/>
                    <a:pt x="18" y="42"/>
                    <a:pt x="19" y="43"/>
                  </a:cubicBezTo>
                  <a:cubicBezTo>
                    <a:pt x="20" y="44"/>
                    <a:pt x="21" y="43"/>
                    <a:pt x="21" y="44"/>
                  </a:cubicBezTo>
                  <a:cubicBezTo>
                    <a:pt x="21" y="46"/>
                    <a:pt x="20" y="47"/>
                    <a:pt x="19" y="47"/>
                  </a:cubicBezTo>
                  <a:cubicBezTo>
                    <a:pt x="18" y="48"/>
                    <a:pt x="17" y="49"/>
                    <a:pt x="16" y="48"/>
                  </a:cubicBezTo>
                  <a:cubicBezTo>
                    <a:pt x="15" y="48"/>
                    <a:pt x="14" y="49"/>
                    <a:pt x="16" y="50"/>
                  </a:cubicBezTo>
                  <a:cubicBezTo>
                    <a:pt x="17" y="51"/>
                    <a:pt x="18" y="51"/>
                    <a:pt x="17" y="52"/>
                  </a:cubicBezTo>
                  <a:cubicBezTo>
                    <a:pt x="16" y="53"/>
                    <a:pt x="15" y="54"/>
                    <a:pt x="16" y="55"/>
                  </a:cubicBezTo>
                  <a:cubicBezTo>
                    <a:pt x="17" y="56"/>
                    <a:pt x="19" y="56"/>
                    <a:pt x="18" y="57"/>
                  </a:cubicBezTo>
                  <a:cubicBezTo>
                    <a:pt x="18" y="59"/>
                    <a:pt x="17" y="58"/>
                    <a:pt x="16" y="57"/>
                  </a:cubicBezTo>
                  <a:cubicBezTo>
                    <a:pt x="15" y="57"/>
                    <a:pt x="14" y="57"/>
                    <a:pt x="14" y="57"/>
                  </a:cubicBezTo>
                  <a:cubicBezTo>
                    <a:pt x="14" y="58"/>
                    <a:pt x="14" y="60"/>
                    <a:pt x="14" y="60"/>
                  </a:cubicBezTo>
                  <a:cubicBezTo>
                    <a:pt x="14" y="60"/>
                    <a:pt x="15" y="60"/>
                    <a:pt x="16" y="61"/>
                  </a:cubicBezTo>
                  <a:cubicBezTo>
                    <a:pt x="17" y="61"/>
                    <a:pt x="17" y="62"/>
                    <a:pt x="16" y="63"/>
                  </a:cubicBezTo>
                  <a:cubicBezTo>
                    <a:pt x="15" y="63"/>
                    <a:pt x="14" y="63"/>
                    <a:pt x="13" y="62"/>
                  </a:cubicBezTo>
                  <a:cubicBezTo>
                    <a:pt x="12" y="60"/>
                    <a:pt x="11" y="60"/>
                    <a:pt x="11" y="61"/>
                  </a:cubicBezTo>
                  <a:cubicBezTo>
                    <a:pt x="11" y="62"/>
                    <a:pt x="12" y="63"/>
                    <a:pt x="13" y="64"/>
                  </a:cubicBezTo>
                  <a:cubicBezTo>
                    <a:pt x="14" y="64"/>
                    <a:pt x="14" y="66"/>
                    <a:pt x="13" y="66"/>
                  </a:cubicBezTo>
                  <a:cubicBezTo>
                    <a:pt x="12" y="67"/>
                    <a:pt x="9" y="65"/>
                    <a:pt x="11" y="67"/>
                  </a:cubicBezTo>
                  <a:cubicBezTo>
                    <a:pt x="12" y="68"/>
                    <a:pt x="13" y="70"/>
                    <a:pt x="14" y="70"/>
                  </a:cubicBezTo>
                  <a:cubicBezTo>
                    <a:pt x="15" y="70"/>
                    <a:pt x="15" y="73"/>
                    <a:pt x="14" y="74"/>
                  </a:cubicBezTo>
                  <a:cubicBezTo>
                    <a:pt x="14" y="75"/>
                    <a:pt x="13" y="78"/>
                    <a:pt x="14" y="78"/>
                  </a:cubicBezTo>
                  <a:cubicBezTo>
                    <a:pt x="15" y="78"/>
                    <a:pt x="17" y="78"/>
                    <a:pt x="17" y="78"/>
                  </a:cubicBezTo>
                  <a:cubicBezTo>
                    <a:pt x="17" y="78"/>
                    <a:pt x="18" y="80"/>
                    <a:pt x="17" y="81"/>
                  </a:cubicBezTo>
                  <a:cubicBezTo>
                    <a:pt x="16" y="81"/>
                    <a:pt x="17" y="81"/>
                    <a:pt x="16" y="83"/>
                  </a:cubicBezTo>
                  <a:cubicBezTo>
                    <a:pt x="16" y="85"/>
                    <a:pt x="16" y="85"/>
                    <a:pt x="14" y="85"/>
                  </a:cubicBezTo>
                  <a:cubicBezTo>
                    <a:pt x="13" y="85"/>
                    <a:pt x="12" y="84"/>
                    <a:pt x="13" y="85"/>
                  </a:cubicBezTo>
                  <a:cubicBezTo>
                    <a:pt x="15" y="87"/>
                    <a:pt x="16" y="88"/>
                    <a:pt x="15" y="89"/>
                  </a:cubicBezTo>
                  <a:cubicBezTo>
                    <a:pt x="13" y="90"/>
                    <a:pt x="12" y="91"/>
                    <a:pt x="12" y="92"/>
                  </a:cubicBezTo>
                  <a:cubicBezTo>
                    <a:pt x="12" y="93"/>
                    <a:pt x="13" y="96"/>
                    <a:pt x="14" y="95"/>
                  </a:cubicBezTo>
                  <a:cubicBezTo>
                    <a:pt x="16" y="94"/>
                    <a:pt x="16" y="90"/>
                    <a:pt x="16" y="91"/>
                  </a:cubicBezTo>
                  <a:cubicBezTo>
                    <a:pt x="16" y="92"/>
                    <a:pt x="18" y="95"/>
                    <a:pt x="17" y="95"/>
                  </a:cubicBezTo>
                  <a:cubicBezTo>
                    <a:pt x="16" y="96"/>
                    <a:pt x="14" y="97"/>
                    <a:pt x="14" y="98"/>
                  </a:cubicBezTo>
                  <a:cubicBezTo>
                    <a:pt x="14" y="100"/>
                    <a:pt x="15" y="101"/>
                    <a:pt x="16" y="101"/>
                  </a:cubicBezTo>
                  <a:cubicBezTo>
                    <a:pt x="17" y="101"/>
                    <a:pt x="18" y="102"/>
                    <a:pt x="18" y="103"/>
                  </a:cubicBezTo>
                  <a:cubicBezTo>
                    <a:pt x="18" y="103"/>
                    <a:pt x="16" y="104"/>
                    <a:pt x="15" y="105"/>
                  </a:cubicBezTo>
                  <a:cubicBezTo>
                    <a:pt x="15" y="105"/>
                    <a:pt x="14" y="107"/>
                    <a:pt x="15" y="108"/>
                  </a:cubicBezTo>
                  <a:cubicBezTo>
                    <a:pt x="17" y="108"/>
                    <a:pt x="18" y="107"/>
                    <a:pt x="18" y="106"/>
                  </a:cubicBezTo>
                  <a:cubicBezTo>
                    <a:pt x="19" y="105"/>
                    <a:pt x="20" y="104"/>
                    <a:pt x="20" y="106"/>
                  </a:cubicBezTo>
                  <a:cubicBezTo>
                    <a:pt x="20" y="107"/>
                    <a:pt x="19" y="107"/>
                    <a:pt x="18" y="108"/>
                  </a:cubicBezTo>
                  <a:cubicBezTo>
                    <a:pt x="18" y="109"/>
                    <a:pt x="19" y="110"/>
                    <a:pt x="19" y="110"/>
                  </a:cubicBezTo>
                  <a:cubicBezTo>
                    <a:pt x="20" y="110"/>
                    <a:pt x="21" y="112"/>
                    <a:pt x="20" y="112"/>
                  </a:cubicBezTo>
                  <a:cubicBezTo>
                    <a:pt x="20" y="112"/>
                    <a:pt x="18" y="112"/>
                    <a:pt x="17" y="111"/>
                  </a:cubicBezTo>
                  <a:cubicBezTo>
                    <a:pt x="17" y="110"/>
                    <a:pt x="16" y="110"/>
                    <a:pt x="16" y="111"/>
                  </a:cubicBezTo>
                  <a:cubicBezTo>
                    <a:pt x="17" y="113"/>
                    <a:pt x="17" y="113"/>
                    <a:pt x="18" y="113"/>
                  </a:cubicBezTo>
                  <a:cubicBezTo>
                    <a:pt x="19" y="113"/>
                    <a:pt x="21" y="113"/>
                    <a:pt x="21" y="114"/>
                  </a:cubicBezTo>
                  <a:cubicBezTo>
                    <a:pt x="22" y="115"/>
                    <a:pt x="20" y="116"/>
                    <a:pt x="21" y="117"/>
                  </a:cubicBezTo>
                  <a:cubicBezTo>
                    <a:pt x="22" y="117"/>
                    <a:pt x="23" y="119"/>
                    <a:pt x="24" y="118"/>
                  </a:cubicBezTo>
                  <a:cubicBezTo>
                    <a:pt x="24" y="117"/>
                    <a:pt x="26" y="118"/>
                    <a:pt x="25" y="119"/>
                  </a:cubicBezTo>
                  <a:cubicBezTo>
                    <a:pt x="23" y="121"/>
                    <a:pt x="23" y="120"/>
                    <a:pt x="22" y="122"/>
                  </a:cubicBezTo>
                  <a:cubicBezTo>
                    <a:pt x="22" y="123"/>
                    <a:pt x="22" y="123"/>
                    <a:pt x="20" y="123"/>
                  </a:cubicBezTo>
                  <a:cubicBezTo>
                    <a:pt x="19" y="124"/>
                    <a:pt x="18" y="123"/>
                    <a:pt x="17" y="124"/>
                  </a:cubicBezTo>
                  <a:cubicBezTo>
                    <a:pt x="16" y="125"/>
                    <a:pt x="15" y="125"/>
                    <a:pt x="16" y="126"/>
                  </a:cubicBezTo>
                  <a:cubicBezTo>
                    <a:pt x="16" y="128"/>
                    <a:pt x="17" y="128"/>
                    <a:pt x="18" y="127"/>
                  </a:cubicBezTo>
                  <a:cubicBezTo>
                    <a:pt x="19" y="126"/>
                    <a:pt x="21" y="126"/>
                    <a:pt x="21" y="127"/>
                  </a:cubicBezTo>
                  <a:cubicBezTo>
                    <a:pt x="21" y="127"/>
                    <a:pt x="20" y="128"/>
                    <a:pt x="19" y="129"/>
                  </a:cubicBezTo>
                  <a:cubicBezTo>
                    <a:pt x="18" y="129"/>
                    <a:pt x="16" y="129"/>
                    <a:pt x="16" y="130"/>
                  </a:cubicBezTo>
                  <a:cubicBezTo>
                    <a:pt x="16" y="130"/>
                    <a:pt x="19" y="130"/>
                    <a:pt x="19" y="131"/>
                  </a:cubicBezTo>
                  <a:cubicBezTo>
                    <a:pt x="19" y="132"/>
                    <a:pt x="20" y="133"/>
                    <a:pt x="18" y="133"/>
                  </a:cubicBezTo>
                  <a:cubicBezTo>
                    <a:pt x="17" y="133"/>
                    <a:pt x="16" y="133"/>
                    <a:pt x="16" y="135"/>
                  </a:cubicBezTo>
                  <a:cubicBezTo>
                    <a:pt x="16" y="136"/>
                    <a:pt x="15" y="136"/>
                    <a:pt x="14" y="138"/>
                  </a:cubicBezTo>
                  <a:cubicBezTo>
                    <a:pt x="13" y="139"/>
                    <a:pt x="12" y="138"/>
                    <a:pt x="11" y="139"/>
                  </a:cubicBezTo>
                  <a:cubicBezTo>
                    <a:pt x="10" y="140"/>
                    <a:pt x="9" y="141"/>
                    <a:pt x="9" y="142"/>
                  </a:cubicBezTo>
                  <a:cubicBezTo>
                    <a:pt x="9" y="143"/>
                    <a:pt x="9" y="146"/>
                    <a:pt x="9" y="147"/>
                  </a:cubicBezTo>
                  <a:cubicBezTo>
                    <a:pt x="9" y="148"/>
                    <a:pt x="9" y="149"/>
                    <a:pt x="8" y="149"/>
                  </a:cubicBezTo>
                  <a:cubicBezTo>
                    <a:pt x="7" y="148"/>
                    <a:pt x="4" y="146"/>
                    <a:pt x="4" y="148"/>
                  </a:cubicBezTo>
                  <a:cubicBezTo>
                    <a:pt x="4" y="149"/>
                    <a:pt x="4" y="150"/>
                    <a:pt x="5" y="150"/>
                  </a:cubicBezTo>
                  <a:cubicBezTo>
                    <a:pt x="6" y="150"/>
                    <a:pt x="8" y="149"/>
                    <a:pt x="8" y="151"/>
                  </a:cubicBezTo>
                  <a:cubicBezTo>
                    <a:pt x="8" y="152"/>
                    <a:pt x="7" y="152"/>
                    <a:pt x="6" y="153"/>
                  </a:cubicBezTo>
                  <a:cubicBezTo>
                    <a:pt x="5" y="153"/>
                    <a:pt x="4" y="154"/>
                    <a:pt x="5" y="155"/>
                  </a:cubicBezTo>
                  <a:cubicBezTo>
                    <a:pt x="6" y="156"/>
                    <a:pt x="7" y="158"/>
                    <a:pt x="6" y="159"/>
                  </a:cubicBezTo>
                  <a:cubicBezTo>
                    <a:pt x="6" y="160"/>
                    <a:pt x="5" y="160"/>
                    <a:pt x="4" y="159"/>
                  </a:cubicBezTo>
                  <a:cubicBezTo>
                    <a:pt x="3" y="158"/>
                    <a:pt x="4" y="157"/>
                    <a:pt x="3" y="158"/>
                  </a:cubicBezTo>
                  <a:cubicBezTo>
                    <a:pt x="3" y="160"/>
                    <a:pt x="3" y="160"/>
                    <a:pt x="4" y="161"/>
                  </a:cubicBezTo>
                  <a:cubicBezTo>
                    <a:pt x="5" y="161"/>
                    <a:pt x="5" y="163"/>
                    <a:pt x="4" y="164"/>
                  </a:cubicBezTo>
                  <a:cubicBezTo>
                    <a:pt x="3" y="165"/>
                    <a:pt x="1" y="164"/>
                    <a:pt x="1" y="165"/>
                  </a:cubicBezTo>
                  <a:cubicBezTo>
                    <a:pt x="0" y="165"/>
                    <a:pt x="1" y="166"/>
                    <a:pt x="1" y="167"/>
                  </a:cubicBezTo>
                  <a:cubicBezTo>
                    <a:pt x="2" y="168"/>
                    <a:pt x="2" y="168"/>
                    <a:pt x="1" y="169"/>
                  </a:cubicBezTo>
                  <a:cubicBezTo>
                    <a:pt x="1" y="170"/>
                    <a:pt x="2" y="170"/>
                    <a:pt x="3" y="171"/>
                  </a:cubicBezTo>
                  <a:cubicBezTo>
                    <a:pt x="3" y="172"/>
                    <a:pt x="3" y="174"/>
                    <a:pt x="1" y="175"/>
                  </a:cubicBezTo>
                  <a:cubicBezTo>
                    <a:pt x="69" y="172"/>
                    <a:pt x="69" y="172"/>
                    <a:pt x="69" y="172"/>
                  </a:cubicBezTo>
                  <a:cubicBezTo>
                    <a:pt x="69" y="172"/>
                    <a:pt x="70" y="174"/>
                    <a:pt x="69" y="175"/>
                  </a:cubicBezTo>
                  <a:cubicBezTo>
                    <a:pt x="68" y="176"/>
                    <a:pt x="67" y="179"/>
                    <a:pt x="67" y="180"/>
                  </a:cubicBezTo>
                  <a:cubicBezTo>
                    <a:pt x="67" y="181"/>
                    <a:pt x="66" y="183"/>
                    <a:pt x="66" y="184"/>
                  </a:cubicBezTo>
                  <a:cubicBezTo>
                    <a:pt x="66" y="185"/>
                    <a:pt x="66" y="187"/>
                    <a:pt x="67" y="187"/>
                  </a:cubicBezTo>
                  <a:cubicBezTo>
                    <a:pt x="68" y="188"/>
                    <a:pt x="67" y="190"/>
                    <a:pt x="69" y="191"/>
                  </a:cubicBezTo>
                  <a:cubicBezTo>
                    <a:pt x="70" y="192"/>
                    <a:pt x="71" y="193"/>
                    <a:pt x="72" y="194"/>
                  </a:cubicBezTo>
                  <a:cubicBezTo>
                    <a:pt x="73" y="195"/>
                    <a:pt x="74" y="197"/>
                    <a:pt x="74" y="198"/>
                  </a:cubicBezTo>
                  <a:cubicBezTo>
                    <a:pt x="74" y="200"/>
                    <a:pt x="75" y="202"/>
                    <a:pt x="76" y="203"/>
                  </a:cubicBezTo>
                  <a:cubicBezTo>
                    <a:pt x="76" y="203"/>
                    <a:pt x="77" y="205"/>
                    <a:pt x="77" y="206"/>
                  </a:cubicBezTo>
                  <a:cubicBezTo>
                    <a:pt x="78" y="206"/>
                    <a:pt x="78" y="206"/>
                    <a:pt x="78" y="206"/>
                  </a:cubicBezTo>
                  <a:cubicBezTo>
                    <a:pt x="79" y="206"/>
                    <a:pt x="81" y="205"/>
                    <a:pt x="82" y="205"/>
                  </a:cubicBezTo>
                  <a:cubicBezTo>
                    <a:pt x="83" y="205"/>
                    <a:pt x="82" y="203"/>
                    <a:pt x="83" y="202"/>
                  </a:cubicBezTo>
                  <a:cubicBezTo>
                    <a:pt x="83" y="201"/>
                    <a:pt x="84" y="201"/>
                    <a:pt x="85" y="200"/>
                  </a:cubicBezTo>
                  <a:cubicBezTo>
                    <a:pt x="87" y="199"/>
                    <a:pt x="84" y="199"/>
                    <a:pt x="84" y="199"/>
                  </a:cubicBezTo>
                  <a:cubicBezTo>
                    <a:pt x="83" y="198"/>
                    <a:pt x="84" y="197"/>
                    <a:pt x="85" y="197"/>
                  </a:cubicBezTo>
                  <a:cubicBezTo>
                    <a:pt x="86" y="197"/>
                    <a:pt x="90" y="195"/>
                    <a:pt x="90" y="195"/>
                  </a:cubicBezTo>
                  <a:cubicBezTo>
                    <a:pt x="90" y="196"/>
                    <a:pt x="88" y="197"/>
                    <a:pt x="88" y="198"/>
                  </a:cubicBezTo>
                  <a:cubicBezTo>
                    <a:pt x="87" y="199"/>
                    <a:pt x="87" y="200"/>
                    <a:pt x="88" y="200"/>
                  </a:cubicBezTo>
                  <a:cubicBezTo>
                    <a:pt x="89" y="200"/>
                    <a:pt x="91" y="198"/>
                    <a:pt x="93" y="197"/>
                  </a:cubicBezTo>
                  <a:cubicBezTo>
                    <a:pt x="94" y="196"/>
                    <a:pt x="97" y="195"/>
                    <a:pt x="98" y="194"/>
                  </a:cubicBezTo>
                  <a:cubicBezTo>
                    <a:pt x="99" y="193"/>
                    <a:pt x="101" y="193"/>
                    <a:pt x="102" y="193"/>
                  </a:cubicBezTo>
                  <a:cubicBezTo>
                    <a:pt x="103" y="194"/>
                    <a:pt x="105" y="196"/>
                    <a:pt x="105" y="196"/>
                  </a:cubicBezTo>
                  <a:cubicBezTo>
                    <a:pt x="106" y="197"/>
                    <a:pt x="108" y="197"/>
                    <a:pt x="108" y="197"/>
                  </a:cubicBezTo>
                  <a:cubicBezTo>
                    <a:pt x="109" y="196"/>
                    <a:pt x="110" y="196"/>
                    <a:pt x="111" y="195"/>
                  </a:cubicBezTo>
                  <a:cubicBezTo>
                    <a:pt x="112" y="195"/>
                    <a:pt x="112" y="194"/>
                    <a:pt x="113" y="194"/>
                  </a:cubicBezTo>
                  <a:cubicBezTo>
                    <a:pt x="113" y="195"/>
                    <a:pt x="114" y="195"/>
                    <a:pt x="114" y="196"/>
                  </a:cubicBezTo>
                  <a:cubicBezTo>
                    <a:pt x="115" y="197"/>
                    <a:pt x="116" y="198"/>
                    <a:pt x="116" y="197"/>
                  </a:cubicBezTo>
                  <a:cubicBezTo>
                    <a:pt x="117" y="196"/>
                    <a:pt x="118" y="195"/>
                    <a:pt x="119" y="194"/>
                  </a:cubicBezTo>
                  <a:cubicBezTo>
                    <a:pt x="118" y="187"/>
                    <a:pt x="116" y="169"/>
                    <a:pt x="115" y="163"/>
                  </a:cubicBezTo>
                  <a:close/>
                </a:path>
              </a:pathLst>
            </a:custGeom>
            <a:solidFill>
              <a:schemeClr val="accent2"/>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65" name="Freeform 414">
              <a:extLst>
                <a:ext uri="{FF2B5EF4-FFF2-40B4-BE49-F238E27FC236}">
                  <a16:creationId xmlns:a16="http://schemas.microsoft.com/office/drawing/2014/main" id="{1CCFEAD1-E928-4C80-B546-993A40E9D377}"/>
                </a:ext>
              </a:extLst>
            </p:cNvPr>
            <p:cNvSpPr>
              <a:spLocks/>
            </p:cNvSpPr>
            <p:nvPr/>
          </p:nvSpPr>
          <p:spPr bwMode="gray">
            <a:xfrm>
              <a:off x="8611488" y="4240667"/>
              <a:ext cx="424553" cy="707219"/>
            </a:xfrm>
            <a:custGeom>
              <a:avLst/>
              <a:gdLst>
                <a:gd name="T0" fmla="*/ 38 w 127"/>
                <a:gd name="T1" fmla="*/ 184 h 207"/>
                <a:gd name="T2" fmla="*/ 35 w 127"/>
                <a:gd name="T3" fmla="*/ 177 h 207"/>
                <a:gd name="T4" fmla="*/ 127 w 127"/>
                <a:gd name="T5" fmla="*/ 165 h 207"/>
                <a:gd name="T6" fmla="*/ 122 w 127"/>
                <a:gd name="T7" fmla="*/ 157 h 207"/>
                <a:gd name="T8" fmla="*/ 122 w 127"/>
                <a:gd name="T9" fmla="*/ 148 h 207"/>
                <a:gd name="T10" fmla="*/ 121 w 127"/>
                <a:gd name="T11" fmla="*/ 138 h 207"/>
                <a:gd name="T12" fmla="*/ 118 w 127"/>
                <a:gd name="T13" fmla="*/ 131 h 207"/>
                <a:gd name="T14" fmla="*/ 120 w 127"/>
                <a:gd name="T15" fmla="*/ 120 h 207"/>
                <a:gd name="T16" fmla="*/ 125 w 127"/>
                <a:gd name="T17" fmla="*/ 113 h 207"/>
                <a:gd name="T18" fmla="*/ 121 w 127"/>
                <a:gd name="T19" fmla="*/ 108 h 207"/>
                <a:gd name="T20" fmla="*/ 119 w 127"/>
                <a:gd name="T21" fmla="*/ 100 h 207"/>
                <a:gd name="T22" fmla="*/ 111 w 127"/>
                <a:gd name="T23" fmla="*/ 85 h 207"/>
                <a:gd name="T24" fmla="*/ 45 w 127"/>
                <a:gd name="T25" fmla="*/ 4 h 207"/>
                <a:gd name="T26" fmla="*/ 1 w 127"/>
                <a:gd name="T27" fmla="*/ 10 h 207"/>
                <a:gd name="T28" fmla="*/ 0 w 127"/>
                <a:gd name="T29" fmla="*/ 135 h 207"/>
                <a:gd name="T30" fmla="*/ 8 w 127"/>
                <a:gd name="T31" fmla="*/ 202 h 207"/>
                <a:gd name="T32" fmla="*/ 11 w 127"/>
                <a:gd name="T33" fmla="*/ 201 h 207"/>
                <a:gd name="T34" fmla="*/ 15 w 127"/>
                <a:gd name="T35" fmla="*/ 203 h 207"/>
                <a:gd name="T36" fmla="*/ 18 w 127"/>
                <a:gd name="T37" fmla="*/ 202 h 207"/>
                <a:gd name="T38" fmla="*/ 19 w 127"/>
                <a:gd name="T39" fmla="*/ 193 h 207"/>
                <a:gd name="T40" fmla="*/ 19 w 127"/>
                <a:gd name="T41" fmla="*/ 186 h 207"/>
                <a:gd name="T42" fmla="*/ 21 w 127"/>
                <a:gd name="T43" fmla="*/ 183 h 207"/>
                <a:gd name="T44" fmla="*/ 24 w 127"/>
                <a:gd name="T45" fmla="*/ 183 h 207"/>
                <a:gd name="T46" fmla="*/ 23 w 127"/>
                <a:gd name="T47" fmla="*/ 189 h 207"/>
                <a:gd name="T48" fmla="*/ 24 w 127"/>
                <a:gd name="T49" fmla="*/ 196 h 207"/>
                <a:gd name="T50" fmla="*/ 27 w 127"/>
                <a:gd name="T51" fmla="*/ 200 h 207"/>
                <a:gd name="T52" fmla="*/ 31 w 127"/>
                <a:gd name="T53" fmla="*/ 203 h 207"/>
                <a:gd name="T54" fmla="*/ 30 w 127"/>
                <a:gd name="T55" fmla="*/ 206 h 207"/>
                <a:gd name="T56" fmla="*/ 32 w 127"/>
                <a:gd name="T57" fmla="*/ 206 h 207"/>
                <a:gd name="T58" fmla="*/ 37 w 127"/>
                <a:gd name="T59" fmla="*/ 204 h 207"/>
                <a:gd name="T60" fmla="*/ 37 w 127"/>
                <a:gd name="T61" fmla="*/ 201 h 207"/>
                <a:gd name="T62" fmla="*/ 40 w 127"/>
                <a:gd name="T63" fmla="*/ 200 h 207"/>
                <a:gd name="T64" fmla="*/ 42 w 127"/>
                <a:gd name="T65" fmla="*/ 194 h 207"/>
                <a:gd name="T66" fmla="*/ 41 w 127"/>
                <a:gd name="T67" fmla="*/ 18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207">
                  <a:moveTo>
                    <a:pt x="41" y="186"/>
                  </a:moveTo>
                  <a:cubicBezTo>
                    <a:pt x="39" y="185"/>
                    <a:pt x="38" y="185"/>
                    <a:pt x="38" y="184"/>
                  </a:cubicBezTo>
                  <a:cubicBezTo>
                    <a:pt x="37" y="183"/>
                    <a:pt x="37" y="183"/>
                    <a:pt x="35" y="181"/>
                  </a:cubicBezTo>
                  <a:cubicBezTo>
                    <a:pt x="33" y="180"/>
                    <a:pt x="34" y="179"/>
                    <a:pt x="35" y="177"/>
                  </a:cubicBezTo>
                  <a:cubicBezTo>
                    <a:pt x="36" y="175"/>
                    <a:pt x="34" y="174"/>
                    <a:pt x="37" y="174"/>
                  </a:cubicBezTo>
                  <a:cubicBezTo>
                    <a:pt x="39" y="173"/>
                    <a:pt x="127" y="165"/>
                    <a:pt x="127" y="165"/>
                  </a:cubicBezTo>
                  <a:cubicBezTo>
                    <a:pt x="127" y="163"/>
                    <a:pt x="126" y="160"/>
                    <a:pt x="125" y="160"/>
                  </a:cubicBezTo>
                  <a:cubicBezTo>
                    <a:pt x="123" y="159"/>
                    <a:pt x="123" y="158"/>
                    <a:pt x="122" y="157"/>
                  </a:cubicBezTo>
                  <a:cubicBezTo>
                    <a:pt x="122" y="155"/>
                    <a:pt x="122" y="155"/>
                    <a:pt x="122" y="153"/>
                  </a:cubicBezTo>
                  <a:cubicBezTo>
                    <a:pt x="123" y="151"/>
                    <a:pt x="122" y="150"/>
                    <a:pt x="122" y="148"/>
                  </a:cubicBezTo>
                  <a:cubicBezTo>
                    <a:pt x="122" y="146"/>
                    <a:pt x="123" y="144"/>
                    <a:pt x="123" y="142"/>
                  </a:cubicBezTo>
                  <a:cubicBezTo>
                    <a:pt x="122" y="140"/>
                    <a:pt x="122" y="139"/>
                    <a:pt x="121" y="138"/>
                  </a:cubicBezTo>
                  <a:cubicBezTo>
                    <a:pt x="120" y="136"/>
                    <a:pt x="120" y="137"/>
                    <a:pt x="120" y="135"/>
                  </a:cubicBezTo>
                  <a:cubicBezTo>
                    <a:pt x="120" y="134"/>
                    <a:pt x="119" y="133"/>
                    <a:pt x="118" y="131"/>
                  </a:cubicBezTo>
                  <a:cubicBezTo>
                    <a:pt x="118" y="129"/>
                    <a:pt x="119" y="128"/>
                    <a:pt x="120" y="126"/>
                  </a:cubicBezTo>
                  <a:cubicBezTo>
                    <a:pt x="121" y="124"/>
                    <a:pt x="120" y="122"/>
                    <a:pt x="120" y="120"/>
                  </a:cubicBezTo>
                  <a:cubicBezTo>
                    <a:pt x="120" y="119"/>
                    <a:pt x="120" y="118"/>
                    <a:pt x="121" y="116"/>
                  </a:cubicBezTo>
                  <a:cubicBezTo>
                    <a:pt x="122" y="115"/>
                    <a:pt x="123" y="115"/>
                    <a:pt x="125" y="113"/>
                  </a:cubicBezTo>
                  <a:cubicBezTo>
                    <a:pt x="126" y="111"/>
                    <a:pt x="125" y="111"/>
                    <a:pt x="123" y="111"/>
                  </a:cubicBezTo>
                  <a:cubicBezTo>
                    <a:pt x="122" y="110"/>
                    <a:pt x="121" y="110"/>
                    <a:pt x="121" y="108"/>
                  </a:cubicBezTo>
                  <a:cubicBezTo>
                    <a:pt x="122" y="106"/>
                    <a:pt x="122" y="105"/>
                    <a:pt x="120" y="103"/>
                  </a:cubicBezTo>
                  <a:cubicBezTo>
                    <a:pt x="119" y="101"/>
                    <a:pt x="120" y="101"/>
                    <a:pt x="119" y="100"/>
                  </a:cubicBezTo>
                  <a:cubicBezTo>
                    <a:pt x="117" y="99"/>
                    <a:pt x="116" y="97"/>
                    <a:pt x="116" y="95"/>
                  </a:cubicBezTo>
                  <a:cubicBezTo>
                    <a:pt x="116" y="92"/>
                    <a:pt x="112" y="90"/>
                    <a:pt x="111" y="85"/>
                  </a:cubicBezTo>
                  <a:cubicBezTo>
                    <a:pt x="110" y="80"/>
                    <a:pt x="88" y="0"/>
                    <a:pt x="88" y="0"/>
                  </a:cubicBezTo>
                  <a:cubicBezTo>
                    <a:pt x="88" y="0"/>
                    <a:pt x="54" y="3"/>
                    <a:pt x="45" y="4"/>
                  </a:cubicBezTo>
                  <a:cubicBezTo>
                    <a:pt x="35" y="5"/>
                    <a:pt x="0" y="8"/>
                    <a:pt x="0" y="8"/>
                  </a:cubicBezTo>
                  <a:cubicBezTo>
                    <a:pt x="0" y="8"/>
                    <a:pt x="0" y="9"/>
                    <a:pt x="1" y="10"/>
                  </a:cubicBezTo>
                  <a:cubicBezTo>
                    <a:pt x="1" y="11"/>
                    <a:pt x="3" y="12"/>
                    <a:pt x="3" y="12"/>
                  </a:cubicBezTo>
                  <a:cubicBezTo>
                    <a:pt x="3" y="12"/>
                    <a:pt x="0" y="131"/>
                    <a:pt x="0" y="135"/>
                  </a:cubicBezTo>
                  <a:cubicBezTo>
                    <a:pt x="0" y="138"/>
                    <a:pt x="3" y="163"/>
                    <a:pt x="4" y="171"/>
                  </a:cubicBezTo>
                  <a:cubicBezTo>
                    <a:pt x="5" y="177"/>
                    <a:pt x="7" y="195"/>
                    <a:pt x="8" y="202"/>
                  </a:cubicBezTo>
                  <a:cubicBezTo>
                    <a:pt x="8" y="202"/>
                    <a:pt x="8" y="202"/>
                    <a:pt x="8" y="202"/>
                  </a:cubicBezTo>
                  <a:cubicBezTo>
                    <a:pt x="8" y="202"/>
                    <a:pt x="10" y="201"/>
                    <a:pt x="11" y="201"/>
                  </a:cubicBezTo>
                  <a:cubicBezTo>
                    <a:pt x="11" y="201"/>
                    <a:pt x="12" y="202"/>
                    <a:pt x="13" y="202"/>
                  </a:cubicBezTo>
                  <a:cubicBezTo>
                    <a:pt x="14" y="202"/>
                    <a:pt x="15" y="202"/>
                    <a:pt x="15" y="203"/>
                  </a:cubicBezTo>
                  <a:cubicBezTo>
                    <a:pt x="16" y="204"/>
                    <a:pt x="16" y="204"/>
                    <a:pt x="17" y="204"/>
                  </a:cubicBezTo>
                  <a:cubicBezTo>
                    <a:pt x="18" y="204"/>
                    <a:pt x="18" y="203"/>
                    <a:pt x="18" y="202"/>
                  </a:cubicBezTo>
                  <a:cubicBezTo>
                    <a:pt x="18" y="200"/>
                    <a:pt x="18" y="198"/>
                    <a:pt x="18" y="197"/>
                  </a:cubicBezTo>
                  <a:cubicBezTo>
                    <a:pt x="18" y="195"/>
                    <a:pt x="18" y="194"/>
                    <a:pt x="19" y="193"/>
                  </a:cubicBezTo>
                  <a:cubicBezTo>
                    <a:pt x="19" y="192"/>
                    <a:pt x="19" y="192"/>
                    <a:pt x="19" y="190"/>
                  </a:cubicBezTo>
                  <a:cubicBezTo>
                    <a:pt x="19" y="189"/>
                    <a:pt x="19" y="188"/>
                    <a:pt x="19" y="186"/>
                  </a:cubicBezTo>
                  <a:cubicBezTo>
                    <a:pt x="20" y="185"/>
                    <a:pt x="20" y="185"/>
                    <a:pt x="20" y="184"/>
                  </a:cubicBezTo>
                  <a:cubicBezTo>
                    <a:pt x="20" y="183"/>
                    <a:pt x="20" y="183"/>
                    <a:pt x="21" y="183"/>
                  </a:cubicBezTo>
                  <a:cubicBezTo>
                    <a:pt x="22" y="183"/>
                    <a:pt x="22" y="182"/>
                    <a:pt x="23" y="182"/>
                  </a:cubicBezTo>
                  <a:cubicBezTo>
                    <a:pt x="23" y="181"/>
                    <a:pt x="24" y="182"/>
                    <a:pt x="24" y="183"/>
                  </a:cubicBezTo>
                  <a:cubicBezTo>
                    <a:pt x="24" y="184"/>
                    <a:pt x="24" y="185"/>
                    <a:pt x="24" y="186"/>
                  </a:cubicBezTo>
                  <a:cubicBezTo>
                    <a:pt x="23" y="187"/>
                    <a:pt x="23" y="188"/>
                    <a:pt x="23" y="189"/>
                  </a:cubicBezTo>
                  <a:cubicBezTo>
                    <a:pt x="24" y="190"/>
                    <a:pt x="24" y="191"/>
                    <a:pt x="25" y="192"/>
                  </a:cubicBezTo>
                  <a:cubicBezTo>
                    <a:pt x="25" y="193"/>
                    <a:pt x="25" y="194"/>
                    <a:pt x="24" y="196"/>
                  </a:cubicBezTo>
                  <a:cubicBezTo>
                    <a:pt x="23" y="197"/>
                    <a:pt x="25" y="198"/>
                    <a:pt x="25" y="199"/>
                  </a:cubicBezTo>
                  <a:cubicBezTo>
                    <a:pt x="25" y="200"/>
                    <a:pt x="27" y="200"/>
                    <a:pt x="27" y="200"/>
                  </a:cubicBezTo>
                  <a:cubicBezTo>
                    <a:pt x="28" y="200"/>
                    <a:pt x="29" y="201"/>
                    <a:pt x="29" y="202"/>
                  </a:cubicBezTo>
                  <a:cubicBezTo>
                    <a:pt x="29" y="203"/>
                    <a:pt x="30" y="203"/>
                    <a:pt x="31" y="203"/>
                  </a:cubicBezTo>
                  <a:cubicBezTo>
                    <a:pt x="31" y="202"/>
                    <a:pt x="32" y="202"/>
                    <a:pt x="32" y="203"/>
                  </a:cubicBezTo>
                  <a:cubicBezTo>
                    <a:pt x="32" y="205"/>
                    <a:pt x="31" y="206"/>
                    <a:pt x="30" y="206"/>
                  </a:cubicBezTo>
                  <a:cubicBezTo>
                    <a:pt x="28" y="207"/>
                    <a:pt x="27" y="207"/>
                    <a:pt x="29" y="207"/>
                  </a:cubicBezTo>
                  <a:cubicBezTo>
                    <a:pt x="30" y="207"/>
                    <a:pt x="31" y="207"/>
                    <a:pt x="32" y="206"/>
                  </a:cubicBezTo>
                  <a:cubicBezTo>
                    <a:pt x="33" y="206"/>
                    <a:pt x="35" y="206"/>
                    <a:pt x="37" y="205"/>
                  </a:cubicBezTo>
                  <a:cubicBezTo>
                    <a:pt x="38" y="205"/>
                    <a:pt x="37" y="204"/>
                    <a:pt x="37" y="204"/>
                  </a:cubicBezTo>
                  <a:cubicBezTo>
                    <a:pt x="36" y="204"/>
                    <a:pt x="36" y="203"/>
                    <a:pt x="36" y="203"/>
                  </a:cubicBezTo>
                  <a:cubicBezTo>
                    <a:pt x="36" y="202"/>
                    <a:pt x="36" y="201"/>
                    <a:pt x="37" y="201"/>
                  </a:cubicBezTo>
                  <a:cubicBezTo>
                    <a:pt x="37" y="201"/>
                    <a:pt x="38" y="202"/>
                    <a:pt x="39" y="202"/>
                  </a:cubicBezTo>
                  <a:cubicBezTo>
                    <a:pt x="40" y="202"/>
                    <a:pt x="39" y="200"/>
                    <a:pt x="40" y="200"/>
                  </a:cubicBezTo>
                  <a:cubicBezTo>
                    <a:pt x="41" y="200"/>
                    <a:pt x="41" y="200"/>
                    <a:pt x="42" y="199"/>
                  </a:cubicBezTo>
                  <a:cubicBezTo>
                    <a:pt x="43" y="197"/>
                    <a:pt x="42" y="196"/>
                    <a:pt x="42" y="194"/>
                  </a:cubicBezTo>
                  <a:cubicBezTo>
                    <a:pt x="42" y="193"/>
                    <a:pt x="42" y="192"/>
                    <a:pt x="43" y="190"/>
                  </a:cubicBezTo>
                  <a:cubicBezTo>
                    <a:pt x="44" y="188"/>
                    <a:pt x="42" y="187"/>
                    <a:pt x="41" y="186"/>
                  </a:cubicBezTo>
                  <a:close/>
                </a:path>
              </a:pathLst>
            </a:custGeom>
            <a:solidFill>
              <a:schemeClr val="accent5">
                <a:lumMod val="60000"/>
                <a:lumOff val="40000"/>
              </a:schemeClr>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66" name="Freeform 415">
              <a:extLst>
                <a:ext uri="{FF2B5EF4-FFF2-40B4-BE49-F238E27FC236}">
                  <a16:creationId xmlns:a16="http://schemas.microsoft.com/office/drawing/2014/main" id="{D66813A1-5BDE-4317-882F-6B1F46B686A4}"/>
                </a:ext>
              </a:extLst>
            </p:cNvPr>
            <p:cNvSpPr>
              <a:spLocks/>
            </p:cNvSpPr>
            <p:nvPr/>
          </p:nvSpPr>
          <p:spPr bwMode="gray">
            <a:xfrm>
              <a:off x="9162378" y="4149074"/>
              <a:ext cx="568519" cy="436944"/>
            </a:xfrm>
            <a:custGeom>
              <a:avLst/>
              <a:gdLst>
                <a:gd name="T0" fmla="*/ 87 w 170"/>
                <a:gd name="T1" fmla="*/ 12 h 128"/>
                <a:gd name="T2" fmla="*/ 81 w 170"/>
                <a:gd name="T3" fmla="*/ 1 h 128"/>
                <a:gd name="T4" fmla="*/ 76 w 170"/>
                <a:gd name="T5" fmla="*/ 0 h 128"/>
                <a:gd name="T6" fmla="*/ 35 w 170"/>
                <a:gd name="T7" fmla="*/ 4 h 128"/>
                <a:gd name="T8" fmla="*/ 20 w 170"/>
                <a:gd name="T9" fmla="*/ 11 h 128"/>
                <a:gd name="T10" fmla="*/ 10 w 170"/>
                <a:gd name="T11" fmla="*/ 15 h 128"/>
                <a:gd name="T12" fmla="*/ 5 w 170"/>
                <a:gd name="T13" fmla="*/ 22 h 128"/>
                <a:gd name="T14" fmla="*/ 2 w 170"/>
                <a:gd name="T15" fmla="*/ 31 h 128"/>
                <a:gd name="T16" fmla="*/ 11 w 170"/>
                <a:gd name="T17" fmla="*/ 36 h 128"/>
                <a:gd name="T18" fmla="*/ 20 w 170"/>
                <a:gd name="T19" fmla="*/ 40 h 128"/>
                <a:gd name="T20" fmla="*/ 25 w 170"/>
                <a:gd name="T21" fmla="*/ 48 h 128"/>
                <a:gd name="T22" fmla="*/ 33 w 170"/>
                <a:gd name="T23" fmla="*/ 58 h 128"/>
                <a:gd name="T24" fmla="*/ 46 w 170"/>
                <a:gd name="T25" fmla="*/ 66 h 128"/>
                <a:gd name="T26" fmla="*/ 56 w 170"/>
                <a:gd name="T27" fmla="*/ 74 h 128"/>
                <a:gd name="T28" fmla="*/ 59 w 170"/>
                <a:gd name="T29" fmla="*/ 80 h 128"/>
                <a:gd name="T30" fmla="*/ 63 w 170"/>
                <a:gd name="T31" fmla="*/ 84 h 128"/>
                <a:gd name="T32" fmla="*/ 74 w 170"/>
                <a:gd name="T33" fmla="*/ 91 h 128"/>
                <a:gd name="T34" fmla="*/ 77 w 170"/>
                <a:gd name="T35" fmla="*/ 97 h 128"/>
                <a:gd name="T36" fmla="*/ 80 w 170"/>
                <a:gd name="T37" fmla="*/ 106 h 128"/>
                <a:gd name="T38" fmla="*/ 87 w 170"/>
                <a:gd name="T39" fmla="*/ 110 h 128"/>
                <a:gd name="T40" fmla="*/ 92 w 170"/>
                <a:gd name="T41" fmla="*/ 118 h 128"/>
                <a:gd name="T42" fmla="*/ 94 w 170"/>
                <a:gd name="T43" fmla="*/ 126 h 128"/>
                <a:gd name="T44" fmla="*/ 102 w 170"/>
                <a:gd name="T45" fmla="*/ 128 h 128"/>
                <a:gd name="T46" fmla="*/ 104 w 170"/>
                <a:gd name="T47" fmla="*/ 125 h 128"/>
                <a:gd name="T48" fmla="*/ 107 w 170"/>
                <a:gd name="T49" fmla="*/ 123 h 128"/>
                <a:gd name="T50" fmla="*/ 107 w 170"/>
                <a:gd name="T51" fmla="*/ 119 h 128"/>
                <a:gd name="T52" fmla="*/ 103 w 170"/>
                <a:gd name="T53" fmla="*/ 115 h 128"/>
                <a:gd name="T54" fmla="*/ 100 w 170"/>
                <a:gd name="T55" fmla="*/ 108 h 128"/>
                <a:gd name="T56" fmla="*/ 103 w 170"/>
                <a:gd name="T57" fmla="*/ 111 h 128"/>
                <a:gd name="T58" fmla="*/ 108 w 170"/>
                <a:gd name="T59" fmla="*/ 117 h 128"/>
                <a:gd name="T60" fmla="*/ 114 w 170"/>
                <a:gd name="T61" fmla="*/ 115 h 128"/>
                <a:gd name="T62" fmla="*/ 114 w 170"/>
                <a:gd name="T63" fmla="*/ 113 h 128"/>
                <a:gd name="T64" fmla="*/ 113 w 170"/>
                <a:gd name="T65" fmla="*/ 112 h 128"/>
                <a:gd name="T66" fmla="*/ 113 w 170"/>
                <a:gd name="T67" fmla="*/ 109 h 128"/>
                <a:gd name="T68" fmla="*/ 110 w 170"/>
                <a:gd name="T69" fmla="*/ 106 h 128"/>
                <a:gd name="T70" fmla="*/ 115 w 170"/>
                <a:gd name="T71" fmla="*/ 107 h 128"/>
                <a:gd name="T72" fmla="*/ 116 w 170"/>
                <a:gd name="T73" fmla="*/ 104 h 128"/>
                <a:gd name="T74" fmla="*/ 118 w 170"/>
                <a:gd name="T75" fmla="*/ 107 h 128"/>
                <a:gd name="T76" fmla="*/ 127 w 170"/>
                <a:gd name="T77" fmla="*/ 100 h 128"/>
                <a:gd name="T78" fmla="*/ 129 w 170"/>
                <a:gd name="T79" fmla="*/ 98 h 128"/>
                <a:gd name="T80" fmla="*/ 133 w 170"/>
                <a:gd name="T81" fmla="*/ 94 h 128"/>
                <a:gd name="T82" fmla="*/ 129 w 170"/>
                <a:gd name="T83" fmla="*/ 91 h 128"/>
                <a:gd name="T84" fmla="*/ 131 w 170"/>
                <a:gd name="T85" fmla="*/ 89 h 128"/>
                <a:gd name="T86" fmla="*/ 134 w 170"/>
                <a:gd name="T87" fmla="*/ 92 h 128"/>
                <a:gd name="T88" fmla="*/ 138 w 170"/>
                <a:gd name="T89" fmla="*/ 88 h 128"/>
                <a:gd name="T90" fmla="*/ 140 w 170"/>
                <a:gd name="T91" fmla="*/ 84 h 128"/>
                <a:gd name="T92" fmla="*/ 143 w 170"/>
                <a:gd name="T93" fmla="*/ 79 h 128"/>
                <a:gd name="T94" fmla="*/ 147 w 170"/>
                <a:gd name="T95" fmla="*/ 78 h 128"/>
                <a:gd name="T96" fmla="*/ 149 w 170"/>
                <a:gd name="T97" fmla="*/ 74 h 128"/>
                <a:gd name="T98" fmla="*/ 151 w 170"/>
                <a:gd name="T99" fmla="*/ 72 h 128"/>
                <a:gd name="T100" fmla="*/ 152 w 170"/>
                <a:gd name="T101" fmla="*/ 70 h 128"/>
                <a:gd name="T102" fmla="*/ 148 w 170"/>
                <a:gd name="T103" fmla="*/ 67 h 128"/>
                <a:gd name="T104" fmla="*/ 150 w 170"/>
                <a:gd name="T105" fmla="*/ 63 h 128"/>
                <a:gd name="T106" fmla="*/ 152 w 170"/>
                <a:gd name="T107" fmla="*/ 67 h 128"/>
                <a:gd name="T108" fmla="*/ 154 w 170"/>
                <a:gd name="T109" fmla="*/ 60 h 128"/>
                <a:gd name="T110" fmla="*/ 160 w 170"/>
                <a:gd name="T111" fmla="*/ 47 h 128"/>
                <a:gd name="T112" fmla="*/ 170 w 170"/>
                <a:gd name="T113" fmla="*/ 3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28">
                  <a:moveTo>
                    <a:pt x="126" y="7"/>
                  </a:moveTo>
                  <a:cubicBezTo>
                    <a:pt x="87" y="12"/>
                    <a:pt x="87" y="12"/>
                    <a:pt x="87" y="12"/>
                  </a:cubicBezTo>
                  <a:cubicBezTo>
                    <a:pt x="87" y="11"/>
                    <a:pt x="87" y="8"/>
                    <a:pt x="87" y="8"/>
                  </a:cubicBezTo>
                  <a:cubicBezTo>
                    <a:pt x="81" y="1"/>
                    <a:pt x="81" y="1"/>
                    <a:pt x="81" y="1"/>
                  </a:cubicBezTo>
                  <a:cubicBezTo>
                    <a:pt x="81" y="1"/>
                    <a:pt x="79" y="4"/>
                    <a:pt x="78" y="4"/>
                  </a:cubicBezTo>
                  <a:cubicBezTo>
                    <a:pt x="76" y="4"/>
                    <a:pt x="76" y="0"/>
                    <a:pt x="76" y="0"/>
                  </a:cubicBezTo>
                  <a:cubicBezTo>
                    <a:pt x="76" y="0"/>
                    <a:pt x="66" y="1"/>
                    <a:pt x="59" y="2"/>
                  </a:cubicBezTo>
                  <a:cubicBezTo>
                    <a:pt x="52" y="2"/>
                    <a:pt x="38" y="4"/>
                    <a:pt x="35" y="4"/>
                  </a:cubicBezTo>
                  <a:cubicBezTo>
                    <a:pt x="31" y="5"/>
                    <a:pt x="31" y="5"/>
                    <a:pt x="28" y="7"/>
                  </a:cubicBezTo>
                  <a:cubicBezTo>
                    <a:pt x="25" y="8"/>
                    <a:pt x="22" y="10"/>
                    <a:pt x="20" y="11"/>
                  </a:cubicBezTo>
                  <a:cubicBezTo>
                    <a:pt x="18" y="12"/>
                    <a:pt x="18" y="12"/>
                    <a:pt x="17" y="12"/>
                  </a:cubicBezTo>
                  <a:cubicBezTo>
                    <a:pt x="16" y="13"/>
                    <a:pt x="14" y="13"/>
                    <a:pt x="10" y="15"/>
                  </a:cubicBezTo>
                  <a:cubicBezTo>
                    <a:pt x="7" y="17"/>
                    <a:pt x="8" y="17"/>
                    <a:pt x="8" y="19"/>
                  </a:cubicBezTo>
                  <a:cubicBezTo>
                    <a:pt x="7" y="20"/>
                    <a:pt x="6" y="21"/>
                    <a:pt x="5" y="22"/>
                  </a:cubicBezTo>
                  <a:cubicBezTo>
                    <a:pt x="4" y="23"/>
                    <a:pt x="2" y="25"/>
                    <a:pt x="2" y="27"/>
                  </a:cubicBezTo>
                  <a:cubicBezTo>
                    <a:pt x="1" y="29"/>
                    <a:pt x="0" y="30"/>
                    <a:pt x="2" y="31"/>
                  </a:cubicBezTo>
                  <a:cubicBezTo>
                    <a:pt x="4" y="31"/>
                    <a:pt x="4" y="33"/>
                    <a:pt x="6" y="33"/>
                  </a:cubicBezTo>
                  <a:cubicBezTo>
                    <a:pt x="7" y="33"/>
                    <a:pt x="10" y="35"/>
                    <a:pt x="11" y="36"/>
                  </a:cubicBezTo>
                  <a:cubicBezTo>
                    <a:pt x="12" y="38"/>
                    <a:pt x="14" y="38"/>
                    <a:pt x="16" y="38"/>
                  </a:cubicBezTo>
                  <a:cubicBezTo>
                    <a:pt x="19" y="38"/>
                    <a:pt x="19" y="39"/>
                    <a:pt x="20" y="40"/>
                  </a:cubicBezTo>
                  <a:cubicBezTo>
                    <a:pt x="20" y="41"/>
                    <a:pt x="21" y="41"/>
                    <a:pt x="22" y="43"/>
                  </a:cubicBezTo>
                  <a:cubicBezTo>
                    <a:pt x="23" y="45"/>
                    <a:pt x="24" y="46"/>
                    <a:pt x="25" y="48"/>
                  </a:cubicBezTo>
                  <a:cubicBezTo>
                    <a:pt x="25" y="50"/>
                    <a:pt x="27" y="51"/>
                    <a:pt x="29" y="53"/>
                  </a:cubicBezTo>
                  <a:cubicBezTo>
                    <a:pt x="31" y="55"/>
                    <a:pt x="31" y="57"/>
                    <a:pt x="33" y="58"/>
                  </a:cubicBezTo>
                  <a:cubicBezTo>
                    <a:pt x="35" y="59"/>
                    <a:pt x="39" y="61"/>
                    <a:pt x="41" y="62"/>
                  </a:cubicBezTo>
                  <a:cubicBezTo>
                    <a:pt x="43" y="63"/>
                    <a:pt x="45" y="64"/>
                    <a:pt x="46" y="66"/>
                  </a:cubicBezTo>
                  <a:cubicBezTo>
                    <a:pt x="46" y="68"/>
                    <a:pt x="48" y="71"/>
                    <a:pt x="50" y="71"/>
                  </a:cubicBezTo>
                  <a:cubicBezTo>
                    <a:pt x="52" y="71"/>
                    <a:pt x="55" y="74"/>
                    <a:pt x="56" y="74"/>
                  </a:cubicBezTo>
                  <a:cubicBezTo>
                    <a:pt x="57" y="74"/>
                    <a:pt x="57" y="75"/>
                    <a:pt x="57" y="77"/>
                  </a:cubicBezTo>
                  <a:cubicBezTo>
                    <a:pt x="56" y="78"/>
                    <a:pt x="57" y="80"/>
                    <a:pt x="59" y="80"/>
                  </a:cubicBezTo>
                  <a:cubicBezTo>
                    <a:pt x="60" y="81"/>
                    <a:pt x="61" y="80"/>
                    <a:pt x="61" y="82"/>
                  </a:cubicBezTo>
                  <a:cubicBezTo>
                    <a:pt x="61" y="83"/>
                    <a:pt x="62" y="84"/>
                    <a:pt x="63" y="84"/>
                  </a:cubicBezTo>
                  <a:cubicBezTo>
                    <a:pt x="64" y="84"/>
                    <a:pt x="65" y="86"/>
                    <a:pt x="66" y="88"/>
                  </a:cubicBezTo>
                  <a:cubicBezTo>
                    <a:pt x="68" y="89"/>
                    <a:pt x="72" y="91"/>
                    <a:pt x="74" y="91"/>
                  </a:cubicBezTo>
                  <a:cubicBezTo>
                    <a:pt x="75" y="91"/>
                    <a:pt x="76" y="92"/>
                    <a:pt x="75" y="94"/>
                  </a:cubicBezTo>
                  <a:cubicBezTo>
                    <a:pt x="74" y="96"/>
                    <a:pt x="77" y="95"/>
                    <a:pt x="77" y="97"/>
                  </a:cubicBezTo>
                  <a:cubicBezTo>
                    <a:pt x="78" y="99"/>
                    <a:pt x="79" y="100"/>
                    <a:pt x="79" y="101"/>
                  </a:cubicBezTo>
                  <a:cubicBezTo>
                    <a:pt x="80" y="102"/>
                    <a:pt x="80" y="104"/>
                    <a:pt x="80" y="106"/>
                  </a:cubicBezTo>
                  <a:cubicBezTo>
                    <a:pt x="80" y="107"/>
                    <a:pt x="81" y="109"/>
                    <a:pt x="83" y="109"/>
                  </a:cubicBezTo>
                  <a:cubicBezTo>
                    <a:pt x="85" y="110"/>
                    <a:pt x="85" y="109"/>
                    <a:pt x="87" y="110"/>
                  </a:cubicBezTo>
                  <a:cubicBezTo>
                    <a:pt x="88" y="112"/>
                    <a:pt x="89" y="112"/>
                    <a:pt x="89" y="114"/>
                  </a:cubicBezTo>
                  <a:cubicBezTo>
                    <a:pt x="89" y="115"/>
                    <a:pt x="91" y="117"/>
                    <a:pt x="92" y="118"/>
                  </a:cubicBezTo>
                  <a:cubicBezTo>
                    <a:pt x="93" y="118"/>
                    <a:pt x="92" y="121"/>
                    <a:pt x="92" y="122"/>
                  </a:cubicBezTo>
                  <a:cubicBezTo>
                    <a:pt x="93" y="123"/>
                    <a:pt x="93" y="125"/>
                    <a:pt x="94" y="126"/>
                  </a:cubicBezTo>
                  <a:cubicBezTo>
                    <a:pt x="95" y="128"/>
                    <a:pt x="95" y="128"/>
                    <a:pt x="97" y="127"/>
                  </a:cubicBezTo>
                  <a:cubicBezTo>
                    <a:pt x="98" y="127"/>
                    <a:pt x="100" y="128"/>
                    <a:pt x="102" y="128"/>
                  </a:cubicBezTo>
                  <a:cubicBezTo>
                    <a:pt x="102" y="128"/>
                    <a:pt x="102" y="128"/>
                    <a:pt x="102" y="127"/>
                  </a:cubicBezTo>
                  <a:cubicBezTo>
                    <a:pt x="103" y="126"/>
                    <a:pt x="103" y="126"/>
                    <a:pt x="104" y="125"/>
                  </a:cubicBezTo>
                  <a:cubicBezTo>
                    <a:pt x="104" y="124"/>
                    <a:pt x="104" y="124"/>
                    <a:pt x="104" y="125"/>
                  </a:cubicBezTo>
                  <a:cubicBezTo>
                    <a:pt x="104" y="126"/>
                    <a:pt x="106" y="124"/>
                    <a:pt x="107" y="123"/>
                  </a:cubicBezTo>
                  <a:cubicBezTo>
                    <a:pt x="108" y="122"/>
                    <a:pt x="108" y="120"/>
                    <a:pt x="108" y="120"/>
                  </a:cubicBezTo>
                  <a:cubicBezTo>
                    <a:pt x="109" y="119"/>
                    <a:pt x="107" y="119"/>
                    <a:pt x="107" y="119"/>
                  </a:cubicBezTo>
                  <a:cubicBezTo>
                    <a:pt x="106" y="120"/>
                    <a:pt x="105" y="118"/>
                    <a:pt x="104" y="117"/>
                  </a:cubicBezTo>
                  <a:cubicBezTo>
                    <a:pt x="103" y="117"/>
                    <a:pt x="103" y="116"/>
                    <a:pt x="103" y="115"/>
                  </a:cubicBezTo>
                  <a:cubicBezTo>
                    <a:pt x="102" y="114"/>
                    <a:pt x="101" y="113"/>
                    <a:pt x="101" y="111"/>
                  </a:cubicBezTo>
                  <a:cubicBezTo>
                    <a:pt x="100" y="110"/>
                    <a:pt x="100" y="108"/>
                    <a:pt x="100" y="108"/>
                  </a:cubicBezTo>
                  <a:cubicBezTo>
                    <a:pt x="101" y="108"/>
                    <a:pt x="102" y="108"/>
                    <a:pt x="103" y="108"/>
                  </a:cubicBezTo>
                  <a:cubicBezTo>
                    <a:pt x="103" y="109"/>
                    <a:pt x="103" y="110"/>
                    <a:pt x="103" y="111"/>
                  </a:cubicBezTo>
                  <a:cubicBezTo>
                    <a:pt x="103" y="113"/>
                    <a:pt x="104" y="114"/>
                    <a:pt x="105" y="114"/>
                  </a:cubicBezTo>
                  <a:cubicBezTo>
                    <a:pt x="106" y="115"/>
                    <a:pt x="107" y="116"/>
                    <a:pt x="108" y="117"/>
                  </a:cubicBezTo>
                  <a:cubicBezTo>
                    <a:pt x="109" y="118"/>
                    <a:pt x="111" y="117"/>
                    <a:pt x="111" y="117"/>
                  </a:cubicBezTo>
                  <a:cubicBezTo>
                    <a:pt x="112" y="117"/>
                    <a:pt x="114" y="116"/>
                    <a:pt x="114" y="115"/>
                  </a:cubicBezTo>
                  <a:cubicBezTo>
                    <a:pt x="115" y="115"/>
                    <a:pt x="116" y="113"/>
                    <a:pt x="116" y="112"/>
                  </a:cubicBezTo>
                  <a:cubicBezTo>
                    <a:pt x="116" y="111"/>
                    <a:pt x="114" y="112"/>
                    <a:pt x="114" y="113"/>
                  </a:cubicBezTo>
                  <a:cubicBezTo>
                    <a:pt x="114" y="114"/>
                    <a:pt x="112" y="114"/>
                    <a:pt x="112" y="114"/>
                  </a:cubicBezTo>
                  <a:cubicBezTo>
                    <a:pt x="111" y="114"/>
                    <a:pt x="112" y="113"/>
                    <a:pt x="113" y="112"/>
                  </a:cubicBezTo>
                  <a:cubicBezTo>
                    <a:pt x="114" y="112"/>
                    <a:pt x="115" y="111"/>
                    <a:pt x="114" y="110"/>
                  </a:cubicBezTo>
                  <a:cubicBezTo>
                    <a:pt x="114" y="109"/>
                    <a:pt x="113" y="109"/>
                    <a:pt x="113" y="109"/>
                  </a:cubicBezTo>
                  <a:cubicBezTo>
                    <a:pt x="112" y="110"/>
                    <a:pt x="110" y="109"/>
                    <a:pt x="109" y="108"/>
                  </a:cubicBezTo>
                  <a:cubicBezTo>
                    <a:pt x="109" y="108"/>
                    <a:pt x="109" y="107"/>
                    <a:pt x="110" y="106"/>
                  </a:cubicBezTo>
                  <a:cubicBezTo>
                    <a:pt x="110" y="105"/>
                    <a:pt x="111" y="106"/>
                    <a:pt x="112" y="107"/>
                  </a:cubicBezTo>
                  <a:cubicBezTo>
                    <a:pt x="113" y="107"/>
                    <a:pt x="114" y="107"/>
                    <a:pt x="115" y="107"/>
                  </a:cubicBezTo>
                  <a:cubicBezTo>
                    <a:pt x="116" y="106"/>
                    <a:pt x="115" y="105"/>
                    <a:pt x="115" y="104"/>
                  </a:cubicBezTo>
                  <a:cubicBezTo>
                    <a:pt x="115" y="103"/>
                    <a:pt x="116" y="103"/>
                    <a:pt x="116" y="104"/>
                  </a:cubicBezTo>
                  <a:cubicBezTo>
                    <a:pt x="116" y="104"/>
                    <a:pt x="115" y="105"/>
                    <a:pt x="116" y="105"/>
                  </a:cubicBezTo>
                  <a:cubicBezTo>
                    <a:pt x="117" y="105"/>
                    <a:pt x="117" y="106"/>
                    <a:pt x="118" y="107"/>
                  </a:cubicBezTo>
                  <a:cubicBezTo>
                    <a:pt x="119" y="108"/>
                    <a:pt x="120" y="105"/>
                    <a:pt x="122" y="104"/>
                  </a:cubicBezTo>
                  <a:cubicBezTo>
                    <a:pt x="123" y="103"/>
                    <a:pt x="126" y="100"/>
                    <a:pt x="127" y="100"/>
                  </a:cubicBezTo>
                  <a:cubicBezTo>
                    <a:pt x="129" y="100"/>
                    <a:pt x="129" y="100"/>
                    <a:pt x="129" y="99"/>
                  </a:cubicBezTo>
                  <a:cubicBezTo>
                    <a:pt x="128" y="99"/>
                    <a:pt x="128" y="98"/>
                    <a:pt x="129" y="98"/>
                  </a:cubicBezTo>
                  <a:cubicBezTo>
                    <a:pt x="130" y="98"/>
                    <a:pt x="131" y="98"/>
                    <a:pt x="132" y="97"/>
                  </a:cubicBezTo>
                  <a:cubicBezTo>
                    <a:pt x="133" y="97"/>
                    <a:pt x="133" y="95"/>
                    <a:pt x="133" y="94"/>
                  </a:cubicBezTo>
                  <a:cubicBezTo>
                    <a:pt x="133" y="94"/>
                    <a:pt x="132" y="94"/>
                    <a:pt x="131" y="93"/>
                  </a:cubicBezTo>
                  <a:cubicBezTo>
                    <a:pt x="130" y="92"/>
                    <a:pt x="130" y="91"/>
                    <a:pt x="129" y="91"/>
                  </a:cubicBezTo>
                  <a:cubicBezTo>
                    <a:pt x="129" y="90"/>
                    <a:pt x="129" y="88"/>
                    <a:pt x="129" y="88"/>
                  </a:cubicBezTo>
                  <a:cubicBezTo>
                    <a:pt x="129" y="87"/>
                    <a:pt x="131" y="88"/>
                    <a:pt x="131" y="89"/>
                  </a:cubicBezTo>
                  <a:cubicBezTo>
                    <a:pt x="132" y="90"/>
                    <a:pt x="132" y="91"/>
                    <a:pt x="133" y="91"/>
                  </a:cubicBezTo>
                  <a:cubicBezTo>
                    <a:pt x="133" y="92"/>
                    <a:pt x="134" y="92"/>
                    <a:pt x="134" y="92"/>
                  </a:cubicBezTo>
                  <a:cubicBezTo>
                    <a:pt x="135" y="91"/>
                    <a:pt x="136" y="91"/>
                    <a:pt x="136" y="90"/>
                  </a:cubicBezTo>
                  <a:cubicBezTo>
                    <a:pt x="137" y="90"/>
                    <a:pt x="138" y="89"/>
                    <a:pt x="138" y="88"/>
                  </a:cubicBezTo>
                  <a:cubicBezTo>
                    <a:pt x="139" y="87"/>
                    <a:pt x="140" y="87"/>
                    <a:pt x="141" y="86"/>
                  </a:cubicBezTo>
                  <a:cubicBezTo>
                    <a:pt x="142" y="85"/>
                    <a:pt x="141" y="85"/>
                    <a:pt x="140" y="84"/>
                  </a:cubicBezTo>
                  <a:cubicBezTo>
                    <a:pt x="139" y="84"/>
                    <a:pt x="140" y="82"/>
                    <a:pt x="140" y="82"/>
                  </a:cubicBezTo>
                  <a:cubicBezTo>
                    <a:pt x="141" y="81"/>
                    <a:pt x="142" y="81"/>
                    <a:pt x="143" y="79"/>
                  </a:cubicBezTo>
                  <a:cubicBezTo>
                    <a:pt x="143" y="78"/>
                    <a:pt x="144" y="79"/>
                    <a:pt x="145" y="80"/>
                  </a:cubicBezTo>
                  <a:cubicBezTo>
                    <a:pt x="146" y="80"/>
                    <a:pt x="147" y="78"/>
                    <a:pt x="147" y="78"/>
                  </a:cubicBezTo>
                  <a:cubicBezTo>
                    <a:pt x="148" y="77"/>
                    <a:pt x="149" y="76"/>
                    <a:pt x="150" y="75"/>
                  </a:cubicBezTo>
                  <a:cubicBezTo>
                    <a:pt x="151" y="75"/>
                    <a:pt x="149" y="74"/>
                    <a:pt x="149" y="74"/>
                  </a:cubicBezTo>
                  <a:cubicBezTo>
                    <a:pt x="148" y="73"/>
                    <a:pt x="149" y="72"/>
                    <a:pt x="149" y="71"/>
                  </a:cubicBezTo>
                  <a:cubicBezTo>
                    <a:pt x="149" y="70"/>
                    <a:pt x="151" y="72"/>
                    <a:pt x="151" y="72"/>
                  </a:cubicBezTo>
                  <a:cubicBezTo>
                    <a:pt x="152" y="73"/>
                    <a:pt x="153" y="73"/>
                    <a:pt x="153" y="72"/>
                  </a:cubicBezTo>
                  <a:cubicBezTo>
                    <a:pt x="153" y="71"/>
                    <a:pt x="152" y="71"/>
                    <a:pt x="152" y="70"/>
                  </a:cubicBezTo>
                  <a:cubicBezTo>
                    <a:pt x="152" y="70"/>
                    <a:pt x="151" y="70"/>
                    <a:pt x="150" y="69"/>
                  </a:cubicBezTo>
                  <a:cubicBezTo>
                    <a:pt x="150" y="69"/>
                    <a:pt x="149" y="68"/>
                    <a:pt x="148" y="67"/>
                  </a:cubicBezTo>
                  <a:cubicBezTo>
                    <a:pt x="148" y="65"/>
                    <a:pt x="149" y="63"/>
                    <a:pt x="149" y="62"/>
                  </a:cubicBezTo>
                  <a:cubicBezTo>
                    <a:pt x="149" y="61"/>
                    <a:pt x="150" y="62"/>
                    <a:pt x="150" y="63"/>
                  </a:cubicBezTo>
                  <a:cubicBezTo>
                    <a:pt x="150" y="64"/>
                    <a:pt x="150" y="65"/>
                    <a:pt x="150" y="66"/>
                  </a:cubicBezTo>
                  <a:cubicBezTo>
                    <a:pt x="149" y="67"/>
                    <a:pt x="151" y="67"/>
                    <a:pt x="152" y="67"/>
                  </a:cubicBezTo>
                  <a:cubicBezTo>
                    <a:pt x="153" y="67"/>
                    <a:pt x="153" y="66"/>
                    <a:pt x="153" y="65"/>
                  </a:cubicBezTo>
                  <a:cubicBezTo>
                    <a:pt x="153" y="63"/>
                    <a:pt x="153" y="62"/>
                    <a:pt x="154" y="60"/>
                  </a:cubicBezTo>
                  <a:cubicBezTo>
                    <a:pt x="154" y="59"/>
                    <a:pt x="155" y="56"/>
                    <a:pt x="156" y="55"/>
                  </a:cubicBezTo>
                  <a:cubicBezTo>
                    <a:pt x="157" y="53"/>
                    <a:pt x="159" y="49"/>
                    <a:pt x="160" y="47"/>
                  </a:cubicBezTo>
                  <a:cubicBezTo>
                    <a:pt x="162" y="45"/>
                    <a:pt x="164" y="43"/>
                    <a:pt x="166" y="42"/>
                  </a:cubicBezTo>
                  <a:cubicBezTo>
                    <a:pt x="166" y="41"/>
                    <a:pt x="168" y="40"/>
                    <a:pt x="170" y="39"/>
                  </a:cubicBezTo>
                  <a:lnTo>
                    <a:pt x="126" y="7"/>
                  </a:lnTo>
                  <a:close/>
                </a:path>
              </a:pathLst>
            </a:custGeom>
            <a:solidFill>
              <a:schemeClr val="accent5">
                <a:lumMod val="60000"/>
                <a:lumOff val="40000"/>
              </a:schemeClr>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67" name="Freeform 416">
              <a:extLst>
                <a:ext uri="{FF2B5EF4-FFF2-40B4-BE49-F238E27FC236}">
                  <a16:creationId xmlns:a16="http://schemas.microsoft.com/office/drawing/2014/main" id="{A70CF7A3-266A-4A1E-B7E0-D59908C9E69C}"/>
                </a:ext>
              </a:extLst>
            </p:cNvPr>
            <p:cNvSpPr>
              <a:spLocks/>
            </p:cNvSpPr>
            <p:nvPr/>
          </p:nvSpPr>
          <p:spPr bwMode="gray">
            <a:xfrm>
              <a:off x="9457657" y="4749684"/>
              <a:ext cx="8815" cy="34535"/>
            </a:xfrm>
            <a:custGeom>
              <a:avLst/>
              <a:gdLst>
                <a:gd name="T0" fmla="*/ 3 w 3"/>
                <a:gd name="T1" fmla="*/ 1 h 10"/>
                <a:gd name="T2" fmla="*/ 1 w 3"/>
                <a:gd name="T3" fmla="*/ 4 h 10"/>
                <a:gd name="T4" fmla="*/ 2 w 3"/>
                <a:gd name="T5" fmla="*/ 6 h 10"/>
                <a:gd name="T6" fmla="*/ 3 w 3"/>
                <a:gd name="T7" fmla="*/ 1 h 10"/>
              </a:gdLst>
              <a:ahLst/>
              <a:cxnLst>
                <a:cxn ang="0">
                  <a:pos x="T0" y="T1"/>
                </a:cxn>
                <a:cxn ang="0">
                  <a:pos x="T2" y="T3"/>
                </a:cxn>
                <a:cxn ang="0">
                  <a:pos x="T4" y="T5"/>
                </a:cxn>
                <a:cxn ang="0">
                  <a:pos x="T6" y="T7"/>
                </a:cxn>
              </a:cxnLst>
              <a:rect l="0" t="0" r="r" b="b"/>
              <a:pathLst>
                <a:path w="3" h="10">
                  <a:moveTo>
                    <a:pt x="3" y="1"/>
                  </a:moveTo>
                  <a:cubicBezTo>
                    <a:pt x="2" y="2"/>
                    <a:pt x="0" y="2"/>
                    <a:pt x="1" y="4"/>
                  </a:cubicBezTo>
                  <a:cubicBezTo>
                    <a:pt x="1" y="6"/>
                    <a:pt x="2" y="10"/>
                    <a:pt x="2" y="6"/>
                  </a:cubicBezTo>
                  <a:cubicBezTo>
                    <a:pt x="3" y="2"/>
                    <a:pt x="3" y="0"/>
                    <a:pt x="3" y="1"/>
                  </a:cubicBezTo>
                  <a:close/>
                </a:path>
              </a:pathLst>
            </a:custGeom>
            <a:solidFill>
              <a:srgbClr val="464646"/>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68" name="Freeform 417">
              <a:extLst>
                <a:ext uri="{FF2B5EF4-FFF2-40B4-BE49-F238E27FC236}">
                  <a16:creationId xmlns:a16="http://schemas.microsoft.com/office/drawing/2014/main" id="{695916BC-21F9-41DC-AC34-15CB3ADAD0FA}"/>
                </a:ext>
              </a:extLst>
            </p:cNvPr>
            <p:cNvSpPr>
              <a:spLocks/>
            </p:cNvSpPr>
            <p:nvPr/>
          </p:nvSpPr>
          <p:spPr bwMode="gray">
            <a:xfrm>
              <a:off x="8905296" y="4206131"/>
              <a:ext cx="605246" cy="645656"/>
            </a:xfrm>
            <a:custGeom>
              <a:avLst/>
              <a:gdLst>
                <a:gd name="T0" fmla="*/ 179 w 181"/>
                <a:gd name="T1" fmla="*/ 111 h 189"/>
                <a:gd name="T2" fmla="*/ 171 w 181"/>
                <a:gd name="T3" fmla="*/ 109 h 189"/>
                <a:gd name="T4" fmla="*/ 169 w 181"/>
                <a:gd name="T5" fmla="*/ 101 h 189"/>
                <a:gd name="T6" fmla="*/ 164 w 181"/>
                <a:gd name="T7" fmla="*/ 93 h 189"/>
                <a:gd name="T8" fmla="*/ 157 w 181"/>
                <a:gd name="T9" fmla="*/ 89 h 189"/>
                <a:gd name="T10" fmla="*/ 154 w 181"/>
                <a:gd name="T11" fmla="*/ 80 h 189"/>
                <a:gd name="T12" fmla="*/ 151 w 181"/>
                <a:gd name="T13" fmla="*/ 74 h 189"/>
                <a:gd name="T14" fmla="*/ 140 w 181"/>
                <a:gd name="T15" fmla="*/ 67 h 189"/>
                <a:gd name="T16" fmla="*/ 136 w 181"/>
                <a:gd name="T17" fmla="*/ 63 h 189"/>
                <a:gd name="T18" fmla="*/ 133 w 181"/>
                <a:gd name="T19" fmla="*/ 57 h 189"/>
                <a:gd name="T20" fmla="*/ 123 w 181"/>
                <a:gd name="T21" fmla="*/ 49 h 189"/>
                <a:gd name="T22" fmla="*/ 110 w 181"/>
                <a:gd name="T23" fmla="*/ 41 h 189"/>
                <a:gd name="T24" fmla="*/ 102 w 181"/>
                <a:gd name="T25" fmla="*/ 31 h 189"/>
                <a:gd name="T26" fmla="*/ 97 w 181"/>
                <a:gd name="T27" fmla="*/ 23 h 189"/>
                <a:gd name="T28" fmla="*/ 88 w 181"/>
                <a:gd name="T29" fmla="*/ 19 h 189"/>
                <a:gd name="T30" fmla="*/ 79 w 181"/>
                <a:gd name="T31" fmla="*/ 14 h 189"/>
                <a:gd name="T32" fmla="*/ 82 w 181"/>
                <a:gd name="T33" fmla="*/ 5 h 189"/>
                <a:gd name="T34" fmla="*/ 85 w 181"/>
                <a:gd name="T35" fmla="*/ 0 h 189"/>
                <a:gd name="T36" fmla="*/ 23 w 181"/>
                <a:gd name="T37" fmla="*/ 95 h 189"/>
                <a:gd name="T38" fmla="*/ 31 w 181"/>
                <a:gd name="T39" fmla="*/ 110 h 189"/>
                <a:gd name="T40" fmla="*/ 33 w 181"/>
                <a:gd name="T41" fmla="*/ 118 h 189"/>
                <a:gd name="T42" fmla="*/ 37 w 181"/>
                <a:gd name="T43" fmla="*/ 123 h 189"/>
                <a:gd name="T44" fmla="*/ 32 w 181"/>
                <a:gd name="T45" fmla="*/ 130 h 189"/>
                <a:gd name="T46" fmla="*/ 30 w 181"/>
                <a:gd name="T47" fmla="*/ 141 h 189"/>
                <a:gd name="T48" fmla="*/ 33 w 181"/>
                <a:gd name="T49" fmla="*/ 148 h 189"/>
                <a:gd name="T50" fmla="*/ 34 w 181"/>
                <a:gd name="T51" fmla="*/ 158 h 189"/>
                <a:gd name="T52" fmla="*/ 34 w 181"/>
                <a:gd name="T53" fmla="*/ 167 h 189"/>
                <a:gd name="T54" fmla="*/ 39 w 181"/>
                <a:gd name="T55" fmla="*/ 175 h 189"/>
                <a:gd name="T56" fmla="*/ 44 w 181"/>
                <a:gd name="T57" fmla="*/ 184 h 189"/>
                <a:gd name="T58" fmla="*/ 141 w 181"/>
                <a:gd name="T59" fmla="*/ 180 h 189"/>
                <a:gd name="T60" fmla="*/ 143 w 181"/>
                <a:gd name="T61" fmla="*/ 187 h 189"/>
                <a:gd name="T62" fmla="*/ 148 w 181"/>
                <a:gd name="T63" fmla="*/ 182 h 189"/>
                <a:gd name="T64" fmla="*/ 146 w 181"/>
                <a:gd name="T65" fmla="*/ 173 h 189"/>
                <a:gd name="T66" fmla="*/ 152 w 181"/>
                <a:gd name="T67" fmla="*/ 168 h 189"/>
                <a:gd name="T68" fmla="*/ 164 w 181"/>
                <a:gd name="T69" fmla="*/ 170 h 189"/>
                <a:gd name="T70" fmla="*/ 165 w 181"/>
                <a:gd name="T71" fmla="*/ 167 h 189"/>
                <a:gd name="T72" fmla="*/ 166 w 181"/>
                <a:gd name="T73" fmla="*/ 160 h 189"/>
                <a:gd name="T74" fmla="*/ 165 w 181"/>
                <a:gd name="T75" fmla="*/ 158 h 189"/>
                <a:gd name="T76" fmla="*/ 163 w 181"/>
                <a:gd name="T77" fmla="*/ 154 h 189"/>
                <a:gd name="T78" fmla="*/ 164 w 181"/>
                <a:gd name="T79" fmla="*/ 152 h 189"/>
                <a:gd name="T80" fmla="*/ 166 w 181"/>
                <a:gd name="T81" fmla="*/ 150 h 189"/>
                <a:gd name="T82" fmla="*/ 169 w 181"/>
                <a:gd name="T83" fmla="*/ 149 h 189"/>
                <a:gd name="T84" fmla="*/ 169 w 181"/>
                <a:gd name="T85" fmla="*/ 145 h 189"/>
                <a:gd name="T86" fmla="*/ 166 w 181"/>
                <a:gd name="T87" fmla="*/ 143 h 189"/>
                <a:gd name="T88" fmla="*/ 168 w 181"/>
                <a:gd name="T89" fmla="*/ 141 h 189"/>
                <a:gd name="T90" fmla="*/ 170 w 181"/>
                <a:gd name="T91" fmla="*/ 140 h 189"/>
                <a:gd name="T92" fmla="*/ 171 w 181"/>
                <a:gd name="T93" fmla="*/ 134 h 189"/>
                <a:gd name="T94" fmla="*/ 168 w 181"/>
                <a:gd name="T95" fmla="*/ 136 h 189"/>
                <a:gd name="T96" fmla="*/ 170 w 181"/>
                <a:gd name="T97" fmla="*/ 133 h 189"/>
                <a:gd name="T98" fmla="*/ 173 w 181"/>
                <a:gd name="T99" fmla="*/ 131 h 189"/>
                <a:gd name="T100" fmla="*/ 172 w 181"/>
                <a:gd name="T101" fmla="*/ 128 h 189"/>
                <a:gd name="T102" fmla="*/ 170 w 181"/>
                <a:gd name="T103" fmla="*/ 128 h 189"/>
                <a:gd name="T104" fmla="*/ 172 w 181"/>
                <a:gd name="T105" fmla="*/ 126 h 189"/>
                <a:gd name="T106" fmla="*/ 176 w 181"/>
                <a:gd name="T107" fmla="*/ 122 h 189"/>
                <a:gd name="T108" fmla="*/ 176 w 181"/>
                <a:gd name="T109" fmla="*/ 119 h 189"/>
                <a:gd name="T110" fmla="*/ 177 w 181"/>
                <a:gd name="T111" fmla="*/ 117 h 189"/>
                <a:gd name="T112" fmla="*/ 179 w 181"/>
                <a:gd name="T113" fmla="*/ 115 h 189"/>
                <a:gd name="T114" fmla="*/ 179 w 181"/>
                <a:gd name="T115" fmla="*/ 1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1" h="189">
                  <a:moveTo>
                    <a:pt x="179" y="112"/>
                  </a:moveTo>
                  <a:cubicBezTo>
                    <a:pt x="179" y="112"/>
                    <a:pt x="179" y="112"/>
                    <a:pt x="179" y="111"/>
                  </a:cubicBezTo>
                  <a:cubicBezTo>
                    <a:pt x="177" y="111"/>
                    <a:pt x="175" y="110"/>
                    <a:pt x="174" y="110"/>
                  </a:cubicBezTo>
                  <a:cubicBezTo>
                    <a:pt x="172" y="111"/>
                    <a:pt x="172" y="111"/>
                    <a:pt x="171" y="109"/>
                  </a:cubicBezTo>
                  <a:cubicBezTo>
                    <a:pt x="170" y="108"/>
                    <a:pt x="170" y="106"/>
                    <a:pt x="169" y="105"/>
                  </a:cubicBezTo>
                  <a:cubicBezTo>
                    <a:pt x="169" y="104"/>
                    <a:pt x="170" y="101"/>
                    <a:pt x="169" y="101"/>
                  </a:cubicBezTo>
                  <a:cubicBezTo>
                    <a:pt x="168" y="100"/>
                    <a:pt x="166" y="98"/>
                    <a:pt x="166" y="97"/>
                  </a:cubicBezTo>
                  <a:cubicBezTo>
                    <a:pt x="166" y="95"/>
                    <a:pt x="165" y="95"/>
                    <a:pt x="164" y="93"/>
                  </a:cubicBezTo>
                  <a:cubicBezTo>
                    <a:pt x="162" y="92"/>
                    <a:pt x="162" y="93"/>
                    <a:pt x="160" y="92"/>
                  </a:cubicBezTo>
                  <a:cubicBezTo>
                    <a:pt x="158" y="92"/>
                    <a:pt x="157" y="90"/>
                    <a:pt x="157" y="89"/>
                  </a:cubicBezTo>
                  <a:cubicBezTo>
                    <a:pt x="157" y="87"/>
                    <a:pt x="157" y="85"/>
                    <a:pt x="156" y="84"/>
                  </a:cubicBezTo>
                  <a:cubicBezTo>
                    <a:pt x="156" y="83"/>
                    <a:pt x="155" y="82"/>
                    <a:pt x="154" y="80"/>
                  </a:cubicBezTo>
                  <a:cubicBezTo>
                    <a:pt x="154" y="78"/>
                    <a:pt x="151" y="79"/>
                    <a:pt x="152" y="77"/>
                  </a:cubicBezTo>
                  <a:cubicBezTo>
                    <a:pt x="153" y="75"/>
                    <a:pt x="152" y="74"/>
                    <a:pt x="151" y="74"/>
                  </a:cubicBezTo>
                  <a:cubicBezTo>
                    <a:pt x="149" y="74"/>
                    <a:pt x="145" y="72"/>
                    <a:pt x="143" y="71"/>
                  </a:cubicBezTo>
                  <a:cubicBezTo>
                    <a:pt x="142" y="69"/>
                    <a:pt x="141" y="67"/>
                    <a:pt x="140" y="67"/>
                  </a:cubicBezTo>
                  <a:cubicBezTo>
                    <a:pt x="139" y="67"/>
                    <a:pt x="138" y="66"/>
                    <a:pt x="138" y="65"/>
                  </a:cubicBezTo>
                  <a:cubicBezTo>
                    <a:pt x="138" y="63"/>
                    <a:pt x="137" y="64"/>
                    <a:pt x="136" y="63"/>
                  </a:cubicBezTo>
                  <a:cubicBezTo>
                    <a:pt x="134" y="63"/>
                    <a:pt x="133" y="61"/>
                    <a:pt x="134" y="60"/>
                  </a:cubicBezTo>
                  <a:cubicBezTo>
                    <a:pt x="134" y="58"/>
                    <a:pt x="134" y="57"/>
                    <a:pt x="133" y="57"/>
                  </a:cubicBezTo>
                  <a:cubicBezTo>
                    <a:pt x="132" y="57"/>
                    <a:pt x="129" y="54"/>
                    <a:pt x="127" y="54"/>
                  </a:cubicBezTo>
                  <a:cubicBezTo>
                    <a:pt x="125" y="54"/>
                    <a:pt x="123" y="51"/>
                    <a:pt x="123" y="49"/>
                  </a:cubicBezTo>
                  <a:cubicBezTo>
                    <a:pt x="122" y="47"/>
                    <a:pt x="120" y="46"/>
                    <a:pt x="118" y="45"/>
                  </a:cubicBezTo>
                  <a:cubicBezTo>
                    <a:pt x="116" y="44"/>
                    <a:pt x="112" y="42"/>
                    <a:pt x="110" y="41"/>
                  </a:cubicBezTo>
                  <a:cubicBezTo>
                    <a:pt x="108" y="40"/>
                    <a:pt x="108" y="38"/>
                    <a:pt x="106" y="36"/>
                  </a:cubicBezTo>
                  <a:cubicBezTo>
                    <a:pt x="104" y="34"/>
                    <a:pt x="102" y="33"/>
                    <a:pt x="102" y="31"/>
                  </a:cubicBezTo>
                  <a:cubicBezTo>
                    <a:pt x="101" y="29"/>
                    <a:pt x="100" y="28"/>
                    <a:pt x="99" y="26"/>
                  </a:cubicBezTo>
                  <a:cubicBezTo>
                    <a:pt x="98" y="24"/>
                    <a:pt x="97" y="24"/>
                    <a:pt x="97" y="23"/>
                  </a:cubicBezTo>
                  <a:cubicBezTo>
                    <a:pt x="96" y="22"/>
                    <a:pt x="96" y="21"/>
                    <a:pt x="93" y="21"/>
                  </a:cubicBezTo>
                  <a:cubicBezTo>
                    <a:pt x="91" y="21"/>
                    <a:pt x="89" y="21"/>
                    <a:pt x="88" y="19"/>
                  </a:cubicBezTo>
                  <a:cubicBezTo>
                    <a:pt x="87" y="18"/>
                    <a:pt x="84" y="16"/>
                    <a:pt x="83" y="16"/>
                  </a:cubicBezTo>
                  <a:cubicBezTo>
                    <a:pt x="81" y="16"/>
                    <a:pt x="81" y="14"/>
                    <a:pt x="79" y="14"/>
                  </a:cubicBezTo>
                  <a:cubicBezTo>
                    <a:pt x="77" y="13"/>
                    <a:pt x="78" y="12"/>
                    <a:pt x="79" y="10"/>
                  </a:cubicBezTo>
                  <a:cubicBezTo>
                    <a:pt x="79" y="8"/>
                    <a:pt x="81" y="6"/>
                    <a:pt x="82" y="5"/>
                  </a:cubicBezTo>
                  <a:cubicBezTo>
                    <a:pt x="83" y="4"/>
                    <a:pt x="84" y="3"/>
                    <a:pt x="85" y="2"/>
                  </a:cubicBezTo>
                  <a:cubicBezTo>
                    <a:pt x="85" y="1"/>
                    <a:pt x="84" y="0"/>
                    <a:pt x="85" y="0"/>
                  </a:cubicBezTo>
                  <a:cubicBezTo>
                    <a:pt x="0" y="10"/>
                    <a:pt x="0" y="10"/>
                    <a:pt x="0" y="10"/>
                  </a:cubicBezTo>
                  <a:cubicBezTo>
                    <a:pt x="0" y="10"/>
                    <a:pt x="22" y="90"/>
                    <a:pt x="23" y="95"/>
                  </a:cubicBezTo>
                  <a:cubicBezTo>
                    <a:pt x="24" y="100"/>
                    <a:pt x="28" y="102"/>
                    <a:pt x="28" y="105"/>
                  </a:cubicBezTo>
                  <a:cubicBezTo>
                    <a:pt x="28" y="107"/>
                    <a:pt x="29" y="109"/>
                    <a:pt x="31" y="110"/>
                  </a:cubicBezTo>
                  <a:cubicBezTo>
                    <a:pt x="32" y="111"/>
                    <a:pt x="31" y="111"/>
                    <a:pt x="32" y="113"/>
                  </a:cubicBezTo>
                  <a:cubicBezTo>
                    <a:pt x="34" y="115"/>
                    <a:pt x="34" y="116"/>
                    <a:pt x="33" y="118"/>
                  </a:cubicBezTo>
                  <a:cubicBezTo>
                    <a:pt x="33" y="120"/>
                    <a:pt x="34" y="120"/>
                    <a:pt x="35" y="121"/>
                  </a:cubicBezTo>
                  <a:cubicBezTo>
                    <a:pt x="37" y="121"/>
                    <a:pt x="38" y="121"/>
                    <a:pt x="37" y="123"/>
                  </a:cubicBezTo>
                  <a:cubicBezTo>
                    <a:pt x="35" y="125"/>
                    <a:pt x="34" y="125"/>
                    <a:pt x="33" y="126"/>
                  </a:cubicBezTo>
                  <a:cubicBezTo>
                    <a:pt x="32" y="128"/>
                    <a:pt x="32" y="129"/>
                    <a:pt x="32" y="130"/>
                  </a:cubicBezTo>
                  <a:cubicBezTo>
                    <a:pt x="32" y="132"/>
                    <a:pt x="33" y="134"/>
                    <a:pt x="32" y="136"/>
                  </a:cubicBezTo>
                  <a:cubicBezTo>
                    <a:pt x="31" y="138"/>
                    <a:pt x="30" y="139"/>
                    <a:pt x="30" y="141"/>
                  </a:cubicBezTo>
                  <a:cubicBezTo>
                    <a:pt x="31" y="143"/>
                    <a:pt x="32" y="144"/>
                    <a:pt x="32" y="145"/>
                  </a:cubicBezTo>
                  <a:cubicBezTo>
                    <a:pt x="32" y="147"/>
                    <a:pt x="32" y="146"/>
                    <a:pt x="33" y="148"/>
                  </a:cubicBezTo>
                  <a:cubicBezTo>
                    <a:pt x="34" y="149"/>
                    <a:pt x="34" y="150"/>
                    <a:pt x="35" y="152"/>
                  </a:cubicBezTo>
                  <a:cubicBezTo>
                    <a:pt x="35" y="154"/>
                    <a:pt x="34" y="156"/>
                    <a:pt x="34" y="158"/>
                  </a:cubicBezTo>
                  <a:cubicBezTo>
                    <a:pt x="34" y="160"/>
                    <a:pt x="35" y="161"/>
                    <a:pt x="34" y="163"/>
                  </a:cubicBezTo>
                  <a:cubicBezTo>
                    <a:pt x="34" y="165"/>
                    <a:pt x="34" y="165"/>
                    <a:pt x="34" y="167"/>
                  </a:cubicBezTo>
                  <a:cubicBezTo>
                    <a:pt x="35" y="168"/>
                    <a:pt x="35" y="169"/>
                    <a:pt x="37" y="170"/>
                  </a:cubicBezTo>
                  <a:cubicBezTo>
                    <a:pt x="38" y="170"/>
                    <a:pt x="39" y="173"/>
                    <a:pt x="39" y="175"/>
                  </a:cubicBezTo>
                  <a:cubicBezTo>
                    <a:pt x="41" y="176"/>
                    <a:pt x="42" y="178"/>
                    <a:pt x="43" y="180"/>
                  </a:cubicBezTo>
                  <a:cubicBezTo>
                    <a:pt x="43" y="182"/>
                    <a:pt x="43" y="183"/>
                    <a:pt x="44" y="184"/>
                  </a:cubicBezTo>
                  <a:cubicBezTo>
                    <a:pt x="45" y="185"/>
                    <a:pt x="46" y="187"/>
                    <a:pt x="48" y="186"/>
                  </a:cubicBezTo>
                  <a:cubicBezTo>
                    <a:pt x="50" y="186"/>
                    <a:pt x="141" y="180"/>
                    <a:pt x="141" y="180"/>
                  </a:cubicBezTo>
                  <a:cubicBezTo>
                    <a:pt x="141" y="180"/>
                    <a:pt x="141" y="181"/>
                    <a:pt x="142" y="183"/>
                  </a:cubicBezTo>
                  <a:cubicBezTo>
                    <a:pt x="144" y="185"/>
                    <a:pt x="142" y="186"/>
                    <a:pt x="143" y="187"/>
                  </a:cubicBezTo>
                  <a:cubicBezTo>
                    <a:pt x="144" y="189"/>
                    <a:pt x="146" y="188"/>
                    <a:pt x="148" y="188"/>
                  </a:cubicBezTo>
                  <a:cubicBezTo>
                    <a:pt x="150" y="187"/>
                    <a:pt x="148" y="184"/>
                    <a:pt x="148" y="182"/>
                  </a:cubicBezTo>
                  <a:cubicBezTo>
                    <a:pt x="148" y="180"/>
                    <a:pt x="149" y="179"/>
                    <a:pt x="148" y="177"/>
                  </a:cubicBezTo>
                  <a:cubicBezTo>
                    <a:pt x="147" y="176"/>
                    <a:pt x="146" y="175"/>
                    <a:pt x="146" y="173"/>
                  </a:cubicBezTo>
                  <a:cubicBezTo>
                    <a:pt x="146" y="171"/>
                    <a:pt x="148" y="170"/>
                    <a:pt x="149" y="169"/>
                  </a:cubicBezTo>
                  <a:cubicBezTo>
                    <a:pt x="151" y="168"/>
                    <a:pt x="151" y="168"/>
                    <a:pt x="152" y="168"/>
                  </a:cubicBezTo>
                  <a:cubicBezTo>
                    <a:pt x="153" y="168"/>
                    <a:pt x="155" y="169"/>
                    <a:pt x="157" y="169"/>
                  </a:cubicBezTo>
                  <a:cubicBezTo>
                    <a:pt x="160" y="170"/>
                    <a:pt x="164" y="170"/>
                    <a:pt x="164" y="170"/>
                  </a:cubicBezTo>
                  <a:cubicBezTo>
                    <a:pt x="164" y="170"/>
                    <a:pt x="166" y="170"/>
                    <a:pt x="166" y="169"/>
                  </a:cubicBezTo>
                  <a:cubicBezTo>
                    <a:pt x="166" y="168"/>
                    <a:pt x="166" y="168"/>
                    <a:pt x="165" y="167"/>
                  </a:cubicBezTo>
                  <a:cubicBezTo>
                    <a:pt x="164" y="166"/>
                    <a:pt x="163" y="165"/>
                    <a:pt x="164" y="164"/>
                  </a:cubicBezTo>
                  <a:cubicBezTo>
                    <a:pt x="164" y="163"/>
                    <a:pt x="165" y="161"/>
                    <a:pt x="166" y="160"/>
                  </a:cubicBezTo>
                  <a:cubicBezTo>
                    <a:pt x="166" y="159"/>
                    <a:pt x="165" y="160"/>
                    <a:pt x="164" y="160"/>
                  </a:cubicBezTo>
                  <a:cubicBezTo>
                    <a:pt x="163" y="160"/>
                    <a:pt x="165" y="158"/>
                    <a:pt x="165" y="158"/>
                  </a:cubicBezTo>
                  <a:cubicBezTo>
                    <a:pt x="165" y="157"/>
                    <a:pt x="165" y="157"/>
                    <a:pt x="165" y="156"/>
                  </a:cubicBezTo>
                  <a:cubicBezTo>
                    <a:pt x="165" y="155"/>
                    <a:pt x="164" y="155"/>
                    <a:pt x="163" y="154"/>
                  </a:cubicBezTo>
                  <a:cubicBezTo>
                    <a:pt x="163" y="154"/>
                    <a:pt x="162" y="153"/>
                    <a:pt x="162" y="151"/>
                  </a:cubicBezTo>
                  <a:cubicBezTo>
                    <a:pt x="162" y="149"/>
                    <a:pt x="163" y="151"/>
                    <a:pt x="164" y="152"/>
                  </a:cubicBezTo>
                  <a:cubicBezTo>
                    <a:pt x="165" y="153"/>
                    <a:pt x="165" y="151"/>
                    <a:pt x="165" y="150"/>
                  </a:cubicBezTo>
                  <a:cubicBezTo>
                    <a:pt x="164" y="149"/>
                    <a:pt x="166" y="149"/>
                    <a:pt x="166" y="150"/>
                  </a:cubicBezTo>
                  <a:cubicBezTo>
                    <a:pt x="166" y="151"/>
                    <a:pt x="166" y="152"/>
                    <a:pt x="167" y="152"/>
                  </a:cubicBezTo>
                  <a:cubicBezTo>
                    <a:pt x="167" y="152"/>
                    <a:pt x="168" y="150"/>
                    <a:pt x="169" y="149"/>
                  </a:cubicBezTo>
                  <a:cubicBezTo>
                    <a:pt x="170" y="148"/>
                    <a:pt x="170" y="148"/>
                    <a:pt x="170" y="147"/>
                  </a:cubicBezTo>
                  <a:cubicBezTo>
                    <a:pt x="170" y="146"/>
                    <a:pt x="170" y="145"/>
                    <a:pt x="169" y="145"/>
                  </a:cubicBezTo>
                  <a:cubicBezTo>
                    <a:pt x="168" y="145"/>
                    <a:pt x="167" y="145"/>
                    <a:pt x="166" y="144"/>
                  </a:cubicBezTo>
                  <a:cubicBezTo>
                    <a:pt x="164" y="144"/>
                    <a:pt x="165" y="143"/>
                    <a:pt x="166" y="143"/>
                  </a:cubicBezTo>
                  <a:cubicBezTo>
                    <a:pt x="167" y="143"/>
                    <a:pt x="168" y="143"/>
                    <a:pt x="169" y="143"/>
                  </a:cubicBezTo>
                  <a:cubicBezTo>
                    <a:pt x="170" y="144"/>
                    <a:pt x="169" y="142"/>
                    <a:pt x="168" y="141"/>
                  </a:cubicBezTo>
                  <a:cubicBezTo>
                    <a:pt x="167" y="139"/>
                    <a:pt x="168" y="139"/>
                    <a:pt x="169" y="140"/>
                  </a:cubicBezTo>
                  <a:cubicBezTo>
                    <a:pt x="169" y="140"/>
                    <a:pt x="170" y="141"/>
                    <a:pt x="170" y="140"/>
                  </a:cubicBezTo>
                  <a:cubicBezTo>
                    <a:pt x="170" y="139"/>
                    <a:pt x="171" y="138"/>
                    <a:pt x="172" y="137"/>
                  </a:cubicBezTo>
                  <a:cubicBezTo>
                    <a:pt x="172" y="136"/>
                    <a:pt x="172" y="134"/>
                    <a:pt x="171" y="134"/>
                  </a:cubicBezTo>
                  <a:cubicBezTo>
                    <a:pt x="170" y="134"/>
                    <a:pt x="170" y="135"/>
                    <a:pt x="169" y="136"/>
                  </a:cubicBezTo>
                  <a:cubicBezTo>
                    <a:pt x="169" y="137"/>
                    <a:pt x="168" y="137"/>
                    <a:pt x="168" y="136"/>
                  </a:cubicBezTo>
                  <a:cubicBezTo>
                    <a:pt x="168" y="135"/>
                    <a:pt x="167" y="134"/>
                    <a:pt x="168" y="134"/>
                  </a:cubicBezTo>
                  <a:cubicBezTo>
                    <a:pt x="168" y="134"/>
                    <a:pt x="170" y="134"/>
                    <a:pt x="170" y="133"/>
                  </a:cubicBezTo>
                  <a:cubicBezTo>
                    <a:pt x="171" y="133"/>
                    <a:pt x="172" y="133"/>
                    <a:pt x="171" y="131"/>
                  </a:cubicBezTo>
                  <a:cubicBezTo>
                    <a:pt x="171" y="130"/>
                    <a:pt x="173" y="131"/>
                    <a:pt x="173" y="131"/>
                  </a:cubicBezTo>
                  <a:cubicBezTo>
                    <a:pt x="174" y="131"/>
                    <a:pt x="173" y="129"/>
                    <a:pt x="173" y="129"/>
                  </a:cubicBezTo>
                  <a:cubicBezTo>
                    <a:pt x="173" y="128"/>
                    <a:pt x="172" y="127"/>
                    <a:pt x="172" y="128"/>
                  </a:cubicBezTo>
                  <a:cubicBezTo>
                    <a:pt x="172" y="129"/>
                    <a:pt x="170" y="129"/>
                    <a:pt x="169" y="129"/>
                  </a:cubicBezTo>
                  <a:cubicBezTo>
                    <a:pt x="168" y="129"/>
                    <a:pt x="170" y="128"/>
                    <a:pt x="170" y="128"/>
                  </a:cubicBezTo>
                  <a:cubicBezTo>
                    <a:pt x="171" y="127"/>
                    <a:pt x="170" y="127"/>
                    <a:pt x="171" y="126"/>
                  </a:cubicBezTo>
                  <a:cubicBezTo>
                    <a:pt x="172" y="126"/>
                    <a:pt x="172" y="125"/>
                    <a:pt x="172" y="126"/>
                  </a:cubicBezTo>
                  <a:cubicBezTo>
                    <a:pt x="173" y="126"/>
                    <a:pt x="173" y="126"/>
                    <a:pt x="174" y="125"/>
                  </a:cubicBezTo>
                  <a:cubicBezTo>
                    <a:pt x="174" y="125"/>
                    <a:pt x="176" y="123"/>
                    <a:pt x="176" y="122"/>
                  </a:cubicBezTo>
                  <a:cubicBezTo>
                    <a:pt x="176" y="122"/>
                    <a:pt x="174" y="121"/>
                    <a:pt x="173" y="120"/>
                  </a:cubicBezTo>
                  <a:cubicBezTo>
                    <a:pt x="172" y="119"/>
                    <a:pt x="175" y="119"/>
                    <a:pt x="176" y="119"/>
                  </a:cubicBezTo>
                  <a:cubicBezTo>
                    <a:pt x="178" y="119"/>
                    <a:pt x="178" y="119"/>
                    <a:pt x="179" y="118"/>
                  </a:cubicBezTo>
                  <a:cubicBezTo>
                    <a:pt x="179" y="117"/>
                    <a:pt x="178" y="117"/>
                    <a:pt x="177" y="117"/>
                  </a:cubicBezTo>
                  <a:cubicBezTo>
                    <a:pt x="176" y="116"/>
                    <a:pt x="176" y="116"/>
                    <a:pt x="177" y="116"/>
                  </a:cubicBezTo>
                  <a:cubicBezTo>
                    <a:pt x="177" y="116"/>
                    <a:pt x="179" y="116"/>
                    <a:pt x="179" y="115"/>
                  </a:cubicBezTo>
                  <a:cubicBezTo>
                    <a:pt x="180" y="115"/>
                    <a:pt x="181" y="115"/>
                    <a:pt x="181" y="113"/>
                  </a:cubicBezTo>
                  <a:cubicBezTo>
                    <a:pt x="181" y="112"/>
                    <a:pt x="180" y="113"/>
                    <a:pt x="179" y="112"/>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69" name="Freeform 418">
              <a:extLst>
                <a:ext uri="{FF2B5EF4-FFF2-40B4-BE49-F238E27FC236}">
                  <a16:creationId xmlns:a16="http://schemas.microsoft.com/office/drawing/2014/main" id="{A0B3DBB9-1435-4370-96BE-1B23E1A25EC8}"/>
                </a:ext>
              </a:extLst>
            </p:cNvPr>
            <p:cNvSpPr>
              <a:spLocks/>
            </p:cNvSpPr>
            <p:nvPr/>
          </p:nvSpPr>
          <p:spPr bwMode="gray">
            <a:xfrm>
              <a:off x="9591339" y="5057497"/>
              <a:ext cx="26443" cy="13513"/>
            </a:xfrm>
            <a:custGeom>
              <a:avLst/>
              <a:gdLst>
                <a:gd name="T0" fmla="*/ 3 w 8"/>
                <a:gd name="T1" fmla="*/ 0 h 4"/>
                <a:gd name="T2" fmla="*/ 0 w 8"/>
                <a:gd name="T3" fmla="*/ 1 h 4"/>
                <a:gd name="T4" fmla="*/ 2 w 8"/>
                <a:gd name="T5" fmla="*/ 4 h 4"/>
                <a:gd name="T6" fmla="*/ 5 w 8"/>
                <a:gd name="T7" fmla="*/ 3 h 4"/>
                <a:gd name="T8" fmla="*/ 6 w 8"/>
                <a:gd name="T9" fmla="*/ 2 h 4"/>
                <a:gd name="T10" fmla="*/ 3 w 8"/>
                <a:gd name="T11" fmla="*/ 0 h 4"/>
              </a:gdLst>
              <a:ahLst/>
              <a:cxnLst>
                <a:cxn ang="0">
                  <a:pos x="T0" y="T1"/>
                </a:cxn>
                <a:cxn ang="0">
                  <a:pos x="T2" y="T3"/>
                </a:cxn>
                <a:cxn ang="0">
                  <a:pos x="T4" y="T5"/>
                </a:cxn>
                <a:cxn ang="0">
                  <a:pos x="T6" y="T7"/>
                </a:cxn>
                <a:cxn ang="0">
                  <a:pos x="T8" y="T9"/>
                </a:cxn>
                <a:cxn ang="0">
                  <a:pos x="T10" y="T11"/>
                </a:cxn>
              </a:cxnLst>
              <a:rect l="0" t="0" r="r" b="b"/>
              <a:pathLst>
                <a:path w="8" h="4">
                  <a:moveTo>
                    <a:pt x="3" y="0"/>
                  </a:moveTo>
                  <a:cubicBezTo>
                    <a:pt x="2" y="0"/>
                    <a:pt x="1" y="0"/>
                    <a:pt x="0" y="1"/>
                  </a:cubicBezTo>
                  <a:cubicBezTo>
                    <a:pt x="0" y="3"/>
                    <a:pt x="1" y="4"/>
                    <a:pt x="2" y="4"/>
                  </a:cubicBezTo>
                  <a:cubicBezTo>
                    <a:pt x="3" y="4"/>
                    <a:pt x="4" y="4"/>
                    <a:pt x="5" y="3"/>
                  </a:cubicBezTo>
                  <a:cubicBezTo>
                    <a:pt x="6" y="3"/>
                    <a:pt x="8" y="2"/>
                    <a:pt x="6" y="2"/>
                  </a:cubicBezTo>
                  <a:cubicBezTo>
                    <a:pt x="5" y="1"/>
                    <a:pt x="3" y="1"/>
                    <a:pt x="3" y="0"/>
                  </a:cubicBezTo>
                  <a:close/>
                </a:path>
              </a:pathLst>
            </a:custGeom>
            <a:solidFill>
              <a:srgbClr val="464646"/>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70" name="Freeform 419">
              <a:extLst>
                <a:ext uri="{FF2B5EF4-FFF2-40B4-BE49-F238E27FC236}">
                  <a16:creationId xmlns:a16="http://schemas.microsoft.com/office/drawing/2014/main" id="{C3BD373C-A23B-4B4E-B9F8-5DA4CAEEB463}"/>
                </a:ext>
              </a:extLst>
            </p:cNvPr>
            <p:cNvSpPr>
              <a:spLocks/>
            </p:cNvSpPr>
            <p:nvPr/>
          </p:nvSpPr>
          <p:spPr bwMode="gray">
            <a:xfrm>
              <a:off x="9597216" y="5071010"/>
              <a:ext cx="17628" cy="33033"/>
            </a:xfrm>
            <a:custGeom>
              <a:avLst/>
              <a:gdLst>
                <a:gd name="T0" fmla="*/ 4 w 5"/>
                <a:gd name="T1" fmla="*/ 0 h 10"/>
                <a:gd name="T2" fmla="*/ 1 w 5"/>
                <a:gd name="T3" fmla="*/ 2 h 10"/>
                <a:gd name="T4" fmla="*/ 1 w 5"/>
                <a:gd name="T5" fmla="*/ 5 h 10"/>
                <a:gd name="T6" fmla="*/ 3 w 5"/>
                <a:gd name="T7" fmla="*/ 8 h 10"/>
                <a:gd name="T8" fmla="*/ 4 w 5"/>
                <a:gd name="T9" fmla="*/ 7 h 10"/>
                <a:gd name="T10" fmla="*/ 5 w 5"/>
                <a:gd name="T11" fmla="*/ 2 h 10"/>
                <a:gd name="T12" fmla="*/ 4 w 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4" y="0"/>
                  </a:moveTo>
                  <a:cubicBezTo>
                    <a:pt x="3" y="1"/>
                    <a:pt x="2" y="2"/>
                    <a:pt x="1" y="2"/>
                  </a:cubicBezTo>
                  <a:cubicBezTo>
                    <a:pt x="1" y="3"/>
                    <a:pt x="0" y="4"/>
                    <a:pt x="1" y="5"/>
                  </a:cubicBezTo>
                  <a:cubicBezTo>
                    <a:pt x="2" y="6"/>
                    <a:pt x="2" y="7"/>
                    <a:pt x="3" y="8"/>
                  </a:cubicBezTo>
                  <a:cubicBezTo>
                    <a:pt x="3" y="9"/>
                    <a:pt x="4" y="10"/>
                    <a:pt x="4" y="7"/>
                  </a:cubicBezTo>
                  <a:cubicBezTo>
                    <a:pt x="4" y="4"/>
                    <a:pt x="5" y="3"/>
                    <a:pt x="5" y="2"/>
                  </a:cubicBezTo>
                  <a:cubicBezTo>
                    <a:pt x="5" y="1"/>
                    <a:pt x="4" y="0"/>
                    <a:pt x="4" y="0"/>
                  </a:cubicBezTo>
                  <a:close/>
                </a:path>
              </a:pathLst>
            </a:custGeom>
            <a:solidFill>
              <a:srgbClr val="464646"/>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71" name="Freeform 420">
              <a:extLst>
                <a:ext uri="{FF2B5EF4-FFF2-40B4-BE49-F238E27FC236}">
                  <a16:creationId xmlns:a16="http://schemas.microsoft.com/office/drawing/2014/main" id="{C1E1DB61-9154-40EA-9B93-3C8045872AD9}"/>
                </a:ext>
              </a:extLst>
            </p:cNvPr>
            <p:cNvSpPr>
              <a:spLocks/>
            </p:cNvSpPr>
            <p:nvPr/>
          </p:nvSpPr>
          <p:spPr bwMode="gray">
            <a:xfrm>
              <a:off x="9617782" y="5071010"/>
              <a:ext cx="10283" cy="27028"/>
            </a:xfrm>
            <a:custGeom>
              <a:avLst/>
              <a:gdLst>
                <a:gd name="T0" fmla="*/ 0 w 3"/>
                <a:gd name="T1" fmla="*/ 3 h 8"/>
                <a:gd name="T2" fmla="*/ 1 w 3"/>
                <a:gd name="T3" fmla="*/ 7 h 8"/>
                <a:gd name="T4" fmla="*/ 2 w 3"/>
                <a:gd name="T5" fmla="*/ 4 h 8"/>
                <a:gd name="T6" fmla="*/ 0 w 3"/>
                <a:gd name="T7" fmla="*/ 3 h 8"/>
              </a:gdLst>
              <a:ahLst/>
              <a:cxnLst>
                <a:cxn ang="0">
                  <a:pos x="T0" y="T1"/>
                </a:cxn>
                <a:cxn ang="0">
                  <a:pos x="T2" y="T3"/>
                </a:cxn>
                <a:cxn ang="0">
                  <a:pos x="T4" y="T5"/>
                </a:cxn>
                <a:cxn ang="0">
                  <a:pos x="T6" y="T7"/>
                </a:cxn>
              </a:cxnLst>
              <a:rect l="0" t="0" r="r" b="b"/>
              <a:pathLst>
                <a:path w="3" h="8">
                  <a:moveTo>
                    <a:pt x="0" y="3"/>
                  </a:moveTo>
                  <a:cubicBezTo>
                    <a:pt x="0" y="5"/>
                    <a:pt x="0" y="8"/>
                    <a:pt x="1" y="7"/>
                  </a:cubicBezTo>
                  <a:cubicBezTo>
                    <a:pt x="2" y="6"/>
                    <a:pt x="3" y="6"/>
                    <a:pt x="2" y="4"/>
                  </a:cubicBezTo>
                  <a:cubicBezTo>
                    <a:pt x="1" y="1"/>
                    <a:pt x="0" y="0"/>
                    <a:pt x="0" y="3"/>
                  </a:cubicBezTo>
                  <a:close/>
                </a:path>
              </a:pathLst>
            </a:custGeom>
            <a:solidFill>
              <a:srgbClr val="464646"/>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72" name="Freeform 421">
              <a:extLst>
                <a:ext uri="{FF2B5EF4-FFF2-40B4-BE49-F238E27FC236}">
                  <a16:creationId xmlns:a16="http://schemas.microsoft.com/office/drawing/2014/main" id="{004D12E3-328E-4DAF-AE10-DDF830223FEF}"/>
                </a:ext>
              </a:extLst>
            </p:cNvPr>
            <p:cNvSpPr>
              <a:spLocks/>
            </p:cNvSpPr>
            <p:nvPr/>
          </p:nvSpPr>
          <p:spPr bwMode="gray">
            <a:xfrm>
              <a:off x="8721666" y="4779715"/>
              <a:ext cx="1009232" cy="785298"/>
            </a:xfrm>
            <a:custGeom>
              <a:avLst/>
              <a:gdLst>
                <a:gd name="T0" fmla="*/ 300 w 302"/>
                <a:gd name="T1" fmla="*/ 165 h 230"/>
                <a:gd name="T2" fmla="*/ 295 w 302"/>
                <a:gd name="T3" fmla="*/ 144 h 230"/>
                <a:gd name="T4" fmla="*/ 277 w 302"/>
                <a:gd name="T5" fmla="*/ 116 h 230"/>
                <a:gd name="T6" fmla="*/ 259 w 302"/>
                <a:gd name="T7" fmla="*/ 85 h 230"/>
                <a:gd name="T8" fmla="*/ 254 w 302"/>
                <a:gd name="T9" fmla="*/ 71 h 230"/>
                <a:gd name="T10" fmla="*/ 243 w 302"/>
                <a:gd name="T11" fmla="*/ 52 h 230"/>
                <a:gd name="T12" fmla="*/ 232 w 302"/>
                <a:gd name="T13" fmla="*/ 30 h 230"/>
                <a:gd name="T14" fmla="*/ 226 w 302"/>
                <a:gd name="T15" fmla="*/ 13 h 230"/>
                <a:gd name="T16" fmla="*/ 221 w 302"/>
                <a:gd name="T17" fmla="*/ 14 h 230"/>
                <a:gd name="T18" fmla="*/ 223 w 302"/>
                <a:gd name="T19" fmla="*/ 7 h 230"/>
                <a:gd name="T20" fmla="*/ 212 w 302"/>
                <a:gd name="T21" fmla="*/ 1 h 230"/>
                <a:gd name="T22" fmla="*/ 203 w 302"/>
                <a:gd name="T23" fmla="*/ 14 h 230"/>
                <a:gd name="T24" fmla="*/ 103 w 302"/>
                <a:gd name="T25" fmla="*/ 18 h 230"/>
                <a:gd name="T26" fmla="*/ 2 w 302"/>
                <a:gd name="T27" fmla="*/ 19 h 230"/>
                <a:gd name="T28" fmla="*/ 9 w 302"/>
                <a:gd name="T29" fmla="*/ 36 h 230"/>
                <a:gd name="T30" fmla="*/ 15 w 302"/>
                <a:gd name="T31" fmla="*/ 43 h 230"/>
                <a:gd name="T32" fmla="*/ 18 w 302"/>
                <a:gd name="T33" fmla="*/ 34 h 230"/>
                <a:gd name="T34" fmla="*/ 25 w 302"/>
                <a:gd name="T35" fmla="*/ 33 h 230"/>
                <a:gd name="T36" fmla="*/ 34 w 302"/>
                <a:gd name="T37" fmla="*/ 38 h 230"/>
                <a:gd name="T38" fmla="*/ 45 w 302"/>
                <a:gd name="T39" fmla="*/ 34 h 230"/>
                <a:gd name="T40" fmla="*/ 56 w 302"/>
                <a:gd name="T41" fmla="*/ 37 h 230"/>
                <a:gd name="T42" fmla="*/ 61 w 302"/>
                <a:gd name="T43" fmla="*/ 41 h 230"/>
                <a:gd name="T44" fmla="*/ 71 w 302"/>
                <a:gd name="T45" fmla="*/ 42 h 230"/>
                <a:gd name="T46" fmla="*/ 71 w 302"/>
                <a:gd name="T47" fmla="*/ 40 h 230"/>
                <a:gd name="T48" fmla="*/ 74 w 302"/>
                <a:gd name="T49" fmla="*/ 45 h 230"/>
                <a:gd name="T50" fmla="*/ 84 w 302"/>
                <a:gd name="T51" fmla="*/ 47 h 230"/>
                <a:gd name="T52" fmla="*/ 81 w 302"/>
                <a:gd name="T53" fmla="*/ 51 h 230"/>
                <a:gd name="T54" fmla="*/ 92 w 302"/>
                <a:gd name="T55" fmla="*/ 62 h 230"/>
                <a:gd name="T56" fmla="*/ 105 w 302"/>
                <a:gd name="T57" fmla="*/ 58 h 230"/>
                <a:gd name="T58" fmla="*/ 123 w 302"/>
                <a:gd name="T59" fmla="*/ 50 h 230"/>
                <a:gd name="T60" fmla="*/ 122 w 302"/>
                <a:gd name="T61" fmla="*/ 44 h 230"/>
                <a:gd name="T62" fmla="*/ 130 w 302"/>
                <a:gd name="T63" fmla="*/ 41 h 230"/>
                <a:gd name="T64" fmla="*/ 148 w 302"/>
                <a:gd name="T65" fmla="*/ 46 h 230"/>
                <a:gd name="T66" fmla="*/ 159 w 302"/>
                <a:gd name="T67" fmla="*/ 55 h 230"/>
                <a:gd name="T68" fmla="*/ 167 w 302"/>
                <a:gd name="T69" fmla="*/ 65 h 230"/>
                <a:gd name="T70" fmla="*/ 175 w 302"/>
                <a:gd name="T71" fmla="*/ 76 h 230"/>
                <a:gd name="T72" fmla="*/ 186 w 302"/>
                <a:gd name="T73" fmla="*/ 78 h 230"/>
                <a:gd name="T74" fmla="*/ 191 w 302"/>
                <a:gd name="T75" fmla="*/ 90 h 230"/>
                <a:gd name="T76" fmla="*/ 191 w 302"/>
                <a:gd name="T77" fmla="*/ 108 h 230"/>
                <a:gd name="T78" fmla="*/ 190 w 302"/>
                <a:gd name="T79" fmla="*/ 127 h 230"/>
                <a:gd name="T80" fmla="*/ 197 w 302"/>
                <a:gd name="T81" fmla="*/ 130 h 230"/>
                <a:gd name="T82" fmla="*/ 194 w 302"/>
                <a:gd name="T83" fmla="*/ 121 h 230"/>
                <a:gd name="T84" fmla="*/ 202 w 302"/>
                <a:gd name="T85" fmla="*/ 126 h 230"/>
                <a:gd name="T86" fmla="*/ 207 w 302"/>
                <a:gd name="T87" fmla="*/ 126 h 230"/>
                <a:gd name="T88" fmla="*/ 201 w 302"/>
                <a:gd name="T89" fmla="*/ 139 h 230"/>
                <a:gd name="T90" fmla="*/ 202 w 302"/>
                <a:gd name="T91" fmla="*/ 145 h 230"/>
                <a:gd name="T92" fmla="*/ 211 w 302"/>
                <a:gd name="T93" fmla="*/ 162 h 230"/>
                <a:gd name="T94" fmla="*/ 218 w 302"/>
                <a:gd name="T95" fmla="*/ 162 h 230"/>
                <a:gd name="T96" fmla="*/ 224 w 302"/>
                <a:gd name="T97" fmla="*/ 162 h 230"/>
                <a:gd name="T98" fmla="*/ 228 w 302"/>
                <a:gd name="T99" fmla="*/ 177 h 230"/>
                <a:gd name="T100" fmla="*/ 232 w 302"/>
                <a:gd name="T101" fmla="*/ 175 h 230"/>
                <a:gd name="T102" fmla="*/ 237 w 302"/>
                <a:gd name="T103" fmla="*/ 187 h 230"/>
                <a:gd name="T104" fmla="*/ 243 w 302"/>
                <a:gd name="T105" fmla="*/ 202 h 230"/>
                <a:gd name="T106" fmla="*/ 253 w 302"/>
                <a:gd name="T107" fmla="*/ 202 h 230"/>
                <a:gd name="T108" fmla="*/ 260 w 302"/>
                <a:gd name="T109" fmla="*/ 206 h 230"/>
                <a:gd name="T110" fmla="*/ 265 w 302"/>
                <a:gd name="T111" fmla="*/ 214 h 230"/>
                <a:gd name="T112" fmla="*/ 277 w 302"/>
                <a:gd name="T113" fmla="*/ 223 h 230"/>
                <a:gd name="T114" fmla="*/ 268 w 302"/>
                <a:gd name="T115" fmla="*/ 225 h 230"/>
                <a:gd name="T116" fmla="*/ 283 w 302"/>
                <a:gd name="T117" fmla="*/ 226 h 230"/>
                <a:gd name="T118" fmla="*/ 294 w 302"/>
                <a:gd name="T119" fmla="*/ 222 h 230"/>
                <a:gd name="T120" fmla="*/ 296 w 302"/>
                <a:gd name="T121" fmla="*/ 212 h 230"/>
                <a:gd name="T122" fmla="*/ 301 w 302"/>
                <a:gd name="T123" fmla="*/ 19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 h="230">
                  <a:moveTo>
                    <a:pt x="302" y="186"/>
                  </a:moveTo>
                  <a:cubicBezTo>
                    <a:pt x="301" y="185"/>
                    <a:pt x="301" y="182"/>
                    <a:pt x="301" y="180"/>
                  </a:cubicBezTo>
                  <a:cubicBezTo>
                    <a:pt x="301" y="178"/>
                    <a:pt x="301" y="176"/>
                    <a:pt x="302" y="175"/>
                  </a:cubicBezTo>
                  <a:cubicBezTo>
                    <a:pt x="302" y="174"/>
                    <a:pt x="301" y="172"/>
                    <a:pt x="301" y="171"/>
                  </a:cubicBezTo>
                  <a:cubicBezTo>
                    <a:pt x="301" y="169"/>
                    <a:pt x="300" y="167"/>
                    <a:pt x="300" y="165"/>
                  </a:cubicBezTo>
                  <a:cubicBezTo>
                    <a:pt x="300" y="164"/>
                    <a:pt x="300" y="161"/>
                    <a:pt x="300" y="160"/>
                  </a:cubicBezTo>
                  <a:cubicBezTo>
                    <a:pt x="300" y="159"/>
                    <a:pt x="300" y="158"/>
                    <a:pt x="299" y="157"/>
                  </a:cubicBezTo>
                  <a:cubicBezTo>
                    <a:pt x="298" y="156"/>
                    <a:pt x="299" y="155"/>
                    <a:pt x="299" y="154"/>
                  </a:cubicBezTo>
                  <a:cubicBezTo>
                    <a:pt x="300" y="152"/>
                    <a:pt x="298" y="151"/>
                    <a:pt x="297" y="149"/>
                  </a:cubicBezTo>
                  <a:cubicBezTo>
                    <a:pt x="296" y="147"/>
                    <a:pt x="296" y="145"/>
                    <a:pt x="295" y="144"/>
                  </a:cubicBezTo>
                  <a:cubicBezTo>
                    <a:pt x="294" y="143"/>
                    <a:pt x="293" y="142"/>
                    <a:pt x="292" y="142"/>
                  </a:cubicBezTo>
                  <a:cubicBezTo>
                    <a:pt x="291" y="141"/>
                    <a:pt x="290" y="137"/>
                    <a:pt x="287" y="134"/>
                  </a:cubicBezTo>
                  <a:cubicBezTo>
                    <a:pt x="285" y="131"/>
                    <a:pt x="285" y="129"/>
                    <a:pt x="284" y="128"/>
                  </a:cubicBezTo>
                  <a:cubicBezTo>
                    <a:pt x="283" y="127"/>
                    <a:pt x="281" y="124"/>
                    <a:pt x="281" y="123"/>
                  </a:cubicBezTo>
                  <a:cubicBezTo>
                    <a:pt x="280" y="122"/>
                    <a:pt x="278" y="118"/>
                    <a:pt x="277" y="116"/>
                  </a:cubicBezTo>
                  <a:cubicBezTo>
                    <a:pt x="275" y="114"/>
                    <a:pt x="273" y="111"/>
                    <a:pt x="272" y="109"/>
                  </a:cubicBezTo>
                  <a:cubicBezTo>
                    <a:pt x="270" y="106"/>
                    <a:pt x="269" y="104"/>
                    <a:pt x="267" y="102"/>
                  </a:cubicBezTo>
                  <a:cubicBezTo>
                    <a:pt x="266" y="100"/>
                    <a:pt x="265" y="97"/>
                    <a:pt x="263" y="95"/>
                  </a:cubicBezTo>
                  <a:cubicBezTo>
                    <a:pt x="262" y="93"/>
                    <a:pt x="261" y="91"/>
                    <a:pt x="260" y="89"/>
                  </a:cubicBezTo>
                  <a:cubicBezTo>
                    <a:pt x="259" y="86"/>
                    <a:pt x="260" y="86"/>
                    <a:pt x="259" y="85"/>
                  </a:cubicBezTo>
                  <a:cubicBezTo>
                    <a:pt x="258" y="83"/>
                    <a:pt x="258" y="82"/>
                    <a:pt x="257" y="80"/>
                  </a:cubicBezTo>
                  <a:cubicBezTo>
                    <a:pt x="257" y="78"/>
                    <a:pt x="258" y="78"/>
                    <a:pt x="259" y="79"/>
                  </a:cubicBezTo>
                  <a:cubicBezTo>
                    <a:pt x="261" y="81"/>
                    <a:pt x="259" y="78"/>
                    <a:pt x="259" y="77"/>
                  </a:cubicBezTo>
                  <a:cubicBezTo>
                    <a:pt x="258" y="76"/>
                    <a:pt x="257" y="75"/>
                    <a:pt x="257" y="74"/>
                  </a:cubicBezTo>
                  <a:cubicBezTo>
                    <a:pt x="257" y="73"/>
                    <a:pt x="255" y="72"/>
                    <a:pt x="254" y="71"/>
                  </a:cubicBezTo>
                  <a:cubicBezTo>
                    <a:pt x="254" y="71"/>
                    <a:pt x="252" y="68"/>
                    <a:pt x="251" y="68"/>
                  </a:cubicBezTo>
                  <a:cubicBezTo>
                    <a:pt x="251" y="67"/>
                    <a:pt x="251" y="67"/>
                    <a:pt x="251" y="66"/>
                  </a:cubicBezTo>
                  <a:cubicBezTo>
                    <a:pt x="251" y="65"/>
                    <a:pt x="249" y="64"/>
                    <a:pt x="249" y="63"/>
                  </a:cubicBezTo>
                  <a:cubicBezTo>
                    <a:pt x="248" y="62"/>
                    <a:pt x="247" y="59"/>
                    <a:pt x="246" y="58"/>
                  </a:cubicBezTo>
                  <a:cubicBezTo>
                    <a:pt x="246" y="56"/>
                    <a:pt x="244" y="54"/>
                    <a:pt x="243" y="52"/>
                  </a:cubicBezTo>
                  <a:cubicBezTo>
                    <a:pt x="243" y="51"/>
                    <a:pt x="241" y="49"/>
                    <a:pt x="240" y="48"/>
                  </a:cubicBezTo>
                  <a:cubicBezTo>
                    <a:pt x="240" y="47"/>
                    <a:pt x="238" y="43"/>
                    <a:pt x="237" y="42"/>
                  </a:cubicBezTo>
                  <a:cubicBezTo>
                    <a:pt x="237" y="40"/>
                    <a:pt x="235" y="38"/>
                    <a:pt x="235" y="36"/>
                  </a:cubicBezTo>
                  <a:cubicBezTo>
                    <a:pt x="235" y="35"/>
                    <a:pt x="235" y="34"/>
                    <a:pt x="234" y="33"/>
                  </a:cubicBezTo>
                  <a:cubicBezTo>
                    <a:pt x="233" y="33"/>
                    <a:pt x="232" y="31"/>
                    <a:pt x="232" y="30"/>
                  </a:cubicBezTo>
                  <a:cubicBezTo>
                    <a:pt x="232" y="28"/>
                    <a:pt x="231" y="27"/>
                    <a:pt x="231" y="26"/>
                  </a:cubicBezTo>
                  <a:cubicBezTo>
                    <a:pt x="230" y="25"/>
                    <a:pt x="229" y="23"/>
                    <a:pt x="229" y="22"/>
                  </a:cubicBezTo>
                  <a:cubicBezTo>
                    <a:pt x="229" y="20"/>
                    <a:pt x="228" y="19"/>
                    <a:pt x="228" y="18"/>
                  </a:cubicBezTo>
                  <a:cubicBezTo>
                    <a:pt x="227" y="17"/>
                    <a:pt x="227" y="16"/>
                    <a:pt x="226" y="16"/>
                  </a:cubicBezTo>
                  <a:cubicBezTo>
                    <a:pt x="225" y="16"/>
                    <a:pt x="226" y="15"/>
                    <a:pt x="226" y="13"/>
                  </a:cubicBezTo>
                  <a:cubicBezTo>
                    <a:pt x="226" y="11"/>
                    <a:pt x="225" y="12"/>
                    <a:pt x="225" y="13"/>
                  </a:cubicBezTo>
                  <a:cubicBezTo>
                    <a:pt x="225" y="14"/>
                    <a:pt x="224" y="15"/>
                    <a:pt x="224" y="16"/>
                  </a:cubicBezTo>
                  <a:cubicBezTo>
                    <a:pt x="223" y="16"/>
                    <a:pt x="222" y="17"/>
                    <a:pt x="221" y="17"/>
                  </a:cubicBezTo>
                  <a:cubicBezTo>
                    <a:pt x="220" y="17"/>
                    <a:pt x="218" y="16"/>
                    <a:pt x="218" y="16"/>
                  </a:cubicBezTo>
                  <a:cubicBezTo>
                    <a:pt x="218" y="15"/>
                    <a:pt x="220" y="14"/>
                    <a:pt x="221" y="14"/>
                  </a:cubicBezTo>
                  <a:cubicBezTo>
                    <a:pt x="222" y="14"/>
                    <a:pt x="223" y="13"/>
                    <a:pt x="223" y="13"/>
                  </a:cubicBezTo>
                  <a:cubicBezTo>
                    <a:pt x="224" y="13"/>
                    <a:pt x="224" y="12"/>
                    <a:pt x="224" y="11"/>
                  </a:cubicBezTo>
                  <a:cubicBezTo>
                    <a:pt x="223" y="11"/>
                    <a:pt x="223" y="10"/>
                    <a:pt x="222" y="10"/>
                  </a:cubicBezTo>
                  <a:cubicBezTo>
                    <a:pt x="221" y="9"/>
                    <a:pt x="221" y="9"/>
                    <a:pt x="221" y="8"/>
                  </a:cubicBezTo>
                  <a:cubicBezTo>
                    <a:pt x="221" y="8"/>
                    <a:pt x="222" y="6"/>
                    <a:pt x="223" y="7"/>
                  </a:cubicBezTo>
                  <a:cubicBezTo>
                    <a:pt x="223" y="8"/>
                    <a:pt x="224" y="8"/>
                    <a:pt x="224" y="7"/>
                  </a:cubicBezTo>
                  <a:cubicBezTo>
                    <a:pt x="223" y="6"/>
                    <a:pt x="223" y="5"/>
                    <a:pt x="223" y="4"/>
                  </a:cubicBezTo>
                  <a:cubicBezTo>
                    <a:pt x="223" y="4"/>
                    <a:pt x="222" y="4"/>
                    <a:pt x="221" y="4"/>
                  </a:cubicBezTo>
                  <a:cubicBezTo>
                    <a:pt x="220" y="3"/>
                    <a:pt x="219" y="3"/>
                    <a:pt x="219" y="2"/>
                  </a:cubicBezTo>
                  <a:cubicBezTo>
                    <a:pt x="219" y="2"/>
                    <a:pt x="215" y="2"/>
                    <a:pt x="212" y="1"/>
                  </a:cubicBezTo>
                  <a:cubicBezTo>
                    <a:pt x="210" y="1"/>
                    <a:pt x="208" y="0"/>
                    <a:pt x="207" y="0"/>
                  </a:cubicBezTo>
                  <a:cubicBezTo>
                    <a:pt x="206" y="0"/>
                    <a:pt x="206" y="0"/>
                    <a:pt x="204" y="1"/>
                  </a:cubicBezTo>
                  <a:cubicBezTo>
                    <a:pt x="203" y="2"/>
                    <a:pt x="201" y="3"/>
                    <a:pt x="201" y="5"/>
                  </a:cubicBezTo>
                  <a:cubicBezTo>
                    <a:pt x="201" y="7"/>
                    <a:pt x="202" y="8"/>
                    <a:pt x="203" y="9"/>
                  </a:cubicBezTo>
                  <a:cubicBezTo>
                    <a:pt x="204" y="11"/>
                    <a:pt x="203" y="12"/>
                    <a:pt x="203" y="14"/>
                  </a:cubicBezTo>
                  <a:cubicBezTo>
                    <a:pt x="203" y="16"/>
                    <a:pt x="205" y="19"/>
                    <a:pt x="203" y="20"/>
                  </a:cubicBezTo>
                  <a:cubicBezTo>
                    <a:pt x="201" y="20"/>
                    <a:pt x="199" y="21"/>
                    <a:pt x="198" y="19"/>
                  </a:cubicBezTo>
                  <a:cubicBezTo>
                    <a:pt x="197" y="18"/>
                    <a:pt x="199" y="17"/>
                    <a:pt x="197" y="15"/>
                  </a:cubicBezTo>
                  <a:cubicBezTo>
                    <a:pt x="196" y="13"/>
                    <a:pt x="196" y="12"/>
                    <a:pt x="196" y="12"/>
                  </a:cubicBezTo>
                  <a:cubicBezTo>
                    <a:pt x="196" y="12"/>
                    <a:pt x="105" y="18"/>
                    <a:pt x="103" y="18"/>
                  </a:cubicBezTo>
                  <a:cubicBezTo>
                    <a:pt x="101" y="19"/>
                    <a:pt x="100" y="17"/>
                    <a:pt x="99" y="16"/>
                  </a:cubicBezTo>
                  <a:cubicBezTo>
                    <a:pt x="98" y="15"/>
                    <a:pt x="98" y="14"/>
                    <a:pt x="98" y="12"/>
                  </a:cubicBezTo>
                  <a:cubicBezTo>
                    <a:pt x="97" y="10"/>
                    <a:pt x="96" y="8"/>
                    <a:pt x="94" y="7"/>
                  </a:cubicBezTo>
                  <a:cubicBezTo>
                    <a:pt x="94" y="7"/>
                    <a:pt x="6" y="15"/>
                    <a:pt x="4" y="16"/>
                  </a:cubicBezTo>
                  <a:cubicBezTo>
                    <a:pt x="1" y="16"/>
                    <a:pt x="3" y="17"/>
                    <a:pt x="2" y="19"/>
                  </a:cubicBezTo>
                  <a:cubicBezTo>
                    <a:pt x="1" y="21"/>
                    <a:pt x="0" y="22"/>
                    <a:pt x="2" y="23"/>
                  </a:cubicBezTo>
                  <a:cubicBezTo>
                    <a:pt x="4" y="25"/>
                    <a:pt x="4" y="25"/>
                    <a:pt x="5" y="26"/>
                  </a:cubicBezTo>
                  <a:cubicBezTo>
                    <a:pt x="5" y="27"/>
                    <a:pt x="6" y="27"/>
                    <a:pt x="8" y="28"/>
                  </a:cubicBezTo>
                  <a:cubicBezTo>
                    <a:pt x="9" y="29"/>
                    <a:pt x="11" y="30"/>
                    <a:pt x="10" y="32"/>
                  </a:cubicBezTo>
                  <a:cubicBezTo>
                    <a:pt x="9" y="34"/>
                    <a:pt x="9" y="35"/>
                    <a:pt x="9" y="36"/>
                  </a:cubicBezTo>
                  <a:cubicBezTo>
                    <a:pt x="9" y="38"/>
                    <a:pt x="10" y="39"/>
                    <a:pt x="9" y="41"/>
                  </a:cubicBezTo>
                  <a:cubicBezTo>
                    <a:pt x="10" y="40"/>
                    <a:pt x="10" y="40"/>
                    <a:pt x="10" y="41"/>
                  </a:cubicBezTo>
                  <a:cubicBezTo>
                    <a:pt x="10" y="43"/>
                    <a:pt x="10" y="43"/>
                    <a:pt x="9" y="44"/>
                  </a:cubicBezTo>
                  <a:cubicBezTo>
                    <a:pt x="7" y="46"/>
                    <a:pt x="10" y="45"/>
                    <a:pt x="11" y="45"/>
                  </a:cubicBezTo>
                  <a:cubicBezTo>
                    <a:pt x="12" y="45"/>
                    <a:pt x="14" y="44"/>
                    <a:pt x="15" y="43"/>
                  </a:cubicBezTo>
                  <a:cubicBezTo>
                    <a:pt x="16" y="41"/>
                    <a:pt x="15" y="41"/>
                    <a:pt x="16" y="41"/>
                  </a:cubicBezTo>
                  <a:cubicBezTo>
                    <a:pt x="16" y="40"/>
                    <a:pt x="17" y="40"/>
                    <a:pt x="18" y="40"/>
                  </a:cubicBezTo>
                  <a:cubicBezTo>
                    <a:pt x="19" y="40"/>
                    <a:pt x="19" y="39"/>
                    <a:pt x="20" y="38"/>
                  </a:cubicBezTo>
                  <a:cubicBezTo>
                    <a:pt x="20" y="38"/>
                    <a:pt x="20" y="37"/>
                    <a:pt x="20" y="36"/>
                  </a:cubicBezTo>
                  <a:cubicBezTo>
                    <a:pt x="19" y="35"/>
                    <a:pt x="19" y="34"/>
                    <a:pt x="18" y="34"/>
                  </a:cubicBezTo>
                  <a:cubicBezTo>
                    <a:pt x="18" y="33"/>
                    <a:pt x="17" y="32"/>
                    <a:pt x="18" y="32"/>
                  </a:cubicBezTo>
                  <a:cubicBezTo>
                    <a:pt x="19" y="32"/>
                    <a:pt x="19" y="33"/>
                    <a:pt x="20" y="34"/>
                  </a:cubicBezTo>
                  <a:cubicBezTo>
                    <a:pt x="21" y="34"/>
                    <a:pt x="21" y="35"/>
                    <a:pt x="22" y="36"/>
                  </a:cubicBezTo>
                  <a:cubicBezTo>
                    <a:pt x="22" y="37"/>
                    <a:pt x="23" y="35"/>
                    <a:pt x="23" y="34"/>
                  </a:cubicBezTo>
                  <a:cubicBezTo>
                    <a:pt x="24" y="32"/>
                    <a:pt x="25" y="33"/>
                    <a:pt x="25" y="33"/>
                  </a:cubicBezTo>
                  <a:cubicBezTo>
                    <a:pt x="25" y="33"/>
                    <a:pt x="25" y="35"/>
                    <a:pt x="26" y="36"/>
                  </a:cubicBezTo>
                  <a:cubicBezTo>
                    <a:pt x="27" y="36"/>
                    <a:pt x="27" y="37"/>
                    <a:pt x="26" y="38"/>
                  </a:cubicBezTo>
                  <a:cubicBezTo>
                    <a:pt x="25" y="39"/>
                    <a:pt x="23" y="40"/>
                    <a:pt x="24" y="40"/>
                  </a:cubicBezTo>
                  <a:cubicBezTo>
                    <a:pt x="25" y="39"/>
                    <a:pt x="28" y="39"/>
                    <a:pt x="30" y="39"/>
                  </a:cubicBezTo>
                  <a:cubicBezTo>
                    <a:pt x="31" y="38"/>
                    <a:pt x="33" y="38"/>
                    <a:pt x="34" y="38"/>
                  </a:cubicBezTo>
                  <a:cubicBezTo>
                    <a:pt x="35" y="38"/>
                    <a:pt x="38" y="38"/>
                    <a:pt x="39" y="37"/>
                  </a:cubicBezTo>
                  <a:cubicBezTo>
                    <a:pt x="40" y="37"/>
                    <a:pt x="40" y="36"/>
                    <a:pt x="41" y="36"/>
                  </a:cubicBezTo>
                  <a:cubicBezTo>
                    <a:pt x="42" y="36"/>
                    <a:pt x="41" y="35"/>
                    <a:pt x="42" y="35"/>
                  </a:cubicBezTo>
                  <a:cubicBezTo>
                    <a:pt x="43" y="35"/>
                    <a:pt x="43" y="35"/>
                    <a:pt x="43" y="34"/>
                  </a:cubicBezTo>
                  <a:cubicBezTo>
                    <a:pt x="44" y="33"/>
                    <a:pt x="45" y="34"/>
                    <a:pt x="45" y="34"/>
                  </a:cubicBezTo>
                  <a:cubicBezTo>
                    <a:pt x="46" y="35"/>
                    <a:pt x="46" y="35"/>
                    <a:pt x="47" y="35"/>
                  </a:cubicBezTo>
                  <a:cubicBezTo>
                    <a:pt x="48" y="34"/>
                    <a:pt x="49" y="34"/>
                    <a:pt x="50" y="33"/>
                  </a:cubicBezTo>
                  <a:cubicBezTo>
                    <a:pt x="51" y="33"/>
                    <a:pt x="53" y="33"/>
                    <a:pt x="54" y="34"/>
                  </a:cubicBezTo>
                  <a:cubicBezTo>
                    <a:pt x="55" y="34"/>
                    <a:pt x="56" y="35"/>
                    <a:pt x="57" y="35"/>
                  </a:cubicBezTo>
                  <a:cubicBezTo>
                    <a:pt x="58" y="36"/>
                    <a:pt x="57" y="37"/>
                    <a:pt x="56" y="37"/>
                  </a:cubicBezTo>
                  <a:cubicBezTo>
                    <a:pt x="55" y="37"/>
                    <a:pt x="54" y="37"/>
                    <a:pt x="53" y="37"/>
                  </a:cubicBezTo>
                  <a:cubicBezTo>
                    <a:pt x="52" y="37"/>
                    <a:pt x="50" y="37"/>
                    <a:pt x="49" y="38"/>
                  </a:cubicBezTo>
                  <a:cubicBezTo>
                    <a:pt x="48" y="38"/>
                    <a:pt x="51" y="39"/>
                    <a:pt x="52" y="38"/>
                  </a:cubicBezTo>
                  <a:cubicBezTo>
                    <a:pt x="54" y="38"/>
                    <a:pt x="55" y="39"/>
                    <a:pt x="56" y="39"/>
                  </a:cubicBezTo>
                  <a:cubicBezTo>
                    <a:pt x="57" y="40"/>
                    <a:pt x="59" y="40"/>
                    <a:pt x="61" y="41"/>
                  </a:cubicBezTo>
                  <a:cubicBezTo>
                    <a:pt x="63" y="41"/>
                    <a:pt x="65" y="42"/>
                    <a:pt x="66" y="43"/>
                  </a:cubicBezTo>
                  <a:cubicBezTo>
                    <a:pt x="67" y="43"/>
                    <a:pt x="69" y="45"/>
                    <a:pt x="70" y="45"/>
                  </a:cubicBezTo>
                  <a:cubicBezTo>
                    <a:pt x="72" y="46"/>
                    <a:pt x="73" y="46"/>
                    <a:pt x="72" y="45"/>
                  </a:cubicBezTo>
                  <a:cubicBezTo>
                    <a:pt x="72" y="45"/>
                    <a:pt x="71" y="45"/>
                    <a:pt x="71" y="44"/>
                  </a:cubicBezTo>
                  <a:cubicBezTo>
                    <a:pt x="71" y="43"/>
                    <a:pt x="71" y="43"/>
                    <a:pt x="71" y="42"/>
                  </a:cubicBezTo>
                  <a:cubicBezTo>
                    <a:pt x="71" y="41"/>
                    <a:pt x="69" y="41"/>
                    <a:pt x="69" y="42"/>
                  </a:cubicBezTo>
                  <a:cubicBezTo>
                    <a:pt x="69" y="42"/>
                    <a:pt x="68" y="42"/>
                    <a:pt x="68" y="42"/>
                  </a:cubicBezTo>
                  <a:cubicBezTo>
                    <a:pt x="67" y="42"/>
                    <a:pt x="67" y="40"/>
                    <a:pt x="68" y="40"/>
                  </a:cubicBezTo>
                  <a:cubicBezTo>
                    <a:pt x="69" y="40"/>
                    <a:pt x="70" y="40"/>
                    <a:pt x="70" y="39"/>
                  </a:cubicBezTo>
                  <a:cubicBezTo>
                    <a:pt x="70" y="38"/>
                    <a:pt x="71" y="39"/>
                    <a:pt x="71" y="40"/>
                  </a:cubicBezTo>
                  <a:cubicBezTo>
                    <a:pt x="72" y="41"/>
                    <a:pt x="72" y="42"/>
                    <a:pt x="72" y="41"/>
                  </a:cubicBezTo>
                  <a:cubicBezTo>
                    <a:pt x="73" y="40"/>
                    <a:pt x="75" y="40"/>
                    <a:pt x="76" y="40"/>
                  </a:cubicBezTo>
                  <a:cubicBezTo>
                    <a:pt x="77" y="40"/>
                    <a:pt x="75" y="41"/>
                    <a:pt x="74" y="41"/>
                  </a:cubicBezTo>
                  <a:cubicBezTo>
                    <a:pt x="73" y="41"/>
                    <a:pt x="73" y="42"/>
                    <a:pt x="73" y="43"/>
                  </a:cubicBezTo>
                  <a:cubicBezTo>
                    <a:pt x="72" y="44"/>
                    <a:pt x="73" y="45"/>
                    <a:pt x="74" y="45"/>
                  </a:cubicBezTo>
                  <a:cubicBezTo>
                    <a:pt x="75" y="45"/>
                    <a:pt x="76" y="44"/>
                    <a:pt x="77" y="45"/>
                  </a:cubicBezTo>
                  <a:cubicBezTo>
                    <a:pt x="78" y="45"/>
                    <a:pt x="78" y="44"/>
                    <a:pt x="79" y="44"/>
                  </a:cubicBezTo>
                  <a:cubicBezTo>
                    <a:pt x="80" y="43"/>
                    <a:pt x="80" y="45"/>
                    <a:pt x="81" y="46"/>
                  </a:cubicBezTo>
                  <a:cubicBezTo>
                    <a:pt x="82" y="47"/>
                    <a:pt x="82" y="48"/>
                    <a:pt x="83" y="47"/>
                  </a:cubicBezTo>
                  <a:cubicBezTo>
                    <a:pt x="83" y="47"/>
                    <a:pt x="84" y="47"/>
                    <a:pt x="84" y="47"/>
                  </a:cubicBezTo>
                  <a:cubicBezTo>
                    <a:pt x="85" y="48"/>
                    <a:pt x="84" y="49"/>
                    <a:pt x="83" y="49"/>
                  </a:cubicBezTo>
                  <a:cubicBezTo>
                    <a:pt x="82" y="50"/>
                    <a:pt x="80" y="49"/>
                    <a:pt x="80" y="48"/>
                  </a:cubicBezTo>
                  <a:cubicBezTo>
                    <a:pt x="79" y="47"/>
                    <a:pt x="78" y="46"/>
                    <a:pt x="77" y="46"/>
                  </a:cubicBezTo>
                  <a:cubicBezTo>
                    <a:pt x="76" y="46"/>
                    <a:pt x="76" y="48"/>
                    <a:pt x="77" y="48"/>
                  </a:cubicBezTo>
                  <a:cubicBezTo>
                    <a:pt x="79" y="49"/>
                    <a:pt x="79" y="50"/>
                    <a:pt x="81" y="51"/>
                  </a:cubicBezTo>
                  <a:cubicBezTo>
                    <a:pt x="82" y="52"/>
                    <a:pt x="82" y="52"/>
                    <a:pt x="84" y="53"/>
                  </a:cubicBezTo>
                  <a:cubicBezTo>
                    <a:pt x="86" y="53"/>
                    <a:pt x="87" y="55"/>
                    <a:pt x="88" y="56"/>
                  </a:cubicBezTo>
                  <a:cubicBezTo>
                    <a:pt x="89" y="57"/>
                    <a:pt x="89" y="59"/>
                    <a:pt x="89" y="60"/>
                  </a:cubicBezTo>
                  <a:cubicBezTo>
                    <a:pt x="90" y="61"/>
                    <a:pt x="89" y="62"/>
                    <a:pt x="90" y="62"/>
                  </a:cubicBezTo>
                  <a:cubicBezTo>
                    <a:pt x="91" y="62"/>
                    <a:pt x="92" y="63"/>
                    <a:pt x="92" y="62"/>
                  </a:cubicBezTo>
                  <a:cubicBezTo>
                    <a:pt x="93" y="62"/>
                    <a:pt x="95" y="61"/>
                    <a:pt x="95" y="61"/>
                  </a:cubicBezTo>
                  <a:cubicBezTo>
                    <a:pt x="96" y="60"/>
                    <a:pt x="99" y="61"/>
                    <a:pt x="100" y="60"/>
                  </a:cubicBezTo>
                  <a:cubicBezTo>
                    <a:pt x="101" y="60"/>
                    <a:pt x="102" y="59"/>
                    <a:pt x="103" y="58"/>
                  </a:cubicBezTo>
                  <a:cubicBezTo>
                    <a:pt x="103" y="57"/>
                    <a:pt x="104" y="55"/>
                    <a:pt x="105" y="55"/>
                  </a:cubicBezTo>
                  <a:cubicBezTo>
                    <a:pt x="105" y="56"/>
                    <a:pt x="105" y="57"/>
                    <a:pt x="105" y="58"/>
                  </a:cubicBezTo>
                  <a:cubicBezTo>
                    <a:pt x="104" y="59"/>
                    <a:pt x="104" y="60"/>
                    <a:pt x="105" y="59"/>
                  </a:cubicBezTo>
                  <a:cubicBezTo>
                    <a:pt x="107" y="58"/>
                    <a:pt x="109" y="56"/>
                    <a:pt x="111" y="55"/>
                  </a:cubicBezTo>
                  <a:cubicBezTo>
                    <a:pt x="112" y="53"/>
                    <a:pt x="115" y="51"/>
                    <a:pt x="116" y="51"/>
                  </a:cubicBezTo>
                  <a:cubicBezTo>
                    <a:pt x="117" y="51"/>
                    <a:pt x="118" y="49"/>
                    <a:pt x="120" y="50"/>
                  </a:cubicBezTo>
                  <a:cubicBezTo>
                    <a:pt x="121" y="50"/>
                    <a:pt x="122" y="50"/>
                    <a:pt x="123" y="50"/>
                  </a:cubicBezTo>
                  <a:cubicBezTo>
                    <a:pt x="124" y="50"/>
                    <a:pt x="124" y="49"/>
                    <a:pt x="124" y="49"/>
                  </a:cubicBezTo>
                  <a:cubicBezTo>
                    <a:pt x="123" y="48"/>
                    <a:pt x="122" y="48"/>
                    <a:pt x="122" y="48"/>
                  </a:cubicBezTo>
                  <a:cubicBezTo>
                    <a:pt x="121" y="48"/>
                    <a:pt x="120" y="48"/>
                    <a:pt x="120" y="47"/>
                  </a:cubicBezTo>
                  <a:cubicBezTo>
                    <a:pt x="120" y="47"/>
                    <a:pt x="120" y="46"/>
                    <a:pt x="122" y="46"/>
                  </a:cubicBezTo>
                  <a:cubicBezTo>
                    <a:pt x="123" y="47"/>
                    <a:pt x="122" y="45"/>
                    <a:pt x="122" y="44"/>
                  </a:cubicBezTo>
                  <a:cubicBezTo>
                    <a:pt x="122" y="44"/>
                    <a:pt x="122" y="43"/>
                    <a:pt x="123" y="43"/>
                  </a:cubicBezTo>
                  <a:cubicBezTo>
                    <a:pt x="124" y="42"/>
                    <a:pt x="125" y="42"/>
                    <a:pt x="125" y="42"/>
                  </a:cubicBezTo>
                  <a:cubicBezTo>
                    <a:pt x="125" y="41"/>
                    <a:pt x="126" y="41"/>
                    <a:pt x="127" y="41"/>
                  </a:cubicBezTo>
                  <a:cubicBezTo>
                    <a:pt x="127" y="40"/>
                    <a:pt x="128" y="40"/>
                    <a:pt x="128" y="41"/>
                  </a:cubicBezTo>
                  <a:cubicBezTo>
                    <a:pt x="129" y="42"/>
                    <a:pt x="129" y="42"/>
                    <a:pt x="130" y="41"/>
                  </a:cubicBezTo>
                  <a:cubicBezTo>
                    <a:pt x="130" y="41"/>
                    <a:pt x="131" y="41"/>
                    <a:pt x="133" y="40"/>
                  </a:cubicBezTo>
                  <a:cubicBezTo>
                    <a:pt x="134" y="39"/>
                    <a:pt x="135" y="40"/>
                    <a:pt x="135" y="40"/>
                  </a:cubicBezTo>
                  <a:cubicBezTo>
                    <a:pt x="136" y="41"/>
                    <a:pt x="137" y="42"/>
                    <a:pt x="139" y="43"/>
                  </a:cubicBezTo>
                  <a:cubicBezTo>
                    <a:pt x="141" y="44"/>
                    <a:pt x="142" y="44"/>
                    <a:pt x="144" y="44"/>
                  </a:cubicBezTo>
                  <a:cubicBezTo>
                    <a:pt x="145" y="45"/>
                    <a:pt x="147" y="46"/>
                    <a:pt x="148" y="46"/>
                  </a:cubicBezTo>
                  <a:cubicBezTo>
                    <a:pt x="149" y="47"/>
                    <a:pt x="150" y="48"/>
                    <a:pt x="150" y="49"/>
                  </a:cubicBezTo>
                  <a:cubicBezTo>
                    <a:pt x="151" y="50"/>
                    <a:pt x="152" y="51"/>
                    <a:pt x="152" y="52"/>
                  </a:cubicBezTo>
                  <a:cubicBezTo>
                    <a:pt x="153" y="53"/>
                    <a:pt x="154" y="54"/>
                    <a:pt x="154" y="54"/>
                  </a:cubicBezTo>
                  <a:cubicBezTo>
                    <a:pt x="155" y="54"/>
                    <a:pt x="156" y="55"/>
                    <a:pt x="156" y="55"/>
                  </a:cubicBezTo>
                  <a:cubicBezTo>
                    <a:pt x="157" y="55"/>
                    <a:pt x="158" y="55"/>
                    <a:pt x="159" y="55"/>
                  </a:cubicBezTo>
                  <a:cubicBezTo>
                    <a:pt x="159" y="56"/>
                    <a:pt x="159" y="58"/>
                    <a:pt x="159" y="60"/>
                  </a:cubicBezTo>
                  <a:cubicBezTo>
                    <a:pt x="159" y="61"/>
                    <a:pt x="160" y="62"/>
                    <a:pt x="161" y="62"/>
                  </a:cubicBezTo>
                  <a:cubicBezTo>
                    <a:pt x="161" y="63"/>
                    <a:pt x="162" y="62"/>
                    <a:pt x="163" y="63"/>
                  </a:cubicBezTo>
                  <a:cubicBezTo>
                    <a:pt x="164" y="64"/>
                    <a:pt x="165" y="64"/>
                    <a:pt x="165" y="64"/>
                  </a:cubicBezTo>
                  <a:cubicBezTo>
                    <a:pt x="166" y="64"/>
                    <a:pt x="167" y="64"/>
                    <a:pt x="167" y="65"/>
                  </a:cubicBezTo>
                  <a:cubicBezTo>
                    <a:pt x="168" y="66"/>
                    <a:pt x="169" y="67"/>
                    <a:pt x="169" y="68"/>
                  </a:cubicBezTo>
                  <a:cubicBezTo>
                    <a:pt x="170" y="69"/>
                    <a:pt x="169" y="69"/>
                    <a:pt x="170" y="70"/>
                  </a:cubicBezTo>
                  <a:cubicBezTo>
                    <a:pt x="171" y="70"/>
                    <a:pt x="173" y="70"/>
                    <a:pt x="173" y="71"/>
                  </a:cubicBezTo>
                  <a:cubicBezTo>
                    <a:pt x="173" y="71"/>
                    <a:pt x="173" y="73"/>
                    <a:pt x="174" y="73"/>
                  </a:cubicBezTo>
                  <a:cubicBezTo>
                    <a:pt x="174" y="74"/>
                    <a:pt x="174" y="75"/>
                    <a:pt x="175" y="76"/>
                  </a:cubicBezTo>
                  <a:cubicBezTo>
                    <a:pt x="176" y="77"/>
                    <a:pt x="176" y="74"/>
                    <a:pt x="176" y="74"/>
                  </a:cubicBezTo>
                  <a:cubicBezTo>
                    <a:pt x="177" y="74"/>
                    <a:pt x="180" y="74"/>
                    <a:pt x="181" y="74"/>
                  </a:cubicBezTo>
                  <a:cubicBezTo>
                    <a:pt x="182" y="73"/>
                    <a:pt x="183" y="74"/>
                    <a:pt x="184" y="75"/>
                  </a:cubicBezTo>
                  <a:cubicBezTo>
                    <a:pt x="184" y="76"/>
                    <a:pt x="184" y="76"/>
                    <a:pt x="184" y="77"/>
                  </a:cubicBezTo>
                  <a:cubicBezTo>
                    <a:pt x="185" y="77"/>
                    <a:pt x="186" y="77"/>
                    <a:pt x="186" y="78"/>
                  </a:cubicBezTo>
                  <a:cubicBezTo>
                    <a:pt x="186" y="79"/>
                    <a:pt x="187" y="80"/>
                    <a:pt x="187" y="81"/>
                  </a:cubicBezTo>
                  <a:cubicBezTo>
                    <a:pt x="188" y="81"/>
                    <a:pt x="189" y="83"/>
                    <a:pt x="190" y="83"/>
                  </a:cubicBezTo>
                  <a:cubicBezTo>
                    <a:pt x="191" y="84"/>
                    <a:pt x="191" y="85"/>
                    <a:pt x="192" y="86"/>
                  </a:cubicBezTo>
                  <a:cubicBezTo>
                    <a:pt x="192" y="87"/>
                    <a:pt x="191" y="87"/>
                    <a:pt x="191" y="87"/>
                  </a:cubicBezTo>
                  <a:cubicBezTo>
                    <a:pt x="190" y="87"/>
                    <a:pt x="192" y="88"/>
                    <a:pt x="191" y="90"/>
                  </a:cubicBezTo>
                  <a:cubicBezTo>
                    <a:pt x="191" y="91"/>
                    <a:pt x="192" y="91"/>
                    <a:pt x="192" y="92"/>
                  </a:cubicBezTo>
                  <a:cubicBezTo>
                    <a:pt x="192" y="93"/>
                    <a:pt x="192" y="95"/>
                    <a:pt x="193" y="95"/>
                  </a:cubicBezTo>
                  <a:cubicBezTo>
                    <a:pt x="193" y="96"/>
                    <a:pt x="193" y="98"/>
                    <a:pt x="192" y="100"/>
                  </a:cubicBezTo>
                  <a:cubicBezTo>
                    <a:pt x="192" y="101"/>
                    <a:pt x="192" y="102"/>
                    <a:pt x="192" y="104"/>
                  </a:cubicBezTo>
                  <a:cubicBezTo>
                    <a:pt x="192" y="105"/>
                    <a:pt x="191" y="106"/>
                    <a:pt x="191" y="108"/>
                  </a:cubicBezTo>
                  <a:cubicBezTo>
                    <a:pt x="190" y="109"/>
                    <a:pt x="190" y="111"/>
                    <a:pt x="190" y="112"/>
                  </a:cubicBezTo>
                  <a:cubicBezTo>
                    <a:pt x="189" y="113"/>
                    <a:pt x="189" y="114"/>
                    <a:pt x="190" y="116"/>
                  </a:cubicBezTo>
                  <a:cubicBezTo>
                    <a:pt x="191" y="117"/>
                    <a:pt x="190" y="118"/>
                    <a:pt x="190" y="119"/>
                  </a:cubicBezTo>
                  <a:cubicBezTo>
                    <a:pt x="190" y="120"/>
                    <a:pt x="190" y="123"/>
                    <a:pt x="190" y="124"/>
                  </a:cubicBezTo>
                  <a:cubicBezTo>
                    <a:pt x="190" y="125"/>
                    <a:pt x="190" y="126"/>
                    <a:pt x="190" y="127"/>
                  </a:cubicBezTo>
                  <a:cubicBezTo>
                    <a:pt x="190" y="128"/>
                    <a:pt x="192" y="129"/>
                    <a:pt x="193" y="129"/>
                  </a:cubicBezTo>
                  <a:cubicBezTo>
                    <a:pt x="194" y="129"/>
                    <a:pt x="194" y="130"/>
                    <a:pt x="195" y="131"/>
                  </a:cubicBezTo>
                  <a:cubicBezTo>
                    <a:pt x="195" y="131"/>
                    <a:pt x="195" y="133"/>
                    <a:pt x="197" y="135"/>
                  </a:cubicBezTo>
                  <a:cubicBezTo>
                    <a:pt x="198" y="136"/>
                    <a:pt x="197" y="133"/>
                    <a:pt x="197" y="132"/>
                  </a:cubicBezTo>
                  <a:cubicBezTo>
                    <a:pt x="197" y="132"/>
                    <a:pt x="197" y="131"/>
                    <a:pt x="197" y="130"/>
                  </a:cubicBezTo>
                  <a:cubicBezTo>
                    <a:pt x="198" y="130"/>
                    <a:pt x="198" y="129"/>
                    <a:pt x="198" y="128"/>
                  </a:cubicBezTo>
                  <a:cubicBezTo>
                    <a:pt x="198" y="127"/>
                    <a:pt x="198" y="126"/>
                    <a:pt x="197" y="125"/>
                  </a:cubicBezTo>
                  <a:cubicBezTo>
                    <a:pt x="197" y="125"/>
                    <a:pt x="195" y="124"/>
                    <a:pt x="195" y="124"/>
                  </a:cubicBezTo>
                  <a:cubicBezTo>
                    <a:pt x="194" y="124"/>
                    <a:pt x="193" y="123"/>
                    <a:pt x="194" y="123"/>
                  </a:cubicBezTo>
                  <a:cubicBezTo>
                    <a:pt x="194" y="122"/>
                    <a:pt x="194" y="122"/>
                    <a:pt x="194" y="121"/>
                  </a:cubicBezTo>
                  <a:cubicBezTo>
                    <a:pt x="194" y="120"/>
                    <a:pt x="194" y="119"/>
                    <a:pt x="194" y="119"/>
                  </a:cubicBezTo>
                  <a:cubicBezTo>
                    <a:pt x="195" y="120"/>
                    <a:pt x="197" y="119"/>
                    <a:pt x="197" y="120"/>
                  </a:cubicBezTo>
                  <a:cubicBezTo>
                    <a:pt x="197" y="120"/>
                    <a:pt x="199" y="121"/>
                    <a:pt x="200" y="122"/>
                  </a:cubicBezTo>
                  <a:cubicBezTo>
                    <a:pt x="200" y="122"/>
                    <a:pt x="201" y="123"/>
                    <a:pt x="201" y="124"/>
                  </a:cubicBezTo>
                  <a:cubicBezTo>
                    <a:pt x="201" y="125"/>
                    <a:pt x="201" y="126"/>
                    <a:pt x="202" y="126"/>
                  </a:cubicBezTo>
                  <a:cubicBezTo>
                    <a:pt x="203" y="126"/>
                    <a:pt x="203" y="126"/>
                    <a:pt x="203" y="125"/>
                  </a:cubicBezTo>
                  <a:cubicBezTo>
                    <a:pt x="202" y="125"/>
                    <a:pt x="202" y="124"/>
                    <a:pt x="202" y="123"/>
                  </a:cubicBezTo>
                  <a:cubicBezTo>
                    <a:pt x="202" y="122"/>
                    <a:pt x="203" y="122"/>
                    <a:pt x="203" y="122"/>
                  </a:cubicBezTo>
                  <a:cubicBezTo>
                    <a:pt x="204" y="121"/>
                    <a:pt x="205" y="122"/>
                    <a:pt x="205" y="123"/>
                  </a:cubicBezTo>
                  <a:cubicBezTo>
                    <a:pt x="206" y="124"/>
                    <a:pt x="206" y="125"/>
                    <a:pt x="207" y="126"/>
                  </a:cubicBezTo>
                  <a:cubicBezTo>
                    <a:pt x="207" y="127"/>
                    <a:pt x="206" y="129"/>
                    <a:pt x="206" y="129"/>
                  </a:cubicBezTo>
                  <a:cubicBezTo>
                    <a:pt x="205" y="130"/>
                    <a:pt x="205" y="131"/>
                    <a:pt x="205" y="131"/>
                  </a:cubicBezTo>
                  <a:cubicBezTo>
                    <a:pt x="205" y="132"/>
                    <a:pt x="204" y="133"/>
                    <a:pt x="203" y="133"/>
                  </a:cubicBezTo>
                  <a:cubicBezTo>
                    <a:pt x="202" y="134"/>
                    <a:pt x="202" y="136"/>
                    <a:pt x="202" y="136"/>
                  </a:cubicBezTo>
                  <a:cubicBezTo>
                    <a:pt x="201" y="137"/>
                    <a:pt x="201" y="138"/>
                    <a:pt x="201" y="139"/>
                  </a:cubicBezTo>
                  <a:cubicBezTo>
                    <a:pt x="202" y="140"/>
                    <a:pt x="201" y="141"/>
                    <a:pt x="200" y="141"/>
                  </a:cubicBezTo>
                  <a:cubicBezTo>
                    <a:pt x="199" y="141"/>
                    <a:pt x="198" y="140"/>
                    <a:pt x="198" y="140"/>
                  </a:cubicBezTo>
                  <a:cubicBezTo>
                    <a:pt x="197" y="140"/>
                    <a:pt x="198" y="141"/>
                    <a:pt x="198" y="142"/>
                  </a:cubicBezTo>
                  <a:cubicBezTo>
                    <a:pt x="198" y="142"/>
                    <a:pt x="199" y="144"/>
                    <a:pt x="200" y="144"/>
                  </a:cubicBezTo>
                  <a:cubicBezTo>
                    <a:pt x="200" y="144"/>
                    <a:pt x="202" y="144"/>
                    <a:pt x="202" y="145"/>
                  </a:cubicBezTo>
                  <a:cubicBezTo>
                    <a:pt x="203" y="146"/>
                    <a:pt x="204" y="148"/>
                    <a:pt x="204" y="149"/>
                  </a:cubicBezTo>
                  <a:cubicBezTo>
                    <a:pt x="204" y="150"/>
                    <a:pt x="204" y="150"/>
                    <a:pt x="205" y="151"/>
                  </a:cubicBezTo>
                  <a:cubicBezTo>
                    <a:pt x="206" y="153"/>
                    <a:pt x="207" y="154"/>
                    <a:pt x="207" y="155"/>
                  </a:cubicBezTo>
                  <a:cubicBezTo>
                    <a:pt x="207" y="156"/>
                    <a:pt x="208" y="157"/>
                    <a:pt x="209" y="158"/>
                  </a:cubicBezTo>
                  <a:cubicBezTo>
                    <a:pt x="210" y="159"/>
                    <a:pt x="211" y="161"/>
                    <a:pt x="211" y="162"/>
                  </a:cubicBezTo>
                  <a:cubicBezTo>
                    <a:pt x="212" y="163"/>
                    <a:pt x="213" y="164"/>
                    <a:pt x="214" y="164"/>
                  </a:cubicBezTo>
                  <a:cubicBezTo>
                    <a:pt x="214" y="164"/>
                    <a:pt x="215" y="166"/>
                    <a:pt x="216" y="166"/>
                  </a:cubicBezTo>
                  <a:cubicBezTo>
                    <a:pt x="217" y="167"/>
                    <a:pt x="218" y="167"/>
                    <a:pt x="219" y="167"/>
                  </a:cubicBezTo>
                  <a:cubicBezTo>
                    <a:pt x="220" y="167"/>
                    <a:pt x="220" y="166"/>
                    <a:pt x="220" y="165"/>
                  </a:cubicBezTo>
                  <a:cubicBezTo>
                    <a:pt x="220" y="164"/>
                    <a:pt x="219" y="163"/>
                    <a:pt x="218" y="162"/>
                  </a:cubicBezTo>
                  <a:cubicBezTo>
                    <a:pt x="218" y="162"/>
                    <a:pt x="218" y="161"/>
                    <a:pt x="218" y="160"/>
                  </a:cubicBezTo>
                  <a:cubicBezTo>
                    <a:pt x="219" y="160"/>
                    <a:pt x="220" y="160"/>
                    <a:pt x="220" y="161"/>
                  </a:cubicBezTo>
                  <a:cubicBezTo>
                    <a:pt x="220" y="162"/>
                    <a:pt x="221" y="162"/>
                    <a:pt x="221" y="161"/>
                  </a:cubicBezTo>
                  <a:cubicBezTo>
                    <a:pt x="222" y="160"/>
                    <a:pt x="222" y="160"/>
                    <a:pt x="223" y="159"/>
                  </a:cubicBezTo>
                  <a:cubicBezTo>
                    <a:pt x="224" y="159"/>
                    <a:pt x="224" y="161"/>
                    <a:pt x="224" y="162"/>
                  </a:cubicBezTo>
                  <a:cubicBezTo>
                    <a:pt x="223" y="163"/>
                    <a:pt x="225" y="164"/>
                    <a:pt x="225" y="164"/>
                  </a:cubicBezTo>
                  <a:cubicBezTo>
                    <a:pt x="226" y="165"/>
                    <a:pt x="225" y="166"/>
                    <a:pt x="225" y="168"/>
                  </a:cubicBezTo>
                  <a:cubicBezTo>
                    <a:pt x="224" y="169"/>
                    <a:pt x="225" y="171"/>
                    <a:pt x="225" y="172"/>
                  </a:cubicBezTo>
                  <a:cubicBezTo>
                    <a:pt x="226" y="173"/>
                    <a:pt x="226" y="174"/>
                    <a:pt x="226" y="175"/>
                  </a:cubicBezTo>
                  <a:cubicBezTo>
                    <a:pt x="226" y="176"/>
                    <a:pt x="227" y="178"/>
                    <a:pt x="228" y="177"/>
                  </a:cubicBezTo>
                  <a:cubicBezTo>
                    <a:pt x="228" y="177"/>
                    <a:pt x="229" y="177"/>
                    <a:pt x="230" y="175"/>
                  </a:cubicBezTo>
                  <a:cubicBezTo>
                    <a:pt x="231" y="174"/>
                    <a:pt x="230" y="173"/>
                    <a:pt x="231" y="172"/>
                  </a:cubicBezTo>
                  <a:cubicBezTo>
                    <a:pt x="231" y="171"/>
                    <a:pt x="233" y="170"/>
                    <a:pt x="235" y="170"/>
                  </a:cubicBezTo>
                  <a:cubicBezTo>
                    <a:pt x="236" y="169"/>
                    <a:pt x="233" y="172"/>
                    <a:pt x="233" y="173"/>
                  </a:cubicBezTo>
                  <a:cubicBezTo>
                    <a:pt x="232" y="173"/>
                    <a:pt x="232" y="175"/>
                    <a:pt x="232" y="175"/>
                  </a:cubicBezTo>
                  <a:cubicBezTo>
                    <a:pt x="232" y="176"/>
                    <a:pt x="231" y="178"/>
                    <a:pt x="229" y="179"/>
                  </a:cubicBezTo>
                  <a:cubicBezTo>
                    <a:pt x="228" y="180"/>
                    <a:pt x="230" y="179"/>
                    <a:pt x="231" y="180"/>
                  </a:cubicBezTo>
                  <a:cubicBezTo>
                    <a:pt x="232" y="180"/>
                    <a:pt x="233" y="180"/>
                    <a:pt x="234" y="180"/>
                  </a:cubicBezTo>
                  <a:cubicBezTo>
                    <a:pt x="235" y="180"/>
                    <a:pt x="235" y="181"/>
                    <a:pt x="235" y="182"/>
                  </a:cubicBezTo>
                  <a:cubicBezTo>
                    <a:pt x="235" y="184"/>
                    <a:pt x="236" y="186"/>
                    <a:pt x="237" y="187"/>
                  </a:cubicBezTo>
                  <a:cubicBezTo>
                    <a:pt x="238" y="189"/>
                    <a:pt x="238" y="191"/>
                    <a:pt x="238" y="191"/>
                  </a:cubicBezTo>
                  <a:cubicBezTo>
                    <a:pt x="238" y="192"/>
                    <a:pt x="239" y="194"/>
                    <a:pt x="239" y="195"/>
                  </a:cubicBezTo>
                  <a:cubicBezTo>
                    <a:pt x="240" y="196"/>
                    <a:pt x="240" y="197"/>
                    <a:pt x="241" y="197"/>
                  </a:cubicBezTo>
                  <a:cubicBezTo>
                    <a:pt x="242" y="197"/>
                    <a:pt x="242" y="199"/>
                    <a:pt x="242" y="199"/>
                  </a:cubicBezTo>
                  <a:cubicBezTo>
                    <a:pt x="241" y="200"/>
                    <a:pt x="242" y="201"/>
                    <a:pt x="243" y="202"/>
                  </a:cubicBezTo>
                  <a:cubicBezTo>
                    <a:pt x="244" y="203"/>
                    <a:pt x="245" y="204"/>
                    <a:pt x="245" y="204"/>
                  </a:cubicBezTo>
                  <a:cubicBezTo>
                    <a:pt x="245" y="203"/>
                    <a:pt x="245" y="202"/>
                    <a:pt x="245" y="202"/>
                  </a:cubicBezTo>
                  <a:cubicBezTo>
                    <a:pt x="246" y="201"/>
                    <a:pt x="246" y="201"/>
                    <a:pt x="247" y="201"/>
                  </a:cubicBezTo>
                  <a:cubicBezTo>
                    <a:pt x="248" y="202"/>
                    <a:pt x="249" y="203"/>
                    <a:pt x="250" y="203"/>
                  </a:cubicBezTo>
                  <a:cubicBezTo>
                    <a:pt x="252" y="204"/>
                    <a:pt x="253" y="202"/>
                    <a:pt x="253" y="202"/>
                  </a:cubicBezTo>
                  <a:cubicBezTo>
                    <a:pt x="254" y="201"/>
                    <a:pt x="255" y="202"/>
                    <a:pt x="255" y="203"/>
                  </a:cubicBezTo>
                  <a:cubicBezTo>
                    <a:pt x="255" y="204"/>
                    <a:pt x="256" y="203"/>
                    <a:pt x="257" y="203"/>
                  </a:cubicBezTo>
                  <a:cubicBezTo>
                    <a:pt x="258" y="203"/>
                    <a:pt x="257" y="205"/>
                    <a:pt x="257" y="206"/>
                  </a:cubicBezTo>
                  <a:cubicBezTo>
                    <a:pt x="257" y="207"/>
                    <a:pt x="258" y="207"/>
                    <a:pt x="259" y="207"/>
                  </a:cubicBezTo>
                  <a:cubicBezTo>
                    <a:pt x="259" y="207"/>
                    <a:pt x="260" y="207"/>
                    <a:pt x="260" y="206"/>
                  </a:cubicBezTo>
                  <a:cubicBezTo>
                    <a:pt x="260" y="205"/>
                    <a:pt x="262" y="205"/>
                    <a:pt x="262" y="206"/>
                  </a:cubicBezTo>
                  <a:cubicBezTo>
                    <a:pt x="263" y="206"/>
                    <a:pt x="262" y="207"/>
                    <a:pt x="261" y="208"/>
                  </a:cubicBezTo>
                  <a:cubicBezTo>
                    <a:pt x="260" y="209"/>
                    <a:pt x="261" y="209"/>
                    <a:pt x="262" y="210"/>
                  </a:cubicBezTo>
                  <a:cubicBezTo>
                    <a:pt x="263" y="211"/>
                    <a:pt x="263" y="213"/>
                    <a:pt x="264" y="213"/>
                  </a:cubicBezTo>
                  <a:cubicBezTo>
                    <a:pt x="265" y="213"/>
                    <a:pt x="265" y="213"/>
                    <a:pt x="265" y="214"/>
                  </a:cubicBezTo>
                  <a:cubicBezTo>
                    <a:pt x="264" y="215"/>
                    <a:pt x="265" y="215"/>
                    <a:pt x="266" y="216"/>
                  </a:cubicBezTo>
                  <a:cubicBezTo>
                    <a:pt x="267" y="217"/>
                    <a:pt x="267" y="218"/>
                    <a:pt x="268" y="218"/>
                  </a:cubicBezTo>
                  <a:cubicBezTo>
                    <a:pt x="269" y="218"/>
                    <a:pt x="270" y="219"/>
                    <a:pt x="270" y="220"/>
                  </a:cubicBezTo>
                  <a:cubicBezTo>
                    <a:pt x="270" y="220"/>
                    <a:pt x="273" y="221"/>
                    <a:pt x="274" y="220"/>
                  </a:cubicBezTo>
                  <a:cubicBezTo>
                    <a:pt x="274" y="220"/>
                    <a:pt x="276" y="222"/>
                    <a:pt x="277" y="223"/>
                  </a:cubicBezTo>
                  <a:cubicBezTo>
                    <a:pt x="278" y="224"/>
                    <a:pt x="278" y="224"/>
                    <a:pt x="277" y="225"/>
                  </a:cubicBezTo>
                  <a:cubicBezTo>
                    <a:pt x="277" y="226"/>
                    <a:pt x="275" y="227"/>
                    <a:pt x="274" y="226"/>
                  </a:cubicBezTo>
                  <a:cubicBezTo>
                    <a:pt x="274" y="225"/>
                    <a:pt x="273" y="225"/>
                    <a:pt x="272" y="225"/>
                  </a:cubicBezTo>
                  <a:cubicBezTo>
                    <a:pt x="271" y="225"/>
                    <a:pt x="270" y="223"/>
                    <a:pt x="269" y="222"/>
                  </a:cubicBezTo>
                  <a:cubicBezTo>
                    <a:pt x="268" y="221"/>
                    <a:pt x="268" y="223"/>
                    <a:pt x="268" y="225"/>
                  </a:cubicBezTo>
                  <a:cubicBezTo>
                    <a:pt x="268" y="227"/>
                    <a:pt x="269" y="227"/>
                    <a:pt x="269" y="228"/>
                  </a:cubicBezTo>
                  <a:cubicBezTo>
                    <a:pt x="270" y="229"/>
                    <a:pt x="270" y="230"/>
                    <a:pt x="272" y="230"/>
                  </a:cubicBezTo>
                  <a:cubicBezTo>
                    <a:pt x="273" y="230"/>
                    <a:pt x="275" y="229"/>
                    <a:pt x="276" y="229"/>
                  </a:cubicBezTo>
                  <a:cubicBezTo>
                    <a:pt x="277" y="228"/>
                    <a:pt x="278" y="228"/>
                    <a:pt x="279" y="227"/>
                  </a:cubicBezTo>
                  <a:cubicBezTo>
                    <a:pt x="280" y="226"/>
                    <a:pt x="281" y="226"/>
                    <a:pt x="283" y="226"/>
                  </a:cubicBezTo>
                  <a:cubicBezTo>
                    <a:pt x="284" y="226"/>
                    <a:pt x="284" y="227"/>
                    <a:pt x="285" y="226"/>
                  </a:cubicBezTo>
                  <a:cubicBezTo>
                    <a:pt x="286" y="226"/>
                    <a:pt x="287" y="225"/>
                    <a:pt x="289" y="224"/>
                  </a:cubicBezTo>
                  <a:cubicBezTo>
                    <a:pt x="290" y="223"/>
                    <a:pt x="290" y="223"/>
                    <a:pt x="290" y="222"/>
                  </a:cubicBezTo>
                  <a:cubicBezTo>
                    <a:pt x="290" y="222"/>
                    <a:pt x="292" y="222"/>
                    <a:pt x="292" y="222"/>
                  </a:cubicBezTo>
                  <a:cubicBezTo>
                    <a:pt x="293" y="223"/>
                    <a:pt x="294" y="222"/>
                    <a:pt x="294" y="222"/>
                  </a:cubicBezTo>
                  <a:cubicBezTo>
                    <a:pt x="295" y="221"/>
                    <a:pt x="296" y="221"/>
                    <a:pt x="296" y="220"/>
                  </a:cubicBezTo>
                  <a:cubicBezTo>
                    <a:pt x="296" y="219"/>
                    <a:pt x="297" y="218"/>
                    <a:pt x="298" y="217"/>
                  </a:cubicBezTo>
                  <a:cubicBezTo>
                    <a:pt x="299" y="216"/>
                    <a:pt x="299" y="215"/>
                    <a:pt x="299" y="214"/>
                  </a:cubicBezTo>
                  <a:cubicBezTo>
                    <a:pt x="299" y="213"/>
                    <a:pt x="299" y="213"/>
                    <a:pt x="298" y="213"/>
                  </a:cubicBezTo>
                  <a:cubicBezTo>
                    <a:pt x="297" y="213"/>
                    <a:pt x="296" y="213"/>
                    <a:pt x="296" y="212"/>
                  </a:cubicBezTo>
                  <a:cubicBezTo>
                    <a:pt x="295" y="212"/>
                    <a:pt x="296" y="210"/>
                    <a:pt x="297" y="209"/>
                  </a:cubicBezTo>
                  <a:cubicBezTo>
                    <a:pt x="297" y="208"/>
                    <a:pt x="297" y="207"/>
                    <a:pt x="297" y="206"/>
                  </a:cubicBezTo>
                  <a:cubicBezTo>
                    <a:pt x="298" y="204"/>
                    <a:pt x="298" y="204"/>
                    <a:pt x="299" y="203"/>
                  </a:cubicBezTo>
                  <a:cubicBezTo>
                    <a:pt x="299" y="203"/>
                    <a:pt x="299" y="201"/>
                    <a:pt x="300" y="200"/>
                  </a:cubicBezTo>
                  <a:cubicBezTo>
                    <a:pt x="300" y="199"/>
                    <a:pt x="301" y="199"/>
                    <a:pt x="301" y="198"/>
                  </a:cubicBezTo>
                  <a:cubicBezTo>
                    <a:pt x="301" y="197"/>
                    <a:pt x="301" y="196"/>
                    <a:pt x="301" y="195"/>
                  </a:cubicBezTo>
                  <a:cubicBezTo>
                    <a:pt x="301" y="194"/>
                    <a:pt x="300" y="192"/>
                    <a:pt x="301" y="192"/>
                  </a:cubicBezTo>
                  <a:cubicBezTo>
                    <a:pt x="302" y="191"/>
                    <a:pt x="302" y="191"/>
                    <a:pt x="302" y="190"/>
                  </a:cubicBezTo>
                  <a:cubicBezTo>
                    <a:pt x="302" y="189"/>
                    <a:pt x="302" y="188"/>
                    <a:pt x="302" y="186"/>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73" name="Freeform 422">
              <a:extLst>
                <a:ext uri="{FF2B5EF4-FFF2-40B4-BE49-F238E27FC236}">
                  <a16:creationId xmlns:a16="http://schemas.microsoft.com/office/drawing/2014/main" id="{474EDDCF-C3AE-4342-9B9A-20E4368B0826}"/>
                </a:ext>
              </a:extLst>
            </p:cNvPr>
            <p:cNvSpPr>
              <a:spLocks/>
            </p:cNvSpPr>
            <p:nvPr/>
          </p:nvSpPr>
          <p:spPr bwMode="gray">
            <a:xfrm>
              <a:off x="8370565" y="3950872"/>
              <a:ext cx="949002" cy="334840"/>
            </a:xfrm>
            <a:custGeom>
              <a:avLst/>
              <a:gdLst>
                <a:gd name="T0" fmla="*/ 284 w 284"/>
                <a:gd name="T1" fmla="*/ 1 h 98"/>
                <a:gd name="T2" fmla="*/ 268 w 284"/>
                <a:gd name="T3" fmla="*/ 3 h 98"/>
                <a:gd name="T4" fmla="*/ 209 w 284"/>
                <a:gd name="T5" fmla="*/ 11 h 98"/>
                <a:gd name="T6" fmla="*/ 160 w 284"/>
                <a:gd name="T7" fmla="*/ 16 h 98"/>
                <a:gd name="T8" fmla="*/ 119 w 284"/>
                <a:gd name="T9" fmla="*/ 19 h 98"/>
                <a:gd name="T10" fmla="*/ 78 w 284"/>
                <a:gd name="T11" fmla="*/ 22 h 98"/>
                <a:gd name="T12" fmla="*/ 72 w 284"/>
                <a:gd name="T13" fmla="*/ 27 h 98"/>
                <a:gd name="T14" fmla="*/ 27 w 284"/>
                <a:gd name="T15" fmla="*/ 32 h 98"/>
                <a:gd name="T16" fmla="*/ 23 w 284"/>
                <a:gd name="T17" fmla="*/ 33 h 98"/>
                <a:gd name="T18" fmla="*/ 20 w 284"/>
                <a:gd name="T19" fmla="*/ 32 h 98"/>
                <a:gd name="T20" fmla="*/ 22 w 284"/>
                <a:gd name="T21" fmla="*/ 37 h 98"/>
                <a:gd name="T22" fmla="*/ 21 w 284"/>
                <a:gd name="T23" fmla="*/ 41 h 98"/>
                <a:gd name="T24" fmla="*/ 18 w 284"/>
                <a:gd name="T25" fmla="*/ 45 h 98"/>
                <a:gd name="T26" fmla="*/ 19 w 284"/>
                <a:gd name="T27" fmla="*/ 50 h 98"/>
                <a:gd name="T28" fmla="*/ 18 w 284"/>
                <a:gd name="T29" fmla="*/ 56 h 98"/>
                <a:gd name="T30" fmla="*/ 17 w 284"/>
                <a:gd name="T31" fmla="*/ 59 h 98"/>
                <a:gd name="T32" fmla="*/ 18 w 284"/>
                <a:gd name="T33" fmla="*/ 62 h 98"/>
                <a:gd name="T34" fmla="*/ 12 w 284"/>
                <a:gd name="T35" fmla="*/ 66 h 98"/>
                <a:gd name="T36" fmla="*/ 13 w 284"/>
                <a:gd name="T37" fmla="*/ 69 h 98"/>
                <a:gd name="T38" fmla="*/ 11 w 284"/>
                <a:gd name="T39" fmla="*/ 73 h 98"/>
                <a:gd name="T40" fmla="*/ 8 w 284"/>
                <a:gd name="T41" fmla="*/ 74 h 98"/>
                <a:gd name="T42" fmla="*/ 8 w 284"/>
                <a:gd name="T43" fmla="*/ 80 h 98"/>
                <a:gd name="T44" fmla="*/ 5 w 284"/>
                <a:gd name="T45" fmla="*/ 82 h 98"/>
                <a:gd name="T46" fmla="*/ 4 w 284"/>
                <a:gd name="T47" fmla="*/ 86 h 98"/>
                <a:gd name="T48" fmla="*/ 7 w 284"/>
                <a:gd name="T49" fmla="*/ 92 h 98"/>
                <a:gd name="T50" fmla="*/ 3 w 284"/>
                <a:gd name="T51" fmla="*/ 96 h 98"/>
                <a:gd name="T52" fmla="*/ 72 w 284"/>
                <a:gd name="T53" fmla="*/ 93 h 98"/>
                <a:gd name="T54" fmla="*/ 160 w 284"/>
                <a:gd name="T55" fmla="*/ 85 h 98"/>
                <a:gd name="T56" fmla="*/ 203 w 284"/>
                <a:gd name="T57" fmla="*/ 74 h 98"/>
                <a:gd name="T58" fmla="*/ 207 w 284"/>
                <a:gd name="T59" fmla="*/ 68 h 98"/>
                <a:gd name="T60" fmla="*/ 212 w 284"/>
                <a:gd name="T61" fmla="*/ 66 h 98"/>
                <a:gd name="T62" fmla="*/ 216 w 284"/>
                <a:gd name="T63" fmla="*/ 58 h 98"/>
                <a:gd name="T64" fmla="*/ 227 w 284"/>
                <a:gd name="T65" fmla="*/ 53 h 98"/>
                <a:gd name="T66" fmla="*/ 235 w 284"/>
                <a:gd name="T67" fmla="*/ 46 h 98"/>
                <a:gd name="T68" fmla="*/ 245 w 284"/>
                <a:gd name="T69" fmla="*/ 41 h 98"/>
                <a:gd name="T70" fmla="*/ 249 w 284"/>
                <a:gd name="T71" fmla="*/ 34 h 98"/>
                <a:gd name="T72" fmla="*/ 254 w 284"/>
                <a:gd name="T73" fmla="*/ 28 h 98"/>
                <a:gd name="T74" fmla="*/ 262 w 284"/>
                <a:gd name="T75" fmla="*/ 27 h 98"/>
                <a:gd name="T76" fmla="*/ 273 w 284"/>
                <a:gd name="T77" fmla="*/ 23 h 98"/>
                <a:gd name="T78" fmla="*/ 282 w 284"/>
                <a:gd name="T79" fmla="*/ 12 h 98"/>
                <a:gd name="T80" fmla="*/ 283 w 284"/>
                <a:gd name="T81"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98">
                  <a:moveTo>
                    <a:pt x="283" y="5"/>
                  </a:moveTo>
                  <a:cubicBezTo>
                    <a:pt x="283" y="3"/>
                    <a:pt x="284" y="1"/>
                    <a:pt x="284" y="1"/>
                  </a:cubicBezTo>
                  <a:cubicBezTo>
                    <a:pt x="284" y="1"/>
                    <a:pt x="279" y="1"/>
                    <a:pt x="277" y="1"/>
                  </a:cubicBezTo>
                  <a:cubicBezTo>
                    <a:pt x="276" y="0"/>
                    <a:pt x="272" y="2"/>
                    <a:pt x="268" y="3"/>
                  </a:cubicBezTo>
                  <a:cubicBezTo>
                    <a:pt x="265" y="4"/>
                    <a:pt x="217" y="11"/>
                    <a:pt x="217" y="11"/>
                  </a:cubicBezTo>
                  <a:cubicBezTo>
                    <a:pt x="216" y="11"/>
                    <a:pt x="214" y="10"/>
                    <a:pt x="209" y="11"/>
                  </a:cubicBezTo>
                  <a:cubicBezTo>
                    <a:pt x="205" y="12"/>
                    <a:pt x="176" y="14"/>
                    <a:pt x="172" y="14"/>
                  </a:cubicBezTo>
                  <a:cubicBezTo>
                    <a:pt x="168" y="14"/>
                    <a:pt x="162" y="15"/>
                    <a:pt x="160" y="16"/>
                  </a:cubicBezTo>
                  <a:cubicBezTo>
                    <a:pt x="158" y="16"/>
                    <a:pt x="152" y="17"/>
                    <a:pt x="146" y="17"/>
                  </a:cubicBezTo>
                  <a:cubicBezTo>
                    <a:pt x="140" y="17"/>
                    <a:pt x="125" y="19"/>
                    <a:pt x="119" y="19"/>
                  </a:cubicBezTo>
                  <a:cubicBezTo>
                    <a:pt x="114" y="19"/>
                    <a:pt x="78" y="23"/>
                    <a:pt x="78" y="23"/>
                  </a:cubicBezTo>
                  <a:cubicBezTo>
                    <a:pt x="78" y="22"/>
                    <a:pt x="78" y="22"/>
                    <a:pt x="78" y="22"/>
                  </a:cubicBezTo>
                  <a:cubicBezTo>
                    <a:pt x="70" y="22"/>
                    <a:pt x="70" y="22"/>
                    <a:pt x="70" y="22"/>
                  </a:cubicBezTo>
                  <a:cubicBezTo>
                    <a:pt x="70" y="22"/>
                    <a:pt x="71" y="24"/>
                    <a:pt x="72" y="27"/>
                  </a:cubicBezTo>
                  <a:cubicBezTo>
                    <a:pt x="73" y="29"/>
                    <a:pt x="71" y="30"/>
                    <a:pt x="69" y="30"/>
                  </a:cubicBezTo>
                  <a:cubicBezTo>
                    <a:pt x="67" y="30"/>
                    <a:pt x="33" y="32"/>
                    <a:pt x="27" y="32"/>
                  </a:cubicBezTo>
                  <a:cubicBezTo>
                    <a:pt x="27" y="33"/>
                    <a:pt x="26" y="34"/>
                    <a:pt x="25" y="34"/>
                  </a:cubicBezTo>
                  <a:cubicBezTo>
                    <a:pt x="24" y="35"/>
                    <a:pt x="23" y="35"/>
                    <a:pt x="23" y="33"/>
                  </a:cubicBezTo>
                  <a:cubicBezTo>
                    <a:pt x="24" y="32"/>
                    <a:pt x="24" y="30"/>
                    <a:pt x="23" y="30"/>
                  </a:cubicBezTo>
                  <a:cubicBezTo>
                    <a:pt x="22" y="30"/>
                    <a:pt x="20" y="31"/>
                    <a:pt x="20" y="32"/>
                  </a:cubicBezTo>
                  <a:cubicBezTo>
                    <a:pt x="21" y="33"/>
                    <a:pt x="23" y="33"/>
                    <a:pt x="22" y="34"/>
                  </a:cubicBezTo>
                  <a:cubicBezTo>
                    <a:pt x="22" y="35"/>
                    <a:pt x="22" y="35"/>
                    <a:pt x="22" y="37"/>
                  </a:cubicBezTo>
                  <a:cubicBezTo>
                    <a:pt x="23" y="39"/>
                    <a:pt x="24" y="39"/>
                    <a:pt x="22" y="39"/>
                  </a:cubicBezTo>
                  <a:cubicBezTo>
                    <a:pt x="21" y="39"/>
                    <a:pt x="19" y="40"/>
                    <a:pt x="21" y="41"/>
                  </a:cubicBezTo>
                  <a:cubicBezTo>
                    <a:pt x="22" y="41"/>
                    <a:pt x="23" y="44"/>
                    <a:pt x="21" y="44"/>
                  </a:cubicBezTo>
                  <a:cubicBezTo>
                    <a:pt x="19" y="44"/>
                    <a:pt x="15" y="43"/>
                    <a:pt x="18" y="45"/>
                  </a:cubicBezTo>
                  <a:cubicBezTo>
                    <a:pt x="20" y="46"/>
                    <a:pt x="22" y="47"/>
                    <a:pt x="21" y="49"/>
                  </a:cubicBezTo>
                  <a:cubicBezTo>
                    <a:pt x="21" y="50"/>
                    <a:pt x="20" y="49"/>
                    <a:pt x="19" y="50"/>
                  </a:cubicBezTo>
                  <a:cubicBezTo>
                    <a:pt x="19" y="52"/>
                    <a:pt x="20" y="52"/>
                    <a:pt x="19" y="53"/>
                  </a:cubicBezTo>
                  <a:cubicBezTo>
                    <a:pt x="17" y="54"/>
                    <a:pt x="17" y="54"/>
                    <a:pt x="18" y="56"/>
                  </a:cubicBezTo>
                  <a:cubicBezTo>
                    <a:pt x="19" y="57"/>
                    <a:pt x="20" y="58"/>
                    <a:pt x="20" y="59"/>
                  </a:cubicBezTo>
                  <a:cubicBezTo>
                    <a:pt x="19" y="60"/>
                    <a:pt x="19" y="58"/>
                    <a:pt x="17" y="59"/>
                  </a:cubicBezTo>
                  <a:cubicBezTo>
                    <a:pt x="16" y="59"/>
                    <a:pt x="15" y="61"/>
                    <a:pt x="17" y="61"/>
                  </a:cubicBezTo>
                  <a:cubicBezTo>
                    <a:pt x="18" y="61"/>
                    <a:pt x="19" y="62"/>
                    <a:pt x="18" y="62"/>
                  </a:cubicBezTo>
                  <a:cubicBezTo>
                    <a:pt x="17" y="63"/>
                    <a:pt x="15" y="63"/>
                    <a:pt x="15" y="64"/>
                  </a:cubicBezTo>
                  <a:cubicBezTo>
                    <a:pt x="15" y="65"/>
                    <a:pt x="13" y="66"/>
                    <a:pt x="12" y="66"/>
                  </a:cubicBezTo>
                  <a:cubicBezTo>
                    <a:pt x="11" y="66"/>
                    <a:pt x="11" y="66"/>
                    <a:pt x="11" y="68"/>
                  </a:cubicBezTo>
                  <a:cubicBezTo>
                    <a:pt x="11" y="69"/>
                    <a:pt x="12" y="69"/>
                    <a:pt x="13" y="69"/>
                  </a:cubicBezTo>
                  <a:cubicBezTo>
                    <a:pt x="14" y="69"/>
                    <a:pt x="15" y="69"/>
                    <a:pt x="13" y="71"/>
                  </a:cubicBezTo>
                  <a:cubicBezTo>
                    <a:pt x="12" y="72"/>
                    <a:pt x="11" y="72"/>
                    <a:pt x="11" y="73"/>
                  </a:cubicBezTo>
                  <a:cubicBezTo>
                    <a:pt x="12" y="75"/>
                    <a:pt x="12" y="75"/>
                    <a:pt x="11" y="74"/>
                  </a:cubicBezTo>
                  <a:cubicBezTo>
                    <a:pt x="10" y="74"/>
                    <a:pt x="8" y="73"/>
                    <a:pt x="8" y="74"/>
                  </a:cubicBezTo>
                  <a:cubicBezTo>
                    <a:pt x="8" y="75"/>
                    <a:pt x="8" y="76"/>
                    <a:pt x="9" y="77"/>
                  </a:cubicBezTo>
                  <a:cubicBezTo>
                    <a:pt x="10" y="78"/>
                    <a:pt x="10" y="80"/>
                    <a:pt x="8" y="80"/>
                  </a:cubicBezTo>
                  <a:cubicBezTo>
                    <a:pt x="7" y="81"/>
                    <a:pt x="7" y="79"/>
                    <a:pt x="6" y="79"/>
                  </a:cubicBezTo>
                  <a:cubicBezTo>
                    <a:pt x="4" y="80"/>
                    <a:pt x="4" y="82"/>
                    <a:pt x="5" y="82"/>
                  </a:cubicBezTo>
                  <a:cubicBezTo>
                    <a:pt x="6" y="82"/>
                    <a:pt x="6" y="83"/>
                    <a:pt x="6" y="85"/>
                  </a:cubicBezTo>
                  <a:cubicBezTo>
                    <a:pt x="7" y="86"/>
                    <a:pt x="2" y="85"/>
                    <a:pt x="4" y="86"/>
                  </a:cubicBezTo>
                  <a:cubicBezTo>
                    <a:pt x="6" y="87"/>
                    <a:pt x="8" y="88"/>
                    <a:pt x="8" y="90"/>
                  </a:cubicBezTo>
                  <a:cubicBezTo>
                    <a:pt x="8" y="91"/>
                    <a:pt x="9" y="92"/>
                    <a:pt x="7" y="92"/>
                  </a:cubicBezTo>
                  <a:cubicBezTo>
                    <a:pt x="6" y="92"/>
                    <a:pt x="3" y="91"/>
                    <a:pt x="4" y="93"/>
                  </a:cubicBezTo>
                  <a:cubicBezTo>
                    <a:pt x="4" y="94"/>
                    <a:pt x="4" y="96"/>
                    <a:pt x="3" y="96"/>
                  </a:cubicBezTo>
                  <a:cubicBezTo>
                    <a:pt x="2" y="96"/>
                    <a:pt x="0" y="96"/>
                    <a:pt x="0" y="98"/>
                  </a:cubicBezTo>
                  <a:cubicBezTo>
                    <a:pt x="72" y="93"/>
                    <a:pt x="72" y="93"/>
                    <a:pt x="72" y="93"/>
                  </a:cubicBezTo>
                  <a:cubicBezTo>
                    <a:pt x="72" y="93"/>
                    <a:pt x="107" y="90"/>
                    <a:pt x="117" y="89"/>
                  </a:cubicBezTo>
                  <a:cubicBezTo>
                    <a:pt x="126" y="88"/>
                    <a:pt x="160" y="85"/>
                    <a:pt x="160" y="85"/>
                  </a:cubicBezTo>
                  <a:cubicBezTo>
                    <a:pt x="204" y="80"/>
                    <a:pt x="204" y="80"/>
                    <a:pt x="204" y="80"/>
                  </a:cubicBezTo>
                  <a:cubicBezTo>
                    <a:pt x="204" y="78"/>
                    <a:pt x="203" y="76"/>
                    <a:pt x="203" y="74"/>
                  </a:cubicBezTo>
                  <a:cubicBezTo>
                    <a:pt x="203" y="70"/>
                    <a:pt x="204" y="71"/>
                    <a:pt x="205" y="69"/>
                  </a:cubicBezTo>
                  <a:cubicBezTo>
                    <a:pt x="206" y="68"/>
                    <a:pt x="207" y="68"/>
                    <a:pt x="207" y="68"/>
                  </a:cubicBezTo>
                  <a:cubicBezTo>
                    <a:pt x="207" y="68"/>
                    <a:pt x="208" y="70"/>
                    <a:pt x="210" y="69"/>
                  </a:cubicBezTo>
                  <a:cubicBezTo>
                    <a:pt x="212" y="68"/>
                    <a:pt x="213" y="68"/>
                    <a:pt x="212" y="66"/>
                  </a:cubicBezTo>
                  <a:cubicBezTo>
                    <a:pt x="211" y="64"/>
                    <a:pt x="212" y="64"/>
                    <a:pt x="212" y="62"/>
                  </a:cubicBezTo>
                  <a:cubicBezTo>
                    <a:pt x="212" y="60"/>
                    <a:pt x="214" y="59"/>
                    <a:pt x="216" y="58"/>
                  </a:cubicBezTo>
                  <a:cubicBezTo>
                    <a:pt x="217" y="56"/>
                    <a:pt x="219" y="55"/>
                    <a:pt x="220" y="53"/>
                  </a:cubicBezTo>
                  <a:cubicBezTo>
                    <a:pt x="222" y="52"/>
                    <a:pt x="224" y="53"/>
                    <a:pt x="227" y="53"/>
                  </a:cubicBezTo>
                  <a:cubicBezTo>
                    <a:pt x="229" y="52"/>
                    <a:pt x="229" y="52"/>
                    <a:pt x="230" y="51"/>
                  </a:cubicBezTo>
                  <a:cubicBezTo>
                    <a:pt x="232" y="49"/>
                    <a:pt x="234" y="48"/>
                    <a:pt x="235" y="46"/>
                  </a:cubicBezTo>
                  <a:cubicBezTo>
                    <a:pt x="237" y="45"/>
                    <a:pt x="239" y="44"/>
                    <a:pt x="240" y="43"/>
                  </a:cubicBezTo>
                  <a:cubicBezTo>
                    <a:pt x="242" y="41"/>
                    <a:pt x="243" y="42"/>
                    <a:pt x="245" y="41"/>
                  </a:cubicBezTo>
                  <a:cubicBezTo>
                    <a:pt x="246" y="39"/>
                    <a:pt x="246" y="39"/>
                    <a:pt x="246" y="37"/>
                  </a:cubicBezTo>
                  <a:cubicBezTo>
                    <a:pt x="247" y="35"/>
                    <a:pt x="247" y="34"/>
                    <a:pt x="249" y="34"/>
                  </a:cubicBezTo>
                  <a:cubicBezTo>
                    <a:pt x="250" y="34"/>
                    <a:pt x="250" y="32"/>
                    <a:pt x="251" y="31"/>
                  </a:cubicBezTo>
                  <a:cubicBezTo>
                    <a:pt x="252" y="30"/>
                    <a:pt x="253" y="29"/>
                    <a:pt x="254" y="28"/>
                  </a:cubicBezTo>
                  <a:cubicBezTo>
                    <a:pt x="256" y="26"/>
                    <a:pt x="256" y="31"/>
                    <a:pt x="257" y="31"/>
                  </a:cubicBezTo>
                  <a:cubicBezTo>
                    <a:pt x="259" y="31"/>
                    <a:pt x="261" y="30"/>
                    <a:pt x="262" y="27"/>
                  </a:cubicBezTo>
                  <a:cubicBezTo>
                    <a:pt x="263" y="25"/>
                    <a:pt x="263" y="26"/>
                    <a:pt x="266" y="23"/>
                  </a:cubicBezTo>
                  <a:cubicBezTo>
                    <a:pt x="269" y="21"/>
                    <a:pt x="271" y="24"/>
                    <a:pt x="273" y="23"/>
                  </a:cubicBezTo>
                  <a:cubicBezTo>
                    <a:pt x="275" y="22"/>
                    <a:pt x="276" y="19"/>
                    <a:pt x="277" y="16"/>
                  </a:cubicBezTo>
                  <a:cubicBezTo>
                    <a:pt x="277" y="13"/>
                    <a:pt x="280" y="12"/>
                    <a:pt x="282" y="12"/>
                  </a:cubicBezTo>
                  <a:cubicBezTo>
                    <a:pt x="283" y="11"/>
                    <a:pt x="283" y="11"/>
                    <a:pt x="283" y="9"/>
                  </a:cubicBezTo>
                  <a:cubicBezTo>
                    <a:pt x="282" y="7"/>
                    <a:pt x="283" y="7"/>
                    <a:pt x="283" y="5"/>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74" name="Freeform 423">
              <a:extLst>
                <a:ext uri="{FF2B5EF4-FFF2-40B4-BE49-F238E27FC236}">
                  <a16:creationId xmlns:a16="http://schemas.microsoft.com/office/drawing/2014/main" id="{1235264D-34A1-4CEC-B7E5-AC87314B9927}"/>
                </a:ext>
              </a:extLst>
            </p:cNvPr>
            <p:cNvSpPr>
              <a:spLocks noEditPoints="1"/>
            </p:cNvSpPr>
            <p:nvPr/>
          </p:nvSpPr>
          <p:spPr bwMode="gray">
            <a:xfrm>
              <a:off x="9049263" y="3841261"/>
              <a:ext cx="949002" cy="439947"/>
            </a:xfrm>
            <a:custGeom>
              <a:avLst/>
              <a:gdLst>
                <a:gd name="T0" fmla="*/ 268 w 284"/>
                <a:gd name="T1" fmla="*/ 1 h 129"/>
                <a:gd name="T2" fmla="*/ 284 w 284"/>
                <a:gd name="T3" fmla="*/ 35 h 129"/>
                <a:gd name="T4" fmla="*/ 280 w 284"/>
                <a:gd name="T5" fmla="*/ 25 h 129"/>
                <a:gd name="T6" fmla="*/ 274 w 284"/>
                <a:gd name="T7" fmla="*/ 30 h 129"/>
                <a:gd name="T8" fmla="*/ 273 w 284"/>
                <a:gd name="T9" fmla="*/ 36 h 129"/>
                <a:gd name="T10" fmla="*/ 270 w 284"/>
                <a:gd name="T11" fmla="*/ 28 h 129"/>
                <a:gd name="T12" fmla="*/ 263 w 284"/>
                <a:gd name="T13" fmla="*/ 27 h 129"/>
                <a:gd name="T14" fmla="*/ 255 w 284"/>
                <a:gd name="T15" fmla="*/ 29 h 129"/>
                <a:gd name="T16" fmla="*/ 247 w 284"/>
                <a:gd name="T17" fmla="*/ 26 h 129"/>
                <a:gd name="T18" fmla="*/ 247 w 284"/>
                <a:gd name="T19" fmla="*/ 21 h 129"/>
                <a:gd name="T20" fmla="*/ 252 w 284"/>
                <a:gd name="T21" fmla="*/ 26 h 129"/>
                <a:gd name="T22" fmla="*/ 261 w 284"/>
                <a:gd name="T23" fmla="*/ 22 h 129"/>
                <a:gd name="T24" fmla="*/ 259 w 284"/>
                <a:gd name="T25" fmla="*/ 20 h 129"/>
                <a:gd name="T26" fmla="*/ 264 w 284"/>
                <a:gd name="T27" fmla="*/ 19 h 129"/>
                <a:gd name="T28" fmla="*/ 266 w 284"/>
                <a:gd name="T29" fmla="*/ 16 h 129"/>
                <a:gd name="T30" fmla="*/ 268 w 284"/>
                <a:gd name="T31" fmla="*/ 14 h 129"/>
                <a:gd name="T32" fmla="*/ 272 w 284"/>
                <a:gd name="T33" fmla="*/ 13 h 129"/>
                <a:gd name="T34" fmla="*/ 277 w 284"/>
                <a:gd name="T35" fmla="*/ 17 h 129"/>
                <a:gd name="T36" fmla="*/ 269 w 284"/>
                <a:gd name="T37" fmla="*/ 7 h 129"/>
                <a:gd name="T38" fmla="*/ 266 w 284"/>
                <a:gd name="T39" fmla="*/ 1 h 129"/>
                <a:gd name="T40" fmla="*/ 106 w 284"/>
                <a:gd name="T41" fmla="*/ 31 h 129"/>
                <a:gd name="T42" fmla="*/ 79 w 284"/>
                <a:gd name="T43" fmla="*/ 44 h 129"/>
                <a:gd name="T44" fmla="*/ 59 w 284"/>
                <a:gd name="T45" fmla="*/ 59 h 129"/>
                <a:gd name="T46" fmla="*/ 46 w 284"/>
                <a:gd name="T47" fmla="*/ 66 h 129"/>
                <a:gd name="T48" fmla="*/ 32 w 284"/>
                <a:gd name="T49" fmla="*/ 78 h 129"/>
                <a:gd name="T50" fmla="*/ 13 w 284"/>
                <a:gd name="T51" fmla="*/ 90 h 129"/>
                <a:gd name="T52" fmla="*/ 4 w 284"/>
                <a:gd name="T53" fmla="*/ 100 h 129"/>
                <a:gd name="T54" fmla="*/ 42 w 284"/>
                <a:gd name="T55" fmla="*/ 107 h 129"/>
                <a:gd name="T56" fmla="*/ 54 w 284"/>
                <a:gd name="T57" fmla="*/ 101 h 129"/>
                <a:gd name="T58" fmla="*/ 110 w 284"/>
                <a:gd name="T59" fmla="*/ 90 h 129"/>
                <a:gd name="T60" fmla="*/ 121 w 284"/>
                <a:gd name="T61" fmla="*/ 102 h 129"/>
                <a:gd name="T62" fmla="*/ 211 w 284"/>
                <a:gd name="T63" fmla="*/ 126 h 129"/>
                <a:gd name="T64" fmla="*/ 222 w 284"/>
                <a:gd name="T65" fmla="*/ 119 h 129"/>
                <a:gd name="T66" fmla="*/ 222 w 284"/>
                <a:gd name="T67" fmla="*/ 112 h 129"/>
                <a:gd name="T68" fmla="*/ 227 w 284"/>
                <a:gd name="T69" fmla="*/ 107 h 129"/>
                <a:gd name="T70" fmla="*/ 238 w 284"/>
                <a:gd name="T71" fmla="*/ 92 h 129"/>
                <a:gd name="T72" fmla="*/ 245 w 284"/>
                <a:gd name="T73" fmla="*/ 86 h 129"/>
                <a:gd name="T74" fmla="*/ 251 w 284"/>
                <a:gd name="T75" fmla="*/ 83 h 129"/>
                <a:gd name="T76" fmla="*/ 261 w 284"/>
                <a:gd name="T77" fmla="*/ 82 h 129"/>
                <a:gd name="T78" fmla="*/ 264 w 284"/>
                <a:gd name="T79" fmla="*/ 80 h 129"/>
                <a:gd name="T80" fmla="*/ 270 w 284"/>
                <a:gd name="T81" fmla="*/ 73 h 129"/>
                <a:gd name="T82" fmla="*/ 267 w 284"/>
                <a:gd name="T83" fmla="*/ 70 h 129"/>
                <a:gd name="T84" fmla="*/ 264 w 284"/>
                <a:gd name="T85" fmla="*/ 65 h 129"/>
                <a:gd name="T86" fmla="*/ 261 w 284"/>
                <a:gd name="T87" fmla="*/ 72 h 129"/>
                <a:gd name="T88" fmla="*/ 252 w 284"/>
                <a:gd name="T89" fmla="*/ 74 h 129"/>
                <a:gd name="T90" fmla="*/ 245 w 284"/>
                <a:gd name="T91" fmla="*/ 67 h 129"/>
                <a:gd name="T92" fmla="*/ 254 w 284"/>
                <a:gd name="T93" fmla="*/ 72 h 129"/>
                <a:gd name="T94" fmla="*/ 260 w 284"/>
                <a:gd name="T95" fmla="*/ 66 h 129"/>
                <a:gd name="T96" fmla="*/ 256 w 284"/>
                <a:gd name="T97" fmla="*/ 65 h 129"/>
                <a:gd name="T98" fmla="*/ 261 w 284"/>
                <a:gd name="T99" fmla="*/ 59 h 129"/>
                <a:gd name="T100" fmla="*/ 256 w 284"/>
                <a:gd name="T101" fmla="*/ 57 h 129"/>
                <a:gd name="T102" fmla="*/ 246 w 284"/>
                <a:gd name="T103" fmla="*/ 54 h 129"/>
                <a:gd name="T104" fmla="*/ 245 w 284"/>
                <a:gd name="T105" fmla="*/ 52 h 129"/>
                <a:gd name="T106" fmla="*/ 258 w 284"/>
                <a:gd name="T107" fmla="*/ 53 h 129"/>
                <a:gd name="T108" fmla="*/ 258 w 284"/>
                <a:gd name="T109" fmla="*/ 47 h 129"/>
                <a:gd name="T110" fmla="*/ 259 w 284"/>
                <a:gd name="T111" fmla="*/ 51 h 129"/>
                <a:gd name="T112" fmla="*/ 264 w 284"/>
                <a:gd name="T113" fmla="*/ 51 h 129"/>
                <a:gd name="T114" fmla="*/ 270 w 284"/>
                <a:gd name="T115" fmla="*/ 52 h 129"/>
                <a:gd name="T116" fmla="*/ 276 w 284"/>
                <a:gd name="T117" fmla="*/ 48 h 129"/>
                <a:gd name="T118" fmla="*/ 280 w 284"/>
                <a:gd name="T119" fmla="*/ 39 h 129"/>
                <a:gd name="T120" fmla="*/ 282 w 284"/>
                <a:gd name="T121" fmla="*/ 3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129">
                  <a:moveTo>
                    <a:pt x="268" y="2"/>
                  </a:moveTo>
                  <a:cubicBezTo>
                    <a:pt x="268" y="3"/>
                    <a:pt x="268" y="4"/>
                    <a:pt x="269" y="4"/>
                  </a:cubicBezTo>
                  <a:cubicBezTo>
                    <a:pt x="270" y="3"/>
                    <a:pt x="271" y="4"/>
                    <a:pt x="271" y="2"/>
                  </a:cubicBezTo>
                  <a:cubicBezTo>
                    <a:pt x="271" y="1"/>
                    <a:pt x="269" y="1"/>
                    <a:pt x="268" y="1"/>
                  </a:cubicBezTo>
                  <a:cubicBezTo>
                    <a:pt x="267" y="1"/>
                    <a:pt x="268" y="0"/>
                    <a:pt x="267" y="0"/>
                  </a:cubicBezTo>
                  <a:cubicBezTo>
                    <a:pt x="266" y="1"/>
                    <a:pt x="266" y="1"/>
                    <a:pt x="266" y="1"/>
                  </a:cubicBezTo>
                  <a:cubicBezTo>
                    <a:pt x="267" y="1"/>
                    <a:pt x="267" y="1"/>
                    <a:pt x="268" y="2"/>
                  </a:cubicBezTo>
                  <a:close/>
                  <a:moveTo>
                    <a:pt x="284" y="35"/>
                  </a:moveTo>
                  <a:cubicBezTo>
                    <a:pt x="284" y="34"/>
                    <a:pt x="284" y="33"/>
                    <a:pt x="283" y="32"/>
                  </a:cubicBezTo>
                  <a:cubicBezTo>
                    <a:pt x="283" y="32"/>
                    <a:pt x="282" y="30"/>
                    <a:pt x="282" y="30"/>
                  </a:cubicBezTo>
                  <a:cubicBezTo>
                    <a:pt x="282" y="29"/>
                    <a:pt x="282" y="28"/>
                    <a:pt x="282" y="27"/>
                  </a:cubicBezTo>
                  <a:cubicBezTo>
                    <a:pt x="281" y="27"/>
                    <a:pt x="280" y="25"/>
                    <a:pt x="280" y="25"/>
                  </a:cubicBezTo>
                  <a:cubicBezTo>
                    <a:pt x="279" y="24"/>
                    <a:pt x="277" y="25"/>
                    <a:pt x="277" y="25"/>
                  </a:cubicBezTo>
                  <a:cubicBezTo>
                    <a:pt x="276" y="26"/>
                    <a:pt x="277" y="27"/>
                    <a:pt x="277" y="27"/>
                  </a:cubicBezTo>
                  <a:cubicBezTo>
                    <a:pt x="277" y="28"/>
                    <a:pt x="275" y="28"/>
                    <a:pt x="275" y="28"/>
                  </a:cubicBezTo>
                  <a:cubicBezTo>
                    <a:pt x="274" y="28"/>
                    <a:pt x="274" y="29"/>
                    <a:pt x="274" y="30"/>
                  </a:cubicBezTo>
                  <a:cubicBezTo>
                    <a:pt x="273" y="30"/>
                    <a:pt x="274" y="31"/>
                    <a:pt x="274" y="32"/>
                  </a:cubicBezTo>
                  <a:cubicBezTo>
                    <a:pt x="275" y="33"/>
                    <a:pt x="274" y="36"/>
                    <a:pt x="274" y="37"/>
                  </a:cubicBezTo>
                  <a:cubicBezTo>
                    <a:pt x="274" y="39"/>
                    <a:pt x="274" y="38"/>
                    <a:pt x="273" y="38"/>
                  </a:cubicBezTo>
                  <a:cubicBezTo>
                    <a:pt x="273" y="38"/>
                    <a:pt x="273" y="37"/>
                    <a:pt x="273" y="36"/>
                  </a:cubicBezTo>
                  <a:cubicBezTo>
                    <a:pt x="273" y="35"/>
                    <a:pt x="272" y="33"/>
                    <a:pt x="272" y="33"/>
                  </a:cubicBezTo>
                  <a:cubicBezTo>
                    <a:pt x="271" y="32"/>
                    <a:pt x="271" y="31"/>
                    <a:pt x="271" y="30"/>
                  </a:cubicBezTo>
                  <a:cubicBezTo>
                    <a:pt x="271" y="29"/>
                    <a:pt x="272" y="29"/>
                    <a:pt x="272" y="28"/>
                  </a:cubicBezTo>
                  <a:cubicBezTo>
                    <a:pt x="272" y="28"/>
                    <a:pt x="271" y="28"/>
                    <a:pt x="270" y="28"/>
                  </a:cubicBezTo>
                  <a:cubicBezTo>
                    <a:pt x="269" y="28"/>
                    <a:pt x="270" y="26"/>
                    <a:pt x="271" y="26"/>
                  </a:cubicBezTo>
                  <a:cubicBezTo>
                    <a:pt x="272" y="25"/>
                    <a:pt x="271" y="25"/>
                    <a:pt x="270" y="25"/>
                  </a:cubicBezTo>
                  <a:cubicBezTo>
                    <a:pt x="269" y="25"/>
                    <a:pt x="267" y="25"/>
                    <a:pt x="266" y="25"/>
                  </a:cubicBezTo>
                  <a:cubicBezTo>
                    <a:pt x="265" y="26"/>
                    <a:pt x="264" y="27"/>
                    <a:pt x="263" y="27"/>
                  </a:cubicBezTo>
                  <a:cubicBezTo>
                    <a:pt x="262" y="27"/>
                    <a:pt x="262" y="29"/>
                    <a:pt x="261" y="29"/>
                  </a:cubicBezTo>
                  <a:cubicBezTo>
                    <a:pt x="261" y="29"/>
                    <a:pt x="259" y="29"/>
                    <a:pt x="259" y="29"/>
                  </a:cubicBezTo>
                  <a:cubicBezTo>
                    <a:pt x="259" y="28"/>
                    <a:pt x="259" y="27"/>
                    <a:pt x="258" y="27"/>
                  </a:cubicBezTo>
                  <a:cubicBezTo>
                    <a:pt x="258" y="27"/>
                    <a:pt x="256" y="28"/>
                    <a:pt x="255" y="29"/>
                  </a:cubicBezTo>
                  <a:cubicBezTo>
                    <a:pt x="254" y="30"/>
                    <a:pt x="250" y="31"/>
                    <a:pt x="249" y="31"/>
                  </a:cubicBezTo>
                  <a:cubicBezTo>
                    <a:pt x="248" y="31"/>
                    <a:pt x="248" y="30"/>
                    <a:pt x="249" y="30"/>
                  </a:cubicBezTo>
                  <a:cubicBezTo>
                    <a:pt x="249" y="29"/>
                    <a:pt x="249" y="29"/>
                    <a:pt x="248" y="28"/>
                  </a:cubicBezTo>
                  <a:cubicBezTo>
                    <a:pt x="248" y="28"/>
                    <a:pt x="247" y="27"/>
                    <a:pt x="247" y="26"/>
                  </a:cubicBezTo>
                  <a:cubicBezTo>
                    <a:pt x="247" y="25"/>
                    <a:pt x="245" y="24"/>
                    <a:pt x="245" y="23"/>
                  </a:cubicBezTo>
                  <a:cubicBezTo>
                    <a:pt x="245" y="22"/>
                    <a:pt x="245" y="19"/>
                    <a:pt x="246" y="17"/>
                  </a:cubicBezTo>
                  <a:cubicBezTo>
                    <a:pt x="247" y="15"/>
                    <a:pt x="247" y="17"/>
                    <a:pt x="247" y="18"/>
                  </a:cubicBezTo>
                  <a:cubicBezTo>
                    <a:pt x="247" y="19"/>
                    <a:pt x="247" y="20"/>
                    <a:pt x="247" y="21"/>
                  </a:cubicBezTo>
                  <a:cubicBezTo>
                    <a:pt x="246" y="22"/>
                    <a:pt x="247" y="23"/>
                    <a:pt x="248" y="24"/>
                  </a:cubicBezTo>
                  <a:cubicBezTo>
                    <a:pt x="249" y="24"/>
                    <a:pt x="249" y="26"/>
                    <a:pt x="249" y="26"/>
                  </a:cubicBezTo>
                  <a:cubicBezTo>
                    <a:pt x="250" y="27"/>
                    <a:pt x="250" y="26"/>
                    <a:pt x="251" y="26"/>
                  </a:cubicBezTo>
                  <a:cubicBezTo>
                    <a:pt x="251" y="25"/>
                    <a:pt x="251" y="25"/>
                    <a:pt x="252" y="26"/>
                  </a:cubicBezTo>
                  <a:cubicBezTo>
                    <a:pt x="252" y="27"/>
                    <a:pt x="253" y="27"/>
                    <a:pt x="254" y="27"/>
                  </a:cubicBezTo>
                  <a:cubicBezTo>
                    <a:pt x="255" y="27"/>
                    <a:pt x="256" y="26"/>
                    <a:pt x="256" y="26"/>
                  </a:cubicBezTo>
                  <a:cubicBezTo>
                    <a:pt x="257" y="25"/>
                    <a:pt x="257" y="24"/>
                    <a:pt x="257" y="23"/>
                  </a:cubicBezTo>
                  <a:cubicBezTo>
                    <a:pt x="257" y="23"/>
                    <a:pt x="260" y="23"/>
                    <a:pt x="261" y="22"/>
                  </a:cubicBezTo>
                  <a:cubicBezTo>
                    <a:pt x="262" y="22"/>
                    <a:pt x="259" y="22"/>
                    <a:pt x="258" y="22"/>
                  </a:cubicBezTo>
                  <a:cubicBezTo>
                    <a:pt x="257" y="21"/>
                    <a:pt x="256" y="21"/>
                    <a:pt x="255" y="19"/>
                  </a:cubicBezTo>
                  <a:cubicBezTo>
                    <a:pt x="254" y="18"/>
                    <a:pt x="255" y="19"/>
                    <a:pt x="256" y="19"/>
                  </a:cubicBezTo>
                  <a:cubicBezTo>
                    <a:pt x="257" y="19"/>
                    <a:pt x="258" y="20"/>
                    <a:pt x="259" y="20"/>
                  </a:cubicBezTo>
                  <a:cubicBezTo>
                    <a:pt x="260" y="21"/>
                    <a:pt x="261" y="21"/>
                    <a:pt x="262" y="21"/>
                  </a:cubicBezTo>
                  <a:cubicBezTo>
                    <a:pt x="263" y="21"/>
                    <a:pt x="264" y="21"/>
                    <a:pt x="264" y="21"/>
                  </a:cubicBezTo>
                  <a:cubicBezTo>
                    <a:pt x="263" y="21"/>
                    <a:pt x="262" y="19"/>
                    <a:pt x="261" y="18"/>
                  </a:cubicBezTo>
                  <a:cubicBezTo>
                    <a:pt x="260" y="17"/>
                    <a:pt x="264" y="19"/>
                    <a:pt x="264" y="19"/>
                  </a:cubicBezTo>
                  <a:cubicBezTo>
                    <a:pt x="265" y="20"/>
                    <a:pt x="266" y="20"/>
                    <a:pt x="266" y="19"/>
                  </a:cubicBezTo>
                  <a:cubicBezTo>
                    <a:pt x="266" y="19"/>
                    <a:pt x="267" y="19"/>
                    <a:pt x="268" y="18"/>
                  </a:cubicBezTo>
                  <a:cubicBezTo>
                    <a:pt x="269" y="18"/>
                    <a:pt x="268" y="17"/>
                    <a:pt x="267" y="16"/>
                  </a:cubicBezTo>
                  <a:cubicBezTo>
                    <a:pt x="267" y="15"/>
                    <a:pt x="266" y="16"/>
                    <a:pt x="266" y="16"/>
                  </a:cubicBezTo>
                  <a:cubicBezTo>
                    <a:pt x="266" y="15"/>
                    <a:pt x="265" y="15"/>
                    <a:pt x="264" y="15"/>
                  </a:cubicBezTo>
                  <a:cubicBezTo>
                    <a:pt x="264" y="15"/>
                    <a:pt x="263" y="14"/>
                    <a:pt x="263" y="13"/>
                  </a:cubicBezTo>
                  <a:cubicBezTo>
                    <a:pt x="262" y="12"/>
                    <a:pt x="264" y="13"/>
                    <a:pt x="265" y="13"/>
                  </a:cubicBezTo>
                  <a:cubicBezTo>
                    <a:pt x="266" y="12"/>
                    <a:pt x="267" y="14"/>
                    <a:pt x="268" y="14"/>
                  </a:cubicBezTo>
                  <a:cubicBezTo>
                    <a:pt x="269" y="15"/>
                    <a:pt x="270" y="16"/>
                    <a:pt x="271" y="16"/>
                  </a:cubicBezTo>
                  <a:cubicBezTo>
                    <a:pt x="272" y="17"/>
                    <a:pt x="271" y="16"/>
                    <a:pt x="271" y="15"/>
                  </a:cubicBezTo>
                  <a:cubicBezTo>
                    <a:pt x="271" y="15"/>
                    <a:pt x="271" y="14"/>
                    <a:pt x="271" y="13"/>
                  </a:cubicBezTo>
                  <a:cubicBezTo>
                    <a:pt x="270" y="12"/>
                    <a:pt x="271" y="12"/>
                    <a:pt x="272" y="13"/>
                  </a:cubicBezTo>
                  <a:cubicBezTo>
                    <a:pt x="272" y="13"/>
                    <a:pt x="273" y="14"/>
                    <a:pt x="273" y="15"/>
                  </a:cubicBezTo>
                  <a:cubicBezTo>
                    <a:pt x="274" y="16"/>
                    <a:pt x="274" y="16"/>
                    <a:pt x="274" y="17"/>
                  </a:cubicBezTo>
                  <a:cubicBezTo>
                    <a:pt x="275" y="17"/>
                    <a:pt x="275" y="18"/>
                    <a:pt x="277" y="19"/>
                  </a:cubicBezTo>
                  <a:cubicBezTo>
                    <a:pt x="278" y="20"/>
                    <a:pt x="278" y="18"/>
                    <a:pt x="277" y="17"/>
                  </a:cubicBezTo>
                  <a:cubicBezTo>
                    <a:pt x="277" y="17"/>
                    <a:pt x="276" y="15"/>
                    <a:pt x="275" y="14"/>
                  </a:cubicBezTo>
                  <a:cubicBezTo>
                    <a:pt x="275" y="13"/>
                    <a:pt x="274" y="13"/>
                    <a:pt x="273" y="12"/>
                  </a:cubicBezTo>
                  <a:cubicBezTo>
                    <a:pt x="273" y="11"/>
                    <a:pt x="272" y="10"/>
                    <a:pt x="272" y="9"/>
                  </a:cubicBezTo>
                  <a:cubicBezTo>
                    <a:pt x="271" y="8"/>
                    <a:pt x="270" y="8"/>
                    <a:pt x="269" y="7"/>
                  </a:cubicBezTo>
                  <a:cubicBezTo>
                    <a:pt x="268" y="7"/>
                    <a:pt x="267" y="5"/>
                    <a:pt x="267" y="4"/>
                  </a:cubicBezTo>
                  <a:cubicBezTo>
                    <a:pt x="266" y="3"/>
                    <a:pt x="265" y="4"/>
                    <a:pt x="265" y="4"/>
                  </a:cubicBezTo>
                  <a:cubicBezTo>
                    <a:pt x="264" y="3"/>
                    <a:pt x="266" y="3"/>
                    <a:pt x="266" y="2"/>
                  </a:cubicBezTo>
                  <a:cubicBezTo>
                    <a:pt x="266" y="2"/>
                    <a:pt x="265" y="1"/>
                    <a:pt x="266" y="1"/>
                  </a:cubicBezTo>
                  <a:cubicBezTo>
                    <a:pt x="266" y="1"/>
                    <a:pt x="209" y="12"/>
                    <a:pt x="203" y="14"/>
                  </a:cubicBezTo>
                  <a:cubicBezTo>
                    <a:pt x="197" y="16"/>
                    <a:pt x="162" y="22"/>
                    <a:pt x="157" y="22"/>
                  </a:cubicBezTo>
                  <a:cubicBezTo>
                    <a:pt x="153" y="23"/>
                    <a:pt x="139" y="27"/>
                    <a:pt x="135" y="27"/>
                  </a:cubicBezTo>
                  <a:cubicBezTo>
                    <a:pt x="131" y="28"/>
                    <a:pt x="111" y="30"/>
                    <a:pt x="106" y="31"/>
                  </a:cubicBezTo>
                  <a:cubicBezTo>
                    <a:pt x="101" y="31"/>
                    <a:pt x="81" y="33"/>
                    <a:pt x="81" y="33"/>
                  </a:cubicBezTo>
                  <a:cubicBezTo>
                    <a:pt x="81" y="33"/>
                    <a:pt x="80" y="35"/>
                    <a:pt x="80" y="37"/>
                  </a:cubicBezTo>
                  <a:cubicBezTo>
                    <a:pt x="80" y="39"/>
                    <a:pt x="79" y="39"/>
                    <a:pt x="80" y="41"/>
                  </a:cubicBezTo>
                  <a:cubicBezTo>
                    <a:pt x="80" y="43"/>
                    <a:pt x="80" y="43"/>
                    <a:pt x="79" y="44"/>
                  </a:cubicBezTo>
                  <a:cubicBezTo>
                    <a:pt x="77" y="44"/>
                    <a:pt x="74" y="45"/>
                    <a:pt x="74" y="48"/>
                  </a:cubicBezTo>
                  <a:cubicBezTo>
                    <a:pt x="73" y="51"/>
                    <a:pt x="72" y="54"/>
                    <a:pt x="70" y="55"/>
                  </a:cubicBezTo>
                  <a:cubicBezTo>
                    <a:pt x="68" y="56"/>
                    <a:pt x="66" y="53"/>
                    <a:pt x="63" y="55"/>
                  </a:cubicBezTo>
                  <a:cubicBezTo>
                    <a:pt x="60" y="58"/>
                    <a:pt x="60" y="57"/>
                    <a:pt x="59" y="59"/>
                  </a:cubicBezTo>
                  <a:cubicBezTo>
                    <a:pt x="58" y="62"/>
                    <a:pt x="56" y="63"/>
                    <a:pt x="54" y="63"/>
                  </a:cubicBezTo>
                  <a:cubicBezTo>
                    <a:pt x="53" y="63"/>
                    <a:pt x="53" y="58"/>
                    <a:pt x="51" y="60"/>
                  </a:cubicBezTo>
                  <a:cubicBezTo>
                    <a:pt x="50" y="61"/>
                    <a:pt x="49" y="62"/>
                    <a:pt x="48" y="63"/>
                  </a:cubicBezTo>
                  <a:cubicBezTo>
                    <a:pt x="47" y="64"/>
                    <a:pt x="47" y="66"/>
                    <a:pt x="46" y="66"/>
                  </a:cubicBezTo>
                  <a:cubicBezTo>
                    <a:pt x="44" y="66"/>
                    <a:pt x="44" y="67"/>
                    <a:pt x="43" y="69"/>
                  </a:cubicBezTo>
                  <a:cubicBezTo>
                    <a:pt x="43" y="71"/>
                    <a:pt x="43" y="71"/>
                    <a:pt x="42" y="73"/>
                  </a:cubicBezTo>
                  <a:cubicBezTo>
                    <a:pt x="40" y="74"/>
                    <a:pt x="39" y="73"/>
                    <a:pt x="37" y="75"/>
                  </a:cubicBezTo>
                  <a:cubicBezTo>
                    <a:pt x="36" y="76"/>
                    <a:pt x="34" y="77"/>
                    <a:pt x="32" y="78"/>
                  </a:cubicBezTo>
                  <a:cubicBezTo>
                    <a:pt x="31" y="80"/>
                    <a:pt x="29" y="81"/>
                    <a:pt x="27" y="83"/>
                  </a:cubicBezTo>
                  <a:cubicBezTo>
                    <a:pt x="26" y="84"/>
                    <a:pt x="26" y="84"/>
                    <a:pt x="24" y="85"/>
                  </a:cubicBezTo>
                  <a:cubicBezTo>
                    <a:pt x="21" y="85"/>
                    <a:pt x="19" y="84"/>
                    <a:pt x="17" y="85"/>
                  </a:cubicBezTo>
                  <a:cubicBezTo>
                    <a:pt x="16" y="87"/>
                    <a:pt x="14" y="88"/>
                    <a:pt x="13" y="90"/>
                  </a:cubicBezTo>
                  <a:cubicBezTo>
                    <a:pt x="11" y="91"/>
                    <a:pt x="9" y="92"/>
                    <a:pt x="9" y="94"/>
                  </a:cubicBezTo>
                  <a:cubicBezTo>
                    <a:pt x="9" y="96"/>
                    <a:pt x="8" y="96"/>
                    <a:pt x="9" y="98"/>
                  </a:cubicBezTo>
                  <a:cubicBezTo>
                    <a:pt x="10" y="100"/>
                    <a:pt x="9" y="100"/>
                    <a:pt x="7" y="101"/>
                  </a:cubicBezTo>
                  <a:cubicBezTo>
                    <a:pt x="5" y="102"/>
                    <a:pt x="4" y="100"/>
                    <a:pt x="4" y="100"/>
                  </a:cubicBezTo>
                  <a:cubicBezTo>
                    <a:pt x="4" y="100"/>
                    <a:pt x="3" y="100"/>
                    <a:pt x="2" y="101"/>
                  </a:cubicBezTo>
                  <a:cubicBezTo>
                    <a:pt x="1" y="103"/>
                    <a:pt x="0" y="102"/>
                    <a:pt x="0" y="106"/>
                  </a:cubicBezTo>
                  <a:cubicBezTo>
                    <a:pt x="0" y="108"/>
                    <a:pt x="1" y="110"/>
                    <a:pt x="1" y="112"/>
                  </a:cubicBezTo>
                  <a:cubicBezTo>
                    <a:pt x="42" y="107"/>
                    <a:pt x="42" y="107"/>
                    <a:pt x="42" y="107"/>
                  </a:cubicBezTo>
                  <a:cubicBezTo>
                    <a:pt x="42" y="107"/>
                    <a:pt x="42" y="107"/>
                    <a:pt x="42" y="107"/>
                  </a:cubicBezTo>
                  <a:cubicBezTo>
                    <a:pt x="42" y="106"/>
                    <a:pt x="43" y="106"/>
                    <a:pt x="44" y="105"/>
                  </a:cubicBezTo>
                  <a:cubicBezTo>
                    <a:pt x="48" y="103"/>
                    <a:pt x="50" y="103"/>
                    <a:pt x="51" y="102"/>
                  </a:cubicBezTo>
                  <a:cubicBezTo>
                    <a:pt x="52" y="102"/>
                    <a:pt x="52" y="102"/>
                    <a:pt x="54" y="101"/>
                  </a:cubicBezTo>
                  <a:cubicBezTo>
                    <a:pt x="56" y="100"/>
                    <a:pt x="59" y="98"/>
                    <a:pt x="62" y="97"/>
                  </a:cubicBezTo>
                  <a:cubicBezTo>
                    <a:pt x="65" y="95"/>
                    <a:pt x="65" y="95"/>
                    <a:pt x="69" y="94"/>
                  </a:cubicBezTo>
                  <a:cubicBezTo>
                    <a:pt x="72" y="94"/>
                    <a:pt x="86" y="92"/>
                    <a:pt x="93" y="92"/>
                  </a:cubicBezTo>
                  <a:cubicBezTo>
                    <a:pt x="100" y="91"/>
                    <a:pt x="110" y="90"/>
                    <a:pt x="110" y="90"/>
                  </a:cubicBezTo>
                  <a:cubicBezTo>
                    <a:pt x="110" y="90"/>
                    <a:pt x="110" y="94"/>
                    <a:pt x="112" y="94"/>
                  </a:cubicBezTo>
                  <a:cubicBezTo>
                    <a:pt x="113" y="94"/>
                    <a:pt x="115" y="91"/>
                    <a:pt x="115" y="91"/>
                  </a:cubicBezTo>
                  <a:cubicBezTo>
                    <a:pt x="121" y="98"/>
                    <a:pt x="121" y="98"/>
                    <a:pt x="121" y="98"/>
                  </a:cubicBezTo>
                  <a:cubicBezTo>
                    <a:pt x="121" y="98"/>
                    <a:pt x="121" y="101"/>
                    <a:pt x="121" y="102"/>
                  </a:cubicBezTo>
                  <a:cubicBezTo>
                    <a:pt x="160" y="97"/>
                    <a:pt x="160" y="97"/>
                    <a:pt x="160" y="97"/>
                  </a:cubicBezTo>
                  <a:cubicBezTo>
                    <a:pt x="204" y="129"/>
                    <a:pt x="204" y="129"/>
                    <a:pt x="204" y="129"/>
                  </a:cubicBezTo>
                  <a:cubicBezTo>
                    <a:pt x="204" y="129"/>
                    <a:pt x="205" y="129"/>
                    <a:pt x="205" y="129"/>
                  </a:cubicBezTo>
                  <a:cubicBezTo>
                    <a:pt x="206" y="128"/>
                    <a:pt x="210" y="126"/>
                    <a:pt x="211" y="126"/>
                  </a:cubicBezTo>
                  <a:cubicBezTo>
                    <a:pt x="213" y="125"/>
                    <a:pt x="216" y="125"/>
                    <a:pt x="217" y="125"/>
                  </a:cubicBezTo>
                  <a:cubicBezTo>
                    <a:pt x="219" y="125"/>
                    <a:pt x="221" y="125"/>
                    <a:pt x="221" y="124"/>
                  </a:cubicBezTo>
                  <a:cubicBezTo>
                    <a:pt x="221" y="124"/>
                    <a:pt x="222" y="122"/>
                    <a:pt x="222" y="122"/>
                  </a:cubicBezTo>
                  <a:cubicBezTo>
                    <a:pt x="223" y="121"/>
                    <a:pt x="222" y="119"/>
                    <a:pt x="222" y="119"/>
                  </a:cubicBezTo>
                  <a:cubicBezTo>
                    <a:pt x="222" y="118"/>
                    <a:pt x="222" y="117"/>
                    <a:pt x="222" y="116"/>
                  </a:cubicBezTo>
                  <a:cubicBezTo>
                    <a:pt x="221" y="116"/>
                    <a:pt x="221" y="115"/>
                    <a:pt x="220" y="113"/>
                  </a:cubicBezTo>
                  <a:cubicBezTo>
                    <a:pt x="220" y="112"/>
                    <a:pt x="221" y="111"/>
                    <a:pt x="221" y="110"/>
                  </a:cubicBezTo>
                  <a:cubicBezTo>
                    <a:pt x="221" y="109"/>
                    <a:pt x="221" y="111"/>
                    <a:pt x="222" y="112"/>
                  </a:cubicBezTo>
                  <a:cubicBezTo>
                    <a:pt x="222" y="113"/>
                    <a:pt x="223" y="114"/>
                    <a:pt x="223" y="116"/>
                  </a:cubicBezTo>
                  <a:cubicBezTo>
                    <a:pt x="224" y="117"/>
                    <a:pt x="224" y="117"/>
                    <a:pt x="225" y="116"/>
                  </a:cubicBezTo>
                  <a:cubicBezTo>
                    <a:pt x="225" y="115"/>
                    <a:pt x="225" y="113"/>
                    <a:pt x="225" y="111"/>
                  </a:cubicBezTo>
                  <a:cubicBezTo>
                    <a:pt x="225" y="110"/>
                    <a:pt x="227" y="108"/>
                    <a:pt x="227" y="107"/>
                  </a:cubicBezTo>
                  <a:cubicBezTo>
                    <a:pt x="228" y="105"/>
                    <a:pt x="230" y="102"/>
                    <a:pt x="233" y="99"/>
                  </a:cubicBezTo>
                  <a:cubicBezTo>
                    <a:pt x="235" y="96"/>
                    <a:pt x="238" y="95"/>
                    <a:pt x="239" y="95"/>
                  </a:cubicBezTo>
                  <a:cubicBezTo>
                    <a:pt x="239" y="94"/>
                    <a:pt x="238" y="93"/>
                    <a:pt x="238" y="92"/>
                  </a:cubicBezTo>
                  <a:cubicBezTo>
                    <a:pt x="238" y="91"/>
                    <a:pt x="238" y="92"/>
                    <a:pt x="238" y="92"/>
                  </a:cubicBezTo>
                  <a:cubicBezTo>
                    <a:pt x="239" y="92"/>
                    <a:pt x="240" y="93"/>
                    <a:pt x="240" y="93"/>
                  </a:cubicBezTo>
                  <a:cubicBezTo>
                    <a:pt x="241" y="93"/>
                    <a:pt x="242" y="91"/>
                    <a:pt x="242" y="90"/>
                  </a:cubicBezTo>
                  <a:cubicBezTo>
                    <a:pt x="243" y="89"/>
                    <a:pt x="244" y="89"/>
                    <a:pt x="244" y="88"/>
                  </a:cubicBezTo>
                  <a:cubicBezTo>
                    <a:pt x="244" y="87"/>
                    <a:pt x="245" y="87"/>
                    <a:pt x="245" y="86"/>
                  </a:cubicBezTo>
                  <a:cubicBezTo>
                    <a:pt x="245" y="86"/>
                    <a:pt x="245" y="83"/>
                    <a:pt x="245" y="83"/>
                  </a:cubicBezTo>
                  <a:cubicBezTo>
                    <a:pt x="245" y="83"/>
                    <a:pt x="246" y="84"/>
                    <a:pt x="246" y="85"/>
                  </a:cubicBezTo>
                  <a:cubicBezTo>
                    <a:pt x="246" y="85"/>
                    <a:pt x="247" y="86"/>
                    <a:pt x="247" y="86"/>
                  </a:cubicBezTo>
                  <a:cubicBezTo>
                    <a:pt x="248" y="85"/>
                    <a:pt x="250" y="84"/>
                    <a:pt x="251" y="83"/>
                  </a:cubicBezTo>
                  <a:cubicBezTo>
                    <a:pt x="253" y="82"/>
                    <a:pt x="256" y="82"/>
                    <a:pt x="257" y="81"/>
                  </a:cubicBezTo>
                  <a:cubicBezTo>
                    <a:pt x="258" y="81"/>
                    <a:pt x="258" y="80"/>
                    <a:pt x="258" y="80"/>
                  </a:cubicBezTo>
                  <a:cubicBezTo>
                    <a:pt x="258" y="79"/>
                    <a:pt x="259" y="79"/>
                    <a:pt x="259" y="80"/>
                  </a:cubicBezTo>
                  <a:cubicBezTo>
                    <a:pt x="260" y="80"/>
                    <a:pt x="260" y="82"/>
                    <a:pt x="261" y="82"/>
                  </a:cubicBezTo>
                  <a:cubicBezTo>
                    <a:pt x="262" y="82"/>
                    <a:pt x="262" y="81"/>
                    <a:pt x="262" y="80"/>
                  </a:cubicBezTo>
                  <a:cubicBezTo>
                    <a:pt x="262" y="78"/>
                    <a:pt x="261" y="77"/>
                    <a:pt x="261" y="77"/>
                  </a:cubicBezTo>
                  <a:cubicBezTo>
                    <a:pt x="261" y="77"/>
                    <a:pt x="262" y="78"/>
                    <a:pt x="262" y="78"/>
                  </a:cubicBezTo>
                  <a:cubicBezTo>
                    <a:pt x="263" y="79"/>
                    <a:pt x="264" y="80"/>
                    <a:pt x="264" y="80"/>
                  </a:cubicBezTo>
                  <a:cubicBezTo>
                    <a:pt x="265" y="80"/>
                    <a:pt x="265" y="80"/>
                    <a:pt x="265" y="79"/>
                  </a:cubicBezTo>
                  <a:cubicBezTo>
                    <a:pt x="265" y="78"/>
                    <a:pt x="266" y="77"/>
                    <a:pt x="267" y="77"/>
                  </a:cubicBezTo>
                  <a:cubicBezTo>
                    <a:pt x="267" y="76"/>
                    <a:pt x="268" y="75"/>
                    <a:pt x="268" y="74"/>
                  </a:cubicBezTo>
                  <a:cubicBezTo>
                    <a:pt x="268" y="73"/>
                    <a:pt x="269" y="73"/>
                    <a:pt x="270" y="73"/>
                  </a:cubicBezTo>
                  <a:cubicBezTo>
                    <a:pt x="271" y="72"/>
                    <a:pt x="270" y="71"/>
                    <a:pt x="271" y="70"/>
                  </a:cubicBezTo>
                  <a:cubicBezTo>
                    <a:pt x="271" y="69"/>
                    <a:pt x="270" y="67"/>
                    <a:pt x="270" y="67"/>
                  </a:cubicBezTo>
                  <a:cubicBezTo>
                    <a:pt x="270" y="66"/>
                    <a:pt x="269" y="67"/>
                    <a:pt x="269" y="68"/>
                  </a:cubicBezTo>
                  <a:cubicBezTo>
                    <a:pt x="269" y="69"/>
                    <a:pt x="268" y="69"/>
                    <a:pt x="267" y="70"/>
                  </a:cubicBezTo>
                  <a:cubicBezTo>
                    <a:pt x="266" y="70"/>
                    <a:pt x="266" y="71"/>
                    <a:pt x="265" y="71"/>
                  </a:cubicBezTo>
                  <a:cubicBezTo>
                    <a:pt x="264" y="71"/>
                    <a:pt x="265" y="70"/>
                    <a:pt x="265" y="69"/>
                  </a:cubicBezTo>
                  <a:cubicBezTo>
                    <a:pt x="266" y="69"/>
                    <a:pt x="266" y="68"/>
                    <a:pt x="266" y="67"/>
                  </a:cubicBezTo>
                  <a:cubicBezTo>
                    <a:pt x="266" y="66"/>
                    <a:pt x="265" y="65"/>
                    <a:pt x="264" y="65"/>
                  </a:cubicBezTo>
                  <a:cubicBezTo>
                    <a:pt x="264" y="66"/>
                    <a:pt x="264" y="67"/>
                    <a:pt x="264" y="68"/>
                  </a:cubicBezTo>
                  <a:cubicBezTo>
                    <a:pt x="264" y="69"/>
                    <a:pt x="263" y="69"/>
                    <a:pt x="262" y="69"/>
                  </a:cubicBezTo>
                  <a:cubicBezTo>
                    <a:pt x="261" y="70"/>
                    <a:pt x="263" y="71"/>
                    <a:pt x="263" y="71"/>
                  </a:cubicBezTo>
                  <a:cubicBezTo>
                    <a:pt x="263" y="72"/>
                    <a:pt x="262" y="72"/>
                    <a:pt x="261" y="72"/>
                  </a:cubicBezTo>
                  <a:cubicBezTo>
                    <a:pt x="261" y="71"/>
                    <a:pt x="260" y="70"/>
                    <a:pt x="260" y="70"/>
                  </a:cubicBezTo>
                  <a:cubicBezTo>
                    <a:pt x="259" y="70"/>
                    <a:pt x="258" y="71"/>
                    <a:pt x="257" y="72"/>
                  </a:cubicBezTo>
                  <a:cubicBezTo>
                    <a:pt x="257" y="73"/>
                    <a:pt x="256" y="74"/>
                    <a:pt x="255" y="74"/>
                  </a:cubicBezTo>
                  <a:cubicBezTo>
                    <a:pt x="255" y="74"/>
                    <a:pt x="253" y="74"/>
                    <a:pt x="252" y="74"/>
                  </a:cubicBezTo>
                  <a:cubicBezTo>
                    <a:pt x="251" y="74"/>
                    <a:pt x="250" y="73"/>
                    <a:pt x="249" y="72"/>
                  </a:cubicBezTo>
                  <a:cubicBezTo>
                    <a:pt x="248" y="72"/>
                    <a:pt x="247" y="71"/>
                    <a:pt x="246" y="70"/>
                  </a:cubicBezTo>
                  <a:cubicBezTo>
                    <a:pt x="245" y="69"/>
                    <a:pt x="243" y="66"/>
                    <a:pt x="243" y="66"/>
                  </a:cubicBezTo>
                  <a:cubicBezTo>
                    <a:pt x="243" y="66"/>
                    <a:pt x="245" y="67"/>
                    <a:pt x="245" y="67"/>
                  </a:cubicBezTo>
                  <a:cubicBezTo>
                    <a:pt x="246" y="68"/>
                    <a:pt x="247" y="69"/>
                    <a:pt x="248" y="69"/>
                  </a:cubicBezTo>
                  <a:cubicBezTo>
                    <a:pt x="248" y="69"/>
                    <a:pt x="249" y="69"/>
                    <a:pt x="249" y="70"/>
                  </a:cubicBezTo>
                  <a:cubicBezTo>
                    <a:pt x="250" y="71"/>
                    <a:pt x="251" y="71"/>
                    <a:pt x="251" y="71"/>
                  </a:cubicBezTo>
                  <a:cubicBezTo>
                    <a:pt x="252" y="71"/>
                    <a:pt x="253" y="71"/>
                    <a:pt x="254" y="72"/>
                  </a:cubicBezTo>
                  <a:cubicBezTo>
                    <a:pt x="255" y="73"/>
                    <a:pt x="255" y="71"/>
                    <a:pt x="255" y="71"/>
                  </a:cubicBezTo>
                  <a:cubicBezTo>
                    <a:pt x="255" y="70"/>
                    <a:pt x="256" y="70"/>
                    <a:pt x="256" y="69"/>
                  </a:cubicBezTo>
                  <a:cubicBezTo>
                    <a:pt x="256" y="68"/>
                    <a:pt x="258" y="69"/>
                    <a:pt x="258" y="67"/>
                  </a:cubicBezTo>
                  <a:cubicBezTo>
                    <a:pt x="259" y="66"/>
                    <a:pt x="260" y="66"/>
                    <a:pt x="260" y="66"/>
                  </a:cubicBezTo>
                  <a:cubicBezTo>
                    <a:pt x="260" y="65"/>
                    <a:pt x="260" y="65"/>
                    <a:pt x="261" y="64"/>
                  </a:cubicBezTo>
                  <a:cubicBezTo>
                    <a:pt x="261" y="64"/>
                    <a:pt x="261" y="62"/>
                    <a:pt x="261" y="62"/>
                  </a:cubicBezTo>
                  <a:cubicBezTo>
                    <a:pt x="260" y="62"/>
                    <a:pt x="260" y="63"/>
                    <a:pt x="259" y="63"/>
                  </a:cubicBezTo>
                  <a:cubicBezTo>
                    <a:pt x="258" y="63"/>
                    <a:pt x="257" y="64"/>
                    <a:pt x="256" y="65"/>
                  </a:cubicBezTo>
                  <a:cubicBezTo>
                    <a:pt x="256" y="65"/>
                    <a:pt x="255" y="64"/>
                    <a:pt x="256" y="63"/>
                  </a:cubicBezTo>
                  <a:cubicBezTo>
                    <a:pt x="256" y="63"/>
                    <a:pt x="258" y="62"/>
                    <a:pt x="258" y="62"/>
                  </a:cubicBezTo>
                  <a:cubicBezTo>
                    <a:pt x="259" y="61"/>
                    <a:pt x="259" y="61"/>
                    <a:pt x="259" y="60"/>
                  </a:cubicBezTo>
                  <a:cubicBezTo>
                    <a:pt x="259" y="59"/>
                    <a:pt x="261" y="59"/>
                    <a:pt x="261" y="59"/>
                  </a:cubicBezTo>
                  <a:cubicBezTo>
                    <a:pt x="262" y="58"/>
                    <a:pt x="262" y="57"/>
                    <a:pt x="261" y="56"/>
                  </a:cubicBezTo>
                  <a:cubicBezTo>
                    <a:pt x="261" y="56"/>
                    <a:pt x="260" y="55"/>
                    <a:pt x="259" y="55"/>
                  </a:cubicBezTo>
                  <a:cubicBezTo>
                    <a:pt x="259" y="55"/>
                    <a:pt x="258" y="56"/>
                    <a:pt x="258" y="57"/>
                  </a:cubicBezTo>
                  <a:cubicBezTo>
                    <a:pt x="257" y="58"/>
                    <a:pt x="257" y="58"/>
                    <a:pt x="256" y="57"/>
                  </a:cubicBezTo>
                  <a:cubicBezTo>
                    <a:pt x="256" y="56"/>
                    <a:pt x="256" y="56"/>
                    <a:pt x="254" y="56"/>
                  </a:cubicBezTo>
                  <a:cubicBezTo>
                    <a:pt x="253" y="56"/>
                    <a:pt x="253" y="55"/>
                    <a:pt x="252" y="55"/>
                  </a:cubicBezTo>
                  <a:cubicBezTo>
                    <a:pt x="250" y="55"/>
                    <a:pt x="250" y="54"/>
                    <a:pt x="249" y="54"/>
                  </a:cubicBezTo>
                  <a:cubicBezTo>
                    <a:pt x="248" y="54"/>
                    <a:pt x="246" y="54"/>
                    <a:pt x="246" y="54"/>
                  </a:cubicBezTo>
                  <a:cubicBezTo>
                    <a:pt x="245" y="54"/>
                    <a:pt x="244" y="54"/>
                    <a:pt x="243" y="53"/>
                  </a:cubicBezTo>
                  <a:cubicBezTo>
                    <a:pt x="243" y="53"/>
                    <a:pt x="242" y="52"/>
                    <a:pt x="241" y="51"/>
                  </a:cubicBezTo>
                  <a:cubicBezTo>
                    <a:pt x="240" y="50"/>
                    <a:pt x="242" y="50"/>
                    <a:pt x="243" y="51"/>
                  </a:cubicBezTo>
                  <a:cubicBezTo>
                    <a:pt x="244" y="51"/>
                    <a:pt x="244" y="52"/>
                    <a:pt x="245" y="52"/>
                  </a:cubicBezTo>
                  <a:cubicBezTo>
                    <a:pt x="246" y="52"/>
                    <a:pt x="248" y="52"/>
                    <a:pt x="248" y="52"/>
                  </a:cubicBezTo>
                  <a:cubicBezTo>
                    <a:pt x="249" y="52"/>
                    <a:pt x="250" y="52"/>
                    <a:pt x="250" y="52"/>
                  </a:cubicBezTo>
                  <a:cubicBezTo>
                    <a:pt x="251" y="53"/>
                    <a:pt x="252" y="53"/>
                    <a:pt x="253" y="53"/>
                  </a:cubicBezTo>
                  <a:cubicBezTo>
                    <a:pt x="254" y="52"/>
                    <a:pt x="257" y="53"/>
                    <a:pt x="258" y="53"/>
                  </a:cubicBezTo>
                  <a:cubicBezTo>
                    <a:pt x="259" y="54"/>
                    <a:pt x="257" y="52"/>
                    <a:pt x="257" y="52"/>
                  </a:cubicBezTo>
                  <a:cubicBezTo>
                    <a:pt x="256" y="51"/>
                    <a:pt x="255" y="50"/>
                    <a:pt x="255" y="49"/>
                  </a:cubicBezTo>
                  <a:cubicBezTo>
                    <a:pt x="255" y="48"/>
                    <a:pt x="255" y="48"/>
                    <a:pt x="256" y="48"/>
                  </a:cubicBezTo>
                  <a:cubicBezTo>
                    <a:pt x="257" y="48"/>
                    <a:pt x="258" y="47"/>
                    <a:pt x="258" y="47"/>
                  </a:cubicBezTo>
                  <a:cubicBezTo>
                    <a:pt x="259" y="46"/>
                    <a:pt x="260" y="45"/>
                    <a:pt x="260" y="46"/>
                  </a:cubicBezTo>
                  <a:cubicBezTo>
                    <a:pt x="260" y="46"/>
                    <a:pt x="259" y="48"/>
                    <a:pt x="259" y="48"/>
                  </a:cubicBezTo>
                  <a:cubicBezTo>
                    <a:pt x="259" y="48"/>
                    <a:pt x="258" y="48"/>
                    <a:pt x="258" y="49"/>
                  </a:cubicBezTo>
                  <a:cubicBezTo>
                    <a:pt x="258" y="49"/>
                    <a:pt x="258" y="50"/>
                    <a:pt x="259" y="51"/>
                  </a:cubicBezTo>
                  <a:cubicBezTo>
                    <a:pt x="259" y="51"/>
                    <a:pt x="260" y="52"/>
                    <a:pt x="260" y="53"/>
                  </a:cubicBezTo>
                  <a:cubicBezTo>
                    <a:pt x="260" y="53"/>
                    <a:pt x="261" y="52"/>
                    <a:pt x="262" y="52"/>
                  </a:cubicBezTo>
                  <a:cubicBezTo>
                    <a:pt x="263" y="51"/>
                    <a:pt x="263" y="51"/>
                    <a:pt x="263" y="50"/>
                  </a:cubicBezTo>
                  <a:cubicBezTo>
                    <a:pt x="263" y="49"/>
                    <a:pt x="264" y="50"/>
                    <a:pt x="264" y="51"/>
                  </a:cubicBezTo>
                  <a:cubicBezTo>
                    <a:pt x="264" y="52"/>
                    <a:pt x="264" y="52"/>
                    <a:pt x="265" y="52"/>
                  </a:cubicBezTo>
                  <a:cubicBezTo>
                    <a:pt x="266" y="51"/>
                    <a:pt x="266" y="52"/>
                    <a:pt x="267" y="52"/>
                  </a:cubicBezTo>
                  <a:cubicBezTo>
                    <a:pt x="267" y="52"/>
                    <a:pt x="269" y="54"/>
                    <a:pt x="269" y="53"/>
                  </a:cubicBezTo>
                  <a:cubicBezTo>
                    <a:pt x="269" y="52"/>
                    <a:pt x="269" y="52"/>
                    <a:pt x="270" y="52"/>
                  </a:cubicBezTo>
                  <a:cubicBezTo>
                    <a:pt x="271" y="53"/>
                    <a:pt x="272" y="52"/>
                    <a:pt x="273" y="52"/>
                  </a:cubicBezTo>
                  <a:cubicBezTo>
                    <a:pt x="273" y="52"/>
                    <a:pt x="274" y="51"/>
                    <a:pt x="275" y="51"/>
                  </a:cubicBezTo>
                  <a:cubicBezTo>
                    <a:pt x="275" y="50"/>
                    <a:pt x="275" y="50"/>
                    <a:pt x="275" y="49"/>
                  </a:cubicBezTo>
                  <a:cubicBezTo>
                    <a:pt x="274" y="48"/>
                    <a:pt x="275" y="47"/>
                    <a:pt x="276" y="48"/>
                  </a:cubicBezTo>
                  <a:cubicBezTo>
                    <a:pt x="276" y="49"/>
                    <a:pt x="276" y="46"/>
                    <a:pt x="277" y="46"/>
                  </a:cubicBezTo>
                  <a:cubicBezTo>
                    <a:pt x="277" y="45"/>
                    <a:pt x="277" y="43"/>
                    <a:pt x="278" y="42"/>
                  </a:cubicBezTo>
                  <a:cubicBezTo>
                    <a:pt x="278" y="41"/>
                    <a:pt x="279" y="40"/>
                    <a:pt x="279" y="39"/>
                  </a:cubicBezTo>
                  <a:cubicBezTo>
                    <a:pt x="279" y="38"/>
                    <a:pt x="280" y="39"/>
                    <a:pt x="280" y="39"/>
                  </a:cubicBezTo>
                  <a:cubicBezTo>
                    <a:pt x="280" y="40"/>
                    <a:pt x="281" y="40"/>
                    <a:pt x="282" y="40"/>
                  </a:cubicBezTo>
                  <a:cubicBezTo>
                    <a:pt x="282" y="40"/>
                    <a:pt x="283" y="39"/>
                    <a:pt x="283" y="38"/>
                  </a:cubicBezTo>
                  <a:cubicBezTo>
                    <a:pt x="283" y="38"/>
                    <a:pt x="284" y="37"/>
                    <a:pt x="283" y="37"/>
                  </a:cubicBezTo>
                  <a:cubicBezTo>
                    <a:pt x="282" y="37"/>
                    <a:pt x="282" y="36"/>
                    <a:pt x="282" y="36"/>
                  </a:cubicBezTo>
                  <a:cubicBezTo>
                    <a:pt x="282" y="35"/>
                    <a:pt x="283" y="35"/>
                    <a:pt x="284" y="35"/>
                  </a:cubicBezTo>
                  <a:close/>
                </a:path>
              </a:pathLst>
            </a:custGeom>
            <a:solidFill>
              <a:schemeClr val="accent5">
                <a:lumMod val="60000"/>
                <a:lumOff val="40000"/>
              </a:schemeClr>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75" name="Freeform 424">
              <a:extLst>
                <a:ext uri="{FF2B5EF4-FFF2-40B4-BE49-F238E27FC236}">
                  <a16:creationId xmlns:a16="http://schemas.microsoft.com/office/drawing/2014/main" id="{127547F3-C80C-47C0-AB39-1622E865237E}"/>
                </a:ext>
              </a:extLst>
            </p:cNvPr>
            <p:cNvSpPr>
              <a:spLocks/>
            </p:cNvSpPr>
            <p:nvPr/>
          </p:nvSpPr>
          <p:spPr bwMode="gray">
            <a:xfrm>
              <a:off x="9177069" y="3359271"/>
              <a:ext cx="500944" cy="509017"/>
            </a:xfrm>
            <a:custGeom>
              <a:avLst/>
              <a:gdLst>
                <a:gd name="T0" fmla="*/ 146 w 150"/>
                <a:gd name="T1" fmla="*/ 31 h 149"/>
                <a:gd name="T2" fmla="*/ 140 w 150"/>
                <a:gd name="T3" fmla="*/ 28 h 149"/>
                <a:gd name="T4" fmla="*/ 131 w 150"/>
                <a:gd name="T5" fmla="*/ 29 h 149"/>
                <a:gd name="T6" fmla="*/ 125 w 150"/>
                <a:gd name="T7" fmla="*/ 35 h 149"/>
                <a:gd name="T8" fmla="*/ 113 w 150"/>
                <a:gd name="T9" fmla="*/ 35 h 149"/>
                <a:gd name="T10" fmla="*/ 106 w 150"/>
                <a:gd name="T11" fmla="*/ 41 h 149"/>
                <a:gd name="T12" fmla="*/ 98 w 150"/>
                <a:gd name="T13" fmla="*/ 52 h 149"/>
                <a:gd name="T14" fmla="*/ 93 w 150"/>
                <a:gd name="T15" fmla="*/ 34 h 149"/>
                <a:gd name="T16" fmla="*/ 53 w 150"/>
                <a:gd name="T17" fmla="*/ 0 h 149"/>
                <a:gd name="T18" fmla="*/ 52 w 150"/>
                <a:gd name="T19" fmla="*/ 7 h 149"/>
                <a:gd name="T20" fmla="*/ 51 w 150"/>
                <a:gd name="T21" fmla="*/ 24 h 149"/>
                <a:gd name="T22" fmla="*/ 49 w 150"/>
                <a:gd name="T23" fmla="*/ 36 h 149"/>
                <a:gd name="T24" fmla="*/ 46 w 150"/>
                <a:gd name="T25" fmla="*/ 46 h 149"/>
                <a:gd name="T26" fmla="*/ 38 w 150"/>
                <a:gd name="T27" fmla="*/ 55 h 149"/>
                <a:gd name="T28" fmla="*/ 30 w 150"/>
                <a:gd name="T29" fmla="*/ 57 h 149"/>
                <a:gd name="T30" fmla="*/ 25 w 150"/>
                <a:gd name="T31" fmla="*/ 65 h 149"/>
                <a:gd name="T32" fmla="*/ 23 w 150"/>
                <a:gd name="T33" fmla="*/ 72 h 149"/>
                <a:gd name="T34" fmla="*/ 22 w 150"/>
                <a:gd name="T35" fmla="*/ 78 h 149"/>
                <a:gd name="T36" fmla="*/ 19 w 150"/>
                <a:gd name="T37" fmla="*/ 75 h 149"/>
                <a:gd name="T38" fmla="*/ 13 w 150"/>
                <a:gd name="T39" fmla="*/ 79 h 149"/>
                <a:gd name="T40" fmla="*/ 13 w 150"/>
                <a:gd name="T41" fmla="*/ 90 h 149"/>
                <a:gd name="T42" fmla="*/ 8 w 150"/>
                <a:gd name="T43" fmla="*/ 100 h 149"/>
                <a:gd name="T44" fmla="*/ 2 w 150"/>
                <a:gd name="T45" fmla="*/ 106 h 149"/>
                <a:gd name="T46" fmla="*/ 1 w 150"/>
                <a:gd name="T47" fmla="*/ 113 h 149"/>
                <a:gd name="T48" fmla="*/ 8 w 150"/>
                <a:gd name="T49" fmla="*/ 121 h 149"/>
                <a:gd name="T50" fmla="*/ 13 w 150"/>
                <a:gd name="T51" fmla="*/ 127 h 149"/>
                <a:gd name="T52" fmla="*/ 21 w 150"/>
                <a:gd name="T53" fmla="*/ 135 h 149"/>
                <a:gd name="T54" fmla="*/ 26 w 150"/>
                <a:gd name="T55" fmla="*/ 137 h 149"/>
                <a:gd name="T56" fmla="*/ 32 w 150"/>
                <a:gd name="T57" fmla="*/ 145 h 149"/>
                <a:gd name="T58" fmla="*/ 43 w 150"/>
                <a:gd name="T59" fmla="*/ 146 h 149"/>
                <a:gd name="T60" fmla="*/ 51 w 150"/>
                <a:gd name="T61" fmla="*/ 143 h 149"/>
                <a:gd name="T62" fmla="*/ 62 w 150"/>
                <a:gd name="T63" fmla="*/ 141 h 149"/>
                <a:gd name="T64" fmla="*/ 68 w 150"/>
                <a:gd name="T65" fmla="*/ 136 h 149"/>
                <a:gd name="T66" fmla="*/ 81 w 150"/>
                <a:gd name="T67" fmla="*/ 130 h 149"/>
                <a:gd name="T68" fmla="*/ 81 w 150"/>
                <a:gd name="T69" fmla="*/ 122 h 149"/>
                <a:gd name="T70" fmla="*/ 84 w 150"/>
                <a:gd name="T71" fmla="*/ 112 h 149"/>
                <a:gd name="T72" fmla="*/ 91 w 150"/>
                <a:gd name="T73" fmla="*/ 96 h 149"/>
                <a:gd name="T74" fmla="*/ 95 w 150"/>
                <a:gd name="T75" fmla="*/ 84 h 149"/>
                <a:gd name="T76" fmla="*/ 101 w 150"/>
                <a:gd name="T77" fmla="*/ 84 h 149"/>
                <a:gd name="T78" fmla="*/ 110 w 150"/>
                <a:gd name="T79" fmla="*/ 81 h 149"/>
                <a:gd name="T80" fmla="*/ 112 w 150"/>
                <a:gd name="T81" fmla="*/ 70 h 149"/>
                <a:gd name="T82" fmla="*/ 119 w 150"/>
                <a:gd name="T83" fmla="*/ 68 h 149"/>
                <a:gd name="T84" fmla="*/ 125 w 150"/>
                <a:gd name="T85" fmla="*/ 58 h 149"/>
                <a:gd name="T86" fmla="*/ 129 w 150"/>
                <a:gd name="T87" fmla="*/ 47 h 149"/>
                <a:gd name="T88" fmla="*/ 130 w 150"/>
                <a:gd name="T89" fmla="*/ 36 h 149"/>
                <a:gd name="T90" fmla="*/ 149 w 150"/>
                <a:gd name="T91" fmla="*/ 3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149">
                  <a:moveTo>
                    <a:pt x="149" y="35"/>
                  </a:moveTo>
                  <a:cubicBezTo>
                    <a:pt x="149" y="34"/>
                    <a:pt x="148" y="34"/>
                    <a:pt x="148" y="33"/>
                  </a:cubicBezTo>
                  <a:cubicBezTo>
                    <a:pt x="148" y="32"/>
                    <a:pt x="147" y="32"/>
                    <a:pt x="146" y="31"/>
                  </a:cubicBezTo>
                  <a:cubicBezTo>
                    <a:pt x="145" y="31"/>
                    <a:pt x="145" y="30"/>
                    <a:pt x="144" y="30"/>
                  </a:cubicBezTo>
                  <a:cubicBezTo>
                    <a:pt x="144" y="30"/>
                    <a:pt x="145" y="28"/>
                    <a:pt x="144" y="27"/>
                  </a:cubicBezTo>
                  <a:cubicBezTo>
                    <a:pt x="144" y="26"/>
                    <a:pt x="142" y="28"/>
                    <a:pt x="140" y="28"/>
                  </a:cubicBezTo>
                  <a:cubicBezTo>
                    <a:pt x="139" y="28"/>
                    <a:pt x="137" y="26"/>
                    <a:pt x="135" y="25"/>
                  </a:cubicBezTo>
                  <a:cubicBezTo>
                    <a:pt x="134" y="25"/>
                    <a:pt x="132" y="26"/>
                    <a:pt x="132" y="27"/>
                  </a:cubicBezTo>
                  <a:cubicBezTo>
                    <a:pt x="131" y="29"/>
                    <a:pt x="131" y="29"/>
                    <a:pt x="131" y="29"/>
                  </a:cubicBezTo>
                  <a:cubicBezTo>
                    <a:pt x="131" y="29"/>
                    <a:pt x="128" y="29"/>
                    <a:pt x="127" y="30"/>
                  </a:cubicBezTo>
                  <a:cubicBezTo>
                    <a:pt x="126" y="30"/>
                    <a:pt x="126" y="31"/>
                    <a:pt x="126" y="32"/>
                  </a:cubicBezTo>
                  <a:cubicBezTo>
                    <a:pt x="126" y="34"/>
                    <a:pt x="125" y="35"/>
                    <a:pt x="125" y="35"/>
                  </a:cubicBezTo>
                  <a:cubicBezTo>
                    <a:pt x="120" y="35"/>
                    <a:pt x="120" y="35"/>
                    <a:pt x="120" y="35"/>
                  </a:cubicBezTo>
                  <a:cubicBezTo>
                    <a:pt x="119" y="35"/>
                    <a:pt x="117" y="34"/>
                    <a:pt x="116" y="32"/>
                  </a:cubicBezTo>
                  <a:cubicBezTo>
                    <a:pt x="116" y="31"/>
                    <a:pt x="114" y="32"/>
                    <a:pt x="113" y="35"/>
                  </a:cubicBezTo>
                  <a:cubicBezTo>
                    <a:pt x="112" y="37"/>
                    <a:pt x="111" y="38"/>
                    <a:pt x="111" y="40"/>
                  </a:cubicBezTo>
                  <a:cubicBezTo>
                    <a:pt x="111" y="42"/>
                    <a:pt x="109" y="41"/>
                    <a:pt x="108" y="40"/>
                  </a:cubicBezTo>
                  <a:cubicBezTo>
                    <a:pt x="107" y="39"/>
                    <a:pt x="106" y="40"/>
                    <a:pt x="106" y="41"/>
                  </a:cubicBezTo>
                  <a:cubicBezTo>
                    <a:pt x="105" y="43"/>
                    <a:pt x="104" y="44"/>
                    <a:pt x="103" y="45"/>
                  </a:cubicBezTo>
                  <a:cubicBezTo>
                    <a:pt x="102" y="46"/>
                    <a:pt x="102" y="48"/>
                    <a:pt x="101" y="48"/>
                  </a:cubicBezTo>
                  <a:cubicBezTo>
                    <a:pt x="100" y="49"/>
                    <a:pt x="99" y="50"/>
                    <a:pt x="98" y="52"/>
                  </a:cubicBezTo>
                  <a:cubicBezTo>
                    <a:pt x="97" y="53"/>
                    <a:pt x="96" y="52"/>
                    <a:pt x="95" y="50"/>
                  </a:cubicBezTo>
                  <a:cubicBezTo>
                    <a:pt x="95" y="47"/>
                    <a:pt x="94" y="44"/>
                    <a:pt x="94" y="41"/>
                  </a:cubicBezTo>
                  <a:cubicBezTo>
                    <a:pt x="94" y="38"/>
                    <a:pt x="94" y="36"/>
                    <a:pt x="93" y="34"/>
                  </a:cubicBezTo>
                  <a:cubicBezTo>
                    <a:pt x="93" y="33"/>
                    <a:pt x="93" y="32"/>
                    <a:pt x="92" y="31"/>
                  </a:cubicBezTo>
                  <a:cubicBezTo>
                    <a:pt x="59" y="38"/>
                    <a:pt x="59" y="38"/>
                    <a:pt x="59" y="38"/>
                  </a:cubicBezTo>
                  <a:cubicBezTo>
                    <a:pt x="53" y="0"/>
                    <a:pt x="53" y="0"/>
                    <a:pt x="53" y="0"/>
                  </a:cubicBezTo>
                  <a:cubicBezTo>
                    <a:pt x="52" y="0"/>
                    <a:pt x="51" y="0"/>
                    <a:pt x="50" y="0"/>
                  </a:cubicBezTo>
                  <a:cubicBezTo>
                    <a:pt x="48" y="1"/>
                    <a:pt x="49" y="2"/>
                    <a:pt x="50" y="4"/>
                  </a:cubicBezTo>
                  <a:cubicBezTo>
                    <a:pt x="51" y="5"/>
                    <a:pt x="52" y="6"/>
                    <a:pt x="52" y="7"/>
                  </a:cubicBezTo>
                  <a:cubicBezTo>
                    <a:pt x="51" y="9"/>
                    <a:pt x="52" y="11"/>
                    <a:pt x="52" y="12"/>
                  </a:cubicBezTo>
                  <a:cubicBezTo>
                    <a:pt x="53" y="14"/>
                    <a:pt x="52" y="15"/>
                    <a:pt x="51" y="16"/>
                  </a:cubicBezTo>
                  <a:cubicBezTo>
                    <a:pt x="51" y="18"/>
                    <a:pt x="51" y="22"/>
                    <a:pt x="51" y="24"/>
                  </a:cubicBezTo>
                  <a:cubicBezTo>
                    <a:pt x="51" y="27"/>
                    <a:pt x="51" y="27"/>
                    <a:pt x="51" y="29"/>
                  </a:cubicBezTo>
                  <a:cubicBezTo>
                    <a:pt x="50" y="31"/>
                    <a:pt x="49" y="32"/>
                    <a:pt x="49" y="33"/>
                  </a:cubicBezTo>
                  <a:cubicBezTo>
                    <a:pt x="49" y="34"/>
                    <a:pt x="49" y="35"/>
                    <a:pt x="49" y="36"/>
                  </a:cubicBezTo>
                  <a:cubicBezTo>
                    <a:pt x="48" y="38"/>
                    <a:pt x="48" y="38"/>
                    <a:pt x="49" y="38"/>
                  </a:cubicBezTo>
                  <a:cubicBezTo>
                    <a:pt x="50" y="39"/>
                    <a:pt x="49" y="41"/>
                    <a:pt x="49" y="42"/>
                  </a:cubicBezTo>
                  <a:cubicBezTo>
                    <a:pt x="49" y="44"/>
                    <a:pt x="47" y="44"/>
                    <a:pt x="46" y="46"/>
                  </a:cubicBezTo>
                  <a:cubicBezTo>
                    <a:pt x="44" y="47"/>
                    <a:pt x="43" y="49"/>
                    <a:pt x="43" y="50"/>
                  </a:cubicBezTo>
                  <a:cubicBezTo>
                    <a:pt x="42" y="52"/>
                    <a:pt x="41" y="52"/>
                    <a:pt x="40" y="53"/>
                  </a:cubicBezTo>
                  <a:cubicBezTo>
                    <a:pt x="39" y="54"/>
                    <a:pt x="39" y="55"/>
                    <a:pt x="38" y="55"/>
                  </a:cubicBezTo>
                  <a:cubicBezTo>
                    <a:pt x="37" y="55"/>
                    <a:pt x="37" y="56"/>
                    <a:pt x="36" y="57"/>
                  </a:cubicBezTo>
                  <a:cubicBezTo>
                    <a:pt x="35" y="58"/>
                    <a:pt x="33" y="58"/>
                    <a:pt x="33" y="56"/>
                  </a:cubicBezTo>
                  <a:cubicBezTo>
                    <a:pt x="32" y="54"/>
                    <a:pt x="31" y="56"/>
                    <a:pt x="30" y="57"/>
                  </a:cubicBezTo>
                  <a:cubicBezTo>
                    <a:pt x="29" y="59"/>
                    <a:pt x="29" y="59"/>
                    <a:pt x="29" y="60"/>
                  </a:cubicBezTo>
                  <a:cubicBezTo>
                    <a:pt x="29" y="62"/>
                    <a:pt x="28" y="62"/>
                    <a:pt x="26" y="61"/>
                  </a:cubicBezTo>
                  <a:cubicBezTo>
                    <a:pt x="25" y="61"/>
                    <a:pt x="25" y="64"/>
                    <a:pt x="25" y="65"/>
                  </a:cubicBezTo>
                  <a:cubicBezTo>
                    <a:pt x="24" y="65"/>
                    <a:pt x="24" y="66"/>
                    <a:pt x="24" y="68"/>
                  </a:cubicBezTo>
                  <a:cubicBezTo>
                    <a:pt x="25" y="70"/>
                    <a:pt x="25" y="70"/>
                    <a:pt x="24" y="71"/>
                  </a:cubicBezTo>
                  <a:cubicBezTo>
                    <a:pt x="22" y="71"/>
                    <a:pt x="22" y="72"/>
                    <a:pt x="23" y="72"/>
                  </a:cubicBezTo>
                  <a:cubicBezTo>
                    <a:pt x="25" y="73"/>
                    <a:pt x="24" y="75"/>
                    <a:pt x="24" y="76"/>
                  </a:cubicBezTo>
                  <a:cubicBezTo>
                    <a:pt x="25" y="77"/>
                    <a:pt x="25" y="77"/>
                    <a:pt x="24" y="77"/>
                  </a:cubicBezTo>
                  <a:cubicBezTo>
                    <a:pt x="22" y="76"/>
                    <a:pt x="22" y="76"/>
                    <a:pt x="22" y="78"/>
                  </a:cubicBezTo>
                  <a:cubicBezTo>
                    <a:pt x="22" y="79"/>
                    <a:pt x="22" y="80"/>
                    <a:pt x="21" y="80"/>
                  </a:cubicBezTo>
                  <a:cubicBezTo>
                    <a:pt x="20" y="80"/>
                    <a:pt x="19" y="79"/>
                    <a:pt x="20" y="78"/>
                  </a:cubicBezTo>
                  <a:cubicBezTo>
                    <a:pt x="21" y="77"/>
                    <a:pt x="20" y="76"/>
                    <a:pt x="19" y="75"/>
                  </a:cubicBezTo>
                  <a:cubicBezTo>
                    <a:pt x="17" y="75"/>
                    <a:pt x="17" y="75"/>
                    <a:pt x="17" y="74"/>
                  </a:cubicBezTo>
                  <a:cubicBezTo>
                    <a:pt x="16" y="73"/>
                    <a:pt x="16" y="75"/>
                    <a:pt x="14" y="76"/>
                  </a:cubicBezTo>
                  <a:cubicBezTo>
                    <a:pt x="13" y="77"/>
                    <a:pt x="14" y="77"/>
                    <a:pt x="13" y="79"/>
                  </a:cubicBezTo>
                  <a:cubicBezTo>
                    <a:pt x="13" y="81"/>
                    <a:pt x="14" y="82"/>
                    <a:pt x="13" y="83"/>
                  </a:cubicBezTo>
                  <a:cubicBezTo>
                    <a:pt x="12" y="84"/>
                    <a:pt x="11" y="84"/>
                    <a:pt x="12" y="85"/>
                  </a:cubicBezTo>
                  <a:cubicBezTo>
                    <a:pt x="12" y="86"/>
                    <a:pt x="13" y="88"/>
                    <a:pt x="13" y="90"/>
                  </a:cubicBezTo>
                  <a:cubicBezTo>
                    <a:pt x="14" y="93"/>
                    <a:pt x="13" y="92"/>
                    <a:pt x="11" y="93"/>
                  </a:cubicBezTo>
                  <a:cubicBezTo>
                    <a:pt x="9" y="93"/>
                    <a:pt x="10" y="94"/>
                    <a:pt x="10" y="97"/>
                  </a:cubicBezTo>
                  <a:cubicBezTo>
                    <a:pt x="10" y="99"/>
                    <a:pt x="9" y="100"/>
                    <a:pt x="8" y="100"/>
                  </a:cubicBezTo>
                  <a:cubicBezTo>
                    <a:pt x="7" y="100"/>
                    <a:pt x="6" y="101"/>
                    <a:pt x="4" y="102"/>
                  </a:cubicBezTo>
                  <a:cubicBezTo>
                    <a:pt x="2" y="102"/>
                    <a:pt x="1" y="103"/>
                    <a:pt x="1" y="103"/>
                  </a:cubicBezTo>
                  <a:cubicBezTo>
                    <a:pt x="1" y="103"/>
                    <a:pt x="2" y="105"/>
                    <a:pt x="2" y="106"/>
                  </a:cubicBezTo>
                  <a:cubicBezTo>
                    <a:pt x="3" y="108"/>
                    <a:pt x="3" y="109"/>
                    <a:pt x="3" y="109"/>
                  </a:cubicBezTo>
                  <a:cubicBezTo>
                    <a:pt x="2" y="110"/>
                    <a:pt x="2" y="110"/>
                    <a:pt x="2" y="110"/>
                  </a:cubicBezTo>
                  <a:cubicBezTo>
                    <a:pt x="2" y="110"/>
                    <a:pt x="2" y="112"/>
                    <a:pt x="1" y="113"/>
                  </a:cubicBezTo>
                  <a:cubicBezTo>
                    <a:pt x="0" y="114"/>
                    <a:pt x="1" y="114"/>
                    <a:pt x="3" y="115"/>
                  </a:cubicBezTo>
                  <a:cubicBezTo>
                    <a:pt x="5" y="116"/>
                    <a:pt x="6" y="118"/>
                    <a:pt x="7" y="119"/>
                  </a:cubicBezTo>
                  <a:cubicBezTo>
                    <a:pt x="7" y="119"/>
                    <a:pt x="8" y="120"/>
                    <a:pt x="8" y="121"/>
                  </a:cubicBezTo>
                  <a:cubicBezTo>
                    <a:pt x="7" y="122"/>
                    <a:pt x="7" y="123"/>
                    <a:pt x="8" y="123"/>
                  </a:cubicBezTo>
                  <a:cubicBezTo>
                    <a:pt x="9" y="123"/>
                    <a:pt x="10" y="124"/>
                    <a:pt x="10" y="125"/>
                  </a:cubicBezTo>
                  <a:cubicBezTo>
                    <a:pt x="11" y="126"/>
                    <a:pt x="12" y="127"/>
                    <a:pt x="13" y="127"/>
                  </a:cubicBezTo>
                  <a:cubicBezTo>
                    <a:pt x="14" y="128"/>
                    <a:pt x="14" y="129"/>
                    <a:pt x="14" y="130"/>
                  </a:cubicBezTo>
                  <a:cubicBezTo>
                    <a:pt x="15" y="131"/>
                    <a:pt x="16" y="132"/>
                    <a:pt x="18" y="132"/>
                  </a:cubicBezTo>
                  <a:cubicBezTo>
                    <a:pt x="19" y="132"/>
                    <a:pt x="20" y="133"/>
                    <a:pt x="21" y="135"/>
                  </a:cubicBezTo>
                  <a:cubicBezTo>
                    <a:pt x="22" y="136"/>
                    <a:pt x="23" y="136"/>
                    <a:pt x="24" y="136"/>
                  </a:cubicBezTo>
                  <a:cubicBezTo>
                    <a:pt x="26" y="136"/>
                    <a:pt x="27" y="136"/>
                    <a:pt x="26" y="137"/>
                  </a:cubicBezTo>
                  <a:cubicBezTo>
                    <a:pt x="26" y="137"/>
                    <a:pt x="26" y="137"/>
                    <a:pt x="26" y="137"/>
                  </a:cubicBezTo>
                  <a:cubicBezTo>
                    <a:pt x="26" y="137"/>
                    <a:pt x="28" y="139"/>
                    <a:pt x="28" y="140"/>
                  </a:cubicBezTo>
                  <a:cubicBezTo>
                    <a:pt x="29" y="141"/>
                    <a:pt x="29" y="141"/>
                    <a:pt x="29" y="143"/>
                  </a:cubicBezTo>
                  <a:cubicBezTo>
                    <a:pt x="30" y="144"/>
                    <a:pt x="32" y="144"/>
                    <a:pt x="32" y="145"/>
                  </a:cubicBezTo>
                  <a:cubicBezTo>
                    <a:pt x="32" y="146"/>
                    <a:pt x="34" y="146"/>
                    <a:pt x="35" y="146"/>
                  </a:cubicBezTo>
                  <a:cubicBezTo>
                    <a:pt x="37" y="146"/>
                    <a:pt x="38" y="148"/>
                    <a:pt x="39" y="148"/>
                  </a:cubicBezTo>
                  <a:cubicBezTo>
                    <a:pt x="40" y="149"/>
                    <a:pt x="41" y="148"/>
                    <a:pt x="43" y="146"/>
                  </a:cubicBezTo>
                  <a:cubicBezTo>
                    <a:pt x="45" y="145"/>
                    <a:pt x="44" y="145"/>
                    <a:pt x="46" y="145"/>
                  </a:cubicBezTo>
                  <a:cubicBezTo>
                    <a:pt x="47" y="144"/>
                    <a:pt x="47" y="143"/>
                    <a:pt x="48" y="142"/>
                  </a:cubicBezTo>
                  <a:cubicBezTo>
                    <a:pt x="48" y="141"/>
                    <a:pt x="49" y="142"/>
                    <a:pt x="51" y="143"/>
                  </a:cubicBezTo>
                  <a:cubicBezTo>
                    <a:pt x="52" y="144"/>
                    <a:pt x="52" y="145"/>
                    <a:pt x="54" y="144"/>
                  </a:cubicBezTo>
                  <a:cubicBezTo>
                    <a:pt x="55" y="144"/>
                    <a:pt x="57" y="143"/>
                    <a:pt x="58" y="142"/>
                  </a:cubicBezTo>
                  <a:cubicBezTo>
                    <a:pt x="60" y="141"/>
                    <a:pt x="61" y="142"/>
                    <a:pt x="62" y="141"/>
                  </a:cubicBezTo>
                  <a:cubicBezTo>
                    <a:pt x="63" y="140"/>
                    <a:pt x="65" y="139"/>
                    <a:pt x="65" y="138"/>
                  </a:cubicBezTo>
                  <a:cubicBezTo>
                    <a:pt x="64" y="137"/>
                    <a:pt x="64" y="136"/>
                    <a:pt x="64" y="135"/>
                  </a:cubicBezTo>
                  <a:cubicBezTo>
                    <a:pt x="65" y="135"/>
                    <a:pt x="66" y="136"/>
                    <a:pt x="68" y="136"/>
                  </a:cubicBezTo>
                  <a:cubicBezTo>
                    <a:pt x="69" y="137"/>
                    <a:pt x="70" y="135"/>
                    <a:pt x="71" y="133"/>
                  </a:cubicBezTo>
                  <a:cubicBezTo>
                    <a:pt x="73" y="132"/>
                    <a:pt x="76" y="131"/>
                    <a:pt x="76" y="132"/>
                  </a:cubicBezTo>
                  <a:cubicBezTo>
                    <a:pt x="76" y="132"/>
                    <a:pt x="78" y="132"/>
                    <a:pt x="81" y="130"/>
                  </a:cubicBezTo>
                  <a:cubicBezTo>
                    <a:pt x="83" y="127"/>
                    <a:pt x="82" y="129"/>
                    <a:pt x="81" y="127"/>
                  </a:cubicBezTo>
                  <a:cubicBezTo>
                    <a:pt x="80" y="126"/>
                    <a:pt x="82" y="125"/>
                    <a:pt x="83" y="123"/>
                  </a:cubicBezTo>
                  <a:cubicBezTo>
                    <a:pt x="84" y="122"/>
                    <a:pt x="82" y="123"/>
                    <a:pt x="81" y="122"/>
                  </a:cubicBezTo>
                  <a:cubicBezTo>
                    <a:pt x="80" y="121"/>
                    <a:pt x="80" y="120"/>
                    <a:pt x="81" y="120"/>
                  </a:cubicBezTo>
                  <a:cubicBezTo>
                    <a:pt x="82" y="120"/>
                    <a:pt x="82" y="118"/>
                    <a:pt x="81" y="117"/>
                  </a:cubicBezTo>
                  <a:cubicBezTo>
                    <a:pt x="81" y="115"/>
                    <a:pt x="82" y="113"/>
                    <a:pt x="84" y="112"/>
                  </a:cubicBezTo>
                  <a:cubicBezTo>
                    <a:pt x="85" y="111"/>
                    <a:pt x="86" y="108"/>
                    <a:pt x="88" y="107"/>
                  </a:cubicBezTo>
                  <a:cubicBezTo>
                    <a:pt x="89" y="105"/>
                    <a:pt x="89" y="102"/>
                    <a:pt x="89" y="100"/>
                  </a:cubicBezTo>
                  <a:cubicBezTo>
                    <a:pt x="89" y="99"/>
                    <a:pt x="90" y="97"/>
                    <a:pt x="91" y="96"/>
                  </a:cubicBezTo>
                  <a:cubicBezTo>
                    <a:pt x="92" y="94"/>
                    <a:pt x="92" y="93"/>
                    <a:pt x="92" y="92"/>
                  </a:cubicBezTo>
                  <a:cubicBezTo>
                    <a:pt x="91" y="91"/>
                    <a:pt x="93" y="89"/>
                    <a:pt x="94" y="88"/>
                  </a:cubicBezTo>
                  <a:cubicBezTo>
                    <a:pt x="95" y="87"/>
                    <a:pt x="94" y="84"/>
                    <a:pt x="95" y="84"/>
                  </a:cubicBezTo>
                  <a:cubicBezTo>
                    <a:pt x="95" y="83"/>
                    <a:pt x="95" y="80"/>
                    <a:pt x="95" y="80"/>
                  </a:cubicBezTo>
                  <a:cubicBezTo>
                    <a:pt x="95" y="80"/>
                    <a:pt x="97" y="80"/>
                    <a:pt x="98" y="81"/>
                  </a:cubicBezTo>
                  <a:cubicBezTo>
                    <a:pt x="100" y="81"/>
                    <a:pt x="101" y="83"/>
                    <a:pt x="101" y="84"/>
                  </a:cubicBezTo>
                  <a:cubicBezTo>
                    <a:pt x="101" y="84"/>
                    <a:pt x="104" y="85"/>
                    <a:pt x="105" y="85"/>
                  </a:cubicBezTo>
                  <a:cubicBezTo>
                    <a:pt x="107" y="84"/>
                    <a:pt x="107" y="86"/>
                    <a:pt x="108" y="85"/>
                  </a:cubicBezTo>
                  <a:cubicBezTo>
                    <a:pt x="108" y="84"/>
                    <a:pt x="109" y="83"/>
                    <a:pt x="110" y="81"/>
                  </a:cubicBezTo>
                  <a:cubicBezTo>
                    <a:pt x="111" y="80"/>
                    <a:pt x="110" y="79"/>
                    <a:pt x="110" y="77"/>
                  </a:cubicBezTo>
                  <a:cubicBezTo>
                    <a:pt x="110" y="76"/>
                    <a:pt x="111" y="75"/>
                    <a:pt x="112" y="74"/>
                  </a:cubicBezTo>
                  <a:cubicBezTo>
                    <a:pt x="113" y="73"/>
                    <a:pt x="112" y="72"/>
                    <a:pt x="112" y="70"/>
                  </a:cubicBezTo>
                  <a:cubicBezTo>
                    <a:pt x="112" y="68"/>
                    <a:pt x="113" y="68"/>
                    <a:pt x="114" y="67"/>
                  </a:cubicBezTo>
                  <a:cubicBezTo>
                    <a:pt x="114" y="66"/>
                    <a:pt x="115" y="66"/>
                    <a:pt x="116" y="67"/>
                  </a:cubicBezTo>
                  <a:cubicBezTo>
                    <a:pt x="118" y="68"/>
                    <a:pt x="119" y="68"/>
                    <a:pt x="119" y="68"/>
                  </a:cubicBezTo>
                  <a:cubicBezTo>
                    <a:pt x="119" y="68"/>
                    <a:pt x="120" y="65"/>
                    <a:pt x="120" y="63"/>
                  </a:cubicBezTo>
                  <a:cubicBezTo>
                    <a:pt x="121" y="61"/>
                    <a:pt x="122" y="62"/>
                    <a:pt x="123" y="62"/>
                  </a:cubicBezTo>
                  <a:cubicBezTo>
                    <a:pt x="123" y="62"/>
                    <a:pt x="124" y="59"/>
                    <a:pt x="125" y="58"/>
                  </a:cubicBezTo>
                  <a:cubicBezTo>
                    <a:pt x="125" y="56"/>
                    <a:pt x="126" y="57"/>
                    <a:pt x="126" y="55"/>
                  </a:cubicBezTo>
                  <a:cubicBezTo>
                    <a:pt x="127" y="53"/>
                    <a:pt x="128" y="52"/>
                    <a:pt x="129" y="51"/>
                  </a:cubicBezTo>
                  <a:cubicBezTo>
                    <a:pt x="130" y="49"/>
                    <a:pt x="129" y="48"/>
                    <a:pt x="129" y="47"/>
                  </a:cubicBezTo>
                  <a:cubicBezTo>
                    <a:pt x="130" y="46"/>
                    <a:pt x="129" y="44"/>
                    <a:pt x="130" y="44"/>
                  </a:cubicBezTo>
                  <a:cubicBezTo>
                    <a:pt x="130" y="43"/>
                    <a:pt x="131" y="41"/>
                    <a:pt x="130" y="40"/>
                  </a:cubicBezTo>
                  <a:cubicBezTo>
                    <a:pt x="130" y="39"/>
                    <a:pt x="130" y="36"/>
                    <a:pt x="130" y="36"/>
                  </a:cubicBezTo>
                  <a:cubicBezTo>
                    <a:pt x="149" y="46"/>
                    <a:pt x="149" y="46"/>
                    <a:pt x="149" y="46"/>
                  </a:cubicBezTo>
                  <a:cubicBezTo>
                    <a:pt x="149" y="46"/>
                    <a:pt x="149" y="43"/>
                    <a:pt x="150" y="41"/>
                  </a:cubicBezTo>
                  <a:cubicBezTo>
                    <a:pt x="150" y="38"/>
                    <a:pt x="149" y="37"/>
                    <a:pt x="149" y="35"/>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76" name="Freeform 426">
              <a:extLst>
                <a:ext uri="{FF2B5EF4-FFF2-40B4-BE49-F238E27FC236}">
                  <a16:creationId xmlns:a16="http://schemas.microsoft.com/office/drawing/2014/main" id="{F1502F9A-EDB4-4288-B494-E264C2A0FBAB}"/>
                </a:ext>
              </a:extLst>
            </p:cNvPr>
            <p:cNvSpPr>
              <a:spLocks noEditPoints="1"/>
            </p:cNvSpPr>
            <p:nvPr/>
          </p:nvSpPr>
          <p:spPr bwMode="gray">
            <a:xfrm>
              <a:off x="9096272" y="3482396"/>
              <a:ext cx="849107" cy="506015"/>
            </a:xfrm>
            <a:custGeom>
              <a:avLst/>
              <a:gdLst>
                <a:gd name="T0" fmla="*/ 253 w 254"/>
                <a:gd name="T1" fmla="*/ 105 h 148"/>
                <a:gd name="T2" fmla="*/ 250 w 254"/>
                <a:gd name="T3" fmla="*/ 91 h 148"/>
                <a:gd name="T4" fmla="*/ 239 w 254"/>
                <a:gd name="T5" fmla="*/ 92 h 148"/>
                <a:gd name="T6" fmla="*/ 237 w 254"/>
                <a:gd name="T7" fmla="*/ 95 h 148"/>
                <a:gd name="T8" fmla="*/ 233 w 254"/>
                <a:gd name="T9" fmla="*/ 94 h 148"/>
                <a:gd name="T10" fmla="*/ 225 w 254"/>
                <a:gd name="T11" fmla="*/ 85 h 148"/>
                <a:gd name="T12" fmla="*/ 217 w 254"/>
                <a:gd name="T13" fmla="*/ 84 h 148"/>
                <a:gd name="T14" fmla="*/ 226 w 254"/>
                <a:gd name="T15" fmla="*/ 83 h 148"/>
                <a:gd name="T16" fmla="*/ 233 w 254"/>
                <a:gd name="T17" fmla="*/ 88 h 148"/>
                <a:gd name="T18" fmla="*/ 239 w 254"/>
                <a:gd name="T19" fmla="*/ 87 h 148"/>
                <a:gd name="T20" fmla="*/ 234 w 254"/>
                <a:gd name="T21" fmla="*/ 81 h 148"/>
                <a:gd name="T22" fmla="*/ 219 w 254"/>
                <a:gd name="T23" fmla="*/ 71 h 148"/>
                <a:gd name="T24" fmla="*/ 230 w 254"/>
                <a:gd name="T25" fmla="*/ 79 h 148"/>
                <a:gd name="T26" fmla="*/ 231 w 254"/>
                <a:gd name="T27" fmla="*/ 74 h 148"/>
                <a:gd name="T28" fmla="*/ 235 w 254"/>
                <a:gd name="T29" fmla="*/ 73 h 148"/>
                <a:gd name="T30" fmla="*/ 237 w 254"/>
                <a:gd name="T31" fmla="*/ 71 h 148"/>
                <a:gd name="T32" fmla="*/ 233 w 254"/>
                <a:gd name="T33" fmla="*/ 66 h 148"/>
                <a:gd name="T34" fmla="*/ 224 w 254"/>
                <a:gd name="T35" fmla="*/ 63 h 148"/>
                <a:gd name="T36" fmla="*/ 216 w 254"/>
                <a:gd name="T37" fmla="*/ 57 h 148"/>
                <a:gd name="T38" fmla="*/ 210 w 254"/>
                <a:gd name="T39" fmla="*/ 49 h 148"/>
                <a:gd name="T40" fmla="*/ 217 w 254"/>
                <a:gd name="T41" fmla="*/ 56 h 148"/>
                <a:gd name="T42" fmla="*/ 225 w 254"/>
                <a:gd name="T43" fmla="*/ 62 h 148"/>
                <a:gd name="T44" fmla="*/ 231 w 254"/>
                <a:gd name="T45" fmla="*/ 64 h 148"/>
                <a:gd name="T46" fmla="*/ 233 w 254"/>
                <a:gd name="T47" fmla="*/ 61 h 148"/>
                <a:gd name="T48" fmla="*/ 231 w 254"/>
                <a:gd name="T49" fmla="*/ 55 h 148"/>
                <a:gd name="T50" fmla="*/ 228 w 254"/>
                <a:gd name="T51" fmla="*/ 50 h 148"/>
                <a:gd name="T52" fmla="*/ 218 w 254"/>
                <a:gd name="T53" fmla="*/ 44 h 148"/>
                <a:gd name="T54" fmla="*/ 210 w 254"/>
                <a:gd name="T55" fmla="*/ 44 h 148"/>
                <a:gd name="T56" fmla="*/ 204 w 254"/>
                <a:gd name="T57" fmla="*/ 37 h 148"/>
                <a:gd name="T58" fmla="*/ 194 w 254"/>
                <a:gd name="T59" fmla="*/ 36 h 148"/>
                <a:gd name="T60" fmla="*/ 198 w 254"/>
                <a:gd name="T61" fmla="*/ 25 h 148"/>
                <a:gd name="T62" fmla="*/ 198 w 254"/>
                <a:gd name="T63" fmla="*/ 16 h 148"/>
                <a:gd name="T64" fmla="*/ 190 w 254"/>
                <a:gd name="T65" fmla="*/ 11 h 148"/>
                <a:gd name="T66" fmla="*/ 182 w 254"/>
                <a:gd name="T67" fmla="*/ 8 h 148"/>
                <a:gd name="T68" fmla="*/ 178 w 254"/>
                <a:gd name="T69" fmla="*/ 2 h 148"/>
                <a:gd name="T70" fmla="*/ 173 w 254"/>
                <a:gd name="T71" fmla="*/ 10 h 148"/>
                <a:gd name="T72" fmla="*/ 153 w 254"/>
                <a:gd name="T73" fmla="*/ 11 h 148"/>
                <a:gd name="T74" fmla="*/ 147 w 254"/>
                <a:gd name="T75" fmla="*/ 26 h 148"/>
                <a:gd name="T76" fmla="*/ 138 w 254"/>
                <a:gd name="T77" fmla="*/ 31 h 148"/>
                <a:gd name="T78" fmla="*/ 134 w 254"/>
                <a:gd name="T79" fmla="*/ 45 h 148"/>
                <a:gd name="T80" fmla="*/ 122 w 254"/>
                <a:gd name="T81" fmla="*/ 45 h 148"/>
                <a:gd name="T82" fmla="*/ 116 w 254"/>
                <a:gd name="T83" fmla="*/ 56 h 148"/>
                <a:gd name="T84" fmla="*/ 108 w 254"/>
                <a:gd name="T85" fmla="*/ 76 h 148"/>
                <a:gd name="T86" fmla="*/ 107 w 254"/>
                <a:gd name="T87" fmla="*/ 87 h 148"/>
                <a:gd name="T88" fmla="*/ 95 w 254"/>
                <a:gd name="T89" fmla="*/ 97 h 148"/>
                <a:gd name="T90" fmla="*/ 86 w 254"/>
                <a:gd name="T91" fmla="*/ 105 h 148"/>
                <a:gd name="T92" fmla="*/ 72 w 254"/>
                <a:gd name="T93" fmla="*/ 106 h 148"/>
                <a:gd name="T94" fmla="*/ 59 w 254"/>
                <a:gd name="T95" fmla="*/ 110 h 148"/>
                <a:gd name="T96" fmla="*/ 50 w 254"/>
                <a:gd name="T97" fmla="*/ 101 h 148"/>
                <a:gd name="T98" fmla="*/ 29 w 254"/>
                <a:gd name="T99" fmla="*/ 122 h 148"/>
                <a:gd name="T100" fmla="*/ 20 w 254"/>
                <a:gd name="T101" fmla="*/ 134 h 148"/>
                <a:gd name="T102" fmla="*/ 6 w 254"/>
                <a:gd name="T103" fmla="*/ 144 h 148"/>
                <a:gd name="T104" fmla="*/ 60 w 254"/>
                <a:gd name="T105" fmla="*/ 138 h 148"/>
                <a:gd name="T106" fmla="*/ 143 w 254"/>
                <a:gd name="T107" fmla="*/ 127 h 148"/>
                <a:gd name="T108" fmla="*/ 253 w 254"/>
                <a:gd name="T109" fmla="*/ 10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148">
                  <a:moveTo>
                    <a:pt x="198" y="26"/>
                  </a:moveTo>
                  <a:cubicBezTo>
                    <a:pt x="198" y="26"/>
                    <a:pt x="198" y="26"/>
                    <a:pt x="198" y="26"/>
                  </a:cubicBezTo>
                  <a:cubicBezTo>
                    <a:pt x="198" y="26"/>
                    <a:pt x="198" y="26"/>
                    <a:pt x="198" y="26"/>
                  </a:cubicBezTo>
                  <a:close/>
                  <a:moveTo>
                    <a:pt x="253" y="105"/>
                  </a:moveTo>
                  <a:cubicBezTo>
                    <a:pt x="253" y="104"/>
                    <a:pt x="253" y="102"/>
                    <a:pt x="252" y="102"/>
                  </a:cubicBezTo>
                  <a:cubicBezTo>
                    <a:pt x="252" y="101"/>
                    <a:pt x="253" y="99"/>
                    <a:pt x="253" y="99"/>
                  </a:cubicBezTo>
                  <a:cubicBezTo>
                    <a:pt x="254" y="98"/>
                    <a:pt x="253" y="97"/>
                    <a:pt x="252" y="96"/>
                  </a:cubicBezTo>
                  <a:cubicBezTo>
                    <a:pt x="251" y="95"/>
                    <a:pt x="251" y="93"/>
                    <a:pt x="250" y="91"/>
                  </a:cubicBezTo>
                  <a:cubicBezTo>
                    <a:pt x="249" y="90"/>
                    <a:pt x="248" y="91"/>
                    <a:pt x="247" y="92"/>
                  </a:cubicBezTo>
                  <a:cubicBezTo>
                    <a:pt x="247" y="92"/>
                    <a:pt x="245" y="92"/>
                    <a:pt x="244" y="92"/>
                  </a:cubicBezTo>
                  <a:cubicBezTo>
                    <a:pt x="243" y="92"/>
                    <a:pt x="241" y="91"/>
                    <a:pt x="241" y="91"/>
                  </a:cubicBezTo>
                  <a:cubicBezTo>
                    <a:pt x="240" y="91"/>
                    <a:pt x="239" y="91"/>
                    <a:pt x="239" y="92"/>
                  </a:cubicBezTo>
                  <a:cubicBezTo>
                    <a:pt x="240" y="92"/>
                    <a:pt x="240" y="93"/>
                    <a:pt x="241" y="94"/>
                  </a:cubicBezTo>
                  <a:cubicBezTo>
                    <a:pt x="241" y="95"/>
                    <a:pt x="241" y="96"/>
                    <a:pt x="240" y="96"/>
                  </a:cubicBezTo>
                  <a:cubicBezTo>
                    <a:pt x="240" y="96"/>
                    <a:pt x="239" y="96"/>
                    <a:pt x="238" y="95"/>
                  </a:cubicBezTo>
                  <a:cubicBezTo>
                    <a:pt x="238" y="95"/>
                    <a:pt x="237" y="95"/>
                    <a:pt x="237" y="95"/>
                  </a:cubicBezTo>
                  <a:cubicBezTo>
                    <a:pt x="236" y="95"/>
                    <a:pt x="235" y="95"/>
                    <a:pt x="235" y="96"/>
                  </a:cubicBezTo>
                  <a:cubicBezTo>
                    <a:pt x="234" y="97"/>
                    <a:pt x="234" y="97"/>
                    <a:pt x="233" y="98"/>
                  </a:cubicBezTo>
                  <a:cubicBezTo>
                    <a:pt x="232" y="98"/>
                    <a:pt x="232" y="97"/>
                    <a:pt x="233" y="96"/>
                  </a:cubicBezTo>
                  <a:cubicBezTo>
                    <a:pt x="233" y="96"/>
                    <a:pt x="233" y="95"/>
                    <a:pt x="233" y="94"/>
                  </a:cubicBezTo>
                  <a:cubicBezTo>
                    <a:pt x="233" y="93"/>
                    <a:pt x="232" y="92"/>
                    <a:pt x="231" y="92"/>
                  </a:cubicBezTo>
                  <a:cubicBezTo>
                    <a:pt x="231" y="91"/>
                    <a:pt x="229" y="90"/>
                    <a:pt x="228" y="90"/>
                  </a:cubicBezTo>
                  <a:cubicBezTo>
                    <a:pt x="227" y="90"/>
                    <a:pt x="226" y="89"/>
                    <a:pt x="226" y="88"/>
                  </a:cubicBezTo>
                  <a:cubicBezTo>
                    <a:pt x="227" y="88"/>
                    <a:pt x="226" y="86"/>
                    <a:pt x="225" y="85"/>
                  </a:cubicBezTo>
                  <a:cubicBezTo>
                    <a:pt x="225" y="85"/>
                    <a:pt x="224" y="86"/>
                    <a:pt x="224" y="86"/>
                  </a:cubicBezTo>
                  <a:cubicBezTo>
                    <a:pt x="224" y="87"/>
                    <a:pt x="223" y="86"/>
                    <a:pt x="222" y="86"/>
                  </a:cubicBezTo>
                  <a:cubicBezTo>
                    <a:pt x="222" y="85"/>
                    <a:pt x="220" y="85"/>
                    <a:pt x="219" y="85"/>
                  </a:cubicBezTo>
                  <a:cubicBezTo>
                    <a:pt x="219" y="85"/>
                    <a:pt x="218" y="85"/>
                    <a:pt x="217" y="84"/>
                  </a:cubicBezTo>
                  <a:cubicBezTo>
                    <a:pt x="216" y="84"/>
                    <a:pt x="219" y="83"/>
                    <a:pt x="220" y="83"/>
                  </a:cubicBezTo>
                  <a:cubicBezTo>
                    <a:pt x="220" y="83"/>
                    <a:pt x="221" y="83"/>
                    <a:pt x="222" y="84"/>
                  </a:cubicBezTo>
                  <a:cubicBezTo>
                    <a:pt x="223" y="84"/>
                    <a:pt x="223" y="84"/>
                    <a:pt x="224" y="83"/>
                  </a:cubicBezTo>
                  <a:cubicBezTo>
                    <a:pt x="224" y="83"/>
                    <a:pt x="225" y="83"/>
                    <a:pt x="226" y="83"/>
                  </a:cubicBezTo>
                  <a:cubicBezTo>
                    <a:pt x="227" y="83"/>
                    <a:pt x="228" y="85"/>
                    <a:pt x="228" y="85"/>
                  </a:cubicBezTo>
                  <a:cubicBezTo>
                    <a:pt x="228" y="86"/>
                    <a:pt x="229" y="87"/>
                    <a:pt x="229" y="87"/>
                  </a:cubicBezTo>
                  <a:cubicBezTo>
                    <a:pt x="230" y="87"/>
                    <a:pt x="230" y="86"/>
                    <a:pt x="231" y="87"/>
                  </a:cubicBezTo>
                  <a:cubicBezTo>
                    <a:pt x="232" y="88"/>
                    <a:pt x="233" y="88"/>
                    <a:pt x="233" y="88"/>
                  </a:cubicBezTo>
                  <a:cubicBezTo>
                    <a:pt x="234" y="88"/>
                    <a:pt x="235" y="89"/>
                    <a:pt x="235" y="90"/>
                  </a:cubicBezTo>
                  <a:cubicBezTo>
                    <a:pt x="235" y="90"/>
                    <a:pt x="236" y="90"/>
                    <a:pt x="237" y="90"/>
                  </a:cubicBezTo>
                  <a:cubicBezTo>
                    <a:pt x="237" y="89"/>
                    <a:pt x="238" y="88"/>
                    <a:pt x="238" y="88"/>
                  </a:cubicBezTo>
                  <a:cubicBezTo>
                    <a:pt x="239" y="88"/>
                    <a:pt x="239" y="88"/>
                    <a:pt x="239" y="87"/>
                  </a:cubicBezTo>
                  <a:cubicBezTo>
                    <a:pt x="239" y="87"/>
                    <a:pt x="239" y="86"/>
                    <a:pt x="239" y="86"/>
                  </a:cubicBezTo>
                  <a:cubicBezTo>
                    <a:pt x="238" y="86"/>
                    <a:pt x="237" y="85"/>
                    <a:pt x="237" y="84"/>
                  </a:cubicBezTo>
                  <a:cubicBezTo>
                    <a:pt x="237" y="83"/>
                    <a:pt x="235" y="83"/>
                    <a:pt x="235" y="83"/>
                  </a:cubicBezTo>
                  <a:cubicBezTo>
                    <a:pt x="234" y="83"/>
                    <a:pt x="234" y="82"/>
                    <a:pt x="234" y="81"/>
                  </a:cubicBezTo>
                  <a:cubicBezTo>
                    <a:pt x="234" y="80"/>
                    <a:pt x="233" y="81"/>
                    <a:pt x="232" y="81"/>
                  </a:cubicBezTo>
                  <a:cubicBezTo>
                    <a:pt x="231" y="82"/>
                    <a:pt x="229" y="80"/>
                    <a:pt x="227" y="79"/>
                  </a:cubicBezTo>
                  <a:cubicBezTo>
                    <a:pt x="226" y="78"/>
                    <a:pt x="223" y="76"/>
                    <a:pt x="222" y="75"/>
                  </a:cubicBezTo>
                  <a:cubicBezTo>
                    <a:pt x="220" y="74"/>
                    <a:pt x="219" y="71"/>
                    <a:pt x="219" y="71"/>
                  </a:cubicBezTo>
                  <a:cubicBezTo>
                    <a:pt x="219" y="71"/>
                    <a:pt x="221" y="73"/>
                    <a:pt x="222" y="73"/>
                  </a:cubicBezTo>
                  <a:cubicBezTo>
                    <a:pt x="223" y="74"/>
                    <a:pt x="224" y="75"/>
                    <a:pt x="224" y="75"/>
                  </a:cubicBezTo>
                  <a:cubicBezTo>
                    <a:pt x="225" y="75"/>
                    <a:pt x="226" y="77"/>
                    <a:pt x="227" y="77"/>
                  </a:cubicBezTo>
                  <a:cubicBezTo>
                    <a:pt x="228" y="78"/>
                    <a:pt x="229" y="79"/>
                    <a:pt x="230" y="79"/>
                  </a:cubicBezTo>
                  <a:cubicBezTo>
                    <a:pt x="231" y="80"/>
                    <a:pt x="232" y="80"/>
                    <a:pt x="233" y="79"/>
                  </a:cubicBezTo>
                  <a:cubicBezTo>
                    <a:pt x="234" y="79"/>
                    <a:pt x="233" y="77"/>
                    <a:pt x="233" y="77"/>
                  </a:cubicBezTo>
                  <a:cubicBezTo>
                    <a:pt x="233" y="76"/>
                    <a:pt x="233" y="76"/>
                    <a:pt x="232" y="76"/>
                  </a:cubicBezTo>
                  <a:cubicBezTo>
                    <a:pt x="231" y="76"/>
                    <a:pt x="231" y="75"/>
                    <a:pt x="231" y="74"/>
                  </a:cubicBezTo>
                  <a:cubicBezTo>
                    <a:pt x="231" y="73"/>
                    <a:pt x="231" y="72"/>
                    <a:pt x="232" y="72"/>
                  </a:cubicBezTo>
                  <a:cubicBezTo>
                    <a:pt x="232" y="72"/>
                    <a:pt x="233" y="72"/>
                    <a:pt x="233" y="73"/>
                  </a:cubicBezTo>
                  <a:cubicBezTo>
                    <a:pt x="234" y="74"/>
                    <a:pt x="234" y="73"/>
                    <a:pt x="234" y="73"/>
                  </a:cubicBezTo>
                  <a:cubicBezTo>
                    <a:pt x="234" y="72"/>
                    <a:pt x="235" y="73"/>
                    <a:pt x="235" y="73"/>
                  </a:cubicBezTo>
                  <a:cubicBezTo>
                    <a:pt x="235" y="74"/>
                    <a:pt x="235" y="75"/>
                    <a:pt x="236" y="75"/>
                  </a:cubicBezTo>
                  <a:cubicBezTo>
                    <a:pt x="237" y="76"/>
                    <a:pt x="237" y="76"/>
                    <a:pt x="237" y="76"/>
                  </a:cubicBezTo>
                  <a:cubicBezTo>
                    <a:pt x="237" y="75"/>
                    <a:pt x="237" y="74"/>
                    <a:pt x="238" y="73"/>
                  </a:cubicBezTo>
                  <a:cubicBezTo>
                    <a:pt x="238" y="73"/>
                    <a:pt x="238" y="72"/>
                    <a:pt x="237" y="71"/>
                  </a:cubicBezTo>
                  <a:cubicBezTo>
                    <a:pt x="237" y="71"/>
                    <a:pt x="236" y="69"/>
                    <a:pt x="235" y="69"/>
                  </a:cubicBezTo>
                  <a:cubicBezTo>
                    <a:pt x="234" y="69"/>
                    <a:pt x="233" y="68"/>
                    <a:pt x="232" y="68"/>
                  </a:cubicBezTo>
                  <a:cubicBezTo>
                    <a:pt x="231" y="67"/>
                    <a:pt x="233" y="67"/>
                    <a:pt x="234" y="67"/>
                  </a:cubicBezTo>
                  <a:cubicBezTo>
                    <a:pt x="235" y="66"/>
                    <a:pt x="233" y="66"/>
                    <a:pt x="233" y="66"/>
                  </a:cubicBezTo>
                  <a:cubicBezTo>
                    <a:pt x="232" y="66"/>
                    <a:pt x="231" y="66"/>
                    <a:pt x="230" y="66"/>
                  </a:cubicBezTo>
                  <a:cubicBezTo>
                    <a:pt x="230" y="65"/>
                    <a:pt x="229" y="65"/>
                    <a:pt x="228" y="65"/>
                  </a:cubicBezTo>
                  <a:cubicBezTo>
                    <a:pt x="228" y="66"/>
                    <a:pt x="226" y="65"/>
                    <a:pt x="226" y="65"/>
                  </a:cubicBezTo>
                  <a:cubicBezTo>
                    <a:pt x="225" y="65"/>
                    <a:pt x="224" y="63"/>
                    <a:pt x="224" y="63"/>
                  </a:cubicBezTo>
                  <a:cubicBezTo>
                    <a:pt x="223" y="62"/>
                    <a:pt x="222" y="60"/>
                    <a:pt x="222" y="60"/>
                  </a:cubicBezTo>
                  <a:cubicBezTo>
                    <a:pt x="221" y="60"/>
                    <a:pt x="220" y="60"/>
                    <a:pt x="220" y="60"/>
                  </a:cubicBezTo>
                  <a:cubicBezTo>
                    <a:pt x="220" y="60"/>
                    <a:pt x="219" y="59"/>
                    <a:pt x="218" y="59"/>
                  </a:cubicBezTo>
                  <a:cubicBezTo>
                    <a:pt x="218" y="59"/>
                    <a:pt x="216" y="57"/>
                    <a:pt x="216" y="57"/>
                  </a:cubicBezTo>
                  <a:cubicBezTo>
                    <a:pt x="215" y="56"/>
                    <a:pt x="213" y="54"/>
                    <a:pt x="212" y="54"/>
                  </a:cubicBezTo>
                  <a:cubicBezTo>
                    <a:pt x="212" y="53"/>
                    <a:pt x="211" y="53"/>
                    <a:pt x="211" y="52"/>
                  </a:cubicBezTo>
                  <a:cubicBezTo>
                    <a:pt x="211" y="51"/>
                    <a:pt x="208" y="49"/>
                    <a:pt x="208" y="49"/>
                  </a:cubicBezTo>
                  <a:cubicBezTo>
                    <a:pt x="208" y="49"/>
                    <a:pt x="210" y="49"/>
                    <a:pt x="210" y="49"/>
                  </a:cubicBezTo>
                  <a:cubicBezTo>
                    <a:pt x="211" y="50"/>
                    <a:pt x="211" y="51"/>
                    <a:pt x="212" y="52"/>
                  </a:cubicBezTo>
                  <a:cubicBezTo>
                    <a:pt x="212" y="52"/>
                    <a:pt x="213" y="52"/>
                    <a:pt x="213" y="52"/>
                  </a:cubicBezTo>
                  <a:cubicBezTo>
                    <a:pt x="213" y="53"/>
                    <a:pt x="215" y="54"/>
                    <a:pt x="215" y="54"/>
                  </a:cubicBezTo>
                  <a:cubicBezTo>
                    <a:pt x="216" y="54"/>
                    <a:pt x="217" y="55"/>
                    <a:pt x="217" y="56"/>
                  </a:cubicBezTo>
                  <a:cubicBezTo>
                    <a:pt x="218" y="57"/>
                    <a:pt x="219" y="58"/>
                    <a:pt x="220" y="58"/>
                  </a:cubicBezTo>
                  <a:cubicBezTo>
                    <a:pt x="221" y="58"/>
                    <a:pt x="221" y="57"/>
                    <a:pt x="221" y="58"/>
                  </a:cubicBezTo>
                  <a:cubicBezTo>
                    <a:pt x="222" y="58"/>
                    <a:pt x="223" y="59"/>
                    <a:pt x="223" y="59"/>
                  </a:cubicBezTo>
                  <a:cubicBezTo>
                    <a:pt x="224" y="59"/>
                    <a:pt x="225" y="61"/>
                    <a:pt x="225" y="62"/>
                  </a:cubicBezTo>
                  <a:cubicBezTo>
                    <a:pt x="225" y="63"/>
                    <a:pt x="226" y="64"/>
                    <a:pt x="227" y="64"/>
                  </a:cubicBezTo>
                  <a:cubicBezTo>
                    <a:pt x="227" y="64"/>
                    <a:pt x="227" y="63"/>
                    <a:pt x="227" y="62"/>
                  </a:cubicBezTo>
                  <a:cubicBezTo>
                    <a:pt x="227" y="61"/>
                    <a:pt x="227" y="61"/>
                    <a:pt x="228" y="62"/>
                  </a:cubicBezTo>
                  <a:cubicBezTo>
                    <a:pt x="229" y="62"/>
                    <a:pt x="230" y="63"/>
                    <a:pt x="231" y="64"/>
                  </a:cubicBezTo>
                  <a:cubicBezTo>
                    <a:pt x="232" y="64"/>
                    <a:pt x="232" y="64"/>
                    <a:pt x="233" y="64"/>
                  </a:cubicBezTo>
                  <a:cubicBezTo>
                    <a:pt x="234" y="64"/>
                    <a:pt x="233" y="63"/>
                    <a:pt x="233" y="63"/>
                  </a:cubicBezTo>
                  <a:cubicBezTo>
                    <a:pt x="233" y="63"/>
                    <a:pt x="232" y="62"/>
                    <a:pt x="231" y="61"/>
                  </a:cubicBezTo>
                  <a:cubicBezTo>
                    <a:pt x="231" y="61"/>
                    <a:pt x="232" y="61"/>
                    <a:pt x="233" y="61"/>
                  </a:cubicBezTo>
                  <a:cubicBezTo>
                    <a:pt x="234" y="61"/>
                    <a:pt x="233" y="59"/>
                    <a:pt x="232" y="59"/>
                  </a:cubicBezTo>
                  <a:cubicBezTo>
                    <a:pt x="232" y="59"/>
                    <a:pt x="231" y="59"/>
                    <a:pt x="231" y="58"/>
                  </a:cubicBezTo>
                  <a:cubicBezTo>
                    <a:pt x="231" y="57"/>
                    <a:pt x="232" y="58"/>
                    <a:pt x="233" y="57"/>
                  </a:cubicBezTo>
                  <a:cubicBezTo>
                    <a:pt x="233" y="56"/>
                    <a:pt x="231" y="56"/>
                    <a:pt x="231" y="55"/>
                  </a:cubicBezTo>
                  <a:cubicBezTo>
                    <a:pt x="231" y="55"/>
                    <a:pt x="232" y="54"/>
                    <a:pt x="233" y="54"/>
                  </a:cubicBezTo>
                  <a:cubicBezTo>
                    <a:pt x="234" y="55"/>
                    <a:pt x="234" y="54"/>
                    <a:pt x="234" y="53"/>
                  </a:cubicBezTo>
                  <a:cubicBezTo>
                    <a:pt x="234" y="52"/>
                    <a:pt x="233" y="51"/>
                    <a:pt x="231" y="51"/>
                  </a:cubicBezTo>
                  <a:cubicBezTo>
                    <a:pt x="230" y="50"/>
                    <a:pt x="229" y="50"/>
                    <a:pt x="228" y="50"/>
                  </a:cubicBezTo>
                  <a:cubicBezTo>
                    <a:pt x="227" y="50"/>
                    <a:pt x="225" y="49"/>
                    <a:pt x="224" y="48"/>
                  </a:cubicBezTo>
                  <a:cubicBezTo>
                    <a:pt x="223" y="48"/>
                    <a:pt x="223" y="48"/>
                    <a:pt x="223" y="47"/>
                  </a:cubicBezTo>
                  <a:cubicBezTo>
                    <a:pt x="222" y="46"/>
                    <a:pt x="221" y="46"/>
                    <a:pt x="220" y="45"/>
                  </a:cubicBezTo>
                  <a:cubicBezTo>
                    <a:pt x="220" y="45"/>
                    <a:pt x="219" y="44"/>
                    <a:pt x="218" y="44"/>
                  </a:cubicBezTo>
                  <a:cubicBezTo>
                    <a:pt x="217" y="45"/>
                    <a:pt x="216" y="45"/>
                    <a:pt x="216" y="46"/>
                  </a:cubicBezTo>
                  <a:cubicBezTo>
                    <a:pt x="216" y="47"/>
                    <a:pt x="215" y="46"/>
                    <a:pt x="215" y="45"/>
                  </a:cubicBezTo>
                  <a:cubicBezTo>
                    <a:pt x="215" y="44"/>
                    <a:pt x="214" y="44"/>
                    <a:pt x="213" y="45"/>
                  </a:cubicBezTo>
                  <a:cubicBezTo>
                    <a:pt x="212" y="45"/>
                    <a:pt x="210" y="45"/>
                    <a:pt x="210" y="44"/>
                  </a:cubicBezTo>
                  <a:cubicBezTo>
                    <a:pt x="209" y="44"/>
                    <a:pt x="208" y="44"/>
                    <a:pt x="208" y="43"/>
                  </a:cubicBezTo>
                  <a:cubicBezTo>
                    <a:pt x="207" y="43"/>
                    <a:pt x="207" y="42"/>
                    <a:pt x="206" y="41"/>
                  </a:cubicBezTo>
                  <a:cubicBezTo>
                    <a:pt x="205" y="41"/>
                    <a:pt x="205" y="40"/>
                    <a:pt x="205" y="40"/>
                  </a:cubicBezTo>
                  <a:cubicBezTo>
                    <a:pt x="205" y="39"/>
                    <a:pt x="204" y="37"/>
                    <a:pt x="204" y="37"/>
                  </a:cubicBezTo>
                  <a:cubicBezTo>
                    <a:pt x="204" y="36"/>
                    <a:pt x="202" y="38"/>
                    <a:pt x="202" y="38"/>
                  </a:cubicBezTo>
                  <a:cubicBezTo>
                    <a:pt x="202" y="39"/>
                    <a:pt x="201" y="39"/>
                    <a:pt x="200" y="40"/>
                  </a:cubicBezTo>
                  <a:cubicBezTo>
                    <a:pt x="199" y="41"/>
                    <a:pt x="197" y="41"/>
                    <a:pt x="196" y="40"/>
                  </a:cubicBezTo>
                  <a:cubicBezTo>
                    <a:pt x="196" y="39"/>
                    <a:pt x="194" y="37"/>
                    <a:pt x="194" y="36"/>
                  </a:cubicBezTo>
                  <a:cubicBezTo>
                    <a:pt x="195" y="35"/>
                    <a:pt x="194" y="32"/>
                    <a:pt x="195" y="31"/>
                  </a:cubicBezTo>
                  <a:cubicBezTo>
                    <a:pt x="196" y="30"/>
                    <a:pt x="196" y="29"/>
                    <a:pt x="196" y="29"/>
                  </a:cubicBezTo>
                  <a:cubicBezTo>
                    <a:pt x="197" y="28"/>
                    <a:pt x="198" y="26"/>
                    <a:pt x="198" y="26"/>
                  </a:cubicBezTo>
                  <a:cubicBezTo>
                    <a:pt x="198" y="25"/>
                    <a:pt x="198" y="25"/>
                    <a:pt x="198" y="25"/>
                  </a:cubicBezTo>
                  <a:cubicBezTo>
                    <a:pt x="198" y="25"/>
                    <a:pt x="199" y="24"/>
                    <a:pt x="201" y="24"/>
                  </a:cubicBezTo>
                  <a:cubicBezTo>
                    <a:pt x="202" y="23"/>
                    <a:pt x="201" y="22"/>
                    <a:pt x="201" y="21"/>
                  </a:cubicBezTo>
                  <a:cubicBezTo>
                    <a:pt x="200" y="20"/>
                    <a:pt x="201" y="19"/>
                    <a:pt x="200" y="18"/>
                  </a:cubicBezTo>
                  <a:cubicBezTo>
                    <a:pt x="200" y="17"/>
                    <a:pt x="199" y="16"/>
                    <a:pt x="198" y="16"/>
                  </a:cubicBezTo>
                  <a:cubicBezTo>
                    <a:pt x="198" y="16"/>
                    <a:pt x="196" y="15"/>
                    <a:pt x="196" y="14"/>
                  </a:cubicBezTo>
                  <a:cubicBezTo>
                    <a:pt x="196" y="13"/>
                    <a:pt x="194" y="13"/>
                    <a:pt x="193" y="14"/>
                  </a:cubicBezTo>
                  <a:cubicBezTo>
                    <a:pt x="192" y="14"/>
                    <a:pt x="192" y="13"/>
                    <a:pt x="192" y="12"/>
                  </a:cubicBezTo>
                  <a:cubicBezTo>
                    <a:pt x="192" y="11"/>
                    <a:pt x="191" y="11"/>
                    <a:pt x="190" y="11"/>
                  </a:cubicBezTo>
                  <a:cubicBezTo>
                    <a:pt x="189" y="11"/>
                    <a:pt x="188" y="11"/>
                    <a:pt x="187" y="10"/>
                  </a:cubicBezTo>
                  <a:cubicBezTo>
                    <a:pt x="186" y="10"/>
                    <a:pt x="186" y="10"/>
                    <a:pt x="185" y="11"/>
                  </a:cubicBezTo>
                  <a:cubicBezTo>
                    <a:pt x="185" y="11"/>
                    <a:pt x="184" y="9"/>
                    <a:pt x="183" y="9"/>
                  </a:cubicBezTo>
                  <a:cubicBezTo>
                    <a:pt x="182" y="9"/>
                    <a:pt x="182" y="9"/>
                    <a:pt x="182" y="8"/>
                  </a:cubicBezTo>
                  <a:cubicBezTo>
                    <a:pt x="182" y="7"/>
                    <a:pt x="183" y="6"/>
                    <a:pt x="183" y="6"/>
                  </a:cubicBezTo>
                  <a:cubicBezTo>
                    <a:pt x="184" y="5"/>
                    <a:pt x="184" y="4"/>
                    <a:pt x="183" y="4"/>
                  </a:cubicBezTo>
                  <a:cubicBezTo>
                    <a:pt x="182" y="4"/>
                    <a:pt x="182" y="3"/>
                    <a:pt x="181" y="3"/>
                  </a:cubicBezTo>
                  <a:cubicBezTo>
                    <a:pt x="180" y="2"/>
                    <a:pt x="179" y="2"/>
                    <a:pt x="178" y="2"/>
                  </a:cubicBezTo>
                  <a:cubicBezTo>
                    <a:pt x="177" y="3"/>
                    <a:pt x="177" y="1"/>
                    <a:pt x="176" y="2"/>
                  </a:cubicBezTo>
                  <a:cubicBezTo>
                    <a:pt x="175" y="2"/>
                    <a:pt x="175" y="2"/>
                    <a:pt x="174" y="2"/>
                  </a:cubicBezTo>
                  <a:cubicBezTo>
                    <a:pt x="174" y="3"/>
                    <a:pt x="174" y="4"/>
                    <a:pt x="174" y="5"/>
                  </a:cubicBezTo>
                  <a:cubicBezTo>
                    <a:pt x="173" y="7"/>
                    <a:pt x="173" y="10"/>
                    <a:pt x="173" y="10"/>
                  </a:cubicBezTo>
                  <a:cubicBezTo>
                    <a:pt x="154" y="0"/>
                    <a:pt x="154" y="0"/>
                    <a:pt x="154" y="0"/>
                  </a:cubicBezTo>
                  <a:cubicBezTo>
                    <a:pt x="154" y="0"/>
                    <a:pt x="154" y="3"/>
                    <a:pt x="154" y="4"/>
                  </a:cubicBezTo>
                  <a:cubicBezTo>
                    <a:pt x="155" y="5"/>
                    <a:pt x="154" y="7"/>
                    <a:pt x="154" y="8"/>
                  </a:cubicBezTo>
                  <a:cubicBezTo>
                    <a:pt x="153" y="8"/>
                    <a:pt x="154" y="10"/>
                    <a:pt x="153" y="11"/>
                  </a:cubicBezTo>
                  <a:cubicBezTo>
                    <a:pt x="153" y="12"/>
                    <a:pt x="154" y="13"/>
                    <a:pt x="153" y="15"/>
                  </a:cubicBezTo>
                  <a:cubicBezTo>
                    <a:pt x="152" y="16"/>
                    <a:pt x="151" y="17"/>
                    <a:pt x="150" y="19"/>
                  </a:cubicBezTo>
                  <a:cubicBezTo>
                    <a:pt x="150" y="21"/>
                    <a:pt x="149" y="20"/>
                    <a:pt x="149" y="22"/>
                  </a:cubicBezTo>
                  <a:cubicBezTo>
                    <a:pt x="148" y="23"/>
                    <a:pt x="147" y="26"/>
                    <a:pt x="147" y="26"/>
                  </a:cubicBezTo>
                  <a:cubicBezTo>
                    <a:pt x="146" y="26"/>
                    <a:pt x="145" y="25"/>
                    <a:pt x="144" y="27"/>
                  </a:cubicBezTo>
                  <a:cubicBezTo>
                    <a:pt x="144" y="29"/>
                    <a:pt x="143" y="32"/>
                    <a:pt x="143" y="32"/>
                  </a:cubicBezTo>
                  <a:cubicBezTo>
                    <a:pt x="143" y="32"/>
                    <a:pt x="142" y="32"/>
                    <a:pt x="140" y="31"/>
                  </a:cubicBezTo>
                  <a:cubicBezTo>
                    <a:pt x="139" y="30"/>
                    <a:pt x="138" y="30"/>
                    <a:pt x="138" y="31"/>
                  </a:cubicBezTo>
                  <a:cubicBezTo>
                    <a:pt x="137" y="32"/>
                    <a:pt x="136" y="32"/>
                    <a:pt x="136" y="34"/>
                  </a:cubicBezTo>
                  <a:cubicBezTo>
                    <a:pt x="136" y="36"/>
                    <a:pt x="137" y="37"/>
                    <a:pt x="136" y="38"/>
                  </a:cubicBezTo>
                  <a:cubicBezTo>
                    <a:pt x="135" y="39"/>
                    <a:pt x="134" y="40"/>
                    <a:pt x="134" y="41"/>
                  </a:cubicBezTo>
                  <a:cubicBezTo>
                    <a:pt x="134" y="43"/>
                    <a:pt x="135" y="44"/>
                    <a:pt x="134" y="45"/>
                  </a:cubicBezTo>
                  <a:cubicBezTo>
                    <a:pt x="133" y="47"/>
                    <a:pt x="132" y="48"/>
                    <a:pt x="132" y="49"/>
                  </a:cubicBezTo>
                  <a:cubicBezTo>
                    <a:pt x="131" y="50"/>
                    <a:pt x="131" y="48"/>
                    <a:pt x="129" y="49"/>
                  </a:cubicBezTo>
                  <a:cubicBezTo>
                    <a:pt x="128" y="49"/>
                    <a:pt x="125" y="48"/>
                    <a:pt x="125" y="48"/>
                  </a:cubicBezTo>
                  <a:cubicBezTo>
                    <a:pt x="125" y="47"/>
                    <a:pt x="124" y="45"/>
                    <a:pt x="122" y="45"/>
                  </a:cubicBezTo>
                  <a:cubicBezTo>
                    <a:pt x="121" y="44"/>
                    <a:pt x="119" y="44"/>
                    <a:pt x="119" y="44"/>
                  </a:cubicBezTo>
                  <a:cubicBezTo>
                    <a:pt x="119" y="44"/>
                    <a:pt x="119" y="47"/>
                    <a:pt x="119" y="48"/>
                  </a:cubicBezTo>
                  <a:cubicBezTo>
                    <a:pt x="118" y="48"/>
                    <a:pt x="119" y="51"/>
                    <a:pt x="118" y="52"/>
                  </a:cubicBezTo>
                  <a:cubicBezTo>
                    <a:pt x="117" y="53"/>
                    <a:pt x="115" y="55"/>
                    <a:pt x="116" y="56"/>
                  </a:cubicBezTo>
                  <a:cubicBezTo>
                    <a:pt x="116" y="57"/>
                    <a:pt x="116" y="58"/>
                    <a:pt x="115" y="60"/>
                  </a:cubicBezTo>
                  <a:cubicBezTo>
                    <a:pt x="114" y="61"/>
                    <a:pt x="113" y="63"/>
                    <a:pt x="113" y="64"/>
                  </a:cubicBezTo>
                  <a:cubicBezTo>
                    <a:pt x="113" y="66"/>
                    <a:pt x="113" y="69"/>
                    <a:pt x="112" y="71"/>
                  </a:cubicBezTo>
                  <a:cubicBezTo>
                    <a:pt x="110" y="72"/>
                    <a:pt x="109" y="75"/>
                    <a:pt x="108" y="76"/>
                  </a:cubicBezTo>
                  <a:cubicBezTo>
                    <a:pt x="106" y="77"/>
                    <a:pt x="105" y="79"/>
                    <a:pt x="105" y="81"/>
                  </a:cubicBezTo>
                  <a:cubicBezTo>
                    <a:pt x="106" y="82"/>
                    <a:pt x="106" y="84"/>
                    <a:pt x="105" y="84"/>
                  </a:cubicBezTo>
                  <a:cubicBezTo>
                    <a:pt x="104" y="84"/>
                    <a:pt x="104" y="85"/>
                    <a:pt x="105" y="86"/>
                  </a:cubicBezTo>
                  <a:cubicBezTo>
                    <a:pt x="106" y="87"/>
                    <a:pt x="108" y="86"/>
                    <a:pt x="107" y="87"/>
                  </a:cubicBezTo>
                  <a:cubicBezTo>
                    <a:pt x="106" y="89"/>
                    <a:pt x="104" y="90"/>
                    <a:pt x="105" y="91"/>
                  </a:cubicBezTo>
                  <a:cubicBezTo>
                    <a:pt x="106" y="93"/>
                    <a:pt x="107" y="91"/>
                    <a:pt x="105" y="94"/>
                  </a:cubicBezTo>
                  <a:cubicBezTo>
                    <a:pt x="102" y="96"/>
                    <a:pt x="100" y="96"/>
                    <a:pt x="100" y="96"/>
                  </a:cubicBezTo>
                  <a:cubicBezTo>
                    <a:pt x="100" y="95"/>
                    <a:pt x="97" y="96"/>
                    <a:pt x="95" y="97"/>
                  </a:cubicBezTo>
                  <a:cubicBezTo>
                    <a:pt x="94" y="99"/>
                    <a:pt x="93" y="101"/>
                    <a:pt x="92" y="100"/>
                  </a:cubicBezTo>
                  <a:cubicBezTo>
                    <a:pt x="90" y="100"/>
                    <a:pt x="89" y="99"/>
                    <a:pt x="88" y="99"/>
                  </a:cubicBezTo>
                  <a:cubicBezTo>
                    <a:pt x="88" y="100"/>
                    <a:pt x="88" y="101"/>
                    <a:pt x="89" y="102"/>
                  </a:cubicBezTo>
                  <a:cubicBezTo>
                    <a:pt x="89" y="103"/>
                    <a:pt x="87" y="104"/>
                    <a:pt x="86" y="105"/>
                  </a:cubicBezTo>
                  <a:cubicBezTo>
                    <a:pt x="85" y="106"/>
                    <a:pt x="84" y="105"/>
                    <a:pt x="82" y="106"/>
                  </a:cubicBezTo>
                  <a:cubicBezTo>
                    <a:pt x="81" y="107"/>
                    <a:pt x="79" y="108"/>
                    <a:pt x="78" y="108"/>
                  </a:cubicBezTo>
                  <a:cubicBezTo>
                    <a:pt x="76" y="109"/>
                    <a:pt x="76" y="108"/>
                    <a:pt x="75" y="107"/>
                  </a:cubicBezTo>
                  <a:cubicBezTo>
                    <a:pt x="73" y="106"/>
                    <a:pt x="72" y="105"/>
                    <a:pt x="72" y="106"/>
                  </a:cubicBezTo>
                  <a:cubicBezTo>
                    <a:pt x="71" y="107"/>
                    <a:pt x="71" y="108"/>
                    <a:pt x="70" y="109"/>
                  </a:cubicBezTo>
                  <a:cubicBezTo>
                    <a:pt x="68" y="109"/>
                    <a:pt x="69" y="109"/>
                    <a:pt x="67" y="110"/>
                  </a:cubicBezTo>
                  <a:cubicBezTo>
                    <a:pt x="65" y="112"/>
                    <a:pt x="64" y="113"/>
                    <a:pt x="63" y="112"/>
                  </a:cubicBezTo>
                  <a:cubicBezTo>
                    <a:pt x="62" y="112"/>
                    <a:pt x="61" y="110"/>
                    <a:pt x="59" y="110"/>
                  </a:cubicBezTo>
                  <a:cubicBezTo>
                    <a:pt x="58" y="110"/>
                    <a:pt x="56" y="110"/>
                    <a:pt x="56" y="109"/>
                  </a:cubicBezTo>
                  <a:cubicBezTo>
                    <a:pt x="56" y="108"/>
                    <a:pt x="54" y="108"/>
                    <a:pt x="53" y="107"/>
                  </a:cubicBezTo>
                  <a:cubicBezTo>
                    <a:pt x="53" y="105"/>
                    <a:pt x="53" y="105"/>
                    <a:pt x="52" y="104"/>
                  </a:cubicBezTo>
                  <a:cubicBezTo>
                    <a:pt x="52" y="103"/>
                    <a:pt x="50" y="101"/>
                    <a:pt x="50" y="101"/>
                  </a:cubicBezTo>
                  <a:cubicBezTo>
                    <a:pt x="51" y="100"/>
                    <a:pt x="43" y="110"/>
                    <a:pt x="41" y="111"/>
                  </a:cubicBezTo>
                  <a:cubicBezTo>
                    <a:pt x="40" y="113"/>
                    <a:pt x="40" y="114"/>
                    <a:pt x="38" y="114"/>
                  </a:cubicBezTo>
                  <a:cubicBezTo>
                    <a:pt x="36" y="115"/>
                    <a:pt x="35" y="116"/>
                    <a:pt x="32" y="118"/>
                  </a:cubicBezTo>
                  <a:cubicBezTo>
                    <a:pt x="30" y="119"/>
                    <a:pt x="29" y="121"/>
                    <a:pt x="29" y="122"/>
                  </a:cubicBezTo>
                  <a:cubicBezTo>
                    <a:pt x="29" y="123"/>
                    <a:pt x="29" y="125"/>
                    <a:pt x="28" y="126"/>
                  </a:cubicBezTo>
                  <a:cubicBezTo>
                    <a:pt x="26" y="126"/>
                    <a:pt x="25" y="127"/>
                    <a:pt x="25" y="128"/>
                  </a:cubicBezTo>
                  <a:cubicBezTo>
                    <a:pt x="25" y="129"/>
                    <a:pt x="25" y="130"/>
                    <a:pt x="24" y="132"/>
                  </a:cubicBezTo>
                  <a:cubicBezTo>
                    <a:pt x="22" y="133"/>
                    <a:pt x="21" y="134"/>
                    <a:pt x="20" y="134"/>
                  </a:cubicBezTo>
                  <a:cubicBezTo>
                    <a:pt x="19" y="134"/>
                    <a:pt x="18" y="134"/>
                    <a:pt x="18" y="136"/>
                  </a:cubicBezTo>
                  <a:cubicBezTo>
                    <a:pt x="18" y="137"/>
                    <a:pt x="18" y="138"/>
                    <a:pt x="16" y="139"/>
                  </a:cubicBezTo>
                  <a:cubicBezTo>
                    <a:pt x="15" y="139"/>
                    <a:pt x="14" y="140"/>
                    <a:pt x="11" y="141"/>
                  </a:cubicBezTo>
                  <a:cubicBezTo>
                    <a:pt x="9" y="142"/>
                    <a:pt x="8" y="144"/>
                    <a:pt x="6" y="144"/>
                  </a:cubicBezTo>
                  <a:cubicBezTo>
                    <a:pt x="5" y="143"/>
                    <a:pt x="4" y="144"/>
                    <a:pt x="3" y="144"/>
                  </a:cubicBezTo>
                  <a:cubicBezTo>
                    <a:pt x="2" y="145"/>
                    <a:pt x="0" y="147"/>
                    <a:pt x="0" y="148"/>
                  </a:cubicBezTo>
                  <a:cubicBezTo>
                    <a:pt x="0" y="148"/>
                    <a:pt x="48" y="141"/>
                    <a:pt x="51" y="140"/>
                  </a:cubicBezTo>
                  <a:cubicBezTo>
                    <a:pt x="55" y="139"/>
                    <a:pt x="59" y="137"/>
                    <a:pt x="60" y="138"/>
                  </a:cubicBezTo>
                  <a:cubicBezTo>
                    <a:pt x="62" y="138"/>
                    <a:pt x="67" y="138"/>
                    <a:pt x="67" y="138"/>
                  </a:cubicBezTo>
                  <a:cubicBezTo>
                    <a:pt x="67" y="138"/>
                    <a:pt x="87" y="136"/>
                    <a:pt x="92" y="136"/>
                  </a:cubicBezTo>
                  <a:cubicBezTo>
                    <a:pt x="97" y="135"/>
                    <a:pt x="117" y="133"/>
                    <a:pt x="121" y="132"/>
                  </a:cubicBezTo>
                  <a:cubicBezTo>
                    <a:pt x="125" y="132"/>
                    <a:pt x="139" y="128"/>
                    <a:pt x="143" y="127"/>
                  </a:cubicBezTo>
                  <a:cubicBezTo>
                    <a:pt x="148" y="127"/>
                    <a:pt x="183" y="121"/>
                    <a:pt x="189" y="119"/>
                  </a:cubicBezTo>
                  <a:cubicBezTo>
                    <a:pt x="195" y="117"/>
                    <a:pt x="252" y="106"/>
                    <a:pt x="252" y="106"/>
                  </a:cubicBezTo>
                  <a:cubicBezTo>
                    <a:pt x="253" y="105"/>
                    <a:pt x="253" y="105"/>
                    <a:pt x="253" y="105"/>
                  </a:cubicBezTo>
                  <a:cubicBezTo>
                    <a:pt x="253" y="105"/>
                    <a:pt x="253" y="105"/>
                    <a:pt x="253" y="105"/>
                  </a:cubicBezTo>
                  <a:close/>
                </a:path>
              </a:pathLst>
            </a:custGeom>
            <a:solidFill>
              <a:schemeClr val="accent5">
                <a:lumMod val="60000"/>
                <a:lumOff val="40000"/>
              </a:schemeClr>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77" name="Freeform 427">
              <a:extLst>
                <a:ext uri="{FF2B5EF4-FFF2-40B4-BE49-F238E27FC236}">
                  <a16:creationId xmlns:a16="http://schemas.microsoft.com/office/drawing/2014/main" id="{689C9683-8E02-42AB-AED2-304F86705A4C}"/>
                </a:ext>
              </a:extLst>
            </p:cNvPr>
            <p:cNvSpPr>
              <a:spLocks noEditPoints="1"/>
            </p:cNvSpPr>
            <p:nvPr/>
          </p:nvSpPr>
          <p:spPr bwMode="gray">
            <a:xfrm>
              <a:off x="9484098" y="3393806"/>
              <a:ext cx="500944" cy="372378"/>
            </a:xfrm>
            <a:custGeom>
              <a:avLst/>
              <a:gdLst>
                <a:gd name="T0" fmla="*/ 2 w 150"/>
                <a:gd name="T1" fmla="*/ 31 h 109"/>
                <a:gd name="T2" fmla="*/ 11 w 150"/>
                <a:gd name="T3" fmla="*/ 35 h 109"/>
                <a:gd name="T4" fmla="*/ 21 w 150"/>
                <a:gd name="T5" fmla="*/ 25 h 109"/>
                <a:gd name="T6" fmla="*/ 34 w 150"/>
                <a:gd name="T7" fmla="*/ 22 h 109"/>
                <a:gd name="T8" fmla="*/ 43 w 150"/>
                <a:gd name="T9" fmla="*/ 15 h 109"/>
                <a:gd name="T10" fmla="*/ 54 w 150"/>
                <a:gd name="T11" fmla="*/ 21 h 109"/>
                <a:gd name="T12" fmla="*/ 60 w 150"/>
                <a:gd name="T13" fmla="*/ 28 h 109"/>
                <a:gd name="T14" fmla="*/ 67 w 150"/>
                <a:gd name="T15" fmla="*/ 32 h 109"/>
                <a:gd name="T16" fmla="*/ 71 w 150"/>
                <a:gd name="T17" fmla="*/ 36 h 109"/>
                <a:gd name="T18" fmla="*/ 80 w 150"/>
                <a:gd name="T19" fmla="*/ 40 h 109"/>
                <a:gd name="T20" fmla="*/ 85 w 150"/>
                <a:gd name="T21" fmla="*/ 50 h 109"/>
                <a:gd name="T22" fmla="*/ 83 w 150"/>
                <a:gd name="T23" fmla="*/ 54 h 109"/>
                <a:gd name="T24" fmla="*/ 84 w 150"/>
                <a:gd name="T25" fmla="*/ 63 h 109"/>
                <a:gd name="T26" fmla="*/ 90 w 150"/>
                <a:gd name="T27" fmla="*/ 63 h 109"/>
                <a:gd name="T28" fmla="*/ 92 w 150"/>
                <a:gd name="T29" fmla="*/ 62 h 109"/>
                <a:gd name="T30" fmla="*/ 98 w 150"/>
                <a:gd name="T31" fmla="*/ 67 h 109"/>
                <a:gd name="T32" fmla="*/ 102 w 150"/>
                <a:gd name="T33" fmla="*/ 66 h 109"/>
                <a:gd name="T34" fmla="*/ 109 w 150"/>
                <a:gd name="T35" fmla="*/ 67 h 109"/>
                <a:gd name="T36" fmla="*/ 113 w 150"/>
                <a:gd name="T37" fmla="*/ 72 h 109"/>
                <a:gd name="T38" fmla="*/ 109 w 150"/>
                <a:gd name="T39" fmla="*/ 63 h 109"/>
                <a:gd name="T40" fmla="*/ 102 w 150"/>
                <a:gd name="T41" fmla="*/ 60 h 109"/>
                <a:gd name="T42" fmla="*/ 96 w 150"/>
                <a:gd name="T43" fmla="*/ 46 h 109"/>
                <a:gd name="T44" fmla="*/ 102 w 150"/>
                <a:gd name="T45" fmla="*/ 58 h 109"/>
                <a:gd name="T46" fmla="*/ 109 w 150"/>
                <a:gd name="T47" fmla="*/ 58 h 109"/>
                <a:gd name="T48" fmla="*/ 102 w 150"/>
                <a:gd name="T49" fmla="*/ 46 h 109"/>
                <a:gd name="T50" fmla="*/ 99 w 150"/>
                <a:gd name="T51" fmla="*/ 37 h 109"/>
                <a:gd name="T52" fmla="*/ 99 w 150"/>
                <a:gd name="T53" fmla="*/ 30 h 109"/>
                <a:gd name="T54" fmla="*/ 97 w 150"/>
                <a:gd name="T55" fmla="*/ 25 h 109"/>
                <a:gd name="T56" fmla="*/ 103 w 150"/>
                <a:gd name="T57" fmla="*/ 14 h 109"/>
                <a:gd name="T58" fmla="*/ 108 w 150"/>
                <a:gd name="T59" fmla="*/ 14 h 109"/>
                <a:gd name="T60" fmla="*/ 112 w 150"/>
                <a:gd name="T61" fmla="*/ 5 h 109"/>
                <a:gd name="T62" fmla="*/ 116 w 150"/>
                <a:gd name="T63" fmla="*/ 6 h 109"/>
                <a:gd name="T64" fmla="*/ 112 w 150"/>
                <a:gd name="T65" fmla="*/ 15 h 109"/>
                <a:gd name="T66" fmla="*/ 108 w 150"/>
                <a:gd name="T67" fmla="*/ 19 h 109"/>
                <a:gd name="T68" fmla="*/ 108 w 150"/>
                <a:gd name="T69" fmla="*/ 27 h 109"/>
                <a:gd name="T70" fmla="*/ 112 w 150"/>
                <a:gd name="T71" fmla="*/ 27 h 109"/>
                <a:gd name="T72" fmla="*/ 113 w 150"/>
                <a:gd name="T73" fmla="*/ 37 h 109"/>
                <a:gd name="T74" fmla="*/ 111 w 150"/>
                <a:gd name="T75" fmla="*/ 42 h 109"/>
                <a:gd name="T76" fmla="*/ 115 w 150"/>
                <a:gd name="T77" fmla="*/ 44 h 109"/>
                <a:gd name="T78" fmla="*/ 120 w 150"/>
                <a:gd name="T79" fmla="*/ 43 h 109"/>
                <a:gd name="T80" fmla="*/ 114 w 150"/>
                <a:gd name="T81" fmla="*/ 48 h 109"/>
                <a:gd name="T82" fmla="*/ 112 w 150"/>
                <a:gd name="T83" fmla="*/ 52 h 109"/>
                <a:gd name="T84" fmla="*/ 114 w 150"/>
                <a:gd name="T85" fmla="*/ 58 h 109"/>
                <a:gd name="T86" fmla="*/ 120 w 150"/>
                <a:gd name="T87" fmla="*/ 59 h 109"/>
                <a:gd name="T88" fmla="*/ 126 w 150"/>
                <a:gd name="T89" fmla="*/ 52 h 109"/>
                <a:gd name="T90" fmla="*/ 127 w 150"/>
                <a:gd name="T91" fmla="*/ 61 h 109"/>
                <a:gd name="T92" fmla="*/ 126 w 150"/>
                <a:gd name="T93" fmla="*/ 65 h 109"/>
                <a:gd name="T94" fmla="*/ 128 w 150"/>
                <a:gd name="T95" fmla="*/ 68 h 109"/>
                <a:gd name="T96" fmla="*/ 129 w 150"/>
                <a:gd name="T97" fmla="*/ 74 h 109"/>
                <a:gd name="T98" fmla="*/ 136 w 150"/>
                <a:gd name="T99" fmla="*/ 75 h 109"/>
                <a:gd name="T100" fmla="*/ 132 w 150"/>
                <a:gd name="T101" fmla="*/ 84 h 109"/>
                <a:gd name="T102" fmla="*/ 130 w 150"/>
                <a:gd name="T103" fmla="*/ 97 h 109"/>
                <a:gd name="T104" fmla="*/ 133 w 150"/>
                <a:gd name="T105" fmla="*/ 103 h 109"/>
                <a:gd name="T106" fmla="*/ 135 w 150"/>
                <a:gd name="T107" fmla="*/ 92 h 109"/>
                <a:gd name="T108" fmla="*/ 141 w 150"/>
                <a:gd name="T109" fmla="*/ 73 h 109"/>
                <a:gd name="T110" fmla="*/ 145 w 150"/>
                <a:gd name="T111" fmla="*/ 63 h 109"/>
                <a:gd name="T112" fmla="*/ 149 w 150"/>
                <a:gd name="T113" fmla="*/ 55 h 109"/>
                <a:gd name="T114" fmla="*/ 150 w 150"/>
                <a:gd name="T115" fmla="*/ 47 h 109"/>
                <a:gd name="T116" fmla="*/ 150 w 150"/>
                <a:gd name="T117" fmla="*/ 4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 h="109">
                  <a:moveTo>
                    <a:pt x="115" y="0"/>
                  </a:moveTo>
                  <a:cubicBezTo>
                    <a:pt x="0" y="21"/>
                    <a:pt x="0" y="21"/>
                    <a:pt x="0" y="21"/>
                  </a:cubicBezTo>
                  <a:cubicBezTo>
                    <a:pt x="1" y="22"/>
                    <a:pt x="1" y="23"/>
                    <a:pt x="1" y="24"/>
                  </a:cubicBezTo>
                  <a:cubicBezTo>
                    <a:pt x="2" y="26"/>
                    <a:pt x="2" y="28"/>
                    <a:pt x="2" y="31"/>
                  </a:cubicBezTo>
                  <a:cubicBezTo>
                    <a:pt x="2" y="34"/>
                    <a:pt x="3" y="37"/>
                    <a:pt x="3" y="40"/>
                  </a:cubicBezTo>
                  <a:cubicBezTo>
                    <a:pt x="4" y="42"/>
                    <a:pt x="5" y="43"/>
                    <a:pt x="6" y="42"/>
                  </a:cubicBezTo>
                  <a:cubicBezTo>
                    <a:pt x="7" y="40"/>
                    <a:pt x="8" y="39"/>
                    <a:pt x="9" y="38"/>
                  </a:cubicBezTo>
                  <a:cubicBezTo>
                    <a:pt x="10" y="38"/>
                    <a:pt x="10" y="36"/>
                    <a:pt x="11" y="35"/>
                  </a:cubicBezTo>
                  <a:cubicBezTo>
                    <a:pt x="12" y="34"/>
                    <a:pt x="13" y="33"/>
                    <a:pt x="14" y="31"/>
                  </a:cubicBezTo>
                  <a:cubicBezTo>
                    <a:pt x="14" y="30"/>
                    <a:pt x="15" y="29"/>
                    <a:pt x="16" y="30"/>
                  </a:cubicBezTo>
                  <a:cubicBezTo>
                    <a:pt x="17" y="31"/>
                    <a:pt x="19" y="32"/>
                    <a:pt x="19" y="30"/>
                  </a:cubicBezTo>
                  <a:cubicBezTo>
                    <a:pt x="19" y="28"/>
                    <a:pt x="20" y="27"/>
                    <a:pt x="21" y="25"/>
                  </a:cubicBezTo>
                  <a:cubicBezTo>
                    <a:pt x="22" y="22"/>
                    <a:pt x="24" y="21"/>
                    <a:pt x="24" y="22"/>
                  </a:cubicBezTo>
                  <a:cubicBezTo>
                    <a:pt x="25" y="24"/>
                    <a:pt x="27" y="25"/>
                    <a:pt x="28" y="25"/>
                  </a:cubicBezTo>
                  <a:cubicBezTo>
                    <a:pt x="33" y="25"/>
                    <a:pt x="33" y="25"/>
                    <a:pt x="33" y="25"/>
                  </a:cubicBezTo>
                  <a:cubicBezTo>
                    <a:pt x="33" y="25"/>
                    <a:pt x="34" y="24"/>
                    <a:pt x="34" y="22"/>
                  </a:cubicBezTo>
                  <a:cubicBezTo>
                    <a:pt x="34" y="21"/>
                    <a:pt x="34" y="20"/>
                    <a:pt x="35" y="20"/>
                  </a:cubicBezTo>
                  <a:cubicBezTo>
                    <a:pt x="36" y="19"/>
                    <a:pt x="39" y="19"/>
                    <a:pt x="39" y="19"/>
                  </a:cubicBezTo>
                  <a:cubicBezTo>
                    <a:pt x="39" y="19"/>
                    <a:pt x="39" y="19"/>
                    <a:pt x="40" y="17"/>
                  </a:cubicBezTo>
                  <a:cubicBezTo>
                    <a:pt x="40" y="16"/>
                    <a:pt x="42" y="15"/>
                    <a:pt x="43" y="15"/>
                  </a:cubicBezTo>
                  <a:cubicBezTo>
                    <a:pt x="45" y="16"/>
                    <a:pt x="47" y="18"/>
                    <a:pt x="48" y="18"/>
                  </a:cubicBezTo>
                  <a:cubicBezTo>
                    <a:pt x="50" y="18"/>
                    <a:pt x="52" y="16"/>
                    <a:pt x="52" y="17"/>
                  </a:cubicBezTo>
                  <a:cubicBezTo>
                    <a:pt x="53" y="18"/>
                    <a:pt x="52" y="20"/>
                    <a:pt x="52" y="20"/>
                  </a:cubicBezTo>
                  <a:cubicBezTo>
                    <a:pt x="53" y="20"/>
                    <a:pt x="53" y="21"/>
                    <a:pt x="54" y="21"/>
                  </a:cubicBezTo>
                  <a:cubicBezTo>
                    <a:pt x="55" y="22"/>
                    <a:pt x="56" y="22"/>
                    <a:pt x="56" y="23"/>
                  </a:cubicBezTo>
                  <a:cubicBezTo>
                    <a:pt x="56" y="24"/>
                    <a:pt x="57" y="24"/>
                    <a:pt x="57" y="25"/>
                  </a:cubicBezTo>
                  <a:cubicBezTo>
                    <a:pt x="57" y="26"/>
                    <a:pt x="58" y="27"/>
                    <a:pt x="58" y="28"/>
                  </a:cubicBezTo>
                  <a:cubicBezTo>
                    <a:pt x="59" y="28"/>
                    <a:pt x="59" y="28"/>
                    <a:pt x="60" y="28"/>
                  </a:cubicBezTo>
                  <a:cubicBezTo>
                    <a:pt x="61" y="27"/>
                    <a:pt x="61" y="29"/>
                    <a:pt x="62" y="28"/>
                  </a:cubicBezTo>
                  <a:cubicBezTo>
                    <a:pt x="63" y="28"/>
                    <a:pt x="64" y="28"/>
                    <a:pt x="65" y="29"/>
                  </a:cubicBezTo>
                  <a:cubicBezTo>
                    <a:pt x="66" y="29"/>
                    <a:pt x="66" y="30"/>
                    <a:pt x="67" y="30"/>
                  </a:cubicBezTo>
                  <a:cubicBezTo>
                    <a:pt x="68" y="30"/>
                    <a:pt x="68" y="31"/>
                    <a:pt x="67" y="32"/>
                  </a:cubicBezTo>
                  <a:cubicBezTo>
                    <a:pt x="67" y="32"/>
                    <a:pt x="66" y="33"/>
                    <a:pt x="66" y="34"/>
                  </a:cubicBezTo>
                  <a:cubicBezTo>
                    <a:pt x="66" y="35"/>
                    <a:pt x="66" y="35"/>
                    <a:pt x="67" y="35"/>
                  </a:cubicBezTo>
                  <a:cubicBezTo>
                    <a:pt x="68" y="35"/>
                    <a:pt x="69" y="37"/>
                    <a:pt x="69" y="37"/>
                  </a:cubicBezTo>
                  <a:cubicBezTo>
                    <a:pt x="70" y="36"/>
                    <a:pt x="70" y="36"/>
                    <a:pt x="71" y="36"/>
                  </a:cubicBezTo>
                  <a:cubicBezTo>
                    <a:pt x="72" y="37"/>
                    <a:pt x="73" y="37"/>
                    <a:pt x="74" y="37"/>
                  </a:cubicBezTo>
                  <a:cubicBezTo>
                    <a:pt x="75" y="37"/>
                    <a:pt x="76" y="37"/>
                    <a:pt x="76" y="38"/>
                  </a:cubicBezTo>
                  <a:cubicBezTo>
                    <a:pt x="76" y="39"/>
                    <a:pt x="76" y="40"/>
                    <a:pt x="77" y="40"/>
                  </a:cubicBezTo>
                  <a:cubicBezTo>
                    <a:pt x="78" y="39"/>
                    <a:pt x="80" y="39"/>
                    <a:pt x="80" y="40"/>
                  </a:cubicBezTo>
                  <a:cubicBezTo>
                    <a:pt x="80" y="41"/>
                    <a:pt x="82" y="42"/>
                    <a:pt x="82" y="42"/>
                  </a:cubicBezTo>
                  <a:cubicBezTo>
                    <a:pt x="83" y="42"/>
                    <a:pt x="84" y="43"/>
                    <a:pt x="84" y="44"/>
                  </a:cubicBezTo>
                  <a:cubicBezTo>
                    <a:pt x="85" y="45"/>
                    <a:pt x="84" y="46"/>
                    <a:pt x="85" y="47"/>
                  </a:cubicBezTo>
                  <a:cubicBezTo>
                    <a:pt x="85" y="48"/>
                    <a:pt x="86" y="49"/>
                    <a:pt x="85" y="50"/>
                  </a:cubicBezTo>
                  <a:cubicBezTo>
                    <a:pt x="83" y="50"/>
                    <a:pt x="82" y="51"/>
                    <a:pt x="82" y="51"/>
                  </a:cubicBezTo>
                  <a:cubicBezTo>
                    <a:pt x="82" y="52"/>
                    <a:pt x="82" y="52"/>
                    <a:pt x="82" y="52"/>
                  </a:cubicBezTo>
                  <a:cubicBezTo>
                    <a:pt x="82" y="52"/>
                    <a:pt x="82" y="52"/>
                    <a:pt x="82" y="52"/>
                  </a:cubicBezTo>
                  <a:cubicBezTo>
                    <a:pt x="83" y="53"/>
                    <a:pt x="83" y="54"/>
                    <a:pt x="83" y="54"/>
                  </a:cubicBezTo>
                  <a:cubicBezTo>
                    <a:pt x="83" y="55"/>
                    <a:pt x="82" y="57"/>
                    <a:pt x="81" y="57"/>
                  </a:cubicBezTo>
                  <a:cubicBezTo>
                    <a:pt x="80" y="58"/>
                    <a:pt x="80" y="60"/>
                    <a:pt x="80" y="61"/>
                  </a:cubicBezTo>
                  <a:cubicBezTo>
                    <a:pt x="80" y="63"/>
                    <a:pt x="81" y="64"/>
                    <a:pt x="83" y="64"/>
                  </a:cubicBezTo>
                  <a:cubicBezTo>
                    <a:pt x="84" y="65"/>
                    <a:pt x="84" y="63"/>
                    <a:pt x="84" y="63"/>
                  </a:cubicBezTo>
                  <a:cubicBezTo>
                    <a:pt x="85" y="62"/>
                    <a:pt x="85" y="61"/>
                    <a:pt x="86" y="61"/>
                  </a:cubicBezTo>
                  <a:cubicBezTo>
                    <a:pt x="87" y="61"/>
                    <a:pt x="87" y="60"/>
                    <a:pt x="87" y="59"/>
                  </a:cubicBezTo>
                  <a:cubicBezTo>
                    <a:pt x="87" y="58"/>
                    <a:pt x="90" y="61"/>
                    <a:pt x="90" y="61"/>
                  </a:cubicBezTo>
                  <a:cubicBezTo>
                    <a:pt x="90" y="62"/>
                    <a:pt x="90" y="63"/>
                    <a:pt x="90" y="63"/>
                  </a:cubicBezTo>
                  <a:cubicBezTo>
                    <a:pt x="90" y="64"/>
                    <a:pt x="91" y="64"/>
                    <a:pt x="92" y="65"/>
                  </a:cubicBezTo>
                  <a:cubicBezTo>
                    <a:pt x="93" y="66"/>
                    <a:pt x="93" y="66"/>
                    <a:pt x="94" y="66"/>
                  </a:cubicBezTo>
                  <a:cubicBezTo>
                    <a:pt x="95" y="67"/>
                    <a:pt x="95" y="65"/>
                    <a:pt x="95" y="64"/>
                  </a:cubicBezTo>
                  <a:cubicBezTo>
                    <a:pt x="95" y="64"/>
                    <a:pt x="93" y="63"/>
                    <a:pt x="92" y="62"/>
                  </a:cubicBezTo>
                  <a:cubicBezTo>
                    <a:pt x="92" y="61"/>
                    <a:pt x="93" y="61"/>
                    <a:pt x="94" y="62"/>
                  </a:cubicBezTo>
                  <a:cubicBezTo>
                    <a:pt x="95" y="63"/>
                    <a:pt x="96" y="63"/>
                    <a:pt x="96" y="64"/>
                  </a:cubicBezTo>
                  <a:cubicBezTo>
                    <a:pt x="96" y="64"/>
                    <a:pt x="96" y="66"/>
                    <a:pt x="97" y="66"/>
                  </a:cubicBezTo>
                  <a:cubicBezTo>
                    <a:pt x="97" y="67"/>
                    <a:pt x="98" y="68"/>
                    <a:pt x="98" y="67"/>
                  </a:cubicBezTo>
                  <a:cubicBezTo>
                    <a:pt x="99" y="67"/>
                    <a:pt x="99" y="65"/>
                    <a:pt x="99" y="64"/>
                  </a:cubicBezTo>
                  <a:cubicBezTo>
                    <a:pt x="99" y="63"/>
                    <a:pt x="100" y="65"/>
                    <a:pt x="101" y="65"/>
                  </a:cubicBezTo>
                  <a:cubicBezTo>
                    <a:pt x="102" y="65"/>
                    <a:pt x="101" y="65"/>
                    <a:pt x="102" y="64"/>
                  </a:cubicBezTo>
                  <a:cubicBezTo>
                    <a:pt x="102" y="63"/>
                    <a:pt x="102" y="66"/>
                    <a:pt x="102" y="66"/>
                  </a:cubicBezTo>
                  <a:cubicBezTo>
                    <a:pt x="101" y="67"/>
                    <a:pt x="103" y="67"/>
                    <a:pt x="104" y="67"/>
                  </a:cubicBezTo>
                  <a:cubicBezTo>
                    <a:pt x="105" y="67"/>
                    <a:pt x="106" y="68"/>
                    <a:pt x="107" y="69"/>
                  </a:cubicBezTo>
                  <a:cubicBezTo>
                    <a:pt x="107" y="70"/>
                    <a:pt x="108" y="69"/>
                    <a:pt x="108" y="68"/>
                  </a:cubicBezTo>
                  <a:cubicBezTo>
                    <a:pt x="108" y="68"/>
                    <a:pt x="109" y="68"/>
                    <a:pt x="109" y="67"/>
                  </a:cubicBezTo>
                  <a:cubicBezTo>
                    <a:pt x="110" y="67"/>
                    <a:pt x="110" y="68"/>
                    <a:pt x="110" y="69"/>
                  </a:cubicBezTo>
                  <a:cubicBezTo>
                    <a:pt x="109" y="69"/>
                    <a:pt x="110" y="70"/>
                    <a:pt x="110" y="70"/>
                  </a:cubicBezTo>
                  <a:cubicBezTo>
                    <a:pt x="111" y="71"/>
                    <a:pt x="112" y="71"/>
                    <a:pt x="113" y="72"/>
                  </a:cubicBezTo>
                  <a:cubicBezTo>
                    <a:pt x="114" y="73"/>
                    <a:pt x="114" y="72"/>
                    <a:pt x="113" y="72"/>
                  </a:cubicBezTo>
                  <a:cubicBezTo>
                    <a:pt x="113" y="71"/>
                    <a:pt x="112" y="70"/>
                    <a:pt x="112" y="69"/>
                  </a:cubicBezTo>
                  <a:cubicBezTo>
                    <a:pt x="111" y="68"/>
                    <a:pt x="112" y="69"/>
                    <a:pt x="113" y="68"/>
                  </a:cubicBezTo>
                  <a:cubicBezTo>
                    <a:pt x="113" y="68"/>
                    <a:pt x="112" y="67"/>
                    <a:pt x="111" y="66"/>
                  </a:cubicBezTo>
                  <a:cubicBezTo>
                    <a:pt x="110" y="66"/>
                    <a:pt x="109" y="64"/>
                    <a:pt x="109" y="63"/>
                  </a:cubicBezTo>
                  <a:cubicBezTo>
                    <a:pt x="108" y="63"/>
                    <a:pt x="108" y="63"/>
                    <a:pt x="108" y="63"/>
                  </a:cubicBezTo>
                  <a:cubicBezTo>
                    <a:pt x="107" y="63"/>
                    <a:pt x="106" y="63"/>
                    <a:pt x="106" y="62"/>
                  </a:cubicBezTo>
                  <a:cubicBezTo>
                    <a:pt x="105" y="62"/>
                    <a:pt x="105" y="62"/>
                    <a:pt x="104" y="61"/>
                  </a:cubicBezTo>
                  <a:cubicBezTo>
                    <a:pt x="104" y="61"/>
                    <a:pt x="103" y="60"/>
                    <a:pt x="102" y="60"/>
                  </a:cubicBezTo>
                  <a:cubicBezTo>
                    <a:pt x="102" y="60"/>
                    <a:pt x="99" y="58"/>
                    <a:pt x="99" y="58"/>
                  </a:cubicBezTo>
                  <a:cubicBezTo>
                    <a:pt x="98" y="57"/>
                    <a:pt x="97" y="55"/>
                    <a:pt x="97" y="54"/>
                  </a:cubicBezTo>
                  <a:cubicBezTo>
                    <a:pt x="97" y="53"/>
                    <a:pt x="97" y="52"/>
                    <a:pt x="96" y="50"/>
                  </a:cubicBezTo>
                  <a:cubicBezTo>
                    <a:pt x="96" y="49"/>
                    <a:pt x="96" y="46"/>
                    <a:pt x="96" y="46"/>
                  </a:cubicBezTo>
                  <a:cubicBezTo>
                    <a:pt x="96" y="46"/>
                    <a:pt x="97" y="48"/>
                    <a:pt x="97" y="49"/>
                  </a:cubicBezTo>
                  <a:cubicBezTo>
                    <a:pt x="97" y="50"/>
                    <a:pt x="98" y="51"/>
                    <a:pt x="99" y="52"/>
                  </a:cubicBezTo>
                  <a:cubicBezTo>
                    <a:pt x="99" y="53"/>
                    <a:pt x="99" y="54"/>
                    <a:pt x="99" y="55"/>
                  </a:cubicBezTo>
                  <a:cubicBezTo>
                    <a:pt x="99" y="56"/>
                    <a:pt x="101" y="57"/>
                    <a:pt x="102" y="58"/>
                  </a:cubicBezTo>
                  <a:cubicBezTo>
                    <a:pt x="103" y="58"/>
                    <a:pt x="104" y="59"/>
                    <a:pt x="105" y="59"/>
                  </a:cubicBezTo>
                  <a:cubicBezTo>
                    <a:pt x="106" y="59"/>
                    <a:pt x="106" y="61"/>
                    <a:pt x="107" y="61"/>
                  </a:cubicBezTo>
                  <a:cubicBezTo>
                    <a:pt x="108" y="61"/>
                    <a:pt x="108" y="61"/>
                    <a:pt x="109" y="61"/>
                  </a:cubicBezTo>
                  <a:cubicBezTo>
                    <a:pt x="109" y="60"/>
                    <a:pt x="109" y="59"/>
                    <a:pt x="109" y="58"/>
                  </a:cubicBezTo>
                  <a:cubicBezTo>
                    <a:pt x="108" y="58"/>
                    <a:pt x="106" y="57"/>
                    <a:pt x="106" y="56"/>
                  </a:cubicBezTo>
                  <a:cubicBezTo>
                    <a:pt x="105" y="55"/>
                    <a:pt x="103" y="54"/>
                    <a:pt x="103" y="53"/>
                  </a:cubicBezTo>
                  <a:cubicBezTo>
                    <a:pt x="103" y="53"/>
                    <a:pt x="103" y="51"/>
                    <a:pt x="102" y="50"/>
                  </a:cubicBezTo>
                  <a:cubicBezTo>
                    <a:pt x="102" y="48"/>
                    <a:pt x="102" y="47"/>
                    <a:pt x="102" y="46"/>
                  </a:cubicBezTo>
                  <a:cubicBezTo>
                    <a:pt x="102" y="45"/>
                    <a:pt x="100" y="45"/>
                    <a:pt x="100" y="44"/>
                  </a:cubicBezTo>
                  <a:cubicBezTo>
                    <a:pt x="99" y="44"/>
                    <a:pt x="100" y="43"/>
                    <a:pt x="101" y="42"/>
                  </a:cubicBezTo>
                  <a:cubicBezTo>
                    <a:pt x="102" y="41"/>
                    <a:pt x="100" y="40"/>
                    <a:pt x="100" y="40"/>
                  </a:cubicBezTo>
                  <a:cubicBezTo>
                    <a:pt x="100" y="39"/>
                    <a:pt x="100" y="38"/>
                    <a:pt x="99" y="37"/>
                  </a:cubicBezTo>
                  <a:cubicBezTo>
                    <a:pt x="98" y="37"/>
                    <a:pt x="99" y="36"/>
                    <a:pt x="99" y="36"/>
                  </a:cubicBezTo>
                  <a:cubicBezTo>
                    <a:pt x="99" y="36"/>
                    <a:pt x="100" y="34"/>
                    <a:pt x="102" y="34"/>
                  </a:cubicBezTo>
                  <a:cubicBezTo>
                    <a:pt x="103" y="33"/>
                    <a:pt x="102" y="32"/>
                    <a:pt x="100" y="32"/>
                  </a:cubicBezTo>
                  <a:cubicBezTo>
                    <a:pt x="99" y="32"/>
                    <a:pt x="99" y="31"/>
                    <a:pt x="99" y="30"/>
                  </a:cubicBezTo>
                  <a:cubicBezTo>
                    <a:pt x="98" y="30"/>
                    <a:pt x="100" y="30"/>
                    <a:pt x="100" y="29"/>
                  </a:cubicBezTo>
                  <a:cubicBezTo>
                    <a:pt x="101" y="29"/>
                    <a:pt x="101" y="29"/>
                    <a:pt x="101" y="28"/>
                  </a:cubicBezTo>
                  <a:cubicBezTo>
                    <a:pt x="100" y="27"/>
                    <a:pt x="99" y="28"/>
                    <a:pt x="98" y="27"/>
                  </a:cubicBezTo>
                  <a:cubicBezTo>
                    <a:pt x="97" y="27"/>
                    <a:pt x="97" y="26"/>
                    <a:pt x="97" y="25"/>
                  </a:cubicBezTo>
                  <a:cubicBezTo>
                    <a:pt x="98" y="24"/>
                    <a:pt x="99" y="23"/>
                    <a:pt x="100" y="23"/>
                  </a:cubicBezTo>
                  <a:cubicBezTo>
                    <a:pt x="101" y="23"/>
                    <a:pt x="100" y="22"/>
                    <a:pt x="99" y="21"/>
                  </a:cubicBezTo>
                  <a:cubicBezTo>
                    <a:pt x="99" y="20"/>
                    <a:pt x="99" y="18"/>
                    <a:pt x="100" y="17"/>
                  </a:cubicBezTo>
                  <a:cubicBezTo>
                    <a:pt x="100" y="17"/>
                    <a:pt x="102" y="15"/>
                    <a:pt x="103" y="14"/>
                  </a:cubicBezTo>
                  <a:cubicBezTo>
                    <a:pt x="104" y="13"/>
                    <a:pt x="105" y="12"/>
                    <a:pt x="105" y="13"/>
                  </a:cubicBezTo>
                  <a:cubicBezTo>
                    <a:pt x="105" y="13"/>
                    <a:pt x="105" y="15"/>
                    <a:pt x="105" y="16"/>
                  </a:cubicBezTo>
                  <a:cubicBezTo>
                    <a:pt x="105" y="18"/>
                    <a:pt x="106" y="17"/>
                    <a:pt x="106" y="16"/>
                  </a:cubicBezTo>
                  <a:cubicBezTo>
                    <a:pt x="107" y="15"/>
                    <a:pt x="108" y="14"/>
                    <a:pt x="108" y="14"/>
                  </a:cubicBezTo>
                  <a:cubicBezTo>
                    <a:pt x="109" y="13"/>
                    <a:pt x="108" y="12"/>
                    <a:pt x="108" y="11"/>
                  </a:cubicBezTo>
                  <a:cubicBezTo>
                    <a:pt x="108" y="10"/>
                    <a:pt x="108" y="9"/>
                    <a:pt x="109" y="8"/>
                  </a:cubicBezTo>
                  <a:cubicBezTo>
                    <a:pt x="109" y="7"/>
                    <a:pt x="110" y="7"/>
                    <a:pt x="111" y="6"/>
                  </a:cubicBezTo>
                  <a:cubicBezTo>
                    <a:pt x="112" y="6"/>
                    <a:pt x="112" y="5"/>
                    <a:pt x="112" y="5"/>
                  </a:cubicBezTo>
                  <a:cubicBezTo>
                    <a:pt x="112" y="6"/>
                    <a:pt x="112" y="8"/>
                    <a:pt x="112" y="9"/>
                  </a:cubicBezTo>
                  <a:cubicBezTo>
                    <a:pt x="111" y="10"/>
                    <a:pt x="113" y="9"/>
                    <a:pt x="113" y="8"/>
                  </a:cubicBezTo>
                  <a:cubicBezTo>
                    <a:pt x="114" y="8"/>
                    <a:pt x="114" y="8"/>
                    <a:pt x="115" y="6"/>
                  </a:cubicBezTo>
                  <a:cubicBezTo>
                    <a:pt x="115" y="4"/>
                    <a:pt x="116" y="5"/>
                    <a:pt x="116" y="6"/>
                  </a:cubicBezTo>
                  <a:cubicBezTo>
                    <a:pt x="116" y="7"/>
                    <a:pt x="115" y="8"/>
                    <a:pt x="115" y="9"/>
                  </a:cubicBezTo>
                  <a:cubicBezTo>
                    <a:pt x="115" y="10"/>
                    <a:pt x="115" y="11"/>
                    <a:pt x="114" y="11"/>
                  </a:cubicBezTo>
                  <a:cubicBezTo>
                    <a:pt x="113" y="11"/>
                    <a:pt x="112" y="12"/>
                    <a:pt x="112" y="13"/>
                  </a:cubicBezTo>
                  <a:cubicBezTo>
                    <a:pt x="111" y="14"/>
                    <a:pt x="111" y="15"/>
                    <a:pt x="112" y="15"/>
                  </a:cubicBezTo>
                  <a:cubicBezTo>
                    <a:pt x="113" y="15"/>
                    <a:pt x="114" y="16"/>
                    <a:pt x="114" y="16"/>
                  </a:cubicBezTo>
                  <a:cubicBezTo>
                    <a:pt x="114" y="16"/>
                    <a:pt x="113" y="16"/>
                    <a:pt x="112" y="16"/>
                  </a:cubicBezTo>
                  <a:cubicBezTo>
                    <a:pt x="112" y="16"/>
                    <a:pt x="111" y="16"/>
                    <a:pt x="110" y="16"/>
                  </a:cubicBezTo>
                  <a:cubicBezTo>
                    <a:pt x="110" y="17"/>
                    <a:pt x="109" y="18"/>
                    <a:pt x="108" y="19"/>
                  </a:cubicBezTo>
                  <a:cubicBezTo>
                    <a:pt x="107" y="19"/>
                    <a:pt x="107" y="21"/>
                    <a:pt x="107" y="21"/>
                  </a:cubicBezTo>
                  <a:cubicBezTo>
                    <a:pt x="107" y="22"/>
                    <a:pt x="107" y="24"/>
                    <a:pt x="107" y="24"/>
                  </a:cubicBezTo>
                  <a:cubicBezTo>
                    <a:pt x="106" y="25"/>
                    <a:pt x="107" y="28"/>
                    <a:pt x="107" y="29"/>
                  </a:cubicBezTo>
                  <a:cubicBezTo>
                    <a:pt x="108" y="30"/>
                    <a:pt x="108" y="28"/>
                    <a:pt x="108" y="27"/>
                  </a:cubicBezTo>
                  <a:cubicBezTo>
                    <a:pt x="109" y="26"/>
                    <a:pt x="109" y="26"/>
                    <a:pt x="110" y="25"/>
                  </a:cubicBezTo>
                  <a:cubicBezTo>
                    <a:pt x="110" y="25"/>
                    <a:pt x="112" y="23"/>
                    <a:pt x="112" y="23"/>
                  </a:cubicBezTo>
                  <a:cubicBezTo>
                    <a:pt x="112" y="23"/>
                    <a:pt x="112" y="25"/>
                    <a:pt x="112" y="26"/>
                  </a:cubicBezTo>
                  <a:cubicBezTo>
                    <a:pt x="112" y="26"/>
                    <a:pt x="111" y="27"/>
                    <a:pt x="112" y="27"/>
                  </a:cubicBezTo>
                  <a:cubicBezTo>
                    <a:pt x="112" y="28"/>
                    <a:pt x="112" y="29"/>
                    <a:pt x="112" y="30"/>
                  </a:cubicBezTo>
                  <a:cubicBezTo>
                    <a:pt x="112" y="31"/>
                    <a:pt x="110" y="31"/>
                    <a:pt x="111" y="32"/>
                  </a:cubicBezTo>
                  <a:cubicBezTo>
                    <a:pt x="111" y="33"/>
                    <a:pt x="111" y="34"/>
                    <a:pt x="112" y="34"/>
                  </a:cubicBezTo>
                  <a:cubicBezTo>
                    <a:pt x="113" y="35"/>
                    <a:pt x="114" y="36"/>
                    <a:pt x="113" y="37"/>
                  </a:cubicBezTo>
                  <a:cubicBezTo>
                    <a:pt x="113" y="37"/>
                    <a:pt x="111" y="37"/>
                    <a:pt x="111" y="38"/>
                  </a:cubicBezTo>
                  <a:cubicBezTo>
                    <a:pt x="110" y="38"/>
                    <a:pt x="112" y="39"/>
                    <a:pt x="113" y="39"/>
                  </a:cubicBezTo>
                  <a:cubicBezTo>
                    <a:pt x="114" y="39"/>
                    <a:pt x="114" y="40"/>
                    <a:pt x="113" y="40"/>
                  </a:cubicBezTo>
                  <a:cubicBezTo>
                    <a:pt x="113" y="41"/>
                    <a:pt x="112" y="42"/>
                    <a:pt x="111" y="42"/>
                  </a:cubicBezTo>
                  <a:cubicBezTo>
                    <a:pt x="110" y="42"/>
                    <a:pt x="110" y="43"/>
                    <a:pt x="111" y="44"/>
                  </a:cubicBezTo>
                  <a:cubicBezTo>
                    <a:pt x="112" y="45"/>
                    <a:pt x="112" y="45"/>
                    <a:pt x="112" y="44"/>
                  </a:cubicBezTo>
                  <a:cubicBezTo>
                    <a:pt x="112" y="43"/>
                    <a:pt x="113" y="44"/>
                    <a:pt x="113" y="45"/>
                  </a:cubicBezTo>
                  <a:cubicBezTo>
                    <a:pt x="113" y="46"/>
                    <a:pt x="114" y="45"/>
                    <a:pt x="115" y="44"/>
                  </a:cubicBezTo>
                  <a:cubicBezTo>
                    <a:pt x="115" y="44"/>
                    <a:pt x="116" y="45"/>
                    <a:pt x="116" y="46"/>
                  </a:cubicBezTo>
                  <a:cubicBezTo>
                    <a:pt x="117" y="47"/>
                    <a:pt x="118" y="47"/>
                    <a:pt x="118" y="46"/>
                  </a:cubicBezTo>
                  <a:cubicBezTo>
                    <a:pt x="119" y="46"/>
                    <a:pt x="119" y="45"/>
                    <a:pt x="118" y="44"/>
                  </a:cubicBezTo>
                  <a:cubicBezTo>
                    <a:pt x="118" y="42"/>
                    <a:pt x="120" y="43"/>
                    <a:pt x="120" y="43"/>
                  </a:cubicBezTo>
                  <a:cubicBezTo>
                    <a:pt x="120" y="43"/>
                    <a:pt x="121" y="45"/>
                    <a:pt x="121" y="45"/>
                  </a:cubicBezTo>
                  <a:cubicBezTo>
                    <a:pt x="120" y="46"/>
                    <a:pt x="121" y="47"/>
                    <a:pt x="120" y="48"/>
                  </a:cubicBezTo>
                  <a:cubicBezTo>
                    <a:pt x="120" y="48"/>
                    <a:pt x="118" y="49"/>
                    <a:pt x="118" y="49"/>
                  </a:cubicBezTo>
                  <a:cubicBezTo>
                    <a:pt x="117" y="49"/>
                    <a:pt x="115" y="48"/>
                    <a:pt x="114" y="48"/>
                  </a:cubicBezTo>
                  <a:cubicBezTo>
                    <a:pt x="112" y="48"/>
                    <a:pt x="112" y="48"/>
                    <a:pt x="111" y="49"/>
                  </a:cubicBezTo>
                  <a:cubicBezTo>
                    <a:pt x="111" y="50"/>
                    <a:pt x="113" y="50"/>
                    <a:pt x="114" y="50"/>
                  </a:cubicBezTo>
                  <a:cubicBezTo>
                    <a:pt x="115" y="49"/>
                    <a:pt x="115" y="51"/>
                    <a:pt x="114" y="51"/>
                  </a:cubicBezTo>
                  <a:cubicBezTo>
                    <a:pt x="114" y="52"/>
                    <a:pt x="112" y="51"/>
                    <a:pt x="112" y="52"/>
                  </a:cubicBezTo>
                  <a:cubicBezTo>
                    <a:pt x="112" y="53"/>
                    <a:pt x="111" y="53"/>
                    <a:pt x="110" y="53"/>
                  </a:cubicBezTo>
                  <a:cubicBezTo>
                    <a:pt x="109" y="53"/>
                    <a:pt x="109" y="54"/>
                    <a:pt x="110" y="55"/>
                  </a:cubicBezTo>
                  <a:cubicBezTo>
                    <a:pt x="111" y="56"/>
                    <a:pt x="111" y="56"/>
                    <a:pt x="112" y="57"/>
                  </a:cubicBezTo>
                  <a:cubicBezTo>
                    <a:pt x="113" y="59"/>
                    <a:pt x="114" y="58"/>
                    <a:pt x="114" y="58"/>
                  </a:cubicBezTo>
                  <a:cubicBezTo>
                    <a:pt x="114" y="57"/>
                    <a:pt x="115" y="57"/>
                    <a:pt x="116" y="58"/>
                  </a:cubicBezTo>
                  <a:cubicBezTo>
                    <a:pt x="116" y="58"/>
                    <a:pt x="117" y="59"/>
                    <a:pt x="117" y="60"/>
                  </a:cubicBezTo>
                  <a:cubicBezTo>
                    <a:pt x="117" y="61"/>
                    <a:pt x="118" y="61"/>
                    <a:pt x="119" y="61"/>
                  </a:cubicBezTo>
                  <a:cubicBezTo>
                    <a:pt x="121" y="62"/>
                    <a:pt x="119" y="60"/>
                    <a:pt x="120" y="59"/>
                  </a:cubicBezTo>
                  <a:cubicBezTo>
                    <a:pt x="120" y="59"/>
                    <a:pt x="121" y="58"/>
                    <a:pt x="121" y="57"/>
                  </a:cubicBezTo>
                  <a:cubicBezTo>
                    <a:pt x="121" y="55"/>
                    <a:pt x="122" y="57"/>
                    <a:pt x="123" y="58"/>
                  </a:cubicBezTo>
                  <a:cubicBezTo>
                    <a:pt x="124" y="59"/>
                    <a:pt x="124" y="57"/>
                    <a:pt x="125" y="56"/>
                  </a:cubicBezTo>
                  <a:cubicBezTo>
                    <a:pt x="125" y="55"/>
                    <a:pt x="126" y="52"/>
                    <a:pt x="126" y="52"/>
                  </a:cubicBezTo>
                  <a:cubicBezTo>
                    <a:pt x="126" y="52"/>
                    <a:pt x="126" y="53"/>
                    <a:pt x="126" y="54"/>
                  </a:cubicBezTo>
                  <a:cubicBezTo>
                    <a:pt x="126" y="55"/>
                    <a:pt x="126" y="56"/>
                    <a:pt x="126" y="57"/>
                  </a:cubicBezTo>
                  <a:cubicBezTo>
                    <a:pt x="125" y="57"/>
                    <a:pt x="125" y="58"/>
                    <a:pt x="125" y="59"/>
                  </a:cubicBezTo>
                  <a:cubicBezTo>
                    <a:pt x="125" y="60"/>
                    <a:pt x="126" y="60"/>
                    <a:pt x="127" y="61"/>
                  </a:cubicBezTo>
                  <a:cubicBezTo>
                    <a:pt x="127" y="61"/>
                    <a:pt x="128" y="61"/>
                    <a:pt x="128" y="62"/>
                  </a:cubicBezTo>
                  <a:cubicBezTo>
                    <a:pt x="128" y="62"/>
                    <a:pt x="126" y="63"/>
                    <a:pt x="125" y="64"/>
                  </a:cubicBezTo>
                  <a:cubicBezTo>
                    <a:pt x="124" y="64"/>
                    <a:pt x="124" y="65"/>
                    <a:pt x="125" y="66"/>
                  </a:cubicBezTo>
                  <a:cubicBezTo>
                    <a:pt x="125" y="67"/>
                    <a:pt x="126" y="66"/>
                    <a:pt x="126" y="65"/>
                  </a:cubicBezTo>
                  <a:cubicBezTo>
                    <a:pt x="127" y="65"/>
                    <a:pt x="129" y="64"/>
                    <a:pt x="129" y="64"/>
                  </a:cubicBezTo>
                  <a:cubicBezTo>
                    <a:pt x="130" y="63"/>
                    <a:pt x="131" y="64"/>
                    <a:pt x="131" y="65"/>
                  </a:cubicBezTo>
                  <a:cubicBezTo>
                    <a:pt x="130" y="65"/>
                    <a:pt x="129" y="65"/>
                    <a:pt x="129" y="66"/>
                  </a:cubicBezTo>
                  <a:cubicBezTo>
                    <a:pt x="128" y="67"/>
                    <a:pt x="127" y="68"/>
                    <a:pt x="128" y="68"/>
                  </a:cubicBezTo>
                  <a:cubicBezTo>
                    <a:pt x="129" y="68"/>
                    <a:pt x="130" y="67"/>
                    <a:pt x="131" y="66"/>
                  </a:cubicBezTo>
                  <a:cubicBezTo>
                    <a:pt x="132" y="65"/>
                    <a:pt x="130" y="68"/>
                    <a:pt x="130" y="69"/>
                  </a:cubicBezTo>
                  <a:cubicBezTo>
                    <a:pt x="129" y="70"/>
                    <a:pt x="129" y="70"/>
                    <a:pt x="128" y="72"/>
                  </a:cubicBezTo>
                  <a:cubicBezTo>
                    <a:pt x="128" y="75"/>
                    <a:pt x="129" y="74"/>
                    <a:pt x="129" y="74"/>
                  </a:cubicBezTo>
                  <a:cubicBezTo>
                    <a:pt x="130" y="73"/>
                    <a:pt x="131" y="72"/>
                    <a:pt x="131" y="71"/>
                  </a:cubicBezTo>
                  <a:cubicBezTo>
                    <a:pt x="132" y="70"/>
                    <a:pt x="134" y="70"/>
                    <a:pt x="135" y="70"/>
                  </a:cubicBezTo>
                  <a:cubicBezTo>
                    <a:pt x="136" y="70"/>
                    <a:pt x="136" y="72"/>
                    <a:pt x="135" y="73"/>
                  </a:cubicBezTo>
                  <a:cubicBezTo>
                    <a:pt x="134" y="73"/>
                    <a:pt x="136" y="74"/>
                    <a:pt x="136" y="75"/>
                  </a:cubicBezTo>
                  <a:cubicBezTo>
                    <a:pt x="136" y="75"/>
                    <a:pt x="136" y="76"/>
                    <a:pt x="136" y="77"/>
                  </a:cubicBezTo>
                  <a:cubicBezTo>
                    <a:pt x="136" y="79"/>
                    <a:pt x="135" y="79"/>
                    <a:pt x="134" y="79"/>
                  </a:cubicBezTo>
                  <a:cubicBezTo>
                    <a:pt x="133" y="79"/>
                    <a:pt x="133" y="82"/>
                    <a:pt x="133" y="83"/>
                  </a:cubicBezTo>
                  <a:cubicBezTo>
                    <a:pt x="133" y="84"/>
                    <a:pt x="133" y="85"/>
                    <a:pt x="132" y="84"/>
                  </a:cubicBezTo>
                  <a:cubicBezTo>
                    <a:pt x="131" y="84"/>
                    <a:pt x="132" y="86"/>
                    <a:pt x="132" y="87"/>
                  </a:cubicBezTo>
                  <a:cubicBezTo>
                    <a:pt x="132" y="89"/>
                    <a:pt x="132" y="90"/>
                    <a:pt x="131" y="91"/>
                  </a:cubicBezTo>
                  <a:cubicBezTo>
                    <a:pt x="130" y="91"/>
                    <a:pt x="130" y="93"/>
                    <a:pt x="130" y="95"/>
                  </a:cubicBezTo>
                  <a:cubicBezTo>
                    <a:pt x="130" y="96"/>
                    <a:pt x="130" y="96"/>
                    <a:pt x="130" y="97"/>
                  </a:cubicBezTo>
                  <a:cubicBezTo>
                    <a:pt x="130" y="98"/>
                    <a:pt x="131" y="103"/>
                    <a:pt x="131" y="103"/>
                  </a:cubicBezTo>
                  <a:cubicBezTo>
                    <a:pt x="131" y="103"/>
                    <a:pt x="131" y="103"/>
                    <a:pt x="132" y="106"/>
                  </a:cubicBezTo>
                  <a:cubicBezTo>
                    <a:pt x="133" y="109"/>
                    <a:pt x="133" y="109"/>
                    <a:pt x="133" y="107"/>
                  </a:cubicBezTo>
                  <a:cubicBezTo>
                    <a:pt x="133" y="106"/>
                    <a:pt x="133" y="104"/>
                    <a:pt x="133" y="103"/>
                  </a:cubicBezTo>
                  <a:cubicBezTo>
                    <a:pt x="133" y="102"/>
                    <a:pt x="133" y="101"/>
                    <a:pt x="133" y="99"/>
                  </a:cubicBezTo>
                  <a:cubicBezTo>
                    <a:pt x="133" y="98"/>
                    <a:pt x="134" y="96"/>
                    <a:pt x="134" y="95"/>
                  </a:cubicBezTo>
                  <a:cubicBezTo>
                    <a:pt x="135" y="95"/>
                    <a:pt x="135" y="94"/>
                    <a:pt x="135" y="94"/>
                  </a:cubicBezTo>
                  <a:cubicBezTo>
                    <a:pt x="134" y="93"/>
                    <a:pt x="135" y="92"/>
                    <a:pt x="135" y="92"/>
                  </a:cubicBezTo>
                  <a:cubicBezTo>
                    <a:pt x="136" y="91"/>
                    <a:pt x="137" y="90"/>
                    <a:pt x="137" y="88"/>
                  </a:cubicBezTo>
                  <a:cubicBezTo>
                    <a:pt x="138" y="87"/>
                    <a:pt x="139" y="83"/>
                    <a:pt x="139" y="82"/>
                  </a:cubicBezTo>
                  <a:cubicBezTo>
                    <a:pt x="139" y="81"/>
                    <a:pt x="140" y="79"/>
                    <a:pt x="141" y="77"/>
                  </a:cubicBezTo>
                  <a:cubicBezTo>
                    <a:pt x="141" y="76"/>
                    <a:pt x="141" y="74"/>
                    <a:pt x="141" y="73"/>
                  </a:cubicBezTo>
                  <a:cubicBezTo>
                    <a:pt x="142" y="72"/>
                    <a:pt x="143" y="70"/>
                    <a:pt x="143" y="69"/>
                  </a:cubicBezTo>
                  <a:cubicBezTo>
                    <a:pt x="143" y="69"/>
                    <a:pt x="143" y="68"/>
                    <a:pt x="144" y="67"/>
                  </a:cubicBezTo>
                  <a:cubicBezTo>
                    <a:pt x="144" y="66"/>
                    <a:pt x="144" y="66"/>
                    <a:pt x="144" y="65"/>
                  </a:cubicBezTo>
                  <a:cubicBezTo>
                    <a:pt x="144" y="64"/>
                    <a:pt x="145" y="63"/>
                    <a:pt x="145" y="63"/>
                  </a:cubicBezTo>
                  <a:cubicBezTo>
                    <a:pt x="145" y="63"/>
                    <a:pt x="146" y="63"/>
                    <a:pt x="146" y="62"/>
                  </a:cubicBezTo>
                  <a:cubicBezTo>
                    <a:pt x="146" y="61"/>
                    <a:pt x="146" y="59"/>
                    <a:pt x="146" y="58"/>
                  </a:cubicBezTo>
                  <a:cubicBezTo>
                    <a:pt x="146" y="57"/>
                    <a:pt x="147" y="56"/>
                    <a:pt x="148" y="56"/>
                  </a:cubicBezTo>
                  <a:cubicBezTo>
                    <a:pt x="148" y="56"/>
                    <a:pt x="149" y="56"/>
                    <a:pt x="149" y="55"/>
                  </a:cubicBezTo>
                  <a:cubicBezTo>
                    <a:pt x="149" y="54"/>
                    <a:pt x="150" y="53"/>
                    <a:pt x="150" y="52"/>
                  </a:cubicBezTo>
                  <a:cubicBezTo>
                    <a:pt x="150" y="51"/>
                    <a:pt x="149" y="51"/>
                    <a:pt x="148" y="51"/>
                  </a:cubicBezTo>
                  <a:cubicBezTo>
                    <a:pt x="148" y="50"/>
                    <a:pt x="149" y="49"/>
                    <a:pt x="150" y="49"/>
                  </a:cubicBezTo>
                  <a:cubicBezTo>
                    <a:pt x="150" y="49"/>
                    <a:pt x="150" y="48"/>
                    <a:pt x="150" y="47"/>
                  </a:cubicBezTo>
                  <a:cubicBezTo>
                    <a:pt x="130" y="51"/>
                    <a:pt x="130" y="51"/>
                    <a:pt x="130" y="51"/>
                  </a:cubicBezTo>
                  <a:lnTo>
                    <a:pt x="115" y="0"/>
                  </a:lnTo>
                  <a:close/>
                  <a:moveTo>
                    <a:pt x="150" y="47"/>
                  </a:moveTo>
                  <a:cubicBezTo>
                    <a:pt x="150" y="47"/>
                    <a:pt x="150" y="47"/>
                    <a:pt x="150" y="47"/>
                  </a:cubicBezTo>
                  <a:cubicBezTo>
                    <a:pt x="150" y="47"/>
                    <a:pt x="150" y="47"/>
                    <a:pt x="150" y="47"/>
                  </a:cubicBezTo>
                  <a:cubicBezTo>
                    <a:pt x="150" y="47"/>
                    <a:pt x="150" y="47"/>
                    <a:pt x="150" y="47"/>
                  </a:cubicBezTo>
                  <a:close/>
                </a:path>
              </a:pathLst>
            </a:custGeom>
            <a:solidFill>
              <a:schemeClr val="accent5">
                <a:lumMod val="60000"/>
                <a:lumOff val="40000"/>
              </a:schemeClr>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grpSp>
          <p:nvGrpSpPr>
            <p:cNvPr id="78" name="Group 77">
              <a:extLst>
                <a:ext uri="{FF2B5EF4-FFF2-40B4-BE49-F238E27FC236}">
                  <a16:creationId xmlns:a16="http://schemas.microsoft.com/office/drawing/2014/main" id="{08129C67-35D1-4AEC-9075-AE123C3742BC}"/>
                </a:ext>
              </a:extLst>
            </p:cNvPr>
            <p:cNvGrpSpPr/>
            <p:nvPr/>
          </p:nvGrpSpPr>
          <p:grpSpPr bwMode="gray">
            <a:xfrm>
              <a:off x="6048011" y="5489324"/>
              <a:ext cx="718361" cy="461576"/>
              <a:chOff x="4127560" y="5422465"/>
              <a:chExt cx="776297" cy="488024"/>
            </a:xfrm>
            <a:solidFill>
              <a:srgbClr val="A0CD4F"/>
            </a:solidFill>
          </p:grpSpPr>
          <p:sp>
            <p:nvSpPr>
              <p:cNvPr id="218" name="Freeform 428">
                <a:extLst>
                  <a:ext uri="{FF2B5EF4-FFF2-40B4-BE49-F238E27FC236}">
                    <a16:creationId xmlns:a16="http://schemas.microsoft.com/office/drawing/2014/main" id="{07D66FAD-7364-4FBA-BB8B-4C3C23DF5C46}"/>
                  </a:ext>
                </a:extLst>
              </p:cNvPr>
              <p:cNvSpPr>
                <a:spLocks/>
              </p:cNvSpPr>
              <p:nvPr/>
            </p:nvSpPr>
            <p:spPr bwMode="gray">
              <a:xfrm>
                <a:off x="4724467" y="5712044"/>
                <a:ext cx="179390" cy="198445"/>
              </a:xfrm>
              <a:custGeom>
                <a:avLst/>
                <a:gdLst>
                  <a:gd name="T0" fmla="*/ 6 w 50"/>
                  <a:gd name="T1" fmla="*/ 4 h 55"/>
                  <a:gd name="T2" fmla="*/ 7 w 50"/>
                  <a:gd name="T3" fmla="*/ 0 h 55"/>
                  <a:gd name="T4" fmla="*/ 10 w 50"/>
                  <a:gd name="T5" fmla="*/ 1 h 55"/>
                  <a:gd name="T6" fmla="*/ 13 w 50"/>
                  <a:gd name="T7" fmla="*/ 3 h 55"/>
                  <a:gd name="T8" fmla="*/ 16 w 50"/>
                  <a:gd name="T9" fmla="*/ 5 h 55"/>
                  <a:gd name="T10" fmla="*/ 19 w 50"/>
                  <a:gd name="T11" fmla="*/ 5 h 55"/>
                  <a:gd name="T12" fmla="*/ 22 w 50"/>
                  <a:gd name="T13" fmla="*/ 6 h 55"/>
                  <a:gd name="T14" fmla="*/ 26 w 50"/>
                  <a:gd name="T15" fmla="*/ 8 h 55"/>
                  <a:gd name="T16" fmla="*/ 31 w 50"/>
                  <a:gd name="T17" fmla="*/ 10 h 55"/>
                  <a:gd name="T18" fmla="*/ 34 w 50"/>
                  <a:gd name="T19" fmla="*/ 13 h 55"/>
                  <a:gd name="T20" fmla="*/ 37 w 50"/>
                  <a:gd name="T21" fmla="*/ 15 h 55"/>
                  <a:gd name="T22" fmla="*/ 38 w 50"/>
                  <a:gd name="T23" fmla="*/ 19 h 55"/>
                  <a:gd name="T24" fmla="*/ 39 w 50"/>
                  <a:gd name="T25" fmla="*/ 22 h 55"/>
                  <a:gd name="T26" fmla="*/ 41 w 50"/>
                  <a:gd name="T27" fmla="*/ 22 h 55"/>
                  <a:gd name="T28" fmla="*/ 42 w 50"/>
                  <a:gd name="T29" fmla="*/ 26 h 55"/>
                  <a:gd name="T30" fmla="*/ 46 w 50"/>
                  <a:gd name="T31" fmla="*/ 28 h 55"/>
                  <a:gd name="T32" fmla="*/ 49 w 50"/>
                  <a:gd name="T33" fmla="*/ 29 h 55"/>
                  <a:gd name="T34" fmla="*/ 48 w 50"/>
                  <a:gd name="T35" fmla="*/ 32 h 55"/>
                  <a:gd name="T36" fmla="*/ 46 w 50"/>
                  <a:gd name="T37" fmla="*/ 35 h 55"/>
                  <a:gd name="T38" fmla="*/ 43 w 50"/>
                  <a:gd name="T39" fmla="*/ 38 h 55"/>
                  <a:gd name="T40" fmla="*/ 39 w 50"/>
                  <a:gd name="T41" fmla="*/ 39 h 55"/>
                  <a:gd name="T42" fmla="*/ 35 w 50"/>
                  <a:gd name="T43" fmla="*/ 41 h 55"/>
                  <a:gd name="T44" fmla="*/ 30 w 50"/>
                  <a:gd name="T45" fmla="*/ 42 h 55"/>
                  <a:gd name="T46" fmla="*/ 27 w 50"/>
                  <a:gd name="T47" fmla="*/ 44 h 55"/>
                  <a:gd name="T48" fmla="*/ 24 w 50"/>
                  <a:gd name="T49" fmla="*/ 46 h 55"/>
                  <a:gd name="T50" fmla="*/ 21 w 50"/>
                  <a:gd name="T51" fmla="*/ 49 h 55"/>
                  <a:gd name="T52" fmla="*/ 17 w 50"/>
                  <a:gd name="T53" fmla="*/ 54 h 55"/>
                  <a:gd name="T54" fmla="*/ 14 w 50"/>
                  <a:gd name="T55" fmla="*/ 55 h 55"/>
                  <a:gd name="T56" fmla="*/ 10 w 50"/>
                  <a:gd name="T57" fmla="*/ 52 h 55"/>
                  <a:gd name="T58" fmla="*/ 7 w 50"/>
                  <a:gd name="T59" fmla="*/ 50 h 55"/>
                  <a:gd name="T60" fmla="*/ 5 w 50"/>
                  <a:gd name="T61" fmla="*/ 45 h 55"/>
                  <a:gd name="T62" fmla="*/ 7 w 50"/>
                  <a:gd name="T63" fmla="*/ 37 h 55"/>
                  <a:gd name="T64" fmla="*/ 5 w 50"/>
                  <a:gd name="T65" fmla="*/ 33 h 55"/>
                  <a:gd name="T66" fmla="*/ 4 w 50"/>
                  <a:gd name="T67" fmla="*/ 29 h 55"/>
                  <a:gd name="T68" fmla="*/ 1 w 50"/>
                  <a:gd name="T69" fmla="*/ 25 h 55"/>
                  <a:gd name="T70" fmla="*/ 1 w 50"/>
                  <a:gd name="T71" fmla="*/ 19 h 55"/>
                  <a:gd name="T72" fmla="*/ 5 w 50"/>
                  <a:gd name="T73" fmla="*/ 16 h 55"/>
                  <a:gd name="T74" fmla="*/ 7 w 50"/>
                  <a:gd name="T75" fmla="*/ 13 h 55"/>
                  <a:gd name="T76" fmla="*/ 9 w 50"/>
                  <a:gd name="T77" fmla="*/ 9 h 55"/>
                  <a:gd name="T78" fmla="*/ 6 w 50"/>
                  <a:gd name="T79"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55">
                    <a:moveTo>
                      <a:pt x="6" y="4"/>
                    </a:moveTo>
                    <a:cubicBezTo>
                      <a:pt x="6" y="2"/>
                      <a:pt x="6" y="1"/>
                      <a:pt x="7" y="0"/>
                    </a:cubicBezTo>
                    <a:cubicBezTo>
                      <a:pt x="8" y="0"/>
                      <a:pt x="9" y="0"/>
                      <a:pt x="10" y="1"/>
                    </a:cubicBezTo>
                    <a:cubicBezTo>
                      <a:pt x="12" y="1"/>
                      <a:pt x="12" y="3"/>
                      <a:pt x="13" y="3"/>
                    </a:cubicBezTo>
                    <a:cubicBezTo>
                      <a:pt x="14" y="3"/>
                      <a:pt x="15" y="4"/>
                      <a:pt x="16" y="5"/>
                    </a:cubicBezTo>
                    <a:cubicBezTo>
                      <a:pt x="17" y="5"/>
                      <a:pt x="19" y="6"/>
                      <a:pt x="19" y="5"/>
                    </a:cubicBezTo>
                    <a:cubicBezTo>
                      <a:pt x="20" y="5"/>
                      <a:pt x="22" y="6"/>
                      <a:pt x="22" y="6"/>
                    </a:cubicBezTo>
                    <a:cubicBezTo>
                      <a:pt x="23" y="7"/>
                      <a:pt x="25" y="7"/>
                      <a:pt x="26" y="8"/>
                    </a:cubicBezTo>
                    <a:cubicBezTo>
                      <a:pt x="27" y="8"/>
                      <a:pt x="29" y="10"/>
                      <a:pt x="31" y="10"/>
                    </a:cubicBezTo>
                    <a:cubicBezTo>
                      <a:pt x="32" y="11"/>
                      <a:pt x="33" y="12"/>
                      <a:pt x="34" y="13"/>
                    </a:cubicBezTo>
                    <a:cubicBezTo>
                      <a:pt x="35" y="13"/>
                      <a:pt x="36" y="14"/>
                      <a:pt x="37" y="15"/>
                    </a:cubicBezTo>
                    <a:cubicBezTo>
                      <a:pt x="37" y="16"/>
                      <a:pt x="38" y="17"/>
                      <a:pt x="38" y="19"/>
                    </a:cubicBezTo>
                    <a:cubicBezTo>
                      <a:pt x="38" y="20"/>
                      <a:pt x="37" y="21"/>
                      <a:pt x="39" y="22"/>
                    </a:cubicBezTo>
                    <a:cubicBezTo>
                      <a:pt x="40" y="22"/>
                      <a:pt x="41" y="21"/>
                      <a:pt x="41" y="22"/>
                    </a:cubicBezTo>
                    <a:cubicBezTo>
                      <a:pt x="42" y="24"/>
                      <a:pt x="42" y="25"/>
                      <a:pt x="42" y="26"/>
                    </a:cubicBezTo>
                    <a:cubicBezTo>
                      <a:pt x="43" y="26"/>
                      <a:pt x="45" y="27"/>
                      <a:pt x="46" y="28"/>
                    </a:cubicBezTo>
                    <a:cubicBezTo>
                      <a:pt x="47" y="28"/>
                      <a:pt x="48" y="28"/>
                      <a:pt x="49" y="29"/>
                    </a:cubicBezTo>
                    <a:cubicBezTo>
                      <a:pt x="49" y="30"/>
                      <a:pt x="50" y="32"/>
                      <a:pt x="48" y="32"/>
                    </a:cubicBezTo>
                    <a:cubicBezTo>
                      <a:pt x="47" y="33"/>
                      <a:pt x="46" y="34"/>
                      <a:pt x="46" y="35"/>
                    </a:cubicBezTo>
                    <a:cubicBezTo>
                      <a:pt x="45" y="36"/>
                      <a:pt x="44" y="37"/>
                      <a:pt x="43" y="38"/>
                    </a:cubicBezTo>
                    <a:cubicBezTo>
                      <a:pt x="42" y="38"/>
                      <a:pt x="40" y="38"/>
                      <a:pt x="39" y="39"/>
                    </a:cubicBezTo>
                    <a:cubicBezTo>
                      <a:pt x="38" y="40"/>
                      <a:pt x="37" y="41"/>
                      <a:pt x="35" y="41"/>
                    </a:cubicBezTo>
                    <a:cubicBezTo>
                      <a:pt x="34" y="41"/>
                      <a:pt x="31" y="40"/>
                      <a:pt x="30" y="42"/>
                    </a:cubicBezTo>
                    <a:cubicBezTo>
                      <a:pt x="29" y="43"/>
                      <a:pt x="28" y="44"/>
                      <a:pt x="27" y="44"/>
                    </a:cubicBezTo>
                    <a:cubicBezTo>
                      <a:pt x="25" y="44"/>
                      <a:pt x="25" y="46"/>
                      <a:pt x="24" y="46"/>
                    </a:cubicBezTo>
                    <a:cubicBezTo>
                      <a:pt x="23" y="46"/>
                      <a:pt x="22" y="47"/>
                      <a:pt x="21" y="49"/>
                    </a:cubicBezTo>
                    <a:cubicBezTo>
                      <a:pt x="20" y="50"/>
                      <a:pt x="18" y="53"/>
                      <a:pt x="17" y="54"/>
                    </a:cubicBezTo>
                    <a:cubicBezTo>
                      <a:pt x="17" y="55"/>
                      <a:pt x="16" y="55"/>
                      <a:pt x="14" y="55"/>
                    </a:cubicBezTo>
                    <a:cubicBezTo>
                      <a:pt x="13" y="54"/>
                      <a:pt x="12" y="52"/>
                      <a:pt x="10" y="52"/>
                    </a:cubicBezTo>
                    <a:cubicBezTo>
                      <a:pt x="9" y="52"/>
                      <a:pt x="8" y="51"/>
                      <a:pt x="7" y="50"/>
                    </a:cubicBezTo>
                    <a:cubicBezTo>
                      <a:pt x="6" y="49"/>
                      <a:pt x="5" y="47"/>
                      <a:pt x="5" y="45"/>
                    </a:cubicBezTo>
                    <a:cubicBezTo>
                      <a:pt x="6" y="43"/>
                      <a:pt x="7" y="38"/>
                      <a:pt x="7" y="37"/>
                    </a:cubicBezTo>
                    <a:cubicBezTo>
                      <a:pt x="6" y="36"/>
                      <a:pt x="5" y="34"/>
                      <a:pt x="5" y="33"/>
                    </a:cubicBezTo>
                    <a:cubicBezTo>
                      <a:pt x="5" y="32"/>
                      <a:pt x="5" y="30"/>
                      <a:pt x="4" y="29"/>
                    </a:cubicBezTo>
                    <a:cubicBezTo>
                      <a:pt x="2" y="28"/>
                      <a:pt x="2" y="26"/>
                      <a:pt x="1" y="25"/>
                    </a:cubicBezTo>
                    <a:cubicBezTo>
                      <a:pt x="0" y="23"/>
                      <a:pt x="0" y="20"/>
                      <a:pt x="1" y="19"/>
                    </a:cubicBezTo>
                    <a:cubicBezTo>
                      <a:pt x="2" y="18"/>
                      <a:pt x="4" y="17"/>
                      <a:pt x="5" y="16"/>
                    </a:cubicBezTo>
                    <a:cubicBezTo>
                      <a:pt x="6" y="15"/>
                      <a:pt x="6" y="15"/>
                      <a:pt x="7" y="13"/>
                    </a:cubicBezTo>
                    <a:cubicBezTo>
                      <a:pt x="8" y="10"/>
                      <a:pt x="10" y="9"/>
                      <a:pt x="9" y="9"/>
                    </a:cubicBezTo>
                    <a:cubicBezTo>
                      <a:pt x="7" y="8"/>
                      <a:pt x="6" y="5"/>
                      <a:pt x="6" y="4"/>
                    </a:cubicBezTo>
                    <a:close/>
                  </a:path>
                </a:pathLst>
              </a:custGeom>
              <a:solidFill>
                <a:schemeClr val="accent1"/>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19" name="Freeform 429">
                <a:extLst>
                  <a:ext uri="{FF2B5EF4-FFF2-40B4-BE49-F238E27FC236}">
                    <a16:creationId xmlns:a16="http://schemas.microsoft.com/office/drawing/2014/main" id="{63ABBE09-A45F-4D5B-BB8B-F80E6776742C}"/>
                  </a:ext>
                </a:extLst>
              </p:cNvPr>
              <p:cNvSpPr>
                <a:spLocks/>
              </p:cNvSpPr>
              <p:nvPr/>
            </p:nvSpPr>
            <p:spPr bwMode="gray">
              <a:xfrm>
                <a:off x="4633983" y="5597740"/>
                <a:ext cx="101601" cy="71440"/>
              </a:xfrm>
              <a:custGeom>
                <a:avLst/>
                <a:gdLst>
                  <a:gd name="T0" fmla="*/ 9 w 28"/>
                  <a:gd name="T1" fmla="*/ 5 h 20"/>
                  <a:gd name="T2" fmla="*/ 12 w 28"/>
                  <a:gd name="T3" fmla="*/ 4 h 20"/>
                  <a:gd name="T4" fmla="*/ 15 w 28"/>
                  <a:gd name="T5" fmla="*/ 3 h 20"/>
                  <a:gd name="T6" fmla="*/ 19 w 28"/>
                  <a:gd name="T7" fmla="*/ 5 h 20"/>
                  <a:gd name="T8" fmla="*/ 21 w 28"/>
                  <a:gd name="T9" fmla="*/ 6 h 20"/>
                  <a:gd name="T10" fmla="*/ 23 w 28"/>
                  <a:gd name="T11" fmla="*/ 8 h 20"/>
                  <a:gd name="T12" fmla="*/ 26 w 28"/>
                  <a:gd name="T13" fmla="*/ 9 h 20"/>
                  <a:gd name="T14" fmla="*/ 28 w 28"/>
                  <a:gd name="T15" fmla="*/ 13 h 20"/>
                  <a:gd name="T16" fmla="*/ 24 w 28"/>
                  <a:gd name="T17" fmla="*/ 16 h 20"/>
                  <a:gd name="T18" fmla="*/ 21 w 28"/>
                  <a:gd name="T19" fmla="*/ 16 h 20"/>
                  <a:gd name="T20" fmla="*/ 18 w 28"/>
                  <a:gd name="T21" fmla="*/ 17 h 20"/>
                  <a:gd name="T22" fmla="*/ 12 w 28"/>
                  <a:gd name="T23" fmla="*/ 19 h 20"/>
                  <a:gd name="T24" fmla="*/ 8 w 28"/>
                  <a:gd name="T25" fmla="*/ 18 h 20"/>
                  <a:gd name="T26" fmla="*/ 10 w 28"/>
                  <a:gd name="T27" fmla="*/ 15 h 20"/>
                  <a:gd name="T28" fmla="*/ 9 w 28"/>
                  <a:gd name="T29" fmla="*/ 10 h 20"/>
                  <a:gd name="T30" fmla="*/ 5 w 28"/>
                  <a:gd name="T31" fmla="*/ 10 h 20"/>
                  <a:gd name="T32" fmla="*/ 1 w 28"/>
                  <a:gd name="T33" fmla="*/ 7 h 20"/>
                  <a:gd name="T34" fmla="*/ 0 w 28"/>
                  <a:gd name="T35" fmla="*/ 2 h 20"/>
                  <a:gd name="T36" fmla="*/ 3 w 28"/>
                  <a:gd name="T37" fmla="*/ 0 h 20"/>
                  <a:gd name="T38" fmla="*/ 6 w 28"/>
                  <a:gd name="T39" fmla="*/ 2 h 20"/>
                  <a:gd name="T40" fmla="*/ 9 w 28"/>
                  <a:gd name="T41"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0">
                    <a:moveTo>
                      <a:pt x="9" y="5"/>
                    </a:moveTo>
                    <a:cubicBezTo>
                      <a:pt x="10" y="5"/>
                      <a:pt x="11" y="5"/>
                      <a:pt x="12" y="4"/>
                    </a:cubicBezTo>
                    <a:cubicBezTo>
                      <a:pt x="13" y="4"/>
                      <a:pt x="15" y="3"/>
                      <a:pt x="15" y="3"/>
                    </a:cubicBezTo>
                    <a:cubicBezTo>
                      <a:pt x="16" y="3"/>
                      <a:pt x="18" y="4"/>
                      <a:pt x="19" y="5"/>
                    </a:cubicBezTo>
                    <a:cubicBezTo>
                      <a:pt x="19" y="6"/>
                      <a:pt x="20" y="6"/>
                      <a:pt x="21" y="6"/>
                    </a:cubicBezTo>
                    <a:cubicBezTo>
                      <a:pt x="22" y="7"/>
                      <a:pt x="23" y="8"/>
                      <a:pt x="23" y="8"/>
                    </a:cubicBezTo>
                    <a:cubicBezTo>
                      <a:pt x="23" y="8"/>
                      <a:pt x="25" y="9"/>
                      <a:pt x="26" y="9"/>
                    </a:cubicBezTo>
                    <a:cubicBezTo>
                      <a:pt x="27" y="10"/>
                      <a:pt x="28" y="11"/>
                      <a:pt x="28" y="13"/>
                    </a:cubicBezTo>
                    <a:cubicBezTo>
                      <a:pt x="27" y="14"/>
                      <a:pt x="27" y="14"/>
                      <a:pt x="24" y="16"/>
                    </a:cubicBezTo>
                    <a:cubicBezTo>
                      <a:pt x="21" y="18"/>
                      <a:pt x="20" y="17"/>
                      <a:pt x="21" y="16"/>
                    </a:cubicBezTo>
                    <a:cubicBezTo>
                      <a:pt x="21" y="15"/>
                      <a:pt x="20" y="16"/>
                      <a:pt x="18" y="17"/>
                    </a:cubicBezTo>
                    <a:cubicBezTo>
                      <a:pt x="16" y="18"/>
                      <a:pt x="14" y="19"/>
                      <a:pt x="12" y="19"/>
                    </a:cubicBezTo>
                    <a:cubicBezTo>
                      <a:pt x="10" y="19"/>
                      <a:pt x="7" y="20"/>
                      <a:pt x="8" y="18"/>
                    </a:cubicBezTo>
                    <a:cubicBezTo>
                      <a:pt x="10" y="17"/>
                      <a:pt x="10" y="17"/>
                      <a:pt x="10" y="15"/>
                    </a:cubicBezTo>
                    <a:cubicBezTo>
                      <a:pt x="9" y="13"/>
                      <a:pt x="10" y="10"/>
                      <a:pt x="9" y="10"/>
                    </a:cubicBezTo>
                    <a:cubicBezTo>
                      <a:pt x="8" y="10"/>
                      <a:pt x="7" y="10"/>
                      <a:pt x="5" y="10"/>
                    </a:cubicBezTo>
                    <a:cubicBezTo>
                      <a:pt x="3" y="10"/>
                      <a:pt x="1" y="8"/>
                      <a:pt x="1" y="7"/>
                    </a:cubicBezTo>
                    <a:cubicBezTo>
                      <a:pt x="0" y="5"/>
                      <a:pt x="0" y="3"/>
                      <a:pt x="0" y="2"/>
                    </a:cubicBezTo>
                    <a:cubicBezTo>
                      <a:pt x="1" y="2"/>
                      <a:pt x="2" y="0"/>
                      <a:pt x="3" y="0"/>
                    </a:cubicBezTo>
                    <a:cubicBezTo>
                      <a:pt x="4" y="0"/>
                      <a:pt x="4" y="0"/>
                      <a:pt x="6" y="2"/>
                    </a:cubicBezTo>
                    <a:cubicBezTo>
                      <a:pt x="7" y="3"/>
                      <a:pt x="9" y="5"/>
                      <a:pt x="9" y="5"/>
                    </a:cubicBezTo>
                    <a:close/>
                  </a:path>
                </a:pathLst>
              </a:custGeom>
              <a:solidFill>
                <a:schemeClr val="accent1"/>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20" name="Freeform 430">
                <a:extLst>
                  <a:ext uri="{FF2B5EF4-FFF2-40B4-BE49-F238E27FC236}">
                    <a16:creationId xmlns:a16="http://schemas.microsoft.com/office/drawing/2014/main" id="{207847EA-A83E-4EB5-A2CF-CFC714137B78}"/>
                  </a:ext>
                </a:extLst>
              </p:cNvPr>
              <p:cNvSpPr>
                <a:spLocks/>
              </p:cNvSpPr>
              <p:nvPr/>
            </p:nvSpPr>
            <p:spPr bwMode="gray">
              <a:xfrm>
                <a:off x="4633983" y="5658067"/>
                <a:ext cx="20638" cy="19051"/>
              </a:xfrm>
              <a:custGeom>
                <a:avLst/>
                <a:gdLst>
                  <a:gd name="T0" fmla="*/ 3 w 6"/>
                  <a:gd name="T1" fmla="*/ 2 h 5"/>
                  <a:gd name="T2" fmla="*/ 0 w 6"/>
                  <a:gd name="T3" fmla="*/ 4 h 5"/>
                  <a:gd name="T4" fmla="*/ 2 w 6"/>
                  <a:gd name="T5" fmla="*/ 4 h 5"/>
                  <a:gd name="T6" fmla="*/ 4 w 6"/>
                  <a:gd name="T7" fmla="*/ 4 h 5"/>
                  <a:gd name="T8" fmla="*/ 5 w 6"/>
                  <a:gd name="T9" fmla="*/ 1 h 5"/>
                  <a:gd name="T10" fmla="*/ 3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3" y="2"/>
                    </a:moveTo>
                    <a:cubicBezTo>
                      <a:pt x="2" y="2"/>
                      <a:pt x="0" y="2"/>
                      <a:pt x="0" y="4"/>
                    </a:cubicBezTo>
                    <a:cubicBezTo>
                      <a:pt x="0" y="5"/>
                      <a:pt x="1" y="5"/>
                      <a:pt x="2" y="4"/>
                    </a:cubicBezTo>
                    <a:cubicBezTo>
                      <a:pt x="3" y="4"/>
                      <a:pt x="3" y="5"/>
                      <a:pt x="4" y="4"/>
                    </a:cubicBezTo>
                    <a:cubicBezTo>
                      <a:pt x="5" y="3"/>
                      <a:pt x="6" y="2"/>
                      <a:pt x="5" y="1"/>
                    </a:cubicBezTo>
                    <a:cubicBezTo>
                      <a:pt x="5" y="0"/>
                      <a:pt x="4" y="2"/>
                      <a:pt x="3" y="2"/>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21" name="Freeform 431">
                <a:extLst>
                  <a:ext uri="{FF2B5EF4-FFF2-40B4-BE49-F238E27FC236}">
                    <a16:creationId xmlns:a16="http://schemas.microsoft.com/office/drawing/2014/main" id="{575B4C9F-12EF-42B4-8858-E668ACDDC849}"/>
                  </a:ext>
                </a:extLst>
              </p:cNvPr>
              <p:cNvSpPr>
                <a:spLocks/>
              </p:cNvSpPr>
              <p:nvPr/>
            </p:nvSpPr>
            <p:spPr bwMode="gray">
              <a:xfrm>
                <a:off x="4580007" y="5612028"/>
                <a:ext cx="34926" cy="28576"/>
              </a:xfrm>
              <a:custGeom>
                <a:avLst/>
                <a:gdLst>
                  <a:gd name="T0" fmla="*/ 8 w 10"/>
                  <a:gd name="T1" fmla="*/ 2 h 8"/>
                  <a:gd name="T2" fmla="*/ 2 w 10"/>
                  <a:gd name="T3" fmla="*/ 1 h 8"/>
                  <a:gd name="T4" fmla="*/ 1 w 10"/>
                  <a:gd name="T5" fmla="*/ 2 h 8"/>
                  <a:gd name="T6" fmla="*/ 3 w 10"/>
                  <a:gd name="T7" fmla="*/ 4 h 8"/>
                  <a:gd name="T8" fmla="*/ 4 w 10"/>
                  <a:gd name="T9" fmla="*/ 6 h 8"/>
                  <a:gd name="T10" fmla="*/ 6 w 10"/>
                  <a:gd name="T11" fmla="*/ 8 h 8"/>
                  <a:gd name="T12" fmla="*/ 9 w 10"/>
                  <a:gd name="T13" fmla="*/ 7 h 8"/>
                  <a:gd name="T14" fmla="*/ 8 w 10"/>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8" y="2"/>
                    </a:moveTo>
                    <a:cubicBezTo>
                      <a:pt x="6" y="0"/>
                      <a:pt x="4" y="1"/>
                      <a:pt x="2" y="1"/>
                    </a:cubicBezTo>
                    <a:cubicBezTo>
                      <a:pt x="0" y="1"/>
                      <a:pt x="0" y="2"/>
                      <a:pt x="1" y="2"/>
                    </a:cubicBezTo>
                    <a:cubicBezTo>
                      <a:pt x="2" y="3"/>
                      <a:pt x="3" y="3"/>
                      <a:pt x="3" y="4"/>
                    </a:cubicBezTo>
                    <a:cubicBezTo>
                      <a:pt x="3" y="5"/>
                      <a:pt x="3" y="6"/>
                      <a:pt x="4" y="6"/>
                    </a:cubicBezTo>
                    <a:cubicBezTo>
                      <a:pt x="5" y="6"/>
                      <a:pt x="4" y="8"/>
                      <a:pt x="6" y="8"/>
                    </a:cubicBezTo>
                    <a:cubicBezTo>
                      <a:pt x="7" y="8"/>
                      <a:pt x="9" y="8"/>
                      <a:pt x="9" y="7"/>
                    </a:cubicBezTo>
                    <a:cubicBezTo>
                      <a:pt x="10" y="5"/>
                      <a:pt x="10" y="3"/>
                      <a:pt x="8" y="2"/>
                    </a:cubicBezTo>
                    <a:close/>
                  </a:path>
                </a:pathLst>
              </a:custGeom>
              <a:solidFill>
                <a:schemeClr val="accent1"/>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22" name="Freeform 432">
                <a:extLst>
                  <a:ext uri="{FF2B5EF4-FFF2-40B4-BE49-F238E27FC236}">
                    <a16:creationId xmlns:a16="http://schemas.microsoft.com/office/drawing/2014/main" id="{3B79D693-D30F-44BA-AD1F-C0C70EB1AE92}"/>
                  </a:ext>
                </a:extLst>
              </p:cNvPr>
              <p:cNvSpPr>
                <a:spLocks/>
              </p:cNvSpPr>
              <p:nvPr/>
            </p:nvSpPr>
            <p:spPr bwMode="gray">
              <a:xfrm>
                <a:off x="4543494" y="5567576"/>
                <a:ext cx="90489" cy="30164"/>
              </a:xfrm>
              <a:custGeom>
                <a:avLst/>
                <a:gdLst>
                  <a:gd name="T0" fmla="*/ 9 w 25"/>
                  <a:gd name="T1" fmla="*/ 5 h 8"/>
                  <a:gd name="T2" fmla="*/ 4 w 25"/>
                  <a:gd name="T3" fmla="*/ 5 h 8"/>
                  <a:gd name="T4" fmla="*/ 1 w 25"/>
                  <a:gd name="T5" fmla="*/ 3 h 8"/>
                  <a:gd name="T6" fmla="*/ 3 w 25"/>
                  <a:gd name="T7" fmla="*/ 1 h 8"/>
                  <a:gd name="T8" fmla="*/ 5 w 25"/>
                  <a:gd name="T9" fmla="*/ 0 h 8"/>
                  <a:gd name="T10" fmla="*/ 9 w 25"/>
                  <a:gd name="T11" fmla="*/ 1 h 8"/>
                  <a:gd name="T12" fmla="*/ 13 w 25"/>
                  <a:gd name="T13" fmla="*/ 2 h 8"/>
                  <a:gd name="T14" fmla="*/ 15 w 25"/>
                  <a:gd name="T15" fmla="*/ 2 h 8"/>
                  <a:gd name="T16" fmla="*/ 19 w 25"/>
                  <a:gd name="T17" fmla="*/ 3 h 8"/>
                  <a:gd name="T18" fmla="*/ 22 w 25"/>
                  <a:gd name="T19" fmla="*/ 2 h 8"/>
                  <a:gd name="T20" fmla="*/ 23 w 25"/>
                  <a:gd name="T21" fmla="*/ 3 h 8"/>
                  <a:gd name="T22" fmla="*/ 20 w 25"/>
                  <a:gd name="T23" fmla="*/ 6 h 8"/>
                  <a:gd name="T24" fmla="*/ 17 w 25"/>
                  <a:gd name="T25" fmla="*/ 8 h 8"/>
                  <a:gd name="T26" fmla="*/ 15 w 25"/>
                  <a:gd name="T27" fmla="*/ 7 h 8"/>
                  <a:gd name="T28" fmla="*/ 12 w 25"/>
                  <a:gd name="T29" fmla="*/ 6 h 8"/>
                  <a:gd name="T30" fmla="*/ 9 w 25"/>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8">
                    <a:moveTo>
                      <a:pt x="9" y="5"/>
                    </a:moveTo>
                    <a:cubicBezTo>
                      <a:pt x="7" y="5"/>
                      <a:pt x="6" y="6"/>
                      <a:pt x="4" y="5"/>
                    </a:cubicBezTo>
                    <a:cubicBezTo>
                      <a:pt x="2" y="5"/>
                      <a:pt x="0" y="4"/>
                      <a:pt x="1" y="3"/>
                    </a:cubicBezTo>
                    <a:cubicBezTo>
                      <a:pt x="3" y="2"/>
                      <a:pt x="3" y="2"/>
                      <a:pt x="3" y="1"/>
                    </a:cubicBezTo>
                    <a:cubicBezTo>
                      <a:pt x="3" y="0"/>
                      <a:pt x="4" y="0"/>
                      <a:pt x="5" y="0"/>
                    </a:cubicBezTo>
                    <a:cubicBezTo>
                      <a:pt x="6" y="0"/>
                      <a:pt x="7" y="1"/>
                      <a:pt x="9" y="1"/>
                    </a:cubicBezTo>
                    <a:cubicBezTo>
                      <a:pt x="11" y="0"/>
                      <a:pt x="12" y="2"/>
                      <a:pt x="13" y="2"/>
                    </a:cubicBezTo>
                    <a:cubicBezTo>
                      <a:pt x="14" y="1"/>
                      <a:pt x="14" y="1"/>
                      <a:pt x="15" y="2"/>
                    </a:cubicBezTo>
                    <a:cubicBezTo>
                      <a:pt x="16" y="3"/>
                      <a:pt x="18" y="3"/>
                      <a:pt x="19" y="3"/>
                    </a:cubicBezTo>
                    <a:cubicBezTo>
                      <a:pt x="20" y="2"/>
                      <a:pt x="21" y="2"/>
                      <a:pt x="22" y="2"/>
                    </a:cubicBezTo>
                    <a:cubicBezTo>
                      <a:pt x="23" y="2"/>
                      <a:pt x="25" y="2"/>
                      <a:pt x="23" y="3"/>
                    </a:cubicBezTo>
                    <a:cubicBezTo>
                      <a:pt x="22" y="5"/>
                      <a:pt x="21" y="6"/>
                      <a:pt x="20" y="6"/>
                    </a:cubicBezTo>
                    <a:cubicBezTo>
                      <a:pt x="19" y="7"/>
                      <a:pt x="18" y="8"/>
                      <a:pt x="17" y="8"/>
                    </a:cubicBezTo>
                    <a:cubicBezTo>
                      <a:pt x="17" y="7"/>
                      <a:pt x="16" y="7"/>
                      <a:pt x="15" y="7"/>
                    </a:cubicBezTo>
                    <a:cubicBezTo>
                      <a:pt x="14" y="7"/>
                      <a:pt x="13" y="6"/>
                      <a:pt x="12" y="6"/>
                    </a:cubicBezTo>
                    <a:cubicBezTo>
                      <a:pt x="12" y="5"/>
                      <a:pt x="11" y="5"/>
                      <a:pt x="9" y="5"/>
                    </a:cubicBezTo>
                    <a:close/>
                  </a:path>
                </a:pathLst>
              </a:custGeom>
              <a:solidFill>
                <a:schemeClr val="accent1"/>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23" name="Freeform 433">
                <a:extLst>
                  <a:ext uri="{FF2B5EF4-FFF2-40B4-BE49-F238E27FC236}">
                    <a16:creationId xmlns:a16="http://schemas.microsoft.com/office/drawing/2014/main" id="{0140F17D-ABC5-4EDA-9D98-5A77A9609AFC}"/>
                  </a:ext>
                </a:extLst>
              </p:cNvPr>
              <p:cNvSpPr>
                <a:spLocks/>
              </p:cNvSpPr>
              <p:nvPr/>
            </p:nvSpPr>
            <p:spPr bwMode="gray">
              <a:xfrm>
                <a:off x="4406967" y="5496136"/>
                <a:ext cx="88901" cy="68264"/>
              </a:xfrm>
              <a:custGeom>
                <a:avLst/>
                <a:gdLst>
                  <a:gd name="T0" fmla="*/ 12 w 25"/>
                  <a:gd name="T1" fmla="*/ 14 h 19"/>
                  <a:gd name="T2" fmla="*/ 10 w 25"/>
                  <a:gd name="T3" fmla="*/ 16 h 19"/>
                  <a:gd name="T4" fmla="*/ 6 w 25"/>
                  <a:gd name="T5" fmla="*/ 16 h 19"/>
                  <a:gd name="T6" fmla="*/ 3 w 25"/>
                  <a:gd name="T7" fmla="*/ 10 h 19"/>
                  <a:gd name="T8" fmla="*/ 1 w 25"/>
                  <a:gd name="T9" fmla="*/ 7 h 19"/>
                  <a:gd name="T10" fmla="*/ 1 w 25"/>
                  <a:gd name="T11" fmla="*/ 4 h 19"/>
                  <a:gd name="T12" fmla="*/ 5 w 25"/>
                  <a:gd name="T13" fmla="*/ 5 h 19"/>
                  <a:gd name="T14" fmla="*/ 9 w 25"/>
                  <a:gd name="T15" fmla="*/ 3 h 19"/>
                  <a:gd name="T16" fmla="*/ 12 w 25"/>
                  <a:gd name="T17" fmla="*/ 0 h 19"/>
                  <a:gd name="T18" fmla="*/ 15 w 25"/>
                  <a:gd name="T19" fmla="*/ 3 h 19"/>
                  <a:gd name="T20" fmla="*/ 17 w 25"/>
                  <a:gd name="T21" fmla="*/ 6 h 19"/>
                  <a:gd name="T22" fmla="*/ 18 w 25"/>
                  <a:gd name="T23" fmla="*/ 9 h 19"/>
                  <a:gd name="T24" fmla="*/ 19 w 25"/>
                  <a:gd name="T25" fmla="*/ 12 h 19"/>
                  <a:gd name="T26" fmla="*/ 20 w 25"/>
                  <a:gd name="T27" fmla="*/ 10 h 19"/>
                  <a:gd name="T28" fmla="*/ 22 w 25"/>
                  <a:gd name="T29" fmla="*/ 12 h 19"/>
                  <a:gd name="T30" fmla="*/ 24 w 25"/>
                  <a:gd name="T31" fmla="*/ 15 h 19"/>
                  <a:gd name="T32" fmla="*/ 24 w 25"/>
                  <a:gd name="T33" fmla="*/ 17 h 19"/>
                  <a:gd name="T34" fmla="*/ 21 w 25"/>
                  <a:gd name="T35" fmla="*/ 17 h 19"/>
                  <a:gd name="T36" fmla="*/ 18 w 25"/>
                  <a:gd name="T37" fmla="*/ 17 h 19"/>
                  <a:gd name="T38" fmla="*/ 15 w 25"/>
                  <a:gd name="T39" fmla="*/ 16 h 19"/>
                  <a:gd name="T40" fmla="*/ 13 w 25"/>
                  <a:gd name="T41" fmla="*/ 14 h 19"/>
                  <a:gd name="T42" fmla="*/ 12 w 25"/>
                  <a:gd name="T43"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9">
                    <a:moveTo>
                      <a:pt x="12" y="14"/>
                    </a:moveTo>
                    <a:cubicBezTo>
                      <a:pt x="11" y="14"/>
                      <a:pt x="12" y="14"/>
                      <a:pt x="10" y="16"/>
                    </a:cubicBezTo>
                    <a:cubicBezTo>
                      <a:pt x="9" y="17"/>
                      <a:pt x="8" y="18"/>
                      <a:pt x="6" y="16"/>
                    </a:cubicBezTo>
                    <a:cubicBezTo>
                      <a:pt x="5" y="14"/>
                      <a:pt x="5" y="11"/>
                      <a:pt x="3" y="10"/>
                    </a:cubicBezTo>
                    <a:cubicBezTo>
                      <a:pt x="2" y="9"/>
                      <a:pt x="1" y="8"/>
                      <a:pt x="1" y="7"/>
                    </a:cubicBezTo>
                    <a:cubicBezTo>
                      <a:pt x="1" y="6"/>
                      <a:pt x="0" y="4"/>
                      <a:pt x="1" y="4"/>
                    </a:cubicBezTo>
                    <a:cubicBezTo>
                      <a:pt x="3" y="4"/>
                      <a:pt x="4" y="5"/>
                      <a:pt x="5" y="5"/>
                    </a:cubicBezTo>
                    <a:cubicBezTo>
                      <a:pt x="6" y="4"/>
                      <a:pt x="8" y="4"/>
                      <a:pt x="9" y="3"/>
                    </a:cubicBezTo>
                    <a:cubicBezTo>
                      <a:pt x="9" y="1"/>
                      <a:pt x="11" y="0"/>
                      <a:pt x="12" y="0"/>
                    </a:cubicBezTo>
                    <a:cubicBezTo>
                      <a:pt x="13" y="0"/>
                      <a:pt x="14" y="1"/>
                      <a:pt x="15" y="3"/>
                    </a:cubicBezTo>
                    <a:cubicBezTo>
                      <a:pt x="15" y="4"/>
                      <a:pt x="15" y="4"/>
                      <a:pt x="17" y="6"/>
                    </a:cubicBezTo>
                    <a:cubicBezTo>
                      <a:pt x="18" y="7"/>
                      <a:pt x="18" y="8"/>
                      <a:pt x="18" y="9"/>
                    </a:cubicBezTo>
                    <a:cubicBezTo>
                      <a:pt x="18" y="10"/>
                      <a:pt x="18" y="12"/>
                      <a:pt x="19" y="12"/>
                    </a:cubicBezTo>
                    <a:cubicBezTo>
                      <a:pt x="20" y="12"/>
                      <a:pt x="20" y="11"/>
                      <a:pt x="20" y="10"/>
                    </a:cubicBezTo>
                    <a:cubicBezTo>
                      <a:pt x="20" y="9"/>
                      <a:pt x="22" y="10"/>
                      <a:pt x="22" y="12"/>
                    </a:cubicBezTo>
                    <a:cubicBezTo>
                      <a:pt x="22" y="13"/>
                      <a:pt x="24" y="14"/>
                      <a:pt x="24" y="15"/>
                    </a:cubicBezTo>
                    <a:cubicBezTo>
                      <a:pt x="25" y="16"/>
                      <a:pt x="25" y="16"/>
                      <a:pt x="24" y="17"/>
                    </a:cubicBezTo>
                    <a:cubicBezTo>
                      <a:pt x="24" y="17"/>
                      <a:pt x="22" y="17"/>
                      <a:pt x="21" y="17"/>
                    </a:cubicBezTo>
                    <a:cubicBezTo>
                      <a:pt x="20" y="18"/>
                      <a:pt x="19" y="19"/>
                      <a:pt x="18" y="17"/>
                    </a:cubicBezTo>
                    <a:cubicBezTo>
                      <a:pt x="17" y="16"/>
                      <a:pt x="16" y="16"/>
                      <a:pt x="15" y="16"/>
                    </a:cubicBezTo>
                    <a:cubicBezTo>
                      <a:pt x="14" y="15"/>
                      <a:pt x="13" y="15"/>
                      <a:pt x="13" y="14"/>
                    </a:cubicBezTo>
                    <a:cubicBezTo>
                      <a:pt x="13" y="14"/>
                      <a:pt x="12" y="14"/>
                      <a:pt x="12" y="14"/>
                    </a:cubicBezTo>
                    <a:close/>
                  </a:path>
                </a:pathLst>
              </a:custGeom>
              <a:solidFill>
                <a:schemeClr val="accent1"/>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24" name="Freeform 434">
                <a:extLst>
                  <a:ext uri="{FF2B5EF4-FFF2-40B4-BE49-F238E27FC236}">
                    <a16:creationId xmlns:a16="http://schemas.microsoft.com/office/drawing/2014/main" id="{12F51318-53BA-4111-8AE3-DBDFDADB84F1}"/>
                  </a:ext>
                </a:extLst>
              </p:cNvPr>
              <p:cNvSpPr>
                <a:spLocks/>
              </p:cNvSpPr>
              <p:nvPr/>
            </p:nvSpPr>
            <p:spPr bwMode="gray">
              <a:xfrm>
                <a:off x="4179648" y="5422465"/>
                <a:ext cx="82552" cy="57153"/>
              </a:xfrm>
              <a:custGeom>
                <a:avLst/>
                <a:gdLst>
                  <a:gd name="T0" fmla="*/ 12 w 23"/>
                  <a:gd name="T1" fmla="*/ 15 h 16"/>
                  <a:gd name="T2" fmla="*/ 8 w 23"/>
                  <a:gd name="T3" fmla="*/ 13 h 16"/>
                  <a:gd name="T4" fmla="*/ 5 w 23"/>
                  <a:gd name="T5" fmla="*/ 11 h 16"/>
                  <a:gd name="T6" fmla="*/ 1 w 23"/>
                  <a:gd name="T7" fmla="*/ 9 h 16"/>
                  <a:gd name="T8" fmla="*/ 3 w 23"/>
                  <a:gd name="T9" fmla="*/ 6 h 16"/>
                  <a:gd name="T10" fmla="*/ 6 w 23"/>
                  <a:gd name="T11" fmla="*/ 3 h 16"/>
                  <a:gd name="T12" fmla="*/ 9 w 23"/>
                  <a:gd name="T13" fmla="*/ 2 h 16"/>
                  <a:gd name="T14" fmla="*/ 12 w 23"/>
                  <a:gd name="T15" fmla="*/ 1 h 16"/>
                  <a:gd name="T16" fmla="*/ 15 w 23"/>
                  <a:gd name="T17" fmla="*/ 0 h 16"/>
                  <a:gd name="T18" fmla="*/ 20 w 23"/>
                  <a:gd name="T19" fmla="*/ 2 h 16"/>
                  <a:gd name="T20" fmla="*/ 21 w 23"/>
                  <a:gd name="T21" fmla="*/ 6 h 16"/>
                  <a:gd name="T22" fmla="*/ 20 w 23"/>
                  <a:gd name="T23" fmla="*/ 9 h 16"/>
                  <a:gd name="T24" fmla="*/ 19 w 23"/>
                  <a:gd name="T25" fmla="*/ 12 h 16"/>
                  <a:gd name="T26" fmla="*/ 17 w 23"/>
                  <a:gd name="T27" fmla="*/ 15 h 16"/>
                  <a:gd name="T28" fmla="*/ 15 w 23"/>
                  <a:gd name="T29" fmla="*/ 15 h 16"/>
                  <a:gd name="T30" fmla="*/ 12 w 23"/>
                  <a:gd name="T3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6">
                    <a:moveTo>
                      <a:pt x="12" y="15"/>
                    </a:moveTo>
                    <a:cubicBezTo>
                      <a:pt x="10" y="15"/>
                      <a:pt x="9" y="14"/>
                      <a:pt x="8" y="13"/>
                    </a:cubicBezTo>
                    <a:cubicBezTo>
                      <a:pt x="7" y="12"/>
                      <a:pt x="6" y="11"/>
                      <a:pt x="5" y="11"/>
                    </a:cubicBezTo>
                    <a:cubicBezTo>
                      <a:pt x="3" y="10"/>
                      <a:pt x="0" y="10"/>
                      <a:pt x="1" y="9"/>
                    </a:cubicBezTo>
                    <a:cubicBezTo>
                      <a:pt x="2" y="8"/>
                      <a:pt x="2" y="7"/>
                      <a:pt x="3" y="6"/>
                    </a:cubicBezTo>
                    <a:cubicBezTo>
                      <a:pt x="4" y="5"/>
                      <a:pt x="5" y="4"/>
                      <a:pt x="6" y="3"/>
                    </a:cubicBezTo>
                    <a:cubicBezTo>
                      <a:pt x="7" y="2"/>
                      <a:pt x="9" y="3"/>
                      <a:pt x="9" y="2"/>
                    </a:cubicBezTo>
                    <a:cubicBezTo>
                      <a:pt x="10" y="1"/>
                      <a:pt x="11" y="0"/>
                      <a:pt x="12" y="1"/>
                    </a:cubicBezTo>
                    <a:cubicBezTo>
                      <a:pt x="13" y="1"/>
                      <a:pt x="13" y="0"/>
                      <a:pt x="15" y="0"/>
                    </a:cubicBezTo>
                    <a:cubicBezTo>
                      <a:pt x="17" y="0"/>
                      <a:pt x="18" y="1"/>
                      <a:pt x="20" y="2"/>
                    </a:cubicBezTo>
                    <a:cubicBezTo>
                      <a:pt x="21" y="2"/>
                      <a:pt x="23" y="5"/>
                      <a:pt x="21" y="6"/>
                    </a:cubicBezTo>
                    <a:cubicBezTo>
                      <a:pt x="20" y="7"/>
                      <a:pt x="20" y="8"/>
                      <a:pt x="20" y="9"/>
                    </a:cubicBezTo>
                    <a:cubicBezTo>
                      <a:pt x="20" y="11"/>
                      <a:pt x="20" y="11"/>
                      <a:pt x="19" y="12"/>
                    </a:cubicBezTo>
                    <a:cubicBezTo>
                      <a:pt x="19" y="13"/>
                      <a:pt x="18" y="14"/>
                      <a:pt x="17" y="15"/>
                    </a:cubicBezTo>
                    <a:cubicBezTo>
                      <a:pt x="17" y="15"/>
                      <a:pt x="15" y="16"/>
                      <a:pt x="15" y="15"/>
                    </a:cubicBezTo>
                    <a:cubicBezTo>
                      <a:pt x="14" y="15"/>
                      <a:pt x="12" y="14"/>
                      <a:pt x="12" y="15"/>
                    </a:cubicBezTo>
                    <a:close/>
                  </a:path>
                </a:pathLst>
              </a:custGeom>
              <a:solidFill>
                <a:schemeClr val="accent1"/>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25" name="Freeform 435">
                <a:extLst>
                  <a:ext uri="{FF2B5EF4-FFF2-40B4-BE49-F238E27FC236}">
                    <a16:creationId xmlns:a16="http://schemas.microsoft.com/office/drawing/2014/main" id="{CE948090-CA55-44F8-B246-AEE3F60FAD70}"/>
                  </a:ext>
                </a:extLst>
              </p:cNvPr>
              <p:cNvSpPr>
                <a:spLocks/>
              </p:cNvSpPr>
              <p:nvPr/>
            </p:nvSpPr>
            <p:spPr bwMode="gray">
              <a:xfrm>
                <a:off x="4127560" y="5442159"/>
                <a:ext cx="33338" cy="39689"/>
              </a:xfrm>
              <a:custGeom>
                <a:avLst/>
                <a:gdLst>
                  <a:gd name="T0" fmla="*/ 3 w 9"/>
                  <a:gd name="T1" fmla="*/ 5 h 11"/>
                  <a:gd name="T2" fmla="*/ 0 w 9"/>
                  <a:gd name="T3" fmla="*/ 8 h 11"/>
                  <a:gd name="T4" fmla="*/ 2 w 9"/>
                  <a:gd name="T5" fmla="*/ 11 h 11"/>
                  <a:gd name="T6" fmla="*/ 3 w 9"/>
                  <a:gd name="T7" fmla="*/ 9 h 11"/>
                  <a:gd name="T8" fmla="*/ 5 w 9"/>
                  <a:gd name="T9" fmla="*/ 7 h 11"/>
                  <a:gd name="T10" fmla="*/ 7 w 9"/>
                  <a:gd name="T11" fmla="*/ 5 h 11"/>
                  <a:gd name="T12" fmla="*/ 7 w 9"/>
                  <a:gd name="T13" fmla="*/ 1 h 11"/>
                  <a:gd name="T14" fmla="*/ 6 w 9"/>
                  <a:gd name="T15" fmla="*/ 2 h 11"/>
                  <a:gd name="T16" fmla="*/ 4 w 9"/>
                  <a:gd name="T17" fmla="*/ 4 h 11"/>
                  <a:gd name="T18" fmla="*/ 3 w 9"/>
                  <a:gd name="T1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3" y="5"/>
                    </a:moveTo>
                    <a:cubicBezTo>
                      <a:pt x="1" y="6"/>
                      <a:pt x="1" y="7"/>
                      <a:pt x="0" y="8"/>
                    </a:cubicBezTo>
                    <a:cubicBezTo>
                      <a:pt x="0" y="10"/>
                      <a:pt x="1" y="10"/>
                      <a:pt x="2" y="11"/>
                    </a:cubicBezTo>
                    <a:cubicBezTo>
                      <a:pt x="3" y="11"/>
                      <a:pt x="3" y="10"/>
                      <a:pt x="3" y="9"/>
                    </a:cubicBezTo>
                    <a:cubicBezTo>
                      <a:pt x="3" y="7"/>
                      <a:pt x="4" y="7"/>
                      <a:pt x="5" y="7"/>
                    </a:cubicBezTo>
                    <a:cubicBezTo>
                      <a:pt x="6" y="7"/>
                      <a:pt x="7" y="7"/>
                      <a:pt x="7" y="5"/>
                    </a:cubicBezTo>
                    <a:cubicBezTo>
                      <a:pt x="7" y="4"/>
                      <a:pt x="9" y="2"/>
                      <a:pt x="7" y="1"/>
                    </a:cubicBezTo>
                    <a:cubicBezTo>
                      <a:pt x="6" y="0"/>
                      <a:pt x="6" y="1"/>
                      <a:pt x="6" y="2"/>
                    </a:cubicBezTo>
                    <a:cubicBezTo>
                      <a:pt x="5" y="3"/>
                      <a:pt x="4" y="4"/>
                      <a:pt x="4" y="4"/>
                    </a:cubicBezTo>
                    <a:lnTo>
                      <a:pt x="3" y="5"/>
                    </a:lnTo>
                    <a:close/>
                  </a:path>
                </a:pathLst>
              </a:custGeom>
              <a:solidFill>
                <a:schemeClr val="accent1"/>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grpSp>
        <p:grpSp>
          <p:nvGrpSpPr>
            <p:cNvPr id="79" name="Group 78">
              <a:extLst>
                <a:ext uri="{FF2B5EF4-FFF2-40B4-BE49-F238E27FC236}">
                  <a16:creationId xmlns:a16="http://schemas.microsoft.com/office/drawing/2014/main" id="{44BCCA3F-EC38-4CA7-B0FC-0C5A8E7D3D53}"/>
                </a:ext>
              </a:extLst>
            </p:cNvPr>
            <p:cNvGrpSpPr/>
            <p:nvPr/>
          </p:nvGrpSpPr>
          <p:grpSpPr bwMode="gray">
            <a:xfrm>
              <a:off x="3324403" y="4031955"/>
              <a:ext cx="2055190" cy="1636663"/>
              <a:chOff x="1184292" y="3881587"/>
              <a:chExt cx="2220943" cy="1730441"/>
            </a:xfrm>
            <a:solidFill>
              <a:schemeClr val="accent2"/>
            </a:solidFill>
          </p:grpSpPr>
          <p:sp>
            <p:nvSpPr>
              <p:cNvPr id="152" name="Freeform 436">
                <a:extLst>
                  <a:ext uri="{FF2B5EF4-FFF2-40B4-BE49-F238E27FC236}">
                    <a16:creationId xmlns:a16="http://schemas.microsoft.com/office/drawing/2014/main" id="{7286023A-31C3-4746-B850-379FDF67D8D0}"/>
                  </a:ext>
                </a:extLst>
              </p:cNvPr>
              <p:cNvSpPr>
                <a:spLocks/>
              </p:cNvSpPr>
              <p:nvPr/>
            </p:nvSpPr>
            <p:spPr bwMode="gray">
              <a:xfrm>
                <a:off x="1509734" y="3881587"/>
                <a:ext cx="1895501" cy="1600261"/>
              </a:xfrm>
              <a:custGeom>
                <a:avLst/>
                <a:gdLst>
                  <a:gd name="T0" fmla="*/ 85 w 525"/>
                  <a:gd name="T1" fmla="*/ 28 h 443"/>
                  <a:gd name="T2" fmla="*/ 106 w 525"/>
                  <a:gd name="T3" fmla="*/ 14 h 443"/>
                  <a:gd name="T4" fmla="*/ 139 w 525"/>
                  <a:gd name="T5" fmla="*/ 12 h 443"/>
                  <a:gd name="T6" fmla="*/ 153 w 525"/>
                  <a:gd name="T7" fmla="*/ 13 h 443"/>
                  <a:gd name="T8" fmla="*/ 177 w 525"/>
                  <a:gd name="T9" fmla="*/ 22 h 443"/>
                  <a:gd name="T10" fmla="*/ 218 w 525"/>
                  <a:gd name="T11" fmla="*/ 27 h 443"/>
                  <a:gd name="T12" fmla="*/ 277 w 525"/>
                  <a:gd name="T13" fmla="*/ 32 h 443"/>
                  <a:gd name="T14" fmla="*/ 399 w 525"/>
                  <a:gd name="T15" fmla="*/ 294 h 443"/>
                  <a:gd name="T16" fmla="*/ 456 w 525"/>
                  <a:gd name="T17" fmla="*/ 318 h 443"/>
                  <a:gd name="T18" fmla="*/ 522 w 525"/>
                  <a:gd name="T19" fmla="*/ 371 h 443"/>
                  <a:gd name="T20" fmla="*/ 498 w 525"/>
                  <a:gd name="T21" fmla="*/ 364 h 443"/>
                  <a:gd name="T22" fmla="*/ 486 w 525"/>
                  <a:gd name="T23" fmla="*/ 357 h 443"/>
                  <a:gd name="T24" fmla="*/ 458 w 525"/>
                  <a:gd name="T25" fmla="*/ 339 h 443"/>
                  <a:gd name="T26" fmla="*/ 448 w 525"/>
                  <a:gd name="T27" fmla="*/ 326 h 443"/>
                  <a:gd name="T28" fmla="*/ 438 w 525"/>
                  <a:gd name="T29" fmla="*/ 319 h 443"/>
                  <a:gd name="T30" fmla="*/ 422 w 525"/>
                  <a:gd name="T31" fmla="*/ 312 h 443"/>
                  <a:gd name="T32" fmla="*/ 401 w 525"/>
                  <a:gd name="T33" fmla="*/ 308 h 443"/>
                  <a:gd name="T34" fmla="*/ 407 w 525"/>
                  <a:gd name="T35" fmla="*/ 323 h 443"/>
                  <a:gd name="T36" fmla="*/ 355 w 525"/>
                  <a:gd name="T37" fmla="*/ 304 h 443"/>
                  <a:gd name="T38" fmla="*/ 309 w 525"/>
                  <a:gd name="T39" fmla="*/ 296 h 443"/>
                  <a:gd name="T40" fmla="*/ 277 w 525"/>
                  <a:gd name="T41" fmla="*/ 294 h 443"/>
                  <a:gd name="T42" fmla="*/ 259 w 525"/>
                  <a:gd name="T43" fmla="*/ 283 h 443"/>
                  <a:gd name="T44" fmla="*/ 244 w 525"/>
                  <a:gd name="T45" fmla="*/ 278 h 443"/>
                  <a:gd name="T46" fmla="*/ 234 w 525"/>
                  <a:gd name="T47" fmla="*/ 280 h 443"/>
                  <a:gd name="T48" fmla="*/ 237 w 525"/>
                  <a:gd name="T49" fmla="*/ 293 h 443"/>
                  <a:gd name="T50" fmla="*/ 226 w 525"/>
                  <a:gd name="T51" fmla="*/ 308 h 443"/>
                  <a:gd name="T52" fmla="*/ 211 w 525"/>
                  <a:gd name="T53" fmla="*/ 323 h 443"/>
                  <a:gd name="T54" fmla="*/ 194 w 525"/>
                  <a:gd name="T55" fmla="*/ 331 h 443"/>
                  <a:gd name="T56" fmla="*/ 191 w 525"/>
                  <a:gd name="T57" fmla="*/ 309 h 443"/>
                  <a:gd name="T58" fmla="*/ 217 w 525"/>
                  <a:gd name="T59" fmla="*/ 282 h 443"/>
                  <a:gd name="T60" fmla="*/ 198 w 525"/>
                  <a:gd name="T61" fmla="*/ 278 h 443"/>
                  <a:gd name="T62" fmla="*/ 177 w 525"/>
                  <a:gd name="T63" fmla="*/ 307 h 443"/>
                  <a:gd name="T64" fmla="*/ 159 w 525"/>
                  <a:gd name="T65" fmla="*/ 327 h 443"/>
                  <a:gd name="T66" fmla="*/ 156 w 525"/>
                  <a:gd name="T67" fmla="*/ 358 h 443"/>
                  <a:gd name="T68" fmla="*/ 133 w 525"/>
                  <a:gd name="T69" fmla="*/ 377 h 443"/>
                  <a:gd name="T70" fmla="*/ 111 w 525"/>
                  <a:gd name="T71" fmla="*/ 398 h 443"/>
                  <a:gd name="T72" fmla="*/ 93 w 525"/>
                  <a:gd name="T73" fmla="*/ 415 h 443"/>
                  <a:gd name="T74" fmla="*/ 71 w 525"/>
                  <a:gd name="T75" fmla="*/ 422 h 443"/>
                  <a:gd name="T76" fmla="*/ 44 w 525"/>
                  <a:gd name="T77" fmla="*/ 425 h 443"/>
                  <a:gd name="T78" fmla="*/ 20 w 525"/>
                  <a:gd name="T79" fmla="*/ 441 h 443"/>
                  <a:gd name="T80" fmla="*/ 28 w 525"/>
                  <a:gd name="T81" fmla="*/ 424 h 443"/>
                  <a:gd name="T82" fmla="*/ 61 w 525"/>
                  <a:gd name="T83" fmla="*/ 422 h 443"/>
                  <a:gd name="T84" fmla="*/ 105 w 525"/>
                  <a:gd name="T85" fmla="*/ 376 h 443"/>
                  <a:gd name="T86" fmla="*/ 95 w 525"/>
                  <a:gd name="T87" fmla="*/ 336 h 443"/>
                  <a:gd name="T88" fmla="*/ 77 w 525"/>
                  <a:gd name="T89" fmla="*/ 338 h 443"/>
                  <a:gd name="T90" fmla="*/ 47 w 525"/>
                  <a:gd name="T91" fmla="*/ 341 h 443"/>
                  <a:gd name="T92" fmla="*/ 45 w 525"/>
                  <a:gd name="T93" fmla="*/ 300 h 443"/>
                  <a:gd name="T94" fmla="*/ 40 w 525"/>
                  <a:gd name="T95" fmla="*/ 303 h 443"/>
                  <a:gd name="T96" fmla="*/ 12 w 525"/>
                  <a:gd name="T97" fmla="*/ 290 h 443"/>
                  <a:gd name="T98" fmla="*/ 22 w 525"/>
                  <a:gd name="T99" fmla="*/ 282 h 443"/>
                  <a:gd name="T100" fmla="*/ 19 w 525"/>
                  <a:gd name="T101" fmla="*/ 275 h 443"/>
                  <a:gd name="T102" fmla="*/ 5 w 525"/>
                  <a:gd name="T103" fmla="*/ 254 h 443"/>
                  <a:gd name="T104" fmla="*/ 25 w 525"/>
                  <a:gd name="T105" fmla="*/ 227 h 443"/>
                  <a:gd name="T106" fmla="*/ 69 w 525"/>
                  <a:gd name="T107" fmla="*/ 210 h 443"/>
                  <a:gd name="T108" fmla="*/ 71 w 525"/>
                  <a:gd name="T109" fmla="*/ 175 h 443"/>
                  <a:gd name="T110" fmla="*/ 30 w 525"/>
                  <a:gd name="T111" fmla="*/ 178 h 443"/>
                  <a:gd name="T112" fmla="*/ 7 w 525"/>
                  <a:gd name="T113" fmla="*/ 136 h 443"/>
                  <a:gd name="T114" fmla="*/ 50 w 525"/>
                  <a:gd name="T115" fmla="*/ 128 h 443"/>
                  <a:gd name="T116" fmla="*/ 77 w 525"/>
                  <a:gd name="T117" fmla="*/ 131 h 443"/>
                  <a:gd name="T118" fmla="*/ 89 w 525"/>
                  <a:gd name="T119" fmla="*/ 125 h 443"/>
                  <a:gd name="T120" fmla="*/ 60 w 525"/>
                  <a:gd name="T121" fmla="*/ 110 h 443"/>
                  <a:gd name="T122" fmla="*/ 37 w 525"/>
                  <a:gd name="T123" fmla="*/ 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5" h="443">
                    <a:moveTo>
                      <a:pt x="39" y="56"/>
                    </a:moveTo>
                    <a:cubicBezTo>
                      <a:pt x="41" y="57"/>
                      <a:pt x="43" y="58"/>
                      <a:pt x="46" y="58"/>
                    </a:cubicBezTo>
                    <a:cubicBezTo>
                      <a:pt x="49" y="58"/>
                      <a:pt x="50" y="58"/>
                      <a:pt x="52" y="58"/>
                    </a:cubicBezTo>
                    <a:cubicBezTo>
                      <a:pt x="54" y="58"/>
                      <a:pt x="57" y="58"/>
                      <a:pt x="58" y="58"/>
                    </a:cubicBezTo>
                    <a:cubicBezTo>
                      <a:pt x="59" y="57"/>
                      <a:pt x="59" y="57"/>
                      <a:pt x="60" y="57"/>
                    </a:cubicBezTo>
                    <a:cubicBezTo>
                      <a:pt x="61" y="57"/>
                      <a:pt x="62" y="55"/>
                      <a:pt x="63" y="54"/>
                    </a:cubicBezTo>
                    <a:cubicBezTo>
                      <a:pt x="64" y="54"/>
                      <a:pt x="65" y="53"/>
                      <a:pt x="66" y="52"/>
                    </a:cubicBezTo>
                    <a:cubicBezTo>
                      <a:pt x="66" y="51"/>
                      <a:pt x="67" y="50"/>
                      <a:pt x="68" y="50"/>
                    </a:cubicBezTo>
                    <a:cubicBezTo>
                      <a:pt x="69" y="50"/>
                      <a:pt x="69" y="49"/>
                      <a:pt x="70" y="48"/>
                    </a:cubicBezTo>
                    <a:cubicBezTo>
                      <a:pt x="70" y="47"/>
                      <a:pt x="71" y="46"/>
                      <a:pt x="71" y="45"/>
                    </a:cubicBezTo>
                    <a:cubicBezTo>
                      <a:pt x="71" y="44"/>
                      <a:pt x="72" y="44"/>
                      <a:pt x="71" y="43"/>
                    </a:cubicBezTo>
                    <a:cubicBezTo>
                      <a:pt x="71" y="42"/>
                      <a:pt x="71" y="42"/>
                      <a:pt x="71" y="42"/>
                    </a:cubicBezTo>
                    <a:cubicBezTo>
                      <a:pt x="72" y="41"/>
                      <a:pt x="72" y="41"/>
                      <a:pt x="72" y="41"/>
                    </a:cubicBezTo>
                    <a:cubicBezTo>
                      <a:pt x="72" y="41"/>
                      <a:pt x="72" y="40"/>
                      <a:pt x="72" y="39"/>
                    </a:cubicBezTo>
                    <a:cubicBezTo>
                      <a:pt x="72" y="39"/>
                      <a:pt x="72" y="40"/>
                      <a:pt x="73" y="39"/>
                    </a:cubicBezTo>
                    <a:cubicBezTo>
                      <a:pt x="73" y="39"/>
                      <a:pt x="73" y="38"/>
                      <a:pt x="73" y="38"/>
                    </a:cubicBezTo>
                    <a:cubicBezTo>
                      <a:pt x="72" y="37"/>
                      <a:pt x="73" y="37"/>
                      <a:pt x="74" y="36"/>
                    </a:cubicBezTo>
                    <a:cubicBezTo>
                      <a:pt x="74" y="36"/>
                      <a:pt x="75" y="35"/>
                      <a:pt x="76" y="34"/>
                    </a:cubicBezTo>
                    <a:cubicBezTo>
                      <a:pt x="77" y="33"/>
                      <a:pt x="78" y="33"/>
                      <a:pt x="78" y="32"/>
                    </a:cubicBezTo>
                    <a:cubicBezTo>
                      <a:pt x="78" y="30"/>
                      <a:pt x="79" y="31"/>
                      <a:pt x="79" y="31"/>
                    </a:cubicBezTo>
                    <a:cubicBezTo>
                      <a:pt x="80" y="31"/>
                      <a:pt x="79" y="29"/>
                      <a:pt x="80" y="29"/>
                    </a:cubicBezTo>
                    <a:cubicBezTo>
                      <a:pt x="81" y="28"/>
                      <a:pt x="83" y="26"/>
                      <a:pt x="83" y="26"/>
                    </a:cubicBezTo>
                    <a:cubicBezTo>
                      <a:pt x="84" y="25"/>
                      <a:pt x="84" y="24"/>
                      <a:pt x="85" y="24"/>
                    </a:cubicBezTo>
                    <a:cubicBezTo>
                      <a:pt x="85" y="24"/>
                      <a:pt x="85" y="25"/>
                      <a:pt x="85" y="26"/>
                    </a:cubicBezTo>
                    <a:cubicBezTo>
                      <a:pt x="84" y="26"/>
                      <a:pt x="84" y="26"/>
                      <a:pt x="85" y="27"/>
                    </a:cubicBezTo>
                    <a:cubicBezTo>
                      <a:pt x="85" y="28"/>
                      <a:pt x="85" y="28"/>
                      <a:pt x="85" y="28"/>
                    </a:cubicBezTo>
                    <a:cubicBezTo>
                      <a:pt x="86" y="28"/>
                      <a:pt x="87" y="26"/>
                      <a:pt x="88" y="26"/>
                    </a:cubicBezTo>
                    <a:cubicBezTo>
                      <a:pt x="88" y="26"/>
                      <a:pt x="91" y="26"/>
                      <a:pt x="91" y="25"/>
                    </a:cubicBezTo>
                    <a:cubicBezTo>
                      <a:pt x="92" y="25"/>
                      <a:pt x="93" y="25"/>
                      <a:pt x="93" y="25"/>
                    </a:cubicBezTo>
                    <a:cubicBezTo>
                      <a:pt x="94" y="25"/>
                      <a:pt x="96" y="23"/>
                      <a:pt x="97" y="22"/>
                    </a:cubicBezTo>
                    <a:cubicBezTo>
                      <a:pt x="98" y="22"/>
                      <a:pt x="100" y="19"/>
                      <a:pt x="101" y="19"/>
                    </a:cubicBezTo>
                    <a:cubicBezTo>
                      <a:pt x="102" y="19"/>
                      <a:pt x="102" y="19"/>
                      <a:pt x="103" y="19"/>
                    </a:cubicBezTo>
                    <a:cubicBezTo>
                      <a:pt x="103" y="19"/>
                      <a:pt x="104" y="19"/>
                      <a:pt x="104" y="19"/>
                    </a:cubicBezTo>
                    <a:cubicBezTo>
                      <a:pt x="104" y="20"/>
                      <a:pt x="103" y="20"/>
                      <a:pt x="103" y="20"/>
                    </a:cubicBezTo>
                    <a:cubicBezTo>
                      <a:pt x="102" y="21"/>
                      <a:pt x="103" y="21"/>
                      <a:pt x="102" y="22"/>
                    </a:cubicBezTo>
                    <a:cubicBezTo>
                      <a:pt x="102" y="22"/>
                      <a:pt x="104" y="21"/>
                      <a:pt x="103" y="22"/>
                    </a:cubicBezTo>
                    <a:cubicBezTo>
                      <a:pt x="103" y="23"/>
                      <a:pt x="103" y="24"/>
                      <a:pt x="102" y="25"/>
                    </a:cubicBezTo>
                    <a:cubicBezTo>
                      <a:pt x="101" y="25"/>
                      <a:pt x="101" y="26"/>
                      <a:pt x="101" y="26"/>
                    </a:cubicBezTo>
                    <a:cubicBezTo>
                      <a:pt x="101" y="26"/>
                      <a:pt x="103" y="24"/>
                      <a:pt x="103" y="25"/>
                    </a:cubicBezTo>
                    <a:cubicBezTo>
                      <a:pt x="103" y="26"/>
                      <a:pt x="103" y="27"/>
                      <a:pt x="104" y="27"/>
                    </a:cubicBezTo>
                    <a:cubicBezTo>
                      <a:pt x="104" y="28"/>
                      <a:pt x="105" y="29"/>
                      <a:pt x="104" y="29"/>
                    </a:cubicBezTo>
                    <a:cubicBezTo>
                      <a:pt x="104" y="29"/>
                      <a:pt x="105" y="28"/>
                      <a:pt x="105" y="27"/>
                    </a:cubicBezTo>
                    <a:cubicBezTo>
                      <a:pt x="104" y="26"/>
                      <a:pt x="104" y="25"/>
                      <a:pt x="104" y="24"/>
                    </a:cubicBezTo>
                    <a:cubicBezTo>
                      <a:pt x="104" y="24"/>
                      <a:pt x="104" y="23"/>
                      <a:pt x="105" y="23"/>
                    </a:cubicBezTo>
                    <a:cubicBezTo>
                      <a:pt x="105" y="22"/>
                      <a:pt x="106" y="22"/>
                      <a:pt x="106" y="22"/>
                    </a:cubicBezTo>
                    <a:cubicBezTo>
                      <a:pt x="107" y="22"/>
                      <a:pt x="107" y="22"/>
                      <a:pt x="108" y="22"/>
                    </a:cubicBezTo>
                    <a:cubicBezTo>
                      <a:pt x="108" y="21"/>
                      <a:pt x="109" y="21"/>
                      <a:pt x="109" y="21"/>
                    </a:cubicBezTo>
                    <a:cubicBezTo>
                      <a:pt x="108" y="21"/>
                      <a:pt x="108" y="21"/>
                      <a:pt x="107" y="21"/>
                    </a:cubicBezTo>
                    <a:cubicBezTo>
                      <a:pt x="106" y="21"/>
                      <a:pt x="105" y="21"/>
                      <a:pt x="105" y="21"/>
                    </a:cubicBezTo>
                    <a:cubicBezTo>
                      <a:pt x="105" y="20"/>
                      <a:pt x="105" y="19"/>
                      <a:pt x="104" y="18"/>
                    </a:cubicBezTo>
                    <a:cubicBezTo>
                      <a:pt x="104" y="18"/>
                      <a:pt x="103" y="17"/>
                      <a:pt x="104" y="17"/>
                    </a:cubicBezTo>
                    <a:cubicBezTo>
                      <a:pt x="105" y="16"/>
                      <a:pt x="105" y="15"/>
                      <a:pt x="106" y="14"/>
                    </a:cubicBezTo>
                    <a:cubicBezTo>
                      <a:pt x="108" y="13"/>
                      <a:pt x="109" y="13"/>
                      <a:pt x="110" y="12"/>
                    </a:cubicBezTo>
                    <a:cubicBezTo>
                      <a:pt x="111" y="12"/>
                      <a:pt x="111" y="11"/>
                      <a:pt x="112" y="12"/>
                    </a:cubicBezTo>
                    <a:cubicBezTo>
                      <a:pt x="112" y="13"/>
                      <a:pt x="112" y="13"/>
                      <a:pt x="111" y="13"/>
                    </a:cubicBezTo>
                    <a:cubicBezTo>
                      <a:pt x="110" y="13"/>
                      <a:pt x="110" y="14"/>
                      <a:pt x="111" y="15"/>
                    </a:cubicBezTo>
                    <a:cubicBezTo>
                      <a:pt x="112" y="15"/>
                      <a:pt x="112" y="15"/>
                      <a:pt x="113" y="14"/>
                    </a:cubicBezTo>
                    <a:cubicBezTo>
                      <a:pt x="113" y="14"/>
                      <a:pt x="113" y="13"/>
                      <a:pt x="114" y="14"/>
                    </a:cubicBezTo>
                    <a:cubicBezTo>
                      <a:pt x="115" y="14"/>
                      <a:pt x="117" y="14"/>
                      <a:pt x="118" y="14"/>
                    </a:cubicBezTo>
                    <a:cubicBezTo>
                      <a:pt x="119" y="14"/>
                      <a:pt x="119" y="13"/>
                      <a:pt x="120" y="14"/>
                    </a:cubicBezTo>
                    <a:cubicBezTo>
                      <a:pt x="121" y="14"/>
                      <a:pt x="123" y="13"/>
                      <a:pt x="125" y="12"/>
                    </a:cubicBezTo>
                    <a:cubicBezTo>
                      <a:pt x="127" y="11"/>
                      <a:pt x="129" y="9"/>
                      <a:pt x="130" y="7"/>
                    </a:cubicBezTo>
                    <a:cubicBezTo>
                      <a:pt x="131" y="5"/>
                      <a:pt x="132" y="4"/>
                      <a:pt x="133" y="3"/>
                    </a:cubicBezTo>
                    <a:cubicBezTo>
                      <a:pt x="134" y="2"/>
                      <a:pt x="135" y="0"/>
                      <a:pt x="136" y="0"/>
                    </a:cubicBezTo>
                    <a:cubicBezTo>
                      <a:pt x="136" y="0"/>
                      <a:pt x="136" y="2"/>
                      <a:pt x="136" y="2"/>
                    </a:cubicBezTo>
                    <a:cubicBezTo>
                      <a:pt x="137" y="2"/>
                      <a:pt x="137" y="2"/>
                      <a:pt x="137" y="2"/>
                    </a:cubicBezTo>
                    <a:cubicBezTo>
                      <a:pt x="138" y="3"/>
                      <a:pt x="138" y="3"/>
                      <a:pt x="139" y="3"/>
                    </a:cubicBezTo>
                    <a:cubicBezTo>
                      <a:pt x="140" y="3"/>
                      <a:pt x="140" y="3"/>
                      <a:pt x="141" y="4"/>
                    </a:cubicBezTo>
                    <a:cubicBezTo>
                      <a:pt x="141" y="4"/>
                      <a:pt x="140" y="5"/>
                      <a:pt x="140" y="5"/>
                    </a:cubicBezTo>
                    <a:cubicBezTo>
                      <a:pt x="140" y="5"/>
                      <a:pt x="142" y="5"/>
                      <a:pt x="143" y="5"/>
                    </a:cubicBezTo>
                    <a:cubicBezTo>
                      <a:pt x="144" y="5"/>
                      <a:pt x="145" y="5"/>
                      <a:pt x="145" y="5"/>
                    </a:cubicBezTo>
                    <a:cubicBezTo>
                      <a:pt x="145" y="5"/>
                      <a:pt x="145" y="6"/>
                      <a:pt x="145" y="6"/>
                    </a:cubicBezTo>
                    <a:cubicBezTo>
                      <a:pt x="145" y="7"/>
                      <a:pt x="145" y="8"/>
                      <a:pt x="145" y="8"/>
                    </a:cubicBezTo>
                    <a:cubicBezTo>
                      <a:pt x="144" y="9"/>
                      <a:pt x="144" y="9"/>
                      <a:pt x="143" y="9"/>
                    </a:cubicBezTo>
                    <a:cubicBezTo>
                      <a:pt x="143" y="10"/>
                      <a:pt x="143" y="10"/>
                      <a:pt x="142" y="10"/>
                    </a:cubicBezTo>
                    <a:cubicBezTo>
                      <a:pt x="141" y="11"/>
                      <a:pt x="141" y="12"/>
                      <a:pt x="140" y="12"/>
                    </a:cubicBezTo>
                    <a:cubicBezTo>
                      <a:pt x="140" y="11"/>
                      <a:pt x="139" y="10"/>
                      <a:pt x="139" y="11"/>
                    </a:cubicBezTo>
                    <a:cubicBezTo>
                      <a:pt x="138" y="12"/>
                      <a:pt x="138" y="12"/>
                      <a:pt x="139" y="12"/>
                    </a:cubicBezTo>
                    <a:cubicBezTo>
                      <a:pt x="140" y="12"/>
                      <a:pt x="141" y="13"/>
                      <a:pt x="141" y="13"/>
                    </a:cubicBezTo>
                    <a:cubicBezTo>
                      <a:pt x="141" y="14"/>
                      <a:pt x="140" y="15"/>
                      <a:pt x="141" y="15"/>
                    </a:cubicBezTo>
                    <a:cubicBezTo>
                      <a:pt x="141" y="16"/>
                      <a:pt x="140" y="17"/>
                      <a:pt x="141" y="17"/>
                    </a:cubicBezTo>
                    <a:cubicBezTo>
                      <a:pt x="142" y="16"/>
                      <a:pt x="142" y="16"/>
                      <a:pt x="142" y="15"/>
                    </a:cubicBezTo>
                    <a:cubicBezTo>
                      <a:pt x="142" y="14"/>
                      <a:pt x="143" y="14"/>
                      <a:pt x="143" y="14"/>
                    </a:cubicBezTo>
                    <a:cubicBezTo>
                      <a:pt x="144" y="14"/>
                      <a:pt x="144" y="15"/>
                      <a:pt x="144" y="15"/>
                    </a:cubicBezTo>
                    <a:cubicBezTo>
                      <a:pt x="145" y="14"/>
                      <a:pt x="145" y="14"/>
                      <a:pt x="145" y="14"/>
                    </a:cubicBezTo>
                    <a:cubicBezTo>
                      <a:pt x="145" y="15"/>
                      <a:pt x="146" y="16"/>
                      <a:pt x="147" y="16"/>
                    </a:cubicBezTo>
                    <a:cubicBezTo>
                      <a:pt x="147" y="15"/>
                      <a:pt x="148" y="14"/>
                      <a:pt x="147" y="14"/>
                    </a:cubicBezTo>
                    <a:cubicBezTo>
                      <a:pt x="146" y="14"/>
                      <a:pt x="145" y="14"/>
                      <a:pt x="145" y="13"/>
                    </a:cubicBezTo>
                    <a:cubicBezTo>
                      <a:pt x="145" y="12"/>
                      <a:pt x="145" y="12"/>
                      <a:pt x="146" y="11"/>
                    </a:cubicBezTo>
                    <a:cubicBezTo>
                      <a:pt x="147" y="10"/>
                      <a:pt x="147" y="10"/>
                      <a:pt x="148" y="10"/>
                    </a:cubicBezTo>
                    <a:cubicBezTo>
                      <a:pt x="148" y="11"/>
                      <a:pt x="149" y="11"/>
                      <a:pt x="149" y="12"/>
                    </a:cubicBezTo>
                    <a:cubicBezTo>
                      <a:pt x="149" y="12"/>
                      <a:pt x="149" y="13"/>
                      <a:pt x="150" y="12"/>
                    </a:cubicBezTo>
                    <a:cubicBezTo>
                      <a:pt x="150" y="12"/>
                      <a:pt x="150" y="12"/>
                      <a:pt x="151" y="13"/>
                    </a:cubicBezTo>
                    <a:cubicBezTo>
                      <a:pt x="151" y="13"/>
                      <a:pt x="151" y="12"/>
                      <a:pt x="152" y="12"/>
                    </a:cubicBezTo>
                    <a:cubicBezTo>
                      <a:pt x="152" y="11"/>
                      <a:pt x="153" y="11"/>
                      <a:pt x="152" y="10"/>
                    </a:cubicBezTo>
                    <a:cubicBezTo>
                      <a:pt x="152" y="9"/>
                      <a:pt x="152" y="8"/>
                      <a:pt x="151" y="9"/>
                    </a:cubicBezTo>
                    <a:cubicBezTo>
                      <a:pt x="151" y="9"/>
                      <a:pt x="150" y="10"/>
                      <a:pt x="150" y="10"/>
                    </a:cubicBezTo>
                    <a:cubicBezTo>
                      <a:pt x="150" y="10"/>
                      <a:pt x="150" y="11"/>
                      <a:pt x="149" y="10"/>
                    </a:cubicBezTo>
                    <a:cubicBezTo>
                      <a:pt x="148" y="9"/>
                      <a:pt x="147" y="8"/>
                      <a:pt x="148" y="8"/>
                    </a:cubicBezTo>
                    <a:cubicBezTo>
                      <a:pt x="149" y="7"/>
                      <a:pt x="149" y="8"/>
                      <a:pt x="149" y="8"/>
                    </a:cubicBezTo>
                    <a:cubicBezTo>
                      <a:pt x="150" y="9"/>
                      <a:pt x="151" y="9"/>
                      <a:pt x="151" y="8"/>
                    </a:cubicBezTo>
                    <a:cubicBezTo>
                      <a:pt x="151" y="7"/>
                      <a:pt x="150" y="6"/>
                      <a:pt x="152" y="7"/>
                    </a:cubicBezTo>
                    <a:cubicBezTo>
                      <a:pt x="153" y="8"/>
                      <a:pt x="154" y="10"/>
                      <a:pt x="154" y="11"/>
                    </a:cubicBezTo>
                    <a:cubicBezTo>
                      <a:pt x="153" y="11"/>
                      <a:pt x="154" y="12"/>
                      <a:pt x="153" y="13"/>
                    </a:cubicBezTo>
                    <a:cubicBezTo>
                      <a:pt x="152" y="13"/>
                      <a:pt x="152" y="14"/>
                      <a:pt x="153" y="14"/>
                    </a:cubicBezTo>
                    <a:cubicBezTo>
                      <a:pt x="153" y="14"/>
                      <a:pt x="154" y="14"/>
                      <a:pt x="154" y="15"/>
                    </a:cubicBezTo>
                    <a:cubicBezTo>
                      <a:pt x="154" y="15"/>
                      <a:pt x="154" y="15"/>
                      <a:pt x="155" y="15"/>
                    </a:cubicBezTo>
                    <a:cubicBezTo>
                      <a:pt x="155" y="15"/>
                      <a:pt x="156" y="14"/>
                      <a:pt x="156" y="15"/>
                    </a:cubicBezTo>
                    <a:cubicBezTo>
                      <a:pt x="156" y="16"/>
                      <a:pt x="157" y="16"/>
                      <a:pt x="158" y="16"/>
                    </a:cubicBezTo>
                    <a:cubicBezTo>
                      <a:pt x="158" y="16"/>
                      <a:pt x="158" y="16"/>
                      <a:pt x="159" y="16"/>
                    </a:cubicBezTo>
                    <a:cubicBezTo>
                      <a:pt x="159" y="17"/>
                      <a:pt x="160" y="17"/>
                      <a:pt x="160" y="16"/>
                    </a:cubicBezTo>
                    <a:cubicBezTo>
                      <a:pt x="159" y="15"/>
                      <a:pt x="159" y="15"/>
                      <a:pt x="160" y="14"/>
                    </a:cubicBezTo>
                    <a:cubicBezTo>
                      <a:pt x="160" y="13"/>
                      <a:pt x="161" y="13"/>
                      <a:pt x="162" y="13"/>
                    </a:cubicBezTo>
                    <a:cubicBezTo>
                      <a:pt x="163" y="13"/>
                      <a:pt x="164" y="13"/>
                      <a:pt x="165" y="12"/>
                    </a:cubicBezTo>
                    <a:cubicBezTo>
                      <a:pt x="166" y="12"/>
                      <a:pt x="167" y="12"/>
                      <a:pt x="167" y="13"/>
                    </a:cubicBezTo>
                    <a:cubicBezTo>
                      <a:pt x="168" y="13"/>
                      <a:pt x="169" y="13"/>
                      <a:pt x="169" y="13"/>
                    </a:cubicBezTo>
                    <a:cubicBezTo>
                      <a:pt x="169" y="14"/>
                      <a:pt x="170" y="14"/>
                      <a:pt x="170" y="14"/>
                    </a:cubicBezTo>
                    <a:cubicBezTo>
                      <a:pt x="170" y="14"/>
                      <a:pt x="171" y="14"/>
                      <a:pt x="171" y="15"/>
                    </a:cubicBezTo>
                    <a:cubicBezTo>
                      <a:pt x="171" y="15"/>
                      <a:pt x="171" y="14"/>
                      <a:pt x="172" y="15"/>
                    </a:cubicBezTo>
                    <a:cubicBezTo>
                      <a:pt x="172" y="15"/>
                      <a:pt x="173" y="16"/>
                      <a:pt x="172" y="15"/>
                    </a:cubicBezTo>
                    <a:cubicBezTo>
                      <a:pt x="172" y="14"/>
                      <a:pt x="173" y="13"/>
                      <a:pt x="174" y="14"/>
                    </a:cubicBezTo>
                    <a:cubicBezTo>
                      <a:pt x="175" y="14"/>
                      <a:pt x="176" y="15"/>
                      <a:pt x="176" y="15"/>
                    </a:cubicBezTo>
                    <a:cubicBezTo>
                      <a:pt x="175" y="16"/>
                      <a:pt x="174" y="16"/>
                      <a:pt x="174" y="16"/>
                    </a:cubicBezTo>
                    <a:cubicBezTo>
                      <a:pt x="174" y="17"/>
                      <a:pt x="174" y="18"/>
                      <a:pt x="173" y="18"/>
                    </a:cubicBezTo>
                    <a:cubicBezTo>
                      <a:pt x="173" y="19"/>
                      <a:pt x="172" y="19"/>
                      <a:pt x="173" y="20"/>
                    </a:cubicBezTo>
                    <a:cubicBezTo>
                      <a:pt x="174" y="20"/>
                      <a:pt x="175" y="21"/>
                      <a:pt x="175" y="21"/>
                    </a:cubicBezTo>
                    <a:cubicBezTo>
                      <a:pt x="176" y="21"/>
                      <a:pt x="176" y="21"/>
                      <a:pt x="175" y="21"/>
                    </a:cubicBezTo>
                    <a:cubicBezTo>
                      <a:pt x="173" y="21"/>
                      <a:pt x="172" y="22"/>
                      <a:pt x="172" y="22"/>
                    </a:cubicBezTo>
                    <a:cubicBezTo>
                      <a:pt x="172" y="22"/>
                      <a:pt x="172" y="22"/>
                      <a:pt x="174" y="22"/>
                    </a:cubicBezTo>
                    <a:cubicBezTo>
                      <a:pt x="175" y="22"/>
                      <a:pt x="176" y="22"/>
                      <a:pt x="177" y="22"/>
                    </a:cubicBezTo>
                    <a:cubicBezTo>
                      <a:pt x="178" y="22"/>
                      <a:pt x="178" y="22"/>
                      <a:pt x="179" y="22"/>
                    </a:cubicBezTo>
                    <a:cubicBezTo>
                      <a:pt x="180" y="22"/>
                      <a:pt x="181" y="22"/>
                      <a:pt x="180" y="23"/>
                    </a:cubicBezTo>
                    <a:cubicBezTo>
                      <a:pt x="179" y="24"/>
                      <a:pt x="178" y="24"/>
                      <a:pt x="178" y="25"/>
                    </a:cubicBezTo>
                    <a:cubicBezTo>
                      <a:pt x="179" y="25"/>
                      <a:pt x="180" y="25"/>
                      <a:pt x="180" y="25"/>
                    </a:cubicBezTo>
                    <a:cubicBezTo>
                      <a:pt x="181" y="25"/>
                      <a:pt x="182" y="25"/>
                      <a:pt x="183" y="25"/>
                    </a:cubicBezTo>
                    <a:cubicBezTo>
                      <a:pt x="184" y="26"/>
                      <a:pt x="184" y="26"/>
                      <a:pt x="185" y="26"/>
                    </a:cubicBezTo>
                    <a:cubicBezTo>
                      <a:pt x="186" y="27"/>
                      <a:pt x="186" y="27"/>
                      <a:pt x="186" y="26"/>
                    </a:cubicBezTo>
                    <a:cubicBezTo>
                      <a:pt x="185" y="25"/>
                      <a:pt x="186" y="25"/>
                      <a:pt x="187" y="24"/>
                    </a:cubicBezTo>
                    <a:cubicBezTo>
                      <a:pt x="188" y="24"/>
                      <a:pt x="188" y="25"/>
                      <a:pt x="189" y="24"/>
                    </a:cubicBezTo>
                    <a:cubicBezTo>
                      <a:pt x="189" y="23"/>
                      <a:pt x="190" y="23"/>
                      <a:pt x="191" y="23"/>
                    </a:cubicBezTo>
                    <a:cubicBezTo>
                      <a:pt x="192" y="23"/>
                      <a:pt x="193" y="23"/>
                      <a:pt x="192" y="24"/>
                    </a:cubicBezTo>
                    <a:cubicBezTo>
                      <a:pt x="192" y="24"/>
                      <a:pt x="192" y="26"/>
                      <a:pt x="191" y="26"/>
                    </a:cubicBezTo>
                    <a:cubicBezTo>
                      <a:pt x="190" y="26"/>
                      <a:pt x="190" y="27"/>
                      <a:pt x="190" y="27"/>
                    </a:cubicBezTo>
                    <a:cubicBezTo>
                      <a:pt x="190" y="28"/>
                      <a:pt x="190" y="28"/>
                      <a:pt x="190" y="28"/>
                    </a:cubicBezTo>
                    <a:cubicBezTo>
                      <a:pt x="190" y="28"/>
                      <a:pt x="191" y="27"/>
                      <a:pt x="192" y="26"/>
                    </a:cubicBezTo>
                    <a:cubicBezTo>
                      <a:pt x="192" y="26"/>
                      <a:pt x="193" y="25"/>
                      <a:pt x="194" y="25"/>
                    </a:cubicBezTo>
                    <a:cubicBezTo>
                      <a:pt x="195" y="25"/>
                      <a:pt x="197" y="25"/>
                      <a:pt x="197" y="24"/>
                    </a:cubicBezTo>
                    <a:cubicBezTo>
                      <a:pt x="197" y="23"/>
                      <a:pt x="198" y="23"/>
                      <a:pt x="199" y="22"/>
                    </a:cubicBezTo>
                    <a:cubicBezTo>
                      <a:pt x="200" y="22"/>
                      <a:pt x="201" y="22"/>
                      <a:pt x="202" y="22"/>
                    </a:cubicBezTo>
                    <a:cubicBezTo>
                      <a:pt x="203" y="23"/>
                      <a:pt x="205" y="23"/>
                      <a:pt x="206" y="23"/>
                    </a:cubicBezTo>
                    <a:cubicBezTo>
                      <a:pt x="206" y="24"/>
                      <a:pt x="207" y="25"/>
                      <a:pt x="208" y="24"/>
                    </a:cubicBezTo>
                    <a:cubicBezTo>
                      <a:pt x="209" y="24"/>
                      <a:pt x="210" y="25"/>
                      <a:pt x="210" y="25"/>
                    </a:cubicBezTo>
                    <a:cubicBezTo>
                      <a:pt x="211" y="26"/>
                      <a:pt x="211" y="27"/>
                      <a:pt x="211" y="27"/>
                    </a:cubicBezTo>
                    <a:cubicBezTo>
                      <a:pt x="212" y="26"/>
                      <a:pt x="212" y="26"/>
                      <a:pt x="213" y="26"/>
                    </a:cubicBezTo>
                    <a:cubicBezTo>
                      <a:pt x="214" y="25"/>
                      <a:pt x="215" y="25"/>
                      <a:pt x="215" y="26"/>
                    </a:cubicBezTo>
                    <a:cubicBezTo>
                      <a:pt x="216" y="26"/>
                      <a:pt x="218" y="27"/>
                      <a:pt x="218" y="27"/>
                    </a:cubicBezTo>
                    <a:cubicBezTo>
                      <a:pt x="218" y="28"/>
                      <a:pt x="218" y="29"/>
                      <a:pt x="219" y="29"/>
                    </a:cubicBezTo>
                    <a:cubicBezTo>
                      <a:pt x="220" y="29"/>
                      <a:pt x="221" y="29"/>
                      <a:pt x="222" y="29"/>
                    </a:cubicBezTo>
                    <a:cubicBezTo>
                      <a:pt x="223" y="29"/>
                      <a:pt x="223" y="29"/>
                      <a:pt x="224" y="29"/>
                    </a:cubicBezTo>
                    <a:cubicBezTo>
                      <a:pt x="224" y="30"/>
                      <a:pt x="225" y="30"/>
                      <a:pt x="226" y="29"/>
                    </a:cubicBezTo>
                    <a:cubicBezTo>
                      <a:pt x="227" y="29"/>
                      <a:pt x="227" y="29"/>
                      <a:pt x="229" y="28"/>
                    </a:cubicBezTo>
                    <a:cubicBezTo>
                      <a:pt x="230" y="28"/>
                      <a:pt x="231" y="28"/>
                      <a:pt x="232" y="28"/>
                    </a:cubicBezTo>
                    <a:cubicBezTo>
                      <a:pt x="233" y="29"/>
                      <a:pt x="235" y="29"/>
                      <a:pt x="235" y="28"/>
                    </a:cubicBezTo>
                    <a:cubicBezTo>
                      <a:pt x="236" y="28"/>
                      <a:pt x="237" y="28"/>
                      <a:pt x="237" y="29"/>
                    </a:cubicBezTo>
                    <a:cubicBezTo>
                      <a:pt x="238" y="29"/>
                      <a:pt x="239" y="30"/>
                      <a:pt x="240" y="31"/>
                    </a:cubicBezTo>
                    <a:cubicBezTo>
                      <a:pt x="240" y="31"/>
                      <a:pt x="241" y="31"/>
                      <a:pt x="242" y="31"/>
                    </a:cubicBezTo>
                    <a:cubicBezTo>
                      <a:pt x="242" y="32"/>
                      <a:pt x="243" y="32"/>
                      <a:pt x="244" y="32"/>
                    </a:cubicBezTo>
                    <a:cubicBezTo>
                      <a:pt x="244" y="32"/>
                      <a:pt x="244" y="33"/>
                      <a:pt x="245" y="32"/>
                    </a:cubicBezTo>
                    <a:cubicBezTo>
                      <a:pt x="246" y="32"/>
                      <a:pt x="247" y="32"/>
                      <a:pt x="248" y="32"/>
                    </a:cubicBezTo>
                    <a:cubicBezTo>
                      <a:pt x="248" y="32"/>
                      <a:pt x="249" y="31"/>
                      <a:pt x="250" y="30"/>
                    </a:cubicBezTo>
                    <a:cubicBezTo>
                      <a:pt x="251" y="30"/>
                      <a:pt x="252" y="29"/>
                      <a:pt x="253" y="29"/>
                    </a:cubicBezTo>
                    <a:cubicBezTo>
                      <a:pt x="254" y="29"/>
                      <a:pt x="255" y="28"/>
                      <a:pt x="255" y="28"/>
                    </a:cubicBezTo>
                    <a:cubicBezTo>
                      <a:pt x="256" y="27"/>
                      <a:pt x="256" y="27"/>
                      <a:pt x="257" y="27"/>
                    </a:cubicBezTo>
                    <a:cubicBezTo>
                      <a:pt x="258" y="27"/>
                      <a:pt x="259" y="27"/>
                      <a:pt x="260" y="27"/>
                    </a:cubicBezTo>
                    <a:cubicBezTo>
                      <a:pt x="260" y="26"/>
                      <a:pt x="261" y="26"/>
                      <a:pt x="262" y="26"/>
                    </a:cubicBezTo>
                    <a:cubicBezTo>
                      <a:pt x="262" y="27"/>
                      <a:pt x="263" y="27"/>
                      <a:pt x="264" y="27"/>
                    </a:cubicBezTo>
                    <a:cubicBezTo>
                      <a:pt x="265" y="27"/>
                      <a:pt x="266" y="27"/>
                      <a:pt x="267" y="28"/>
                    </a:cubicBezTo>
                    <a:cubicBezTo>
                      <a:pt x="268" y="28"/>
                      <a:pt x="269" y="29"/>
                      <a:pt x="270" y="30"/>
                    </a:cubicBezTo>
                    <a:cubicBezTo>
                      <a:pt x="270" y="30"/>
                      <a:pt x="270" y="30"/>
                      <a:pt x="271" y="31"/>
                    </a:cubicBezTo>
                    <a:cubicBezTo>
                      <a:pt x="271" y="32"/>
                      <a:pt x="271" y="31"/>
                      <a:pt x="272" y="31"/>
                    </a:cubicBezTo>
                    <a:cubicBezTo>
                      <a:pt x="273" y="31"/>
                      <a:pt x="273" y="32"/>
                      <a:pt x="274" y="32"/>
                    </a:cubicBezTo>
                    <a:cubicBezTo>
                      <a:pt x="274" y="32"/>
                      <a:pt x="276" y="32"/>
                      <a:pt x="277" y="32"/>
                    </a:cubicBezTo>
                    <a:cubicBezTo>
                      <a:pt x="278" y="33"/>
                      <a:pt x="279" y="34"/>
                      <a:pt x="280" y="34"/>
                    </a:cubicBezTo>
                    <a:cubicBezTo>
                      <a:pt x="280" y="35"/>
                      <a:pt x="280" y="36"/>
                      <a:pt x="281" y="36"/>
                    </a:cubicBezTo>
                    <a:cubicBezTo>
                      <a:pt x="282" y="36"/>
                      <a:pt x="282" y="35"/>
                      <a:pt x="282" y="35"/>
                    </a:cubicBezTo>
                    <a:cubicBezTo>
                      <a:pt x="282" y="34"/>
                      <a:pt x="283" y="34"/>
                      <a:pt x="284" y="35"/>
                    </a:cubicBezTo>
                    <a:cubicBezTo>
                      <a:pt x="302" y="122"/>
                      <a:pt x="302" y="122"/>
                      <a:pt x="302" y="122"/>
                    </a:cubicBezTo>
                    <a:cubicBezTo>
                      <a:pt x="326" y="249"/>
                      <a:pt x="326" y="249"/>
                      <a:pt x="326" y="249"/>
                    </a:cubicBezTo>
                    <a:cubicBezTo>
                      <a:pt x="334" y="286"/>
                      <a:pt x="334" y="286"/>
                      <a:pt x="334" y="286"/>
                    </a:cubicBezTo>
                    <a:cubicBezTo>
                      <a:pt x="340" y="287"/>
                      <a:pt x="340" y="287"/>
                      <a:pt x="340" y="287"/>
                    </a:cubicBezTo>
                    <a:cubicBezTo>
                      <a:pt x="340" y="287"/>
                      <a:pt x="340" y="285"/>
                      <a:pt x="341" y="285"/>
                    </a:cubicBezTo>
                    <a:cubicBezTo>
                      <a:pt x="341" y="285"/>
                      <a:pt x="346" y="286"/>
                      <a:pt x="347" y="286"/>
                    </a:cubicBezTo>
                    <a:cubicBezTo>
                      <a:pt x="347" y="287"/>
                      <a:pt x="348" y="286"/>
                      <a:pt x="349" y="284"/>
                    </a:cubicBezTo>
                    <a:cubicBezTo>
                      <a:pt x="349" y="283"/>
                      <a:pt x="350" y="282"/>
                      <a:pt x="352" y="281"/>
                    </a:cubicBezTo>
                    <a:cubicBezTo>
                      <a:pt x="353" y="281"/>
                      <a:pt x="359" y="279"/>
                      <a:pt x="359" y="279"/>
                    </a:cubicBezTo>
                    <a:cubicBezTo>
                      <a:pt x="358" y="287"/>
                      <a:pt x="358" y="287"/>
                      <a:pt x="358" y="287"/>
                    </a:cubicBezTo>
                    <a:cubicBezTo>
                      <a:pt x="358" y="287"/>
                      <a:pt x="360" y="288"/>
                      <a:pt x="360" y="288"/>
                    </a:cubicBezTo>
                    <a:cubicBezTo>
                      <a:pt x="361" y="289"/>
                      <a:pt x="365" y="290"/>
                      <a:pt x="367" y="290"/>
                    </a:cubicBezTo>
                    <a:cubicBezTo>
                      <a:pt x="367" y="290"/>
                      <a:pt x="367" y="293"/>
                      <a:pt x="370" y="294"/>
                    </a:cubicBezTo>
                    <a:cubicBezTo>
                      <a:pt x="372" y="296"/>
                      <a:pt x="385" y="304"/>
                      <a:pt x="385" y="304"/>
                    </a:cubicBezTo>
                    <a:cubicBezTo>
                      <a:pt x="385" y="304"/>
                      <a:pt x="387" y="308"/>
                      <a:pt x="388" y="309"/>
                    </a:cubicBezTo>
                    <a:cubicBezTo>
                      <a:pt x="388" y="310"/>
                      <a:pt x="389" y="312"/>
                      <a:pt x="388" y="313"/>
                    </a:cubicBezTo>
                    <a:cubicBezTo>
                      <a:pt x="388" y="313"/>
                      <a:pt x="390" y="313"/>
                      <a:pt x="391" y="311"/>
                    </a:cubicBezTo>
                    <a:cubicBezTo>
                      <a:pt x="392" y="310"/>
                      <a:pt x="392" y="309"/>
                      <a:pt x="394" y="307"/>
                    </a:cubicBezTo>
                    <a:cubicBezTo>
                      <a:pt x="395" y="305"/>
                      <a:pt x="396" y="303"/>
                      <a:pt x="397" y="303"/>
                    </a:cubicBezTo>
                    <a:cubicBezTo>
                      <a:pt x="399" y="303"/>
                      <a:pt x="399" y="303"/>
                      <a:pt x="400" y="302"/>
                    </a:cubicBezTo>
                    <a:cubicBezTo>
                      <a:pt x="400" y="300"/>
                      <a:pt x="400" y="299"/>
                      <a:pt x="400" y="297"/>
                    </a:cubicBezTo>
                    <a:cubicBezTo>
                      <a:pt x="399" y="296"/>
                      <a:pt x="399" y="294"/>
                      <a:pt x="399" y="294"/>
                    </a:cubicBezTo>
                    <a:cubicBezTo>
                      <a:pt x="399" y="294"/>
                      <a:pt x="400" y="295"/>
                      <a:pt x="401" y="294"/>
                    </a:cubicBezTo>
                    <a:cubicBezTo>
                      <a:pt x="401" y="294"/>
                      <a:pt x="402" y="293"/>
                      <a:pt x="402" y="292"/>
                    </a:cubicBezTo>
                    <a:cubicBezTo>
                      <a:pt x="402" y="291"/>
                      <a:pt x="401" y="291"/>
                      <a:pt x="400" y="290"/>
                    </a:cubicBezTo>
                    <a:cubicBezTo>
                      <a:pt x="400" y="290"/>
                      <a:pt x="401" y="289"/>
                      <a:pt x="402" y="288"/>
                    </a:cubicBezTo>
                    <a:cubicBezTo>
                      <a:pt x="404" y="288"/>
                      <a:pt x="405" y="286"/>
                      <a:pt x="406" y="285"/>
                    </a:cubicBezTo>
                    <a:cubicBezTo>
                      <a:pt x="408" y="284"/>
                      <a:pt x="410" y="282"/>
                      <a:pt x="410" y="282"/>
                    </a:cubicBezTo>
                    <a:cubicBezTo>
                      <a:pt x="410" y="282"/>
                      <a:pt x="412" y="283"/>
                      <a:pt x="413" y="283"/>
                    </a:cubicBezTo>
                    <a:cubicBezTo>
                      <a:pt x="413" y="283"/>
                      <a:pt x="414" y="284"/>
                      <a:pt x="414" y="284"/>
                    </a:cubicBezTo>
                    <a:cubicBezTo>
                      <a:pt x="415" y="285"/>
                      <a:pt x="416" y="285"/>
                      <a:pt x="416" y="285"/>
                    </a:cubicBezTo>
                    <a:cubicBezTo>
                      <a:pt x="417" y="285"/>
                      <a:pt x="418" y="287"/>
                      <a:pt x="418" y="288"/>
                    </a:cubicBezTo>
                    <a:cubicBezTo>
                      <a:pt x="418" y="289"/>
                      <a:pt x="418" y="289"/>
                      <a:pt x="418" y="289"/>
                    </a:cubicBezTo>
                    <a:cubicBezTo>
                      <a:pt x="418" y="290"/>
                      <a:pt x="417" y="290"/>
                      <a:pt x="418" y="290"/>
                    </a:cubicBezTo>
                    <a:cubicBezTo>
                      <a:pt x="419" y="291"/>
                      <a:pt x="419" y="291"/>
                      <a:pt x="419" y="292"/>
                    </a:cubicBezTo>
                    <a:cubicBezTo>
                      <a:pt x="419" y="293"/>
                      <a:pt x="420" y="294"/>
                      <a:pt x="422" y="294"/>
                    </a:cubicBezTo>
                    <a:cubicBezTo>
                      <a:pt x="423" y="293"/>
                      <a:pt x="424" y="294"/>
                      <a:pt x="424" y="294"/>
                    </a:cubicBezTo>
                    <a:cubicBezTo>
                      <a:pt x="424" y="294"/>
                      <a:pt x="425" y="296"/>
                      <a:pt x="428" y="296"/>
                    </a:cubicBezTo>
                    <a:cubicBezTo>
                      <a:pt x="430" y="298"/>
                      <a:pt x="430" y="298"/>
                      <a:pt x="430" y="298"/>
                    </a:cubicBezTo>
                    <a:cubicBezTo>
                      <a:pt x="430" y="299"/>
                      <a:pt x="430" y="299"/>
                      <a:pt x="430" y="299"/>
                    </a:cubicBezTo>
                    <a:cubicBezTo>
                      <a:pt x="430" y="299"/>
                      <a:pt x="432" y="299"/>
                      <a:pt x="432" y="300"/>
                    </a:cubicBezTo>
                    <a:cubicBezTo>
                      <a:pt x="432" y="301"/>
                      <a:pt x="434" y="302"/>
                      <a:pt x="435" y="302"/>
                    </a:cubicBezTo>
                    <a:cubicBezTo>
                      <a:pt x="437" y="303"/>
                      <a:pt x="440" y="303"/>
                      <a:pt x="440" y="303"/>
                    </a:cubicBezTo>
                    <a:cubicBezTo>
                      <a:pt x="440" y="303"/>
                      <a:pt x="442" y="305"/>
                      <a:pt x="444" y="307"/>
                    </a:cubicBezTo>
                    <a:cubicBezTo>
                      <a:pt x="447" y="308"/>
                      <a:pt x="449" y="309"/>
                      <a:pt x="449" y="309"/>
                    </a:cubicBezTo>
                    <a:cubicBezTo>
                      <a:pt x="448" y="311"/>
                      <a:pt x="448" y="311"/>
                      <a:pt x="448" y="311"/>
                    </a:cubicBezTo>
                    <a:cubicBezTo>
                      <a:pt x="448" y="311"/>
                      <a:pt x="450" y="313"/>
                      <a:pt x="451" y="314"/>
                    </a:cubicBezTo>
                    <a:cubicBezTo>
                      <a:pt x="453" y="315"/>
                      <a:pt x="455" y="317"/>
                      <a:pt x="456" y="318"/>
                    </a:cubicBezTo>
                    <a:cubicBezTo>
                      <a:pt x="456" y="319"/>
                      <a:pt x="457" y="320"/>
                      <a:pt x="459" y="321"/>
                    </a:cubicBezTo>
                    <a:cubicBezTo>
                      <a:pt x="460" y="322"/>
                      <a:pt x="462" y="323"/>
                      <a:pt x="463" y="324"/>
                    </a:cubicBezTo>
                    <a:cubicBezTo>
                      <a:pt x="464" y="325"/>
                      <a:pt x="466" y="328"/>
                      <a:pt x="468" y="330"/>
                    </a:cubicBezTo>
                    <a:cubicBezTo>
                      <a:pt x="469" y="331"/>
                      <a:pt x="472" y="332"/>
                      <a:pt x="473" y="333"/>
                    </a:cubicBezTo>
                    <a:cubicBezTo>
                      <a:pt x="474" y="334"/>
                      <a:pt x="475" y="336"/>
                      <a:pt x="475" y="337"/>
                    </a:cubicBezTo>
                    <a:cubicBezTo>
                      <a:pt x="475" y="338"/>
                      <a:pt x="474" y="340"/>
                      <a:pt x="474" y="340"/>
                    </a:cubicBezTo>
                    <a:cubicBezTo>
                      <a:pt x="474" y="340"/>
                      <a:pt x="478" y="339"/>
                      <a:pt x="480" y="339"/>
                    </a:cubicBezTo>
                    <a:cubicBezTo>
                      <a:pt x="480" y="339"/>
                      <a:pt x="480" y="342"/>
                      <a:pt x="480" y="343"/>
                    </a:cubicBezTo>
                    <a:cubicBezTo>
                      <a:pt x="480" y="344"/>
                      <a:pt x="480" y="344"/>
                      <a:pt x="481" y="345"/>
                    </a:cubicBezTo>
                    <a:cubicBezTo>
                      <a:pt x="483" y="345"/>
                      <a:pt x="484" y="345"/>
                      <a:pt x="484" y="345"/>
                    </a:cubicBezTo>
                    <a:cubicBezTo>
                      <a:pt x="484" y="347"/>
                      <a:pt x="484" y="347"/>
                      <a:pt x="484" y="347"/>
                    </a:cubicBezTo>
                    <a:cubicBezTo>
                      <a:pt x="484" y="347"/>
                      <a:pt x="486" y="348"/>
                      <a:pt x="486" y="350"/>
                    </a:cubicBezTo>
                    <a:cubicBezTo>
                      <a:pt x="490" y="348"/>
                      <a:pt x="490" y="348"/>
                      <a:pt x="490" y="348"/>
                    </a:cubicBezTo>
                    <a:cubicBezTo>
                      <a:pt x="490" y="348"/>
                      <a:pt x="492" y="350"/>
                      <a:pt x="494" y="350"/>
                    </a:cubicBezTo>
                    <a:cubicBezTo>
                      <a:pt x="496" y="350"/>
                      <a:pt x="498" y="351"/>
                      <a:pt x="499" y="351"/>
                    </a:cubicBezTo>
                    <a:cubicBezTo>
                      <a:pt x="499" y="351"/>
                      <a:pt x="501" y="351"/>
                      <a:pt x="503" y="351"/>
                    </a:cubicBezTo>
                    <a:cubicBezTo>
                      <a:pt x="504" y="351"/>
                      <a:pt x="505" y="351"/>
                      <a:pt x="506" y="352"/>
                    </a:cubicBezTo>
                    <a:cubicBezTo>
                      <a:pt x="506" y="353"/>
                      <a:pt x="508" y="353"/>
                      <a:pt x="509" y="352"/>
                    </a:cubicBezTo>
                    <a:cubicBezTo>
                      <a:pt x="511" y="355"/>
                      <a:pt x="511" y="355"/>
                      <a:pt x="511" y="355"/>
                    </a:cubicBezTo>
                    <a:cubicBezTo>
                      <a:pt x="511" y="355"/>
                      <a:pt x="512" y="355"/>
                      <a:pt x="514" y="355"/>
                    </a:cubicBezTo>
                    <a:cubicBezTo>
                      <a:pt x="515" y="353"/>
                      <a:pt x="515" y="353"/>
                      <a:pt x="515" y="353"/>
                    </a:cubicBezTo>
                    <a:cubicBezTo>
                      <a:pt x="515" y="353"/>
                      <a:pt x="517" y="355"/>
                      <a:pt x="517" y="355"/>
                    </a:cubicBezTo>
                    <a:cubicBezTo>
                      <a:pt x="518" y="356"/>
                      <a:pt x="519" y="357"/>
                      <a:pt x="519" y="359"/>
                    </a:cubicBezTo>
                    <a:cubicBezTo>
                      <a:pt x="519" y="360"/>
                      <a:pt x="518" y="362"/>
                      <a:pt x="518" y="363"/>
                    </a:cubicBezTo>
                    <a:cubicBezTo>
                      <a:pt x="519" y="364"/>
                      <a:pt x="520" y="366"/>
                      <a:pt x="520" y="367"/>
                    </a:cubicBezTo>
                    <a:cubicBezTo>
                      <a:pt x="520" y="368"/>
                      <a:pt x="521" y="369"/>
                      <a:pt x="522" y="371"/>
                    </a:cubicBezTo>
                    <a:cubicBezTo>
                      <a:pt x="524" y="373"/>
                      <a:pt x="525" y="374"/>
                      <a:pt x="525" y="374"/>
                    </a:cubicBezTo>
                    <a:cubicBezTo>
                      <a:pt x="525" y="374"/>
                      <a:pt x="525" y="375"/>
                      <a:pt x="525" y="377"/>
                    </a:cubicBezTo>
                    <a:cubicBezTo>
                      <a:pt x="524" y="378"/>
                      <a:pt x="524" y="380"/>
                      <a:pt x="524" y="381"/>
                    </a:cubicBezTo>
                    <a:cubicBezTo>
                      <a:pt x="524" y="383"/>
                      <a:pt x="524" y="384"/>
                      <a:pt x="523" y="387"/>
                    </a:cubicBezTo>
                    <a:cubicBezTo>
                      <a:pt x="522" y="389"/>
                      <a:pt x="520" y="391"/>
                      <a:pt x="520" y="391"/>
                    </a:cubicBezTo>
                    <a:cubicBezTo>
                      <a:pt x="520" y="391"/>
                      <a:pt x="520" y="392"/>
                      <a:pt x="519" y="392"/>
                    </a:cubicBezTo>
                    <a:cubicBezTo>
                      <a:pt x="519" y="392"/>
                      <a:pt x="519" y="391"/>
                      <a:pt x="519" y="391"/>
                    </a:cubicBezTo>
                    <a:cubicBezTo>
                      <a:pt x="519" y="390"/>
                      <a:pt x="518" y="390"/>
                      <a:pt x="518" y="391"/>
                    </a:cubicBezTo>
                    <a:cubicBezTo>
                      <a:pt x="518" y="392"/>
                      <a:pt x="518" y="392"/>
                      <a:pt x="517" y="392"/>
                    </a:cubicBezTo>
                    <a:cubicBezTo>
                      <a:pt x="516" y="392"/>
                      <a:pt x="516" y="392"/>
                      <a:pt x="515" y="391"/>
                    </a:cubicBezTo>
                    <a:cubicBezTo>
                      <a:pt x="515" y="390"/>
                      <a:pt x="515" y="388"/>
                      <a:pt x="514" y="388"/>
                    </a:cubicBezTo>
                    <a:cubicBezTo>
                      <a:pt x="513" y="387"/>
                      <a:pt x="512" y="386"/>
                      <a:pt x="513" y="386"/>
                    </a:cubicBezTo>
                    <a:cubicBezTo>
                      <a:pt x="513" y="385"/>
                      <a:pt x="513" y="385"/>
                      <a:pt x="513" y="385"/>
                    </a:cubicBezTo>
                    <a:cubicBezTo>
                      <a:pt x="513" y="385"/>
                      <a:pt x="512" y="385"/>
                      <a:pt x="511" y="384"/>
                    </a:cubicBezTo>
                    <a:cubicBezTo>
                      <a:pt x="510" y="384"/>
                      <a:pt x="510" y="383"/>
                      <a:pt x="510" y="382"/>
                    </a:cubicBezTo>
                    <a:cubicBezTo>
                      <a:pt x="511" y="381"/>
                      <a:pt x="511" y="381"/>
                      <a:pt x="511" y="380"/>
                    </a:cubicBezTo>
                    <a:cubicBezTo>
                      <a:pt x="511" y="379"/>
                      <a:pt x="511" y="379"/>
                      <a:pt x="512" y="379"/>
                    </a:cubicBezTo>
                    <a:cubicBezTo>
                      <a:pt x="513" y="379"/>
                      <a:pt x="513" y="379"/>
                      <a:pt x="513" y="379"/>
                    </a:cubicBezTo>
                    <a:cubicBezTo>
                      <a:pt x="513" y="379"/>
                      <a:pt x="511" y="378"/>
                      <a:pt x="511" y="377"/>
                    </a:cubicBezTo>
                    <a:cubicBezTo>
                      <a:pt x="511" y="376"/>
                      <a:pt x="510" y="375"/>
                      <a:pt x="510" y="374"/>
                    </a:cubicBezTo>
                    <a:cubicBezTo>
                      <a:pt x="510" y="373"/>
                      <a:pt x="509" y="372"/>
                      <a:pt x="509" y="371"/>
                    </a:cubicBezTo>
                    <a:cubicBezTo>
                      <a:pt x="509" y="370"/>
                      <a:pt x="507" y="368"/>
                      <a:pt x="506" y="367"/>
                    </a:cubicBezTo>
                    <a:cubicBezTo>
                      <a:pt x="505" y="366"/>
                      <a:pt x="504" y="365"/>
                      <a:pt x="503" y="365"/>
                    </a:cubicBezTo>
                    <a:cubicBezTo>
                      <a:pt x="503" y="364"/>
                      <a:pt x="502" y="364"/>
                      <a:pt x="501" y="363"/>
                    </a:cubicBezTo>
                    <a:cubicBezTo>
                      <a:pt x="501" y="362"/>
                      <a:pt x="500" y="362"/>
                      <a:pt x="500" y="363"/>
                    </a:cubicBezTo>
                    <a:cubicBezTo>
                      <a:pt x="499" y="363"/>
                      <a:pt x="499" y="365"/>
                      <a:pt x="498" y="364"/>
                    </a:cubicBezTo>
                    <a:cubicBezTo>
                      <a:pt x="498" y="364"/>
                      <a:pt x="497" y="363"/>
                      <a:pt x="496" y="365"/>
                    </a:cubicBezTo>
                    <a:cubicBezTo>
                      <a:pt x="495" y="367"/>
                      <a:pt x="494" y="368"/>
                      <a:pt x="494" y="368"/>
                    </a:cubicBezTo>
                    <a:cubicBezTo>
                      <a:pt x="493" y="369"/>
                      <a:pt x="491" y="370"/>
                      <a:pt x="492" y="370"/>
                    </a:cubicBezTo>
                    <a:cubicBezTo>
                      <a:pt x="493" y="370"/>
                      <a:pt x="494" y="369"/>
                      <a:pt x="494" y="370"/>
                    </a:cubicBezTo>
                    <a:cubicBezTo>
                      <a:pt x="494" y="371"/>
                      <a:pt x="494" y="373"/>
                      <a:pt x="495" y="374"/>
                    </a:cubicBezTo>
                    <a:cubicBezTo>
                      <a:pt x="495" y="375"/>
                      <a:pt x="495" y="375"/>
                      <a:pt x="494" y="376"/>
                    </a:cubicBezTo>
                    <a:cubicBezTo>
                      <a:pt x="494" y="376"/>
                      <a:pt x="493" y="376"/>
                      <a:pt x="493" y="376"/>
                    </a:cubicBezTo>
                    <a:cubicBezTo>
                      <a:pt x="493" y="376"/>
                      <a:pt x="494" y="377"/>
                      <a:pt x="494" y="377"/>
                    </a:cubicBezTo>
                    <a:cubicBezTo>
                      <a:pt x="494" y="378"/>
                      <a:pt x="494" y="379"/>
                      <a:pt x="493" y="379"/>
                    </a:cubicBezTo>
                    <a:cubicBezTo>
                      <a:pt x="491" y="379"/>
                      <a:pt x="491" y="379"/>
                      <a:pt x="490" y="378"/>
                    </a:cubicBezTo>
                    <a:cubicBezTo>
                      <a:pt x="489" y="376"/>
                      <a:pt x="489" y="375"/>
                      <a:pt x="488" y="375"/>
                    </a:cubicBezTo>
                    <a:cubicBezTo>
                      <a:pt x="487" y="374"/>
                      <a:pt x="487" y="374"/>
                      <a:pt x="487" y="374"/>
                    </a:cubicBezTo>
                    <a:cubicBezTo>
                      <a:pt x="487" y="374"/>
                      <a:pt x="489" y="374"/>
                      <a:pt x="489" y="374"/>
                    </a:cubicBezTo>
                    <a:cubicBezTo>
                      <a:pt x="488" y="373"/>
                      <a:pt x="488" y="372"/>
                      <a:pt x="489" y="372"/>
                    </a:cubicBezTo>
                    <a:cubicBezTo>
                      <a:pt x="490" y="372"/>
                      <a:pt x="491" y="372"/>
                      <a:pt x="491" y="372"/>
                    </a:cubicBezTo>
                    <a:cubicBezTo>
                      <a:pt x="491" y="372"/>
                      <a:pt x="489" y="371"/>
                      <a:pt x="489" y="371"/>
                    </a:cubicBezTo>
                    <a:cubicBezTo>
                      <a:pt x="490" y="370"/>
                      <a:pt x="490" y="369"/>
                      <a:pt x="489" y="369"/>
                    </a:cubicBezTo>
                    <a:cubicBezTo>
                      <a:pt x="489" y="368"/>
                      <a:pt x="489" y="368"/>
                      <a:pt x="490" y="368"/>
                    </a:cubicBezTo>
                    <a:cubicBezTo>
                      <a:pt x="490" y="368"/>
                      <a:pt x="490" y="367"/>
                      <a:pt x="490" y="366"/>
                    </a:cubicBezTo>
                    <a:cubicBezTo>
                      <a:pt x="489" y="365"/>
                      <a:pt x="489" y="364"/>
                      <a:pt x="489" y="363"/>
                    </a:cubicBezTo>
                    <a:cubicBezTo>
                      <a:pt x="489" y="362"/>
                      <a:pt x="489" y="361"/>
                      <a:pt x="490" y="361"/>
                    </a:cubicBezTo>
                    <a:cubicBezTo>
                      <a:pt x="490" y="360"/>
                      <a:pt x="491" y="360"/>
                      <a:pt x="491" y="360"/>
                    </a:cubicBezTo>
                    <a:cubicBezTo>
                      <a:pt x="492" y="360"/>
                      <a:pt x="493" y="360"/>
                      <a:pt x="493" y="360"/>
                    </a:cubicBezTo>
                    <a:cubicBezTo>
                      <a:pt x="493" y="360"/>
                      <a:pt x="492" y="359"/>
                      <a:pt x="491" y="359"/>
                    </a:cubicBezTo>
                    <a:cubicBezTo>
                      <a:pt x="489" y="360"/>
                      <a:pt x="489" y="360"/>
                      <a:pt x="488" y="359"/>
                    </a:cubicBezTo>
                    <a:cubicBezTo>
                      <a:pt x="487" y="359"/>
                      <a:pt x="487" y="357"/>
                      <a:pt x="486" y="357"/>
                    </a:cubicBezTo>
                    <a:cubicBezTo>
                      <a:pt x="486" y="357"/>
                      <a:pt x="485" y="357"/>
                      <a:pt x="484" y="357"/>
                    </a:cubicBezTo>
                    <a:cubicBezTo>
                      <a:pt x="483" y="357"/>
                      <a:pt x="483" y="356"/>
                      <a:pt x="482" y="355"/>
                    </a:cubicBezTo>
                    <a:cubicBezTo>
                      <a:pt x="482" y="355"/>
                      <a:pt x="480" y="355"/>
                      <a:pt x="480" y="354"/>
                    </a:cubicBezTo>
                    <a:cubicBezTo>
                      <a:pt x="479" y="354"/>
                      <a:pt x="479" y="352"/>
                      <a:pt x="479" y="351"/>
                    </a:cubicBezTo>
                    <a:cubicBezTo>
                      <a:pt x="479" y="351"/>
                      <a:pt x="478" y="352"/>
                      <a:pt x="478" y="353"/>
                    </a:cubicBezTo>
                    <a:cubicBezTo>
                      <a:pt x="477" y="353"/>
                      <a:pt x="475" y="353"/>
                      <a:pt x="475" y="352"/>
                    </a:cubicBezTo>
                    <a:cubicBezTo>
                      <a:pt x="476" y="351"/>
                      <a:pt x="476" y="352"/>
                      <a:pt x="477" y="351"/>
                    </a:cubicBezTo>
                    <a:cubicBezTo>
                      <a:pt x="477" y="351"/>
                      <a:pt x="476" y="351"/>
                      <a:pt x="476" y="350"/>
                    </a:cubicBezTo>
                    <a:cubicBezTo>
                      <a:pt x="475" y="350"/>
                      <a:pt x="475" y="349"/>
                      <a:pt x="475" y="349"/>
                    </a:cubicBezTo>
                    <a:cubicBezTo>
                      <a:pt x="476" y="348"/>
                      <a:pt x="476" y="347"/>
                      <a:pt x="474" y="348"/>
                    </a:cubicBezTo>
                    <a:cubicBezTo>
                      <a:pt x="473" y="348"/>
                      <a:pt x="473" y="350"/>
                      <a:pt x="472" y="349"/>
                    </a:cubicBezTo>
                    <a:cubicBezTo>
                      <a:pt x="471" y="348"/>
                      <a:pt x="471" y="348"/>
                      <a:pt x="470" y="348"/>
                    </a:cubicBezTo>
                    <a:cubicBezTo>
                      <a:pt x="470" y="347"/>
                      <a:pt x="469" y="347"/>
                      <a:pt x="468" y="347"/>
                    </a:cubicBezTo>
                    <a:cubicBezTo>
                      <a:pt x="468" y="346"/>
                      <a:pt x="467" y="345"/>
                      <a:pt x="467" y="345"/>
                    </a:cubicBezTo>
                    <a:cubicBezTo>
                      <a:pt x="467" y="345"/>
                      <a:pt x="468" y="345"/>
                      <a:pt x="469" y="345"/>
                    </a:cubicBezTo>
                    <a:cubicBezTo>
                      <a:pt x="470" y="345"/>
                      <a:pt x="470" y="345"/>
                      <a:pt x="469" y="344"/>
                    </a:cubicBezTo>
                    <a:cubicBezTo>
                      <a:pt x="469" y="343"/>
                      <a:pt x="468" y="342"/>
                      <a:pt x="468" y="342"/>
                    </a:cubicBezTo>
                    <a:cubicBezTo>
                      <a:pt x="467" y="343"/>
                      <a:pt x="467" y="344"/>
                      <a:pt x="467" y="344"/>
                    </a:cubicBezTo>
                    <a:cubicBezTo>
                      <a:pt x="466" y="344"/>
                      <a:pt x="465" y="344"/>
                      <a:pt x="464" y="344"/>
                    </a:cubicBezTo>
                    <a:cubicBezTo>
                      <a:pt x="463" y="344"/>
                      <a:pt x="463" y="344"/>
                      <a:pt x="463" y="343"/>
                    </a:cubicBezTo>
                    <a:cubicBezTo>
                      <a:pt x="463" y="342"/>
                      <a:pt x="462" y="341"/>
                      <a:pt x="462" y="342"/>
                    </a:cubicBezTo>
                    <a:cubicBezTo>
                      <a:pt x="461" y="342"/>
                      <a:pt x="461" y="344"/>
                      <a:pt x="461" y="344"/>
                    </a:cubicBezTo>
                    <a:cubicBezTo>
                      <a:pt x="460" y="344"/>
                      <a:pt x="459" y="343"/>
                      <a:pt x="458" y="343"/>
                    </a:cubicBezTo>
                    <a:cubicBezTo>
                      <a:pt x="457" y="343"/>
                      <a:pt x="458" y="343"/>
                      <a:pt x="457" y="342"/>
                    </a:cubicBezTo>
                    <a:cubicBezTo>
                      <a:pt x="457" y="341"/>
                      <a:pt x="456" y="340"/>
                      <a:pt x="457" y="340"/>
                    </a:cubicBezTo>
                    <a:cubicBezTo>
                      <a:pt x="458" y="340"/>
                      <a:pt x="458" y="340"/>
                      <a:pt x="458" y="339"/>
                    </a:cubicBezTo>
                    <a:cubicBezTo>
                      <a:pt x="459" y="339"/>
                      <a:pt x="460" y="339"/>
                      <a:pt x="460" y="339"/>
                    </a:cubicBezTo>
                    <a:cubicBezTo>
                      <a:pt x="461" y="339"/>
                      <a:pt x="460" y="338"/>
                      <a:pt x="461" y="338"/>
                    </a:cubicBezTo>
                    <a:cubicBezTo>
                      <a:pt x="461" y="338"/>
                      <a:pt x="462" y="337"/>
                      <a:pt x="461" y="337"/>
                    </a:cubicBezTo>
                    <a:cubicBezTo>
                      <a:pt x="460" y="337"/>
                      <a:pt x="459" y="338"/>
                      <a:pt x="458" y="338"/>
                    </a:cubicBezTo>
                    <a:cubicBezTo>
                      <a:pt x="457" y="338"/>
                      <a:pt x="456" y="338"/>
                      <a:pt x="457" y="337"/>
                    </a:cubicBezTo>
                    <a:cubicBezTo>
                      <a:pt x="457" y="337"/>
                      <a:pt x="457" y="337"/>
                      <a:pt x="456" y="336"/>
                    </a:cubicBezTo>
                    <a:cubicBezTo>
                      <a:pt x="455" y="335"/>
                      <a:pt x="455" y="335"/>
                      <a:pt x="455" y="334"/>
                    </a:cubicBezTo>
                    <a:cubicBezTo>
                      <a:pt x="455" y="334"/>
                      <a:pt x="455" y="332"/>
                      <a:pt x="455" y="332"/>
                    </a:cubicBezTo>
                    <a:cubicBezTo>
                      <a:pt x="455" y="332"/>
                      <a:pt x="454" y="333"/>
                      <a:pt x="453" y="333"/>
                    </a:cubicBezTo>
                    <a:cubicBezTo>
                      <a:pt x="452" y="333"/>
                      <a:pt x="452" y="333"/>
                      <a:pt x="452" y="332"/>
                    </a:cubicBezTo>
                    <a:cubicBezTo>
                      <a:pt x="451" y="331"/>
                      <a:pt x="451" y="330"/>
                      <a:pt x="451" y="330"/>
                    </a:cubicBezTo>
                    <a:cubicBezTo>
                      <a:pt x="452" y="329"/>
                      <a:pt x="452" y="329"/>
                      <a:pt x="453" y="329"/>
                    </a:cubicBezTo>
                    <a:cubicBezTo>
                      <a:pt x="453" y="330"/>
                      <a:pt x="454" y="330"/>
                      <a:pt x="455" y="330"/>
                    </a:cubicBezTo>
                    <a:cubicBezTo>
                      <a:pt x="456" y="330"/>
                      <a:pt x="457" y="331"/>
                      <a:pt x="458" y="331"/>
                    </a:cubicBezTo>
                    <a:cubicBezTo>
                      <a:pt x="458" y="331"/>
                      <a:pt x="459" y="331"/>
                      <a:pt x="460" y="332"/>
                    </a:cubicBezTo>
                    <a:cubicBezTo>
                      <a:pt x="460" y="332"/>
                      <a:pt x="459" y="330"/>
                      <a:pt x="458" y="330"/>
                    </a:cubicBezTo>
                    <a:cubicBezTo>
                      <a:pt x="457" y="329"/>
                      <a:pt x="455" y="329"/>
                      <a:pt x="455" y="328"/>
                    </a:cubicBezTo>
                    <a:cubicBezTo>
                      <a:pt x="454" y="328"/>
                      <a:pt x="454" y="328"/>
                      <a:pt x="453" y="328"/>
                    </a:cubicBezTo>
                    <a:cubicBezTo>
                      <a:pt x="452" y="328"/>
                      <a:pt x="452" y="328"/>
                      <a:pt x="451" y="327"/>
                    </a:cubicBezTo>
                    <a:cubicBezTo>
                      <a:pt x="451" y="326"/>
                      <a:pt x="450" y="324"/>
                      <a:pt x="451" y="324"/>
                    </a:cubicBezTo>
                    <a:cubicBezTo>
                      <a:pt x="451" y="324"/>
                      <a:pt x="452" y="324"/>
                      <a:pt x="453" y="324"/>
                    </a:cubicBezTo>
                    <a:cubicBezTo>
                      <a:pt x="453" y="324"/>
                      <a:pt x="454" y="324"/>
                      <a:pt x="454" y="324"/>
                    </a:cubicBezTo>
                    <a:cubicBezTo>
                      <a:pt x="454" y="324"/>
                      <a:pt x="452" y="323"/>
                      <a:pt x="451" y="323"/>
                    </a:cubicBezTo>
                    <a:cubicBezTo>
                      <a:pt x="451" y="323"/>
                      <a:pt x="450" y="324"/>
                      <a:pt x="450" y="325"/>
                    </a:cubicBezTo>
                    <a:cubicBezTo>
                      <a:pt x="450" y="326"/>
                      <a:pt x="451" y="328"/>
                      <a:pt x="450" y="328"/>
                    </a:cubicBezTo>
                    <a:cubicBezTo>
                      <a:pt x="449" y="328"/>
                      <a:pt x="449" y="327"/>
                      <a:pt x="448" y="326"/>
                    </a:cubicBezTo>
                    <a:cubicBezTo>
                      <a:pt x="448" y="326"/>
                      <a:pt x="447" y="325"/>
                      <a:pt x="447" y="324"/>
                    </a:cubicBezTo>
                    <a:cubicBezTo>
                      <a:pt x="447" y="324"/>
                      <a:pt x="447" y="323"/>
                      <a:pt x="448" y="324"/>
                    </a:cubicBezTo>
                    <a:cubicBezTo>
                      <a:pt x="448" y="324"/>
                      <a:pt x="449" y="324"/>
                      <a:pt x="449" y="323"/>
                    </a:cubicBezTo>
                    <a:cubicBezTo>
                      <a:pt x="449" y="322"/>
                      <a:pt x="448" y="322"/>
                      <a:pt x="448" y="322"/>
                    </a:cubicBezTo>
                    <a:cubicBezTo>
                      <a:pt x="448" y="322"/>
                      <a:pt x="447" y="321"/>
                      <a:pt x="447" y="321"/>
                    </a:cubicBezTo>
                    <a:cubicBezTo>
                      <a:pt x="447" y="320"/>
                      <a:pt x="448" y="317"/>
                      <a:pt x="447" y="318"/>
                    </a:cubicBezTo>
                    <a:cubicBezTo>
                      <a:pt x="446" y="319"/>
                      <a:pt x="446" y="320"/>
                      <a:pt x="446" y="321"/>
                    </a:cubicBezTo>
                    <a:cubicBezTo>
                      <a:pt x="446" y="321"/>
                      <a:pt x="447" y="322"/>
                      <a:pt x="446" y="323"/>
                    </a:cubicBezTo>
                    <a:cubicBezTo>
                      <a:pt x="446" y="323"/>
                      <a:pt x="446" y="324"/>
                      <a:pt x="445" y="323"/>
                    </a:cubicBezTo>
                    <a:cubicBezTo>
                      <a:pt x="444" y="323"/>
                      <a:pt x="443" y="322"/>
                      <a:pt x="443" y="321"/>
                    </a:cubicBezTo>
                    <a:cubicBezTo>
                      <a:pt x="442" y="321"/>
                      <a:pt x="442" y="320"/>
                      <a:pt x="441" y="319"/>
                    </a:cubicBezTo>
                    <a:cubicBezTo>
                      <a:pt x="441" y="319"/>
                      <a:pt x="441" y="318"/>
                      <a:pt x="441" y="317"/>
                    </a:cubicBezTo>
                    <a:cubicBezTo>
                      <a:pt x="441" y="316"/>
                      <a:pt x="441" y="316"/>
                      <a:pt x="442" y="316"/>
                    </a:cubicBezTo>
                    <a:cubicBezTo>
                      <a:pt x="442" y="316"/>
                      <a:pt x="443" y="315"/>
                      <a:pt x="443" y="315"/>
                    </a:cubicBezTo>
                    <a:cubicBezTo>
                      <a:pt x="444" y="314"/>
                      <a:pt x="443" y="315"/>
                      <a:pt x="442" y="314"/>
                    </a:cubicBezTo>
                    <a:cubicBezTo>
                      <a:pt x="441" y="314"/>
                      <a:pt x="441" y="314"/>
                      <a:pt x="441" y="313"/>
                    </a:cubicBezTo>
                    <a:cubicBezTo>
                      <a:pt x="441" y="313"/>
                      <a:pt x="441" y="312"/>
                      <a:pt x="441" y="311"/>
                    </a:cubicBezTo>
                    <a:cubicBezTo>
                      <a:pt x="441" y="311"/>
                      <a:pt x="441" y="310"/>
                      <a:pt x="441" y="310"/>
                    </a:cubicBezTo>
                    <a:cubicBezTo>
                      <a:pt x="442" y="309"/>
                      <a:pt x="443" y="309"/>
                      <a:pt x="443" y="309"/>
                    </a:cubicBezTo>
                    <a:cubicBezTo>
                      <a:pt x="443" y="309"/>
                      <a:pt x="441" y="309"/>
                      <a:pt x="441" y="309"/>
                    </a:cubicBezTo>
                    <a:cubicBezTo>
                      <a:pt x="441" y="308"/>
                      <a:pt x="440" y="310"/>
                      <a:pt x="440" y="311"/>
                    </a:cubicBezTo>
                    <a:cubicBezTo>
                      <a:pt x="440" y="311"/>
                      <a:pt x="440" y="313"/>
                      <a:pt x="440" y="313"/>
                    </a:cubicBezTo>
                    <a:cubicBezTo>
                      <a:pt x="440" y="314"/>
                      <a:pt x="440" y="314"/>
                      <a:pt x="440" y="315"/>
                    </a:cubicBezTo>
                    <a:cubicBezTo>
                      <a:pt x="440" y="316"/>
                      <a:pt x="439" y="316"/>
                      <a:pt x="439" y="317"/>
                    </a:cubicBezTo>
                    <a:cubicBezTo>
                      <a:pt x="440" y="317"/>
                      <a:pt x="440" y="317"/>
                      <a:pt x="440" y="318"/>
                    </a:cubicBezTo>
                    <a:cubicBezTo>
                      <a:pt x="440" y="319"/>
                      <a:pt x="439" y="319"/>
                      <a:pt x="438" y="319"/>
                    </a:cubicBezTo>
                    <a:cubicBezTo>
                      <a:pt x="437" y="319"/>
                      <a:pt x="437" y="318"/>
                      <a:pt x="436" y="318"/>
                    </a:cubicBezTo>
                    <a:cubicBezTo>
                      <a:pt x="435" y="317"/>
                      <a:pt x="434" y="316"/>
                      <a:pt x="433" y="317"/>
                    </a:cubicBezTo>
                    <a:cubicBezTo>
                      <a:pt x="432" y="317"/>
                      <a:pt x="431" y="317"/>
                      <a:pt x="430" y="316"/>
                    </a:cubicBezTo>
                    <a:cubicBezTo>
                      <a:pt x="430" y="316"/>
                      <a:pt x="430" y="315"/>
                      <a:pt x="429" y="314"/>
                    </a:cubicBezTo>
                    <a:cubicBezTo>
                      <a:pt x="428" y="313"/>
                      <a:pt x="428" y="313"/>
                      <a:pt x="427" y="312"/>
                    </a:cubicBezTo>
                    <a:cubicBezTo>
                      <a:pt x="426" y="311"/>
                      <a:pt x="425" y="310"/>
                      <a:pt x="425" y="310"/>
                    </a:cubicBezTo>
                    <a:cubicBezTo>
                      <a:pt x="426" y="309"/>
                      <a:pt x="425" y="309"/>
                      <a:pt x="425" y="308"/>
                    </a:cubicBezTo>
                    <a:cubicBezTo>
                      <a:pt x="425" y="307"/>
                      <a:pt x="423" y="305"/>
                      <a:pt x="424" y="306"/>
                    </a:cubicBezTo>
                    <a:cubicBezTo>
                      <a:pt x="424" y="307"/>
                      <a:pt x="424" y="308"/>
                      <a:pt x="423" y="308"/>
                    </a:cubicBezTo>
                    <a:cubicBezTo>
                      <a:pt x="422" y="307"/>
                      <a:pt x="422" y="306"/>
                      <a:pt x="422" y="306"/>
                    </a:cubicBezTo>
                    <a:cubicBezTo>
                      <a:pt x="421" y="305"/>
                      <a:pt x="420" y="301"/>
                      <a:pt x="419" y="300"/>
                    </a:cubicBezTo>
                    <a:cubicBezTo>
                      <a:pt x="418" y="299"/>
                      <a:pt x="417" y="298"/>
                      <a:pt x="416" y="297"/>
                    </a:cubicBezTo>
                    <a:cubicBezTo>
                      <a:pt x="415" y="296"/>
                      <a:pt x="415" y="295"/>
                      <a:pt x="415" y="294"/>
                    </a:cubicBezTo>
                    <a:cubicBezTo>
                      <a:pt x="414" y="293"/>
                      <a:pt x="414" y="289"/>
                      <a:pt x="414" y="291"/>
                    </a:cubicBezTo>
                    <a:cubicBezTo>
                      <a:pt x="414" y="292"/>
                      <a:pt x="414" y="296"/>
                      <a:pt x="413" y="295"/>
                    </a:cubicBezTo>
                    <a:cubicBezTo>
                      <a:pt x="412" y="294"/>
                      <a:pt x="410" y="293"/>
                      <a:pt x="411" y="294"/>
                    </a:cubicBezTo>
                    <a:cubicBezTo>
                      <a:pt x="412" y="295"/>
                      <a:pt x="414" y="296"/>
                      <a:pt x="414" y="296"/>
                    </a:cubicBezTo>
                    <a:cubicBezTo>
                      <a:pt x="415" y="297"/>
                      <a:pt x="414" y="297"/>
                      <a:pt x="414" y="297"/>
                    </a:cubicBezTo>
                    <a:cubicBezTo>
                      <a:pt x="413" y="297"/>
                      <a:pt x="413" y="298"/>
                      <a:pt x="414" y="298"/>
                    </a:cubicBezTo>
                    <a:cubicBezTo>
                      <a:pt x="414" y="299"/>
                      <a:pt x="415" y="300"/>
                      <a:pt x="416" y="300"/>
                    </a:cubicBezTo>
                    <a:cubicBezTo>
                      <a:pt x="416" y="300"/>
                      <a:pt x="416" y="301"/>
                      <a:pt x="416" y="302"/>
                    </a:cubicBezTo>
                    <a:cubicBezTo>
                      <a:pt x="416" y="303"/>
                      <a:pt x="417" y="303"/>
                      <a:pt x="418" y="305"/>
                    </a:cubicBezTo>
                    <a:cubicBezTo>
                      <a:pt x="419" y="306"/>
                      <a:pt x="419" y="307"/>
                      <a:pt x="420" y="307"/>
                    </a:cubicBezTo>
                    <a:cubicBezTo>
                      <a:pt x="420" y="308"/>
                      <a:pt x="421" y="309"/>
                      <a:pt x="421" y="310"/>
                    </a:cubicBezTo>
                    <a:cubicBezTo>
                      <a:pt x="421" y="310"/>
                      <a:pt x="421" y="310"/>
                      <a:pt x="422" y="311"/>
                    </a:cubicBezTo>
                    <a:cubicBezTo>
                      <a:pt x="423" y="311"/>
                      <a:pt x="423" y="312"/>
                      <a:pt x="422" y="312"/>
                    </a:cubicBezTo>
                    <a:cubicBezTo>
                      <a:pt x="422" y="312"/>
                      <a:pt x="421" y="312"/>
                      <a:pt x="422" y="313"/>
                    </a:cubicBezTo>
                    <a:cubicBezTo>
                      <a:pt x="423" y="314"/>
                      <a:pt x="425" y="316"/>
                      <a:pt x="425" y="317"/>
                    </a:cubicBezTo>
                    <a:cubicBezTo>
                      <a:pt x="426" y="318"/>
                      <a:pt x="427" y="319"/>
                      <a:pt x="427" y="320"/>
                    </a:cubicBezTo>
                    <a:cubicBezTo>
                      <a:pt x="426" y="321"/>
                      <a:pt x="426" y="321"/>
                      <a:pt x="426" y="322"/>
                    </a:cubicBezTo>
                    <a:cubicBezTo>
                      <a:pt x="427" y="323"/>
                      <a:pt x="426" y="323"/>
                      <a:pt x="425" y="323"/>
                    </a:cubicBezTo>
                    <a:cubicBezTo>
                      <a:pt x="424" y="322"/>
                      <a:pt x="423" y="321"/>
                      <a:pt x="422" y="320"/>
                    </a:cubicBezTo>
                    <a:cubicBezTo>
                      <a:pt x="421" y="319"/>
                      <a:pt x="421" y="318"/>
                      <a:pt x="420" y="318"/>
                    </a:cubicBezTo>
                    <a:cubicBezTo>
                      <a:pt x="420" y="317"/>
                      <a:pt x="418" y="316"/>
                      <a:pt x="419" y="316"/>
                    </a:cubicBezTo>
                    <a:cubicBezTo>
                      <a:pt x="419" y="317"/>
                      <a:pt x="421" y="320"/>
                      <a:pt x="420" y="319"/>
                    </a:cubicBezTo>
                    <a:cubicBezTo>
                      <a:pt x="418" y="319"/>
                      <a:pt x="418" y="319"/>
                      <a:pt x="417" y="320"/>
                    </a:cubicBezTo>
                    <a:cubicBezTo>
                      <a:pt x="416" y="320"/>
                      <a:pt x="415" y="321"/>
                      <a:pt x="415" y="321"/>
                    </a:cubicBezTo>
                    <a:cubicBezTo>
                      <a:pt x="414" y="321"/>
                      <a:pt x="415" y="320"/>
                      <a:pt x="414" y="319"/>
                    </a:cubicBezTo>
                    <a:cubicBezTo>
                      <a:pt x="414" y="318"/>
                      <a:pt x="414" y="317"/>
                      <a:pt x="414" y="317"/>
                    </a:cubicBezTo>
                    <a:cubicBezTo>
                      <a:pt x="414" y="316"/>
                      <a:pt x="414" y="316"/>
                      <a:pt x="413" y="315"/>
                    </a:cubicBezTo>
                    <a:cubicBezTo>
                      <a:pt x="412" y="314"/>
                      <a:pt x="411" y="312"/>
                      <a:pt x="410" y="312"/>
                    </a:cubicBezTo>
                    <a:cubicBezTo>
                      <a:pt x="409" y="311"/>
                      <a:pt x="408" y="311"/>
                      <a:pt x="409" y="310"/>
                    </a:cubicBezTo>
                    <a:cubicBezTo>
                      <a:pt x="410" y="309"/>
                      <a:pt x="410" y="309"/>
                      <a:pt x="409" y="308"/>
                    </a:cubicBezTo>
                    <a:cubicBezTo>
                      <a:pt x="409" y="308"/>
                      <a:pt x="409" y="308"/>
                      <a:pt x="408" y="307"/>
                    </a:cubicBezTo>
                    <a:cubicBezTo>
                      <a:pt x="408" y="306"/>
                      <a:pt x="408" y="306"/>
                      <a:pt x="407" y="305"/>
                    </a:cubicBezTo>
                    <a:cubicBezTo>
                      <a:pt x="407" y="305"/>
                      <a:pt x="405" y="304"/>
                      <a:pt x="406" y="305"/>
                    </a:cubicBezTo>
                    <a:cubicBezTo>
                      <a:pt x="406" y="306"/>
                      <a:pt x="407" y="308"/>
                      <a:pt x="408" y="309"/>
                    </a:cubicBezTo>
                    <a:cubicBezTo>
                      <a:pt x="408" y="309"/>
                      <a:pt x="408" y="311"/>
                      <a:pt x="408" y="311"/>
                    </a:cubicBezTo>
                    <a:cubicBezTo>
                      <a:pt x="408" y="312"/>
                      <a:pt x="408" y="312"/>
                      <a:pt x="407" y="312"/>
                    </a:cubicBezTo>
                    <a:cubicBezTo>
                      <a:pt x="406" y="312"/>
                      <a:pt x="404" y="312"/>
                      <a:pt x="404" y="311"/>
                    </a:cubicBezTo>
                    <a:cubicBezTo>
                      <a:pt x="403" y="311"/>
                      <a:pt x="403" y="311"/>
                      <a:pt x="403" y="310"/>
                    </a:cubicBezTo>
                    <a:cubicBezTo>
                      <a:pt x="402" y="309"/>
                      <a:pt x="401" y="307"/>
                      <a:pt x="401" y="308"/>
                    </a:cubicBezTo>
                    <a:cubicBezTo>
                      <a:pt x="401" y="309"/>
                      <a:pt x="401" y="310"/>
                      <a:pt x="401" y="308"/>
                    </a:cubicBezTo>
                    <a:cubicBezTo>
                      <a:pt x="400" y="307"/>
                      <a:pt x="398" y="306"/>
                      <a:pt x="399" y="308"/>
                    </a:cubicBezTo>
                    <a:cubicBezTo>
                      <a:pt x="400" y="309"/>
                      <a:pt x="400" y="310"/>
                      <a:pt x="399" y="310"/>
                    </a:cubicBezTo>
                    <a:cubicBezTo>
                      <a:pt x="398" y="309"/>
                      <a:pt x="397" y="309"/>
                      <a:pt x="396" y="308"/>
                    </a:cubicBezTo>
                    <a:cubicBezTo>
                      <a:pt x="395" y="308"/>
                      <a:pt x="394" y="307"/>
                      <a:pt x="394" y="308"/>
                    </a:cubicBezTo>
                    <a:cubicBezTo>
                      <a:pt x="395" y="309"/>
                      <a:pt x="397" y="310"/>
                      <a:pt x="397" y="310"/>
                    </a:cubicBezTo>
                    <a:cubicBezTo>
                      <a:pt x="397" y="311"/>
                      <a:pt x="396" y="310"/>
                      <a:pt x="396" y="311"/>
                    </a:cubicBezTo>
                    <a:cubicBezTo>
                      <a:pt x="395" y="311"/>
                      <a:pt x="395" y="312"/>
                      <a:pt x="395" y="313"/>
                    </a:cubicBezTo>
                    <a:cubicBezTo>
                      <a:pt x="394" y="314"/>
                      <a:pt x="394" y="315"/>
                      <a:pt x="395" y="313"/>
                    </a:cubicBezTo>
                    <a:cubicBezTo>
                      <a:pt x="396" y="312"/>
                      <a:pt x="396" y="312"/>
                      <a:pt x="397" y="312"/>
                    </a:cubicBezTo>
                    <a:cubicBezTo>
                      <a:pt x="397" y="312"/>
                      <a:pt x="398" y="312"/>
                      <a:pt x="399" y="312"/>
                    </a:cubicBezTo>
                    <a:cubicBezTo>
                      <a:pt x="400" y="312"/>
                      <a:pt x="402" y="312"/>
                      <a:pt x="402" y="312"/>
                    </a:cubicBezTo>
                    <a:cubicBezTo>
                      <a:pt x="402" y="312"/>
                      <a:pt x="402" y="313"/>
                      <a:pt x="402" y="313"/>
                    </a:cubicBezTo>
                    <a:cubicBezTo>
                      <a:pt x="401" y="314"/>
                      <a:pt x="402" y="314"/>
                      <a:pt x="403" y="314"/>
                    </a:cubicBezTo>
                    <a:cubicBezTo>
                      <a:pt x="404" y="314"/>
                      <a:pt x="405" y="314"/>
                      <a:pt x="406" y="315"/>
                    </a:cubicBezTo>
                    <a:cubicBezTo>
                      <a:pt x="406" y="315"/>
                      <a:pt x="406" y="316"/>
                      <a:pt x="405" y="316"/>
                    </a:cubicBezTo>
                    <a:cubicBezTo>
                      <a:pt x="405" y="316"/>
                      <a:pt x="404" y="318"/>
                      <a:pt x="405" y="318"/>
                    </a:cubicBezTo>
                    <a:cubicBezTo>
                      <a:pt x="405" y="317"/>
                      <a:pt x="407" y="317"/>
                      <a:pt x="407" y="316"/>
                    </a:cubicBezTo>
                    <a:cubicBezTo>
                      <a:pt x="407" y="316"/>
                      <a:pt x="408" y="315"/>
                      <a:pt x="408" y="316"/>
                    </a:cubicBezTo>
                    <a:cubicBezTo>
                      <a:pt x="408" y="316"/>
                      <a:pt x="410" y="317"/>
                      <a:pt x="410" y="318"/>
                    </a:cubicBezTo>
                    <a:cubicBezTo>
                      <a:pt x="410" y="318"/>
                      <a:pt x="410" y="318"/>
                      <a:pt x="411" y="319"/>
                    </a:cubicBezTo>
                    <a:cubicBezTo>
                      <a:pt x="412" y="320"/>
                      <a:pt x="412" y="321"/>
                      <a:pt x="412" y="322"/>
                    </a:cubicBezTo>
                    <a:cubicBezTo>
                      <a:pt x="412" y="322"/>
                      <a:pt x="412" y="323"/>
                      <a:pt x="411" y="323"/>
                    </a:cubicBezTo>
                    <a:cubicBezTo>
                      <a:pt x="410" y="323"/>
                      <a:pt x="410" y="325"/>
                      <a:pt x="410" y="324"/>
                    </a:cubicBezTo>
                    <a:cubicBezTo>
                      <a:pt x="409" y="324"/>
                      <a:pt x="410" y="323"/>
                      <a:pt x="409" y="323"/>
                    </a:cubicBezTo>
                    <a:cubicBezTo>
                      <a:pt x="408" y="323"/>
                      <a:pt x="407" y="322"/>
                      <a:pt x="407" y="323"/>
                    </a:cubicBezTo>
                    <a:cubicBezTo>
                      <a:pt x="408" y="324"/>
                      <a:pt x="408" y="324"/>
                      <a:pt x="408" y="324"/>
                    </a:cubicBezTo>
                    <a:cubicBezTo>
                      <a:pt x="408" y="325"/>
                      <a:pt x="408" y="325"/>
                      <a:pt x="408" y="325"/>
                    </a:cubicBezTo>
                    <a:cubicBezTo>
                      <a:pt x="407" y="325"/>
                      <a:pt x="407" y="325"/>
                      <a:pt x="406" y="325"/>
                    </a:cubicBezTo>
                    <a:cubicBezTo>
                      <a:pt x="405" y="325"/>
                      <a:pt x="404" y="324"/>
                      <a:pt x="404" y="325"/>
                    </a:cubicBezTo>
                    <a:cubicBezTo>
                      <a:pt x="405" y="325"/>
                      <a:pt x="406" y="327"/>
                      <a:pt x="406" y="327"/>
                    </a:cubicBezTo>
                    <a:cubicBezTo>
                      <a:pt x="406" y="328"/>
                      <a:pt x="405" y="329"/>
                      <a:pt x="405" y="329"/>
                    </a:cubicBezTo>
                    <a:cubicBezTo>
                      <a:pt x="404" y="328"/>
                      <a:pt x="404" y="327"/>
                      <a:pt x="404" y="327"/>
                    </a:cubicBezTo>
                    <a:cubicBezTo>
                      <a:pt x="403" y="327"/>
                      <a:pt x="402" y="327"/>
                      <a:pt x="402" y="326"/>
                    </a:cubicBezTo>
                    <a:cubicBezTo>
                      <a:pt x="401" y="325"/>
                      <a:pt x="401" y="325"/>
                      <a:pt x="400" y="325"/>
                    </a:cubicBezTo>
                    <a:cubicBezTo>
                      <a:pt x="399" y="325"/>
                      <a:pt x="398" y="325"/>
                      <a:pt x="398" y="325"/>
                    </a:cubicBezTo>
                    <a:cubicBezTo>
                      <a:pt x="398" y="326"/>
                      <a:pt x="398" y="325"/>
                      <a:pt x="396" y="324"/>
                    </a:cubicBezTo>
                    <a:cubicBezTo>
                      <a:pt x="394" y="324"/>
                      <a:pt x="393" y="323"/>
                      <a:pt x="391" y="322"/>
                    </a:cubicBezTo>
                    <a:cubicBezTo>
                      <a:pt x="390" y="322"/>
                      <a:pt x="389" y="322"/>
                      <a:pt x="390" y="321"/>
                    </a:cubicBezTo>
                    <a:cubicBezTo>
                      <a:pt x="390" y="320"/>
                      <a:pt x="391" y="318"/>
                      <a:pt x="390" y="320"/>
                    </a:cubicBezTo>
                    <a:cubicBezTo>
                      <a:pt x="389" y="321"/>
                      <a:pt x="389" y="320"/>
                      <a:pt x="387" y="319"/>
                    </a:cubicBezTo>
                    <a:cubicBezTo>
                      <a:pt x="385" y="318"/>
                      <a:pt x="384" y="318"/>
                      <a:pt x="383" y="317"/>
                    </a:cubicBezTo>
                    <a:cubicBezTo>
                      <a:pt x="383" y="316"/>
                      <a:pt x="383" y="316"/>
                      <a:pt x="383" y="315"/>
                    </a:cubicBezTo>
                    <a:cubicBezTo>
                      <a:pt x="382" y="314"/>
                      <a:pt x="382" y="315"/>
                      <a:pt x="381" y="313"/>
                    </a:cubicBezTo>
                    <a:cubicBezTo>
                      <a:pt x="380" y="312"/>
                      <a:pt x="380" y="311"/>
                      <a:pt x="380" y="312"/>
                    </a:cubicBezTo>
                    <a:cubicBezTo>
                      <a:pt x="379" y="312"/>
                      <a:pt x="379" y="313"/>
                      <a:pt x="378" y="312"/>
                    </a:cubicBezTo>
                    <a:cubicBezTo>
                      <a:pt x="377" y="312"/>
                      <a:pt x="376" y="312"/>
                      <a:pt x="376" y="312"/>
                    </a:cubicBezTo>
                    <a:cubicBezTo>
                      <a:pt x="375" y="311"/>
                      <a:pt x="375" y="311"/>
                      <a:pt x="374" y="311"/>
                    </a:cubicBezTo>
                    <a:cubicBezTo>
                      <a:pt x="373" y="311"/>
                      <a:pt x="372" y="312"/>
                      <a:pt x="371" y="311"/>
                    </a:cubicBezTo>
                    <a:cubicBezTo>
                      <a:pt x="371" y="310"/>
                      <a:pt x="368" y="309"/>
                      <a:pt x="366" y="308"/>
                    </a:cubicBezTo>
                    <a:cubicBezTo>
                      <a:pt x="363" y="307"/>
                      <a:pt x="361" y="307"/>
                      <a:pt x="359" y="307"/>
                    </a:cubicBezTo>
                    <a:cubicBezTo>
                      <a:pt x="358" y="306"/>
                      <a:pt x="356" y="305"/>
                      <a:pt x="355" y="304"/>
                    </a:cubicBezTo>
                    <a:cubicBezTo>
                      <a:pt x="354" y="304"/>
                      <a:pt x="352" y="304"/>
                      <a:pt x="353" y="303"/>
                    </a:cubicBezTo>
                    <a:cubicBezTo>
                      <a:pt x="355" y="303"/>
                      <a:pt x="355" y="303"/>
                      <a:pt x="355" y="302"/>
                    </a:cubicBezTo>
                    <a:cubicBezTo>
                      <a:pt x="356" y="301"/>
                      <a:pt x="356" y="300"/>
                      <a:pt x="356" y="299"/>
                    </a:cubicBezTo>
                    <a:cubicBezTo>
                      <a:pt x="357" y="299"/>
                      <a:pt x="357" y="298"/>
                      <a:pt x="357" y="298"/>
                    </a:cubicBezTo>
                    <a:cubicBezTo>
                      <a:pt x="357" y="298"/>
                      <a:pt x="356" y="297"/>
                      <a:pt x="355" y="296"/>
                    </a:cubicBezTo>
                    <a:cubicBezTo>
                      <a:pt x="355" y="295"/>
                      <a:pt x="354" y="294"/>
                      <a:pt x="354" y="293"/>
                    </a:cubicBezTo>
                    <a:cubicBezTo>
                      <a:pt x="355" y="292"/>
                      <a:pt x="355" y="292"/>
                      <a:pt x="355" y="291"/>
                    </a:cubicBezTo>
                    <a:cubicBezTo>
                      <a:pt x="355" y="290"/>
                      <a:pt x="355" y="288"/>
                      <a:pt x="354" y="289"/>
                    </a:cubicBezTo>
                    <a:cubicBezTo>
                      <a:pt x="353" y="291"/>
                      <a:pt x="354" y="292"/>
                      <a:pt x="353" y="292"/>
                    </a:cubicBezTo>
                    <a:cubicBezTo>
                      <a:pt x="352" y="293"/>
                      <a:pt x="352" y="294"/>
                      <a:pt x="352" y="295"/>
                    </a:cubicBezTo>
                    <a:cubicBezTo>
                      <a:pt x="352" y="296"/>
                      <a:pt x="351" y="296"/>
                      <a:pt x="350" y="297"/>
                    </a:cubicBezTo>
                    <a:cubicBezTo>
                      <a:pt x="349" y="298"/>
                      <a:pt x="348" y="299"/>
                      <a:pt x="347" y="300"/>
                    </a:cubicBezTo>
                    <a:cubicBezTo>
                      <a:pt x="346" y="301"/>
                      <a:pt x="344" y="301"/>
                      <a:pt x="342" y="301"/>
                    </a:cubicBezTo>
                    <a:cubicBezTo>
                      <a:pt x="340" y="301"/>
                      <a:pt x="338" y="301"/>
                      <a:pt x="336" y="300"/>
                    </a:cubicBezTo>
                    <a:cubicBezTo>
                      <a:pt x="334" y="300"/>
                      <a:pt x="332" y="299"/>
                      <a:pt x="331" y="299"/>
                    </a:cubicBezTo>
                    <a:cubicBezTo>
                      <a:pt x="329" y="299"/>
                      <a:pt x="329" y="298"/>
                      <a:pt x="330" y="298"/>
                    </a:cubicBezTo>
                    <a:cubicBezTo>
                      <a:pt x="331" y="297"/>
                      <a:pt x="332" y="297"/>
                      <a:pt x="332" y="296"/>
                    </a:cubicBezTo>
                    <a:cubicBezTo>
                      <a:pt x="332" y="295"/>
                      <a:pt x="331" y="295"/>
                      <a:pt x="331" y="294"/>
                    </a:cubicBezTo>
                    <a:cubicBezTo>
                      <a:pt x="331" y="293"/>
                      <a:pt x="330" y="293"/>
                      <a:pt x="330" y="293"/>
                    </a:cubicBezTo>
                    <a:cubicBezTo>
                      <a:pt x="329" y="292"/>
                      <a:pt x="329" y="291"/>
                      <a:pt x="328" y="292"/>
                    </a:cubicBezTo>
                    <a:cubicBezTo>
                      <a:pt x="328" y="293"/>
                      <a:pt x="328" y="293"/>
                      <a:pt x="328" y="294"/>
                    </a:cubicBezTo>
                    <a:cubicBezTo>
                      <a:pt x="329" y="294"/>
                      <a:pt x="330" y="295"/>
                      <a:pt x="329" y="296"/>
                    </a:cubicBezTo>
                    <a:cubicBezTo>
                      <a:pt x="328" y="296"/>
                      <a:pt x="327" y="297"/>
                      <a:pt x="326" y="297"/>
                    </a:cubicBezTo>
                    <a:cubicBezTo>
                      <a:pt x="326" y="298"/>
                      <a:pt x="325" y="298"/>
                      <a:pt x="324" y="297"/>
                    </a:cubicBezTo>
                    <a:cubicBezTo>
                      <a:pt x="324" y="297"/>
                      <a:pt x="322" y="296"/>
                      <a:pt x="318" y="296"/>
                    </a:cubicBezTo>
                    <a:cubicBezTo>
                      <a:pt x="315" y="295"/>
                      <a:pt x="311" y="296"/>
                      <a:pt x="309" y="296"/>
                    </a:cubicBezTo>
                    <a:cubicBezTo>
                      <a:pt x="307" y="297"/>
                      <a:pt x="305" y="298"/>
                      <a:pt x="303" y="298"/>
                    </a:cubicBezTo>
                    <a:cubicBezTo>
                      <a:pt x="301" y="299"/>
                      <a:pt x="298" y="300"/>
                      <a:pt x="297" y="301"/>
                    </a:cubicBezTo>
                    <a:cubicBezTo>
                      <a:pt x="296" y="301"/>
                      <a:pt x="295" y="301"/>
                      <a:pt x="295" y="301"/>
                    </a:cubicBezTo>
                    <a:cubicBezTo>
                      <a:pt x="295" y="301"/>
                      <a:pt x="294" y="300"/>
                      <a:pt x="294" y="299"/>
                    </a:cubicBezTo>
                    <a:cubicBezTo>
                      <a:pt x="293" y="299"/>
                      <a:pt x="293" y="298"/>
                      <a:pt x="292" y="298"/>
                    </a:cubicBezTo>
                    <a:cubicBezTo>
                      <a:pt x="291" y="298"/>
                      <a:pt x="291" y="297"/>
                      <a:pt x="291" y="297"/>
                    </a:cubicBezTo>
                    <a:cubicBezTo>
                      <a:pt x="292" y="296"/>
                      <a:pt x="290" y="297"/>
                      <a:pt x="290" y="297"/>
                    </a:cubicBezTo>
                    <a:cubicBezTo>
                      <a:pt x="289" y="297"/>
                      <a:pt x="288" y="298"/>
                      <a:pt x="288" y="297"/>
                    </a:cubicBezTo>
                    <a:cubicBezTo>
                      <a:pt x="287" y="297"/>
                      <a:pt x="287" y="298"/>
                      <a:pt x="286" y="297"/>
                    </a:cubicBezTo>
                    <a:cubicBezTo>
                      <a:pt x="285" y="297"/>
                      <a:pt x="284" y="296"/>
                      <a:pt x="284" y="295"/>
                    </a:cubicBezTo>
                    <a:cubicBezTo>
                      <a:pt x="283" y="295"/>
                      <a:pt x="281" y="295"/>
                      <a:pt x="281" y="294"/>
                    </a:cubicBezTo>
                    <a:cubicBezTo>
                      <a:pt x="281" y="294"/>
                      <a:pt x="281" y="294"/>
                      <a:pt x="281" y="293"/>
                    </a:cubicBezTo>
                    <a:cubicBezTo>
                      <a:pt x="281" y="292"/>
                      <a:pt x="282" y="292"/>
                      <a:pt x="282" y="292"/>
                    </a:cubicBezTo>
                    <a:cubicBezTo>
                      <a:pt x="283" y="292"/>
                      <a:pt x="282" y="291"/>
                      <a:pt x="282" y="290"/>
                    </a:cubicBezTo>
                    <a:cubicBezTo>
                      <a:pt x="282" y="290"/>
                      <a:pt x="282" y="289"/>
                      <a:pt x="281" y="290"/>
                    </a:cubicBezTo>
                    <a:cubicBezTo>
                      <a:pt x="281" y="291"/>
                      <a:pt x="280" y="290"/>
                      <a:pt x="281" y="290"/>
                    </a:cubicBezTo>
                    <a:cubicBezTo>
                      <a:pt x="281" y="289"/>
                      <a:pt x="282" y="289"/>
                      <a:pt x="282" y="288"/>
                    </a:cubicBezTo>
                    <a:cubicBezTo>
                      <a:pt x="282" y="288"/>
                      <a:pt x="282" y="287"/>
                      <a:pt x="282" y="287"/>
                    </a:cubicBezTo>
                    <a:cubicBezTo>
                      <a:pt x="282" y="286"/>
                      <a:pt x="282" y="285"/>
                      <a:pt x="282" y="285"/>
                    </a:cubicBezTo>
                    <a:cubicBezTo>
                      <a:pt x="283" y="285"/>
                      <a:pt x="284" y="284"/>
                      <a:pt x="284" y="284"/>
                    </a:cubicBezTo>
                    <a:cubicBezTo>
                      <a:pt x="284" y="284"/>
                      <a:pt x="283" y="284"/>
                      <a:pt x="283" y="284"/>
                    </a:cubicBezTo>
                    <a:cubicBezTo>
                      <a:pt x="282" y="284"/>
                      <a:pt x="281" y="285"/>
                      <a:pt x="281" y="286"/>
                    </a:cubicBezTo>
                    <a:cubicBezTo>
                      <a:pt x="281" y="287"/>
                      <a:pt x="281" y="288"/>
                      <a:pt x="280" y="288"/>
                    </a:cubicBezTo>
                    <a:cubicBezTo>
                      <a:pt x="279" y="289"/>
                      <a:pt x="279" y="290"/>
                      <a:pt x="278" y="291"/>
                    </a:cubicBezTo>
                    <a:cubicBezTo>
                      <a:pt x="278" y="292"/>
                      <a:pt x="277" y="292"/>
                      <a:pt x="277" y="293"/>
                    </a:cubicBezTo>
                    <a:cubicBezTo>
                      <a:pt x="277" y="293"/>
                      <a:pt x="277" y="295"/>
                      <a:pt x="277" y="294"/>
                    </a:cubicBezTo>
                    <a:cubicBezTo>
                      <a:pt x="276" y="294"/>
                      <a:pt x="275" y="295"/>
                      <a:pt x="274" y="294"/>
                    </a:cubicBezTo>
                    <a:cubicBezTo>
                      <a:pt x="274" y="293"/>
                      <a:pt x="273" y="292"/>
                      <a:pt x="272" y="292"/>
                    </a:cubicBezTo>
                    <a:cubicBezTo>
                      <a:pt x="272" y="292"/>
                      <a:pt x="270" y="291"/>
                      <a:pt x="270" y="291"/>
                    </a:cubicBezTo>
                    <a:cubicBezTo>
                      <a:pt x="270" y="291"/>
                      <a:pt x="269" y="292"/>
                      <a:pt x="268" y="292"/>
                    </a:cubicBezTo>
                    <a:cubicBezTo>
                      <a:pt x="267" y="292"/>
                      <a:pt x="267" y="292"/>
                      <a:pt x="268" y="291"/>
                    </a:cubicBezTo>
                    <a:cubicBezTo>
                      <a:pt x="268" y="291"/>
                      <a:pt x="269" y="290"/>
                      <a:pt x="269" y="289"/>
                    </a:cubicBezTo>
                    <a:cubicBezTo>
                      <a:pt x="270" y="288"/>
                      <a:pt x="270" y="288"/>
                      <a:pt x="270" y="287"/>
                    </a:cubicBezTo>
                    <a:cubicBezTo>
                      <a:pt x="271" y="286"/>
                      <a:pt x="271" y="286"/>
                      <a:pt x="270" y="286"/>
                    </a:cubicBezTo>
                    <a:cubicBezTo>
                      <a:pt x="269" y="287"/>
                      <a:pt x="269" y="287"/>
                      <a:pt x="268" y="287"/>
                    </a:cubicBezTo>
                    <a:cubicBezTo>
                      <a:pt x="268" y="286"/>
                      <a:pt x="267" y="285"/>
                      <a:pt x="266" y="286"/>
                    </a:cubicBezTo>
                    <a:cubicBezTo>
                      <a:pt x="265" y="287"/>
                      <a:pt x="263" y="288"/>
                      <a:pt x="263" y="288"/>
                    </a:cubicBezTo>
                    <a:cubicBezTo>
                      <a:pt x="262" y="288"/>
                      <a:pt x="262" y="287"/>
                      <a:pt x="263" y="286"/>
                    </a:cubicBezTo>
                    <a:cubicBezTo>
                      <a:pt x="263" y="286"/>
                      <a:pt x="264" y="285"/>
                      <a:pt x="264" y="284"/>
                    </a:cubicBezTo>
                    <a:cubicBezTo>
                      <a:pt x="264" y="284"/>
                      <a:pt x="264" y="283"/>
                      <a:pt x="264" y="283"/>
                    </a:cubicBezTo>
                    <a:cubicBezTo>
                      <a:pt x="264" y="283"/>
                      <a:pt x="264" y="285"/>
                      <a:pt x="263" y="285"/>
                    </a:cubicBezTo>
                    <a:cubicBezTo>
                      <a:pt x="263" y="285"/>
                      <a:pt x="262" y="286"/>
                      <a:pt x="261" y="286"/>
                    </a:cubicBezTo>
                    <a:cubicBezTo>
                      <a:pt x="261" y="285"/>
                      <a:pt x="261" y="284"/>
                      <a:pt x="261" y="284"/>
                    </a:cubicBezTo>
                    <a:cubicBezTo>
                      <a:pt x="261" y="285"/>
                      <a:pt x="260" y="287"/>
                      <a:pt x="260" y="287"/>
                    </a:cubicBezTo>
                    <a:cubicBezTo>
                      <a:pt x="259" y="287"/>
                      <a:pt x="259" y="287"/>
                      <a:pt x="259" y="287"/>
                    </a:cubicBezTo>
                    <a:cubicBezTo>
                      <a:pt x="258" y="286"/>
                      <a:pt x="258" y="287"/>
                      <a:pt x="257" y="287"/>
                    </a:cubicBezTo>
                    <a:cubicBezTo>
                      <a:pt x="257" y="287"/>
                      <a:pt x="256" y="286"/>
                      <a:pt x="256" y="286"/>
                    </a:cubicBezTo>
                    <a:cubicBezTo>
                      <a:pt x="257" y="285"/>
                      <a:pt x="257" y="285"/>
                      <a:pt x="257" y="285"/>
                    </a:cubicBezTo>
                    <a:cubicBezTo>
                      <a:pt x="258" y="285"/>
                      <a:pt x="258" y="284"/>
                      <a:pt x="259" y="284"/>
                    </a:cubicBezTo>
                    <a:cubicBezTo>
                      <a:pt x="260" y="284"/>
                      <a:pt x="261" y="284"/>
                      <a:pt x="262" y="283"/>
                    </a:cubicBezTo>
                    <a:cubicBezTo>
                      <a:pt x="262" y="282"/>
                      <a:pt x="262" y="281"/>
                      <a:pt x="262" y="281"/>
                    </a:cubicBezTo>
                    <a:cubicBezTo>
                      <a:pt x="261" y="282"/>
                      <a:pt x="260" y="283"/>
                      <a:pt x="259" y="283"/>
                    </a:cubicBezTo>
                    <a:cubicBezTo>
                      <a:pt x="258" y="283"/>
                      <a:pt x="258" y="284"/>
                      <a:pt x="257" y="283"/>
                    </a:cubicBezTo>
                    <a:cubicBezTo>
                      <a:pt x="257" y="283"/>
                      <a:pt x="257" y="282"/>
                      <a:pt x="256" y="282"/>
                    </a:cubicBezTo>
                    <a:cubicBezTo>
                      <a:pt x="255" y="282"/>
                      <a:pt x="255" y="282"/>
                      <a:pt x="255" y="281"/>
                    </a:cubicBezTo>
                    <a:cubicBezTo>
                      <a:pt x="255" y="281"/>
                      <a:pt x="256" y="280"/>
                      <a:pt x="255" y="279"/>
                    </a:cubicBezTo>
                    <a:cubicBezTo>
                      <a:pt x="255" y="279"/>
                      <a:pt x="255" y="278"/>
                      <a:pt x="256" y="278"/>
                    </a:cubicBezTo>
                    <a:cubicBezTo>
                      <a:pt x="256" y="278"/>
                      <a:pt x="257" y="277"/>
                      <a:pt x="257" y="277"/>
                    </a:cubicBezTo>
                    <a:cubicBezTo>
                      <a:pt x="257" y="276"/>
                      <a:pt x="257" y="276"/>
                      <a:pt x="258" y="276"/>
                    </a:cubicBezTo>
                    <a:cubicBezTo>
                      <a:pt x="259" y="276"/>
                      <a:pt x="259" y="275"/>
                      <a:pt x="260" y="275"/>
                    </a:cubicBezTo>
                    <a:cubicBezTo>
                      <a:pt x="261" y="275"/>
                      <a:pt x="261" y="275"/>
                      <a:pt x="260" y="274"/>
                    </a:cubicBezTo>
                    <a:cubicBezTo>
                      <a:pt x="259" y="274"/>
                      <a:pt x="258" y="274"/>
                      <a:pt x="258" y="275"/>
                    </a:cubicBezTo>
                    <a:cubicBezTo>
                      <a:pt x="257" y="275"/>
                      <a:pt x="256" y="275"/>
                      <a:pt x="256" y="275"/>
                    </a:cubicBezTo>
                    <a:cubicBezTo>
                      <a:pt x="255" y="276"/>
                      <a:pt x="255" y="277"/>
                      <a:pt x="254" y="277"/>
                    </a:cubicBezTo>
                    <a:cubicBezTo>
                      <a:pt x="254" y="278"/>
                      <a:pt x="253" y="279"/>
                      <a:pt x="253" y="279"/>
                    </a:cubicBezTo>
                    <a:cubicBezTo>
                      <a:pt x="253" y="280"/>
                      <a:pt x="252" y="280"/>
                      <a:pt x="252" y="281"/>
                    </a:cubicBezTo>
                    <a:cubicBezTo>
                      <a:pt x="251" y="281"/>
                      <a:pt x="251" y="281"/>
                      <a:pt x="251" y="280"/>
                    </a:cubicBezTo>
                    <a:cubicBezTo>
                      <a:pt x="252" y="279"/>
                      <a:pt x="252" y="279"/>
                      <a:pt x="251" y="279"/>
                    </a:cubicBezTo>
                    <a:cubicBezTo>
                      <a:pt x="250" y="279"/>
                      <a:pt x="250" y="279"/>
                      <a:pt x="250" y="280"/>
                    </a:cubicBezTo>
                    <a:cubicBezTo>
                      <a:pt x="249" y="280"/>
                      <a:pt x="249" y="281"/>
                      <a:pt x="249" y="281"/>
                    </a:cubicBezTo>
                    <a:cubicBezTo>
                      <a:pt x="249" y="280"/>
                      <a:pt x="248" y="279"/>
                      <a:pt x="248" y="279"/>
                    </a:cubicBezTo>
                    <a:cubicBezTo>
                      <a:pt x="248" y="279"/>
                      <a:pt x="247" y="280"/>
                      <a:pt x="248" y="280"/>
                    </a:cubicBezTo>
                    <a:cubicBezTo>
                      <a:pt x="248" y="281"/>
                      <a:pt x="248" y="281"/>
                      <a:pt x="247" y="282"/>
                    </a:cubicBezTo>
                    <a:cubicBezTo>
                      <a:pt x="247" y="282"/>
                      <a:pt x="246" y="283"/>
                      <a:pt x="246" y="282"/>
                    </a:cubicBezTo>
                    <a:cubicBezTo>
                      <a:pt x="245" y="282"/>
                      <a:pt x="246" y="282"/>
                      <a:pt x="246" y="281"/>
                    </a:cubicBezTo>
                    <a:cubicBezTo>
                      <a:pt x="246" y="281"/>
                      <a:pt x="245" y="280"/>
                      <a:pt x="245" y="281"/>
                    </a:cubicBezTo>
                    <a:cubicBezTo>
                      <a:pt x="245" y="281"/>
                      <a:pt x="244" y="283"/>
                      <a:pt x="244" y="282"/>
                    </a:cubicBezTo>
                    <a:cubicBezTo>
                      <a:pt x="244" y="280"/>
                      <a:pt x="244" y="279"/>
                      <a:pt x="244" y="278"/>
                    </a:cubicBezTo>
                    <a:cubicBezTo>
                      <a:pt x="244" y="278"/>
                      <a:pt x="244" y="277"/>
                      <a:pt x="244" y="276"/>
                    </a:cubicBezTo>
                    <a:cubicBezTo>
                      <a:pt x="244" y="275"/>
                      <a:pt x="243" y="276"/>
                      <a:pt x="243" y="277"/>
                    </a:cubicBezTo>
                    <a:cubicBezTo>
                      <a:pt x="243" y="278"/>
                      <a:pt x="243" y="281"/>
                      <a:pt x="243" y="281"/>
                    </a:cubicBezTo>
                    <a:cubicBezTo>
                      <a:pt x="243" y="282"/>
                      <a:pt x="244" y="284"/>
                      <a:pt x="243" y="284"/>
                    </a:cubicBezTo>
                    <a:cubicBezTo>
                      <a:pt x="243" y="284"/>
                      <a:pt x="243" y="283"/>
                      <a:pt x="243" y="283"/>
                    </a:cubicBezTo>
                    <a:cubicBezTo>
                      <a:pt x="242" y="282"/>
                      <a:pt x="242" y="282"/>
                      <a:pt x="241" y="282"/>
                    </a:cubicBezTo>
                    <a:cubicBezTo>
                      <a:pt x="241" y="281"/>
                      <a:pt x="241" y="282"/>
                      <a:pt x="241" y="283"/>
                    </a:cubicBezTo>
                    <a:cubicBezTo>
                      <a:pt x="241" y="283"/>
                      <a:pt x="241" y="283"/>
                      <a:pt x="241" y="284"/>
                    </a:cubicBezTo>
                    <a:cubicBezTo>
                      <a:pt x="242" y="285"/>
                      <a:pt x="242" y="285"/>
                      <a:pt x="241" y="285"/>
                    </a:cubicBezTo>
                    <a:cubicBezTo>
                      <a:pt x="241" y="285"/>
                      <a:pt x="240" y="285"/>
                      <a:pt x="240" y="284"/>
                    </a:cubicBezTo>
                    <a:cubicBezTo>
                      <a:pt x="239" y="284"/>
                      <a:pt x="239" y="283"/>
                      <a:pt x="239" y="283"/>
                    </a:cubicBezTo>
                    <a:cubicBezTo>
                      <a:pt x="238" y="282"/>
                      <a:pt x="237" y="282"/>
                      <a:pt x="238" y="281"/>
                    </a:cubicBezTo>
                    <a:cubicBezTo>
                      <a:pt x="238" y="281"/>
                      <a:pt x="238" y="280"/>
                      <a:pt x="239" y="279"/>
                    </a:cubicBezTo>
                    <a:cubicBezTo>
                      <a:pt x="239" y="278"/>
                      <a:pt x="238" y="278"/>
                      <a:pt x="239" y="278"/>
                    </a:cubicBezTo>
                    <a:cubicBezTo>
                      <a:pt x="240" y="277"/>
                      <a:pt x="240" y="277"/>
                      <a:pt x="240" y="277"/>
                    </a:cubicBezTo>
                    <a:cubicBezTo>
                      <a:pt x="240" y="276"/>
                      <a:pt x="240" y="276"/>
                      <a:pt x="241" y="276"/>
                    </a:cubicBezTo>
                    <a:cubicBezTo>
                      <a:pt x="241" y="275"/>
                      <a:pt x="241" y="274"/>
                      <a:pt x="241" y="273"/>
                    </a:cubicBezTo>
                    <a:cubicBezTo>
                      <a:pt x="241" y="273"/>
                      <a:pt x="241" y="272"/>
                      <a:pt x="240" y="273"/>
                    </a:cubicBezTo>
                    <a:cubicBezTo>
                      <a:pt x="240" y="275"/>
                      <a:pt x="238" y="277"/>
                      <a:pt x="238" y="277"/>
                    </a:cubicBezTo>
                    <a:cubicBezTo>
                      <a:pt x="238" y="278"/>
                      <a:pt x="237" y="279"/>
                      <a:pt x="237" y="280"/>
                    </a:cubicBezTo>
                    <a:cubicBezTo>
                      <a:pt x="237" y="280"/>
                      <a:pt x="237" y="280"/>
                      <a:pt x="236" y="279"/>
                    </a:cubicBezTo>
                    <a:cubicBezTo>
                      <a:pt x="236" y="278"/>
                      <a:pt x="236" y="277"/>
                      <a:pt x="235" y="278"/>
                    </a:cubicBezTo>
                    <a:cubicBezTo>
                      <a:pt x="235" y="278"/>
                      <a:pt x="234" y="278"/>
                      <a:pt x="234" y="279"/>
                    </a:cubicBezTo>
                    <a:cubicBezTo>
                      <a:pt x="233" y="279"/>
                      <a:pt x="233" y="279"/>
                      <a:pt x="233" y="280"/>
                    </a:cubicBezTo>
                    <a:cubicBezTo>
                      <a:pt x="232" y="281"/>
                      <a:pt x="232" y="281"/>
                      <a:pt x="232" y="281"/>
                    </a:cubicBezTo>
                    <a:cubicBezTo>
                      <a:pt x="232" y="281"/>
                      <a:pt x="233" y="281"/>
                      <a:pt x="234" y="280"/>
                    </a:cubicBezTo>
                    <a:cubicBezTo>
                      <a:pt x="235" y="279"/>
                      <a:pt x="235" y="279"/>
                      <a:pt x="235" y="279"/>
                    </a:cubicBezTo>
                    <a:cubicBezTo>
                      <a:pt x="236" y="280"/>
                      <a:pt x="236" y="281"/>
                      <a:pt x="235" y="281"/>
                    </a:cubicBezTo>
                    <a:cubicBezTo>
                      <a:pt x="235" y="282"/>
                      <a:pt x="234" y="281"/>
                      <a:pt x="234" y="282"/>
                    </a:cubicBezTo>
                    <a:cubicBezTo>
                      <a:pt x="234" y="283"/>
                      <a:pt x="235" y="284"/>
                      <a:pt x="234" y="284"/>
                    </a:cubicBezTo>
                    <a:cubicBezTo>
                      <a:pt x="234" y="285"/>
                      <a:pt x="232" y="285"/>
                      <a:pt x="232" y="285"/>
                    </a:cubicBezTo>
                    <a:cubicBezTo>
                      <a:pt x="231" y="285"/>
                      <a:pt x="231" y="285"/>
                      <a:pt x="230" y="286"/>
                    </a:cubicBezTo>
                    <a:cubicBezTo>
                      <a:pt x="229" y="286"/>
                      <a:pt x="229" y="287"/>
                      <a:pt x="230" y="287"/>
                    </a:cubicBezTo>
                    <a:cubicBezTo>
                      <a:pt x="230" y="287"/>
                      <a:pt x="230" y="288"/>
                      <a:pt x="230" y="289"/>
                    </a:cubicBezTo>
                    <a:cubicBezTo>
                      <a:pt x="230" y="289"/>
                      <a:pt x="229" y="291"/>
                      <a:pt x="230" y="290"/>
                    </a:cubicBezTo>
                    <a:cubicBezTo>
                      <a:pt x="231" y="289"/>
                      <a:pt x="231" y="288"/>
                      <a:pt x="232" y="288"/>
                    </a:cubicBezTo>
                    <a:cubicBezTo>
                      <a:pt x="233" y="287"/>
                      <a:pt x="233" y="286"/>
                      <a:pt x="234" y="287"/>
                    </a:cubicBezTo>
                    <a:cubicBezTo>
                      <a:pt x="234" y="288"/>
                      <a:pt x="234" y="289"/>
                      <a:pt x="233" y="289"/>
                    </a:cubicBezTo>
                    <a:cubicBezTo>
                      <a:pt x="233" y="290"/>
                      <a:pt x="233" y="291"/>
                      <a:pt x="233" y="291"/>
                    </a:cubicBezTo>
                    <a:cubicBezTo>
                      <a:pt x="234" y="291"/>
                      <a:pt x="234" y="290"/>
                      <a:pt x="235" y="289"/>
                    </a:cubicBezTo>
                    <a:cubicBezTo>
                      <a:pt x="235" y="288"/>
                      <a:pt x="235" y="287"/>
                      <a:pt x="235" y="287"/>
                    </a:cubicBezTo>
                    <a:cubicBezTo>
                      <a:pt x="236" y="288"/>
                      <a:pt x="237" y="287"/>
                      <a:pt x="237" y="288"/>
                    </a:cubicBezTo>
                    <a:cubicBezTo>
                      <a:pt x="237" y="289"/>
                      <a:pt x="238" y="290"/>
                      <a:pt x="237" y="290"/>
                    </a:cubicBezTo>
                    <a:cubicBezTo>
                      <a:pt x="237" y="291"/>
                      <a:pt x="236" y="291"/>
                      <a:pt x="236" y="291"/>
                    </a:cubicBezTo>
                    <a:cubicBezTo>
                      <a:pt x="235" y="292"/>
                      <a:pt x="235" y="293"/>
                      <a:pt x="235" y="293"/>
                    </a:cubicBezTo>
                    <a:cubicBezTo>
                      <a:pt x="234" y="293"/>
                      <a:pt x="234" y="293"/>
                      <a:pt x="233" y="293"/>
                    </a:cubicBezTo>
                    <a:cubicBezTo>
                      <a:pt x="232" y="293"/>
                      <a:pt x="232" y="293"/>
                      <a:pt x="231" y="294"/>
                    </a:cubicBezTo>
                    <a:cubicBezTo>
                      <a:pt x="230" y="295"/>
                      <a:pt x="229" y="297"/>
                      <a:pt x="230" y="296"/>
                    </a:cubicBezTo>
                    <a:cubicBezTo>
                      <a:pt x="231" y="295"/>
                      <a:pt x="232" y="293"/>
                      <a:pt x="233" y="294"/>
                    </a:cubicBezTo>
                    <a:cubicBezTo>
                      <a:pt x="233" y="294"/>
                      <a:pt x="234" y="294"/>
                      <a:pt x="234" y="295"/>
                    </a:cubicBezTo>
                    <a:cubicBezTo>
                      <a:pt x="235" y="296"/>
                      <a:pt x="236" y="296"/>
                      <a:pt x="236" y="295"/>
                    </a:cubicBezTo>
                    <a:cubicBezTo>
                      <a:pt x="236" y="294"/>
                      <a:pt x="236" y="294"/>
                      <a:pt x="237" y="293"/>
                    </a:cubicBezTo>
                    <a:cubicBezTo>
                      <a:pt x="237" y="292"/>
                      <a:pt x="237" y="291"/>
                      <a:pt x="238" y="292"/>
                    </a:cubicBezTo>
                    <a:cubicBezTo>
                      <a:pt x="238" y="292"/>
                      <a:pt x="239" y="293"/>
                      <a:pt x="239" y="294"/>
                    </a:cubicBezTo>
                    <a:cubicBezTo>
                      <a:pt x="240" y="294"/>
                      <a:pt x="240" y="294"/>
                      <a:pt x="240" y="295"/>
                    </a:cubicBezTo>
                    <a:cubicBezTo>
                      <a:pt x="239" y="295"/>
                      <a:pt x="241" y="295"/>
                      <a:pt x="240" y="296"/>
                    </a:cubicBezTo>
                    <a:cubicBezTo>
                      <a:pt x="239" y="297"/>
                      <a:pt x="239" y="297"/>
                      <a:pt x="238" y="297"/>
                    </a:cubicBezTo>
                    <a:cubicBezTo>
                      <a:pt x="238" y="297"/>
                      <a:pt x="237" y="297"/>
                      <a:pt x="237" y="297"/>
                    </a:cubicBezTo>
                    <a:cubicBezTo>
                      <a:pt x="237" y="298"/>
                      <a:pt x="238" y="299"/>
                      <a:pt x="237" y="298"/>
                    </a:cubicBezTo>
                    <a:cubicBezTo>
                      <a:pt x="236" y="298"/>
                      <a:pt x="237" y="298"/>
                      <a:pt x="237" y="299"/>
                    </a:cubicBezTo>
                    <a:cubicBezTo>
                      <a:pt x="237" y="300"/>
                      <a:pt x="236" y="300"/>
                      <a:pt x="236" y="301"/>
                    </a:cubicBezTo>
                    <a:cubicBezTo>
                      <a:pt x="235" y="301"/>
                      <a:pt x="235" y="300"/>
                      <a:pt x="235" y="301"/>
                    </a:cubicBezTo>
                    <a:cubicBezTo>
                      <a:pt x="235" y="302"/>
                      <a:pt x="234" y="303"/>
                      <a:pt x="234" y="303"/>
                    </a:cubicBezTo>
                    <a:cubicBezTo>
                      <a:pt x="234" y="303"/>
                      <a:pt x="235" y="302"/>
                      <a:pt x="236" y="302"/>
                    </a:cubicBezTo>
                    <a:cubicBezTo>
                      <a:pt x="237" y="301"/>
                      <a:pt x="237" y="302"/>
                      <a:pt x="237" y="302"/>
                    </a:cubicBezTo>
                    <a:cubicBezTo>
                      <a:pt x="237" y="303"/>
                      <a:pt x="238" y="304"/>
                      <a:pt x="237" y="305"/>
                    </a:cubicBezTo>
                    <a:cubicBezTo>
                      <a:pt x="236" y="305"/>
                      <a:pt x="236" y="305"/>
                      <a:pt x="236" y="304"/>
                    </a:cubicBezTo>
                    <a:cubicBezTo>
                      <a:pt x="236" y="304"/>
                      <a:pt x="235" y="304"/>
                      <a:pt x="235" y="305"/>
                    </a:cubicBezTo>
                    <a:cubicBezTo>
                      <a:pt x="235" y="305"/>
                      <a:pt x="235" y="306"/>
                      <a:pt x="235" y="307"/>
                    </a:cubicBezTo>
                    <a:cubicBezTo>
                      <a:pt x="235" y="308"/>
                      <a:pt x="235" y="308"/>
                      <a:pt x="235" y="309"/>
                    </a:cubicBezTo>
                    <a:cubicBezTo>
                      <a:pt x="235" y="309"/>
                      <a:pt x="235" y="310"/>
                      <a:pt x="234" y="310"/>
                    </a:cubicBezTo>
                    <a:cubicBezTo>
                      <a:pt x="234" y="309"/>
                      <a:pt x="233" y="308"/>
                      <a:pt x="233" y="309"/>
                    </a:cubicBezTo>
                    <a:cubicBezTo>
                      <a:pt x="233" y="310"/>
                      <a:pt x="233" y="311"/>
                      <a:pt x="232" y="311"/>
                    </a:cubicBezTo>
                    <a:cubicBezTo>
                      <a:pt x="231" y="311"/>
                      <a:pt x="231" y="310"/>
                      <a:pt x="230" y="310"/>
                    </a:cubicBezTo>
                    <a:cubicBezTo>
                      <a:pt x="230" y="310"/>
                      <a:pt x="229" y="311"/>
                      <a:pt x="229" y="310"/>
                    </a:cubicBezTo>
                    <a:cubicBezTo>
                      <a:pt x="228" y="310"/>
                      <a:pt x="227" y="309"/>
                      <a:pt x="227" y="310"/>
                    </a:cubicBezTo>
                    <a:cubicBezTo>
                      <a:pt x="227" y="310"/>
                      <a:pt x="226" y="309"/>
                      <a:pt x="226" y="310"/>
                    </a:cubicBezTo>
                    <a:cubicBezTo>
                      <a:pt x="225" y="310"/>
                      <a:pt x="226" y="309"/>
                      <a:pt x="226" y="308"/>
                    </a:cubicBezTo>
                    <a:cubicBezTo>
                      <a:pt x="226" y="308"/>
                      <a:pt x="225" y="307"/>
                      <a:pt x="225" y="308"/>
                    </a:cubicBezTo>
                    <a:cubicBezTo>
                      <a:pt x="224" y="309"/>
                      <a:pt x="224" y="310"/>
                      <a:pt x="224" y="311"/>
                    </a:cubicBezTo>
                    <a:cubicBezTo>
                      <a:pt x="224" y="312"/>
                      <a:pt x="223" y="313"/>
                      <a:pt x="223" y="312"/>
                    </a:cubicBezTo>
                    <a:cubicBezTo>
                      <a:pt x="223" y="312"/>
                      <a:pt x="223" y="310"/>
                      <a:pt x="222" y="309"/>
                    </a:cubicBezTo>
                    <a:cubicBezTo>
                      <a:pt x="222" y="308"/>
                      <a:pt x="222" y="309"/>
                      <a:pt x="222" y="307"/>
                    </a:cubicBezTo>
                    <a:cubicBezTo>
                      <a:pt x="222" y="306"/>
                      <a:pt x="221" y="306"/>
                      <a:pt x="221" y="305"/>
                    </a:cubicBezTo>
                    <a:cubicBezTo>
                      <a:pt x="221" y="305"/>
                      <a:pt x="221" y="307"/>
                      <a:pt x="220" y="307"/>
                    </a:cubicBezTo>
                    <a:cubicBezTo>
                      <a:pt x="220" y="308"/>
                      <a:pt x="221" y="309"/>
                      <a:pt x="221" y="310"/>
                    </a:cubicBezTo>
                    <a:cubicBezTo>
                      <a:pt x="221" y="311"/>
                      <a:pt x="220" y="311"/>
                      <a:pt x="220" y="312"/>
                    </a:cubicBezTo>
                    <a:cubicBezTo>
                      <a:pt x="219" y="312"/>
                      <a:pt x="219" y="314"/>
                      <a:pt x="219" y="314"/>
                    </a:cubicBezTo>
                    <a:cubicBezTo>
                      <a:pt x="219" y="315"/>
                      <a:pt x="218" y="316"/>
                      <a:pt x="218" y="315"/>
                    </a:cubicBezTo>
                    <a:cubicBezTo>
                      <a:pt x="218" y="314"/>
                      <a:pt x="218" y="313"/>
                      <a:pt x="218" y="312"/>
                    </a:cubicBezTo>
                    <a:cubicBezTo>
                      <a:pt x="217" y="311"/>
                      <a:pt x="217" y="311"/>
                      <a:pt x="217" y="311"/>
                    </a:cubicBezTo>
                    <a:cubicBezTo>
                      <a:pt x="217" y="312"/>
                      <a:pt x="217" y="313"/>
                      <a:pt x="217" y="314"/>
                    </a:cubicBezTo>
                    <a:cubicBezTo>
                      <a:pt x="216" y="314"/>
                      <a:pt x="216" y="314"/>
                      <a:pt x="216" y="315"/>
                    </a:cubicBezTo>
                    <a:cubicBezTo>
                      <a:pt x="217" y="316"/>
                      <a:pt x="217" y="317"/>
                      <a:pt x="217" y="318"/>
                    </a:cubicBezTo>
                    <a:cubicBezTo>
                      <a:pt x="217" y="319"/>
                      <a:pt x="217" y="319"/>
                      <a:pt x="216" y="318"/>
                    </a:cubicBezTo>
                    <a:cubicBezTo>
                      <a:pt x="216" y="317"/>
                      <a:pt x="216" y="317"/>
                      <a:pt x="215" y="316"/>
                    </a:cubicBezTo>
                    <a:cubicBezTo>
                      <a:pt x="214" y="315"/>
                      <a:pt x="212" y="315"/>
                      <a:pt x="213" y="316"/>
                    </a:cubicBezTo>
                    <a:cubicBezTo>
                      <a:pt x="214" y="316"/>
                      <a:pt x="215" y="317"/>
                      <a:pt x="214" y="318"/>
                    </a:cubicBezTo>
                    <a:cubicBezTo>
                      <a:pt x="214" y="319"/>
                      <a:pt x="214" y="319"/>
                      <a:pt x="214" y="320"/>
                    </a:cubicBezTo>
                    <a:cubicBezTo>
                      <a:pt x="214" y="320"/>
                      <a:pt x="213" y="320"/>
                      <a:pt x="213" y="319"/>
                    </a:cubicBezTo>
                    <a:cubicBezTo>
                      <a:pt x="212" y="318"/>
                      <a:pt x="212" y="319"/>
                      <a:pt x="212" y="320"/>
                    </a:cubicBezTo>
                    <a:cubicBezTo>
                      <a:pt x="212" y="320"/>
                      <a:pt x="213" y="321"/>
                      <a:pt x="212" y="322"/>
                    </a:cubicBezTo>
                    <a:cubicBezTo>
                      <a:pt x="212" y="322"/>
                      <a:pt x="211" y="321"/>
                      <a:pt x="211" y="322"/>
                    </a:cubicBezTo>
                    <a:cubicBezTo>
                      <a:pt x="211" y="322"/>
                      <a:pt x="211" y="323"/>
                      <a:pt x="211" y="323"/>
                    </a:cubicBezTo>
                    <a:cubicBezTo>
                      <a:pt x="210" y="323"/>
                      <a:pt x="211" y="324"/>
                      <a:pt x="210" y="324"/>
                    </a:cubicBezTo>
                    <a:cubicBezTo>
                      <a:pt x="210" y="324"/>
                      <a:pt x="210" y="325"/>
                      <a:pt x="210" y="325"/>
                    </a:cubicBezTo>
                    <a:cubicBezTo>
                      <a:pt x="209" y="326"/>
                      <a:pt x="209" y="326"/>
                      <a:pt x="209" y="327"/>
                    </a:cubicBezTo>
                    <a:cubicBezTo>
                      <a:pt x="209" y="327"/>
                      <a:pt x="208" y="326"/>
                      <a:pt x="208" y="325"/>
                    </a:cubicBezTo>
                    <a:cubicBezTo>
                      <a:pt x="209" y="324"/>
                      <a:pt x="209" y="323"/>
                      <a:pt x="209" y="321"/>
                    </a:cubicBezTo>
                    <a:cubicBezTo>
                      <a:pt x="210" y="319"/>
                      <a:pt x="210" y="317"/>
                      <a:pt x="210" y="317"/>
                    </a:cubicBezTo>
                    <a:cubicBezTo>
                      <a:pt x="210" y="317"/>
                      <a:pt x="209" y="321"/>
                      <a:pt x="208" y="322"/>
                    </a:cubicBezTo>
                    <a:cubicBezTo>
                      <a:pt x="208" y="323"/>
                      <a:pt x="207" y="324"/>
                      <a:pt x="207" y="324"/>
                    </a:cubicBezTo>
                    <a:cubicBezTo>
                      <a:pt x="207" y="325"/>
                      <a:pt x="207" y="324"/>
                      <a:pt x="207" y="324"/>
                    </a:cubicBezTo>
                    <a:cubicBezTo>
                      <a:pt x="206" y="323"/>
                      <a:pt x="206" y="323"/>
                      <a:pt x="206" y="322"/>
                    </a:cubicBezTo>
                    <a:cubicBezTo>
                      <a:pt x="207" y="322"/>
                      <a:pt x="207" y="320"/>
                      <a:pt x="206" y="321"/>
                    </a:cubicBezTo>
                    <a:cubicBezTo>
                      <a:pt x="206" y="322"/>
                      <a:pt x="205" y="322"/>
                      <a:pt x="205" y="322"/>
                    </a:cubicBezTo>
                    <a:cubicBezTo>
                      <a:pt x="204" y="323"/>
                      <a:pt x="205" y="323"/>
                      <a:pt x="205" y="324"/>
                    </a:cubicBezTo>
                    <a:cubicBezTo>
                      <a:pt x="206" y="325"/>
                      <a:pt x="206" y="325"/>
                      <a:pt x="206" y="326"/>
                    </a:cubicBezTo>
                    <a:cubicBezTo>
                      <a:pt x="205" y="326"/>
                      <a:pt x="205" y="326"/>
                      <a:pt x="204" y="326"/>
                    </a:cubicBezTo>
                    <a:cubicBezTo>
                      <a:pt x="204" y="326"/>
                      <a:pt x="204" y="327"/>
                      <a:pt x="203" y="327"/>
                    </a:cubicBezTo>
                    <a:cubicBezTo>
                      <a:pt x="203" y="328"/>
                      <a:pt x="202" y="328"/>
                      <a:pt x="202" y="329"/>
                    </a:cubicBezTo>
                    <a:cubicBezTo>
                      <a:pt x="201" y="329"/>
                      <a:pt x="202" y="330"/>
                      <a:pt x="201" y="331"/>
                    </a:cubicBezTo>
                    <a:cubicBezTo>
                      <a:pt x="201" y="332"/>
                      <a:pt x="201" y="333"/>
                      <a:pt x="200" y="332"/>
                    </a:cubicBezTo>
                    <a:cubicBezTo>
                      <a:pt x="200" y="331"/>
                      <a:pt x="200" y="331"/>
                      <a:pt x="200" y="330"/>
                    </a:cubicBezTo>
                    <a:cubicBezTo>
                      <a:pt x="199" y="330"/>
                      <a:pt x="199" y="330"/>
                      <a:pt x="199" y="330"/>
                    </a:cubicBezTo>
                    <a:cubicBezTo>
                      <a:pt x="198" y="330"/>
                      <a:pt x="196" y="330"/>
                      <a:pt x="196" y="330"/>
                    </a:cubicBezTo>
                    <a:cubicBezTo>
                      <a:pt x="196" y="330"/>
                      <a:pt x="198" y="330"/>
                      <a:pt x="198" y="331"/>
                    </a:cubicBezTo>
                    <a:cubicBezTo>
                      <a:pt x="199" y="331"/>
                      <a:pt x="199" y="332"/>
                      <a:pt x="199" y="332"/>
                    </a:cubicBezTo>
                    <a:cubicBezTo>
                      <a:pt x="198" y="333"/>
                      <a:pt x="197" y="332"/>
                      <a:pt x="197" y="332"/>
                    </a:cubicBezTo>
                    <a:cubicBezTo>
                      <a:pt x="196" y="332"/>
                      <a:pt x="195" y="331"/>
                      <a:pt x="194" y="331"/>
                    </a:cubicBezTo>
                    <a:cubicBezTo>
                      <a:pt x="194" y="332"/>
                      <a:pt x="193" y="333"/>
                      <a:pt x="192" y="333"/>
                    </a:cubicBezTo>
                    <a:cubicBezTo>
                      <a:pt x="192" y="334"/>
                      <a:pt x="191" y="334"/>
                      <a:pt x="190" y="334"/>
                    </a:cubicBezTo>
                    <a:cubicBezTo>
                      <a:pt x="189" y="334"/>
                      <a:pt x="189" y="334"/>
                      <a:pt x="189" y="333"/>
                    </a:cubicBezTo>
                    <a:cubicBezTo>
                      <a:pt x="189" y="332"/>
                      <a:pt x="189" y="333"/>
                      <a:pt x="189" y="333"/>
                    </a:cubicBezTo>
                    <a:cubicBezTo>
                      <a:pt x="188" y="333"/>
                      <a:pt x="187" y="332"/>
                      <a:pt x="187" y="332"/>
                    </a:cubicBezTo>
                    <a:cubicBezTo>
                      <a:pt x="187" y="331"/>
                      <a:pt x="186" y="331"/>
                      <a:pt x="186" y="330"/>
                    </a:cubicBezTo>
                    <a:cubicBezTo>
                      <a:pt x="187" y="329"/>
                      <a:pt x="187" y="329"/>
                      <a:pt x="188" y="329"/>
                    </a:cubicBezTo>
                    <a:cubicBezTo>
                      <a:pt x="188" y="329"/>
                      <a:pt x="187" y="327"/>
                      <a:pt x="188" y="327"/>
                    </a:cubicBezTo>
                    <a:cubicBezTo>
                      <a:pt x="189" y="326"/>
                      <a:pt x="189" y="326"/>
                      <a:pt x="189" y="326"/>
                    </a:cubicBezTo>
                    <a:cubicBezTo>
                      <a:pt x="190" y="325"/>
                      <a:pt x="190" y="327"/>
                      <a:pt x="190" y="327"/>
                    </a:cubicBezTo>
                    <a:cubicBezTo>
                      <a:pt x="190" y="327"/>
                      <a:pt x="190" y="325"/>
                      <a:pt x="191" y="325"/>
                    </a:cubicBezTo>
                    <a:cubicBezTo>
                      <a:pt x="192" y="325"/>
                      <a:pt x="194" y="326"/>
                      <a:pt x="194" y="325"/>
                    </a:cubicBezTo>
                    <a:cubicBezTo>
                      <a:pt x="194" y="324"/>
                      <a:pt x="193" y="323"/>
                      <a:pt x="194" y="323"/>
                    </a:cubicBezTo>
                    <a:cubicBezTo>
                      <a:pt x="194" y="323"/>
                      <a:pt x="195" y="323"/>
                      <a:pt x="195" y="322"/>
                    </a:cubicBezTo>
                    <a:cubicBezTo>
                      <a:pt x="196" y="322"/>
                      <a:pt x="197" y="322"/>
                      <a:pt x="197" y="322"/>
                    </a:cubicBezTo>
                    <a:cubicBezTo>
                      <a:pt x="197" y="322"/>
                      <a:pt x="197" y="320"/>
                      <a:pt x="197" y="320"/>
                    </a:cubicBezTo>
                    <a:cubicBezTo>
                      <a:pt x="198" y="320"/>
                      <a:pt x="198" y="319"/>
                      <a:pt x="198" y="319"/>
                    </a:cubicBezTo>
                    <a:cubicBezTo>
                      <a:pt x="198" y="318"/>
                      <a:pt x="199" y="318"/>
                      <a:pt x="199" y="317"/>
                    </a:cubicBezTo>
                    <a:cubicBezTo>
                      <a:pt x="200" y="316"/>
                      <a:pt x="199" y="316"/>
                      <a:pt x="198" y="316"/>
                    </a:cubicBezTo>
                    <a:cubicBezTo>
                      <a:pt x="198" y="317"/>
                      <a:pt x="196" y="319"/>
                      <a:pt x="195" y="319"/>
                    </a:cubicBezTo>
                    <a:cubicBezTo>
                      <a:pt x="195" y="319"/>
                      <a:pt x="194" y="320"/>
                      <a:pt x="194" y="320"/>
                    </a:cubicBezTo>
                    <a:cubicBezTo>
                      <a:pt x="193" y="321"/>
                      <a:pt x="193" y="321"/>
                      <a:pt x="192" y="321"/>
                    </a:cubicBezTo>
                    <a:cubicBezTo>
                      <a:pt x="191" y="320"/>
                      <a:pt x="191" y="319"/>
                      <a:pt x="189" y="319"/>
                    </a:cubicBezTo>
                    <a:cubicBezTo>
                      <a:pt x="188" y="318"/>
                      <a:pt x="187" y="317"/>
                      <a:pt x="188" y="316"/>
                    </a:cubicBezTo>
                    <a:cubicBezTo>
                      <a:pt x="188" y="315"/>
                      <a:pt x="189" y="313"/>
                      <a:pt x="189" y="312"/>
                    </a:cubicBezTo>
                    <a:cubicBezTo>
                      <a:pt x="189" y="310"/>
                      <a:pt x="190" y="310"/>
                      <a:pt x="191" y="309"/>
                    </a:cubicBezTo>
                    <a:cubicBezTo>
                      <a:pt x="191" y="307"/>
                      <a:pt x="194" y="305"/>
                      <a:pt x="194" y="303"/>
                    </a:cubicBezTo>
                    <a:cubicBezTo>
                      <a:pt x="193" y="302"/>
                      <a:pt x="194" y="300"/>
                      <a:pt x="194" y="300"/>
                    </a:cubicBezTo>
                    <a:cubicBezTo>
                      <a:pt x="195" y="300"/>
                      <a:pt x="195" y="299"/>
                      <a:pt x="195" y="297"/>
                    </a:cubicBezTo>
                    <a:cubicBezTo>
                      <a:pt x="195" y="296"/>
                      <a:pt x="195" y="295"/>
                      <a:pt x="194" y="295"/>
                    </a:cubicBezTo>
                    <a:cubicBezTo>
                      <a:pt x="194" y="294"/>
                      <a:pt x="194" y="294"/>
                      <a:pt x="194" y="293"/>
                    </a:cubicBezTo>
                    <a:cubicBezTo>
                      <a:pt x="193" y="292"/>
                      <a:pt x="193" y="291"/>
                      <a:pt x="193" y="290"/>
                    </a:cubicBezTo>
                    <a:cubicBezTo>
                      <a:pt x="194" y="290"/>
                      <a:pt x="194" y="290"/>
                      <a:pt x="195" y="290"/>
                    </a:cubicBezTo>
                    <a:cubicBezTo>
                      <a:pt x="195" y="289"/>
                      <a:pt x="195" y="289"/>
                      <a:pt x="196" y="289"/>
                    </a:cubicBezTo>
                    <a:cubicBezTo>
                      <a:pt x="197" y="289"/>
                      <a:pt x="198" y="288"/>
                      <a:pt x="199" y="287"/>
                    </a:cubicBezTo>
                    <a:cubicBezTo>
                      <a:pt x="200" y="286"/>
                      <a:pt x="203" y="284"/>
                      <a:pt x="203" y="283"/>
                    </a:cubicBezTo>
                    <a:cubicBezTo>
                      <a:pt x="204" y="283"/>
                      <a:pt x="205" y="282"/>
                      <a:pt x="205" y="282"/>
                    </a:cubicBezTo>
                    <a:cubicBezTo>
                      <a:pt x="206" y="281"/>
                      <a:pt x="207" y="281"/>
                      <a:pt x="207" y="282"/>
                    </a:cubicBezTo>
                    <a:cubicBezTo>
                      <a:pt x="207" y="283"/>
                      <a:pt x="208" y="284"/>
                      <a:pt x="209" y="284"/>
                    </a:cubicBezTo>
                    <a:cubicBezTo>
                      <a:pt x="209" y="284"/>
                      <a:pt x="211" y="285"/>
                      <a:pt x="211" y="284"/>
                    </a:cubicBezTo>
                    <a:cubicBezTo>
                      <a:pt x="212" y="284"/>
                      <a:pt x="212" y="284"/>
                      <a:pt x="213" y="283"/>
                    </a:cubicBezTo>
                    <a:cubicBezTo>
                      <a:pt x="213" y="283"/>
                      <a:pt x="214" y="283"/>
                      <a:pt x="215" y="283"/>
                    </a:cubicBezTo>
                    <a:cubicBezTo>
                      <a:pt x="215" y="283"/>
                      <a:pt x="216" y="284"/>
                      <a:pt x="216" y="284"/>
                    </a:cubicBezTo>
                    <a:cubicBezTo>
                      <a:pt x="217" y="283"/>
                      <a:pt x="218" y="284"/>
                      <a:pt x="218" y="284"/>
                    </a:cubicBezTo>
                    <a:cubicBezTo>
                      <a:pt x="219" y="284"/>
                      <a:pt x="220" y="284"/>
                      <a:pt x="221" y="284"/>
                    </a:cubicBezTo>
                    <a:cubicBezTo>
                      <a:pt x="221" y="284"/>
                      <a:pt x="223" y="285"/>
                      <a:pt x="223" y="285"/>
                    </a:cubicBezTo>
                    <a:cubicBezTo>
                      <a:pt x="223" y="285"/>
                      <a:pt x="224" y="286"/>
                      <a:pt x="224" y="286"/>
                    </a:cubicBezTo>
                    <a:cubicBezTo>
                      <a:pt x="225" y="286"/>
                      <a:pt x="226" y="286"/>
                      <a:pt x="226" y="286"/>
                    </a:cubicBezTo>
                    <a:cubicBezTo>
                      <a:pt x="226" y="286"/>
                      <a:pt x="225" y="285"/>
                      <a:pt x="224" y="284"/>
                    </a:cubicBezTo>
                    <a:cubicBezTo>
                      <a:pt x="224" y="284"/>
                      <a:pt x="223" y="282"/>
                      <a:pt x="222" y="283"/>
                    </a:cubicBezTo>
                    <a:cubicBezTo>
                      <a:pt x="221" y="283"/>
                      <a:pt x="220" y="283"/>
                      <a:pt x="219" y="283"/>
                    </a:cubicBezTo>
                    <a:cubicBezTo>
                      <a:pt x="219" y="282"/>
                      <a:pt x="218" y="282"/>
                      <a:pt x="217" y="282"/>
                    </a:cubicBezTo>
                    <a:cubicBezTo>
                      <a:pt x="216" y="282"/>
                      <a:pt x="215" y="282"/>
                      <a:pt x="215" y="281"/>
                    </a:cubicBezTo>
                    <a:cubicBezTo>
                      <a:pt x="214" y="280"/>
                      <a:pt x="213" y="280"/>
                      <a:pt x="212" y="279"/>
                    </a:cubicBezTo>
                    <a:cubicBezTo>
                      <a:pt x="211" y="278"/>
                      <a:pt x="210" y="278"/>
                      <a:pt x="211" y="277"/>
                    </a:cubicBezTo>
                    <a:cubicBezTo>
                      <a:pt x="211" y="276"/>
                      <a:pt x="212" y="277"/>
                      <a:pt x="212" y="277"/>
                    </a:cubicBezTo>
                    <a:cubicBezTo>
                      <a:pt x="213" y="277"/>
                      <a:pt x="213" y="276"/>
                      <a:pt x="213" y="275"/>
                    </a:cubicBezTo>
                    <a:cubicBezTo>
                      <a:pt x="213" y="275"/>
                      <a:pt x="213" y="274"/>
                      <a:pt x="214" y="273"/>
                    </a:cubicBezTo>
                    <a:cubicBezTo>
                      <a:pt x="214" y="273"/>
                      <a:pt x="214" y="273"/>
                      <a:pt x="215" y="272"/>
                    </a:cubicBezTo>
                    <a:cubicBezTo>
                      <a:pt x="215" y="271"/>
                      <a:pt x="216" y="271"/>
                      <a:pt x="217" y="271"/>
                    </a:cubicBezTo>
                    <a:cubicBezTo>
                      <a:pt x="217" y="270"/>
                      <a:pt x="218" y="270"/>
                      <a:pt x="218" y="269"/>
                    </a:cubicBezTo>
                    <a:cubicBezTo>
                      <a:pt x="219" y="269"/>
                      <a:pt x="220" y="269"/>
                      <a:pt x="220" y="269"/>
                    </a:cubicBezTo>
                    <a:cubicBezTo>
                      <a:pt x="221" y="269"/>
                      <a:pt x="220" y="268"/>
                      <a:pt x="219" y="268"/>
                    </a:cubicBezTo>
                    <a:cubicBezTo>
                      <a:pt x="218" y="268"/>
                      <a:pt x="216" y="268"/>
                      <a:pt x="215" y="269"/>
                    </a:cubicBezTo>
                    <a:cubicBezTo>
                      <a:pt x="214" y="270"/>
                      <a:pt x="214" y="271"/>
                      <a:pt x="213" y="271"/>
                    </a:cubicBezTo>
                    <a:cubicBezTo>
                      <a:pt x="212" y="272"/>
                      <a:pt x="212" y="272"/>
                      <a:pt x="212" y="273"/>
                    </a:cubicBezTo>
                    <a:cubicBezTo>
                      <a:pt x="212" y="274"/>
                      <a:pt x="212" y="275"/>
                      <a:pt x="212" y="275"/>
                    </a:cubicBezTo>
                    <a:cubicBezTo>
                      <a:pt x="211" y="275"/>
                      <a:pt x="208" y="275"/>
                      <a:pt x="207" y="275"/>
                    </a:cubicBezTo>
                    <a:cubicBezTo>
                      <a:pt x="206" y="276"/>
                      <a:pt x="205" y="276"/>
                      <a:pt x="204" y="276"/>
                    </a:cubicBezTo>
                    <a:cubicBezTo>
                      <a:pt x="204" y="275"/>
                      <a:pt x="203" y="274"/>
                      <a:pt x="204" y="273"/>
                    </a:cubicBezTo>
                    <a:cubicBezTo>
                      <a:pt x="204" y="272"/>
                      <a:pt x="205" y="272"/>
                      <a:pt x="205" y="271"/>
                    </a:cubicBezTo>
                    <a:cubicBezTo>
                      <a:pt x="205" y="270"/>
                      <a:pt x="204" y="270"/>
                      <a:pt x="204" y="269"/>
                    </a:cubicBezTo>
                    <a:cubicBezTo>
                      <a:pt x="204" y="268"/>
                      <a:pt x="204" y="267"/>
                      <a:pt x="204" y="267"/>
                    </a:cubicBezTo>
                    <a:cubicBezTo>
                      <a:pt x="204" y="267"/>
                      <a:pt x="203" y="268"/>
                      <a:pt x="203" y="269"/>
                    </a:cubicBezTo>
                    <a:cubicBezTo>
                      <a:pt x="203" y="270"/>
                      <a:pt x="204" y="271"/>
                      <a:pt x="203" y="271"/>
                    </a:cubicBezTo>
                    <a:cubicBezTo>
                      <a:pt x="203" y="271"/>
                      <a:pt x="202" y="273"/>
                      <a:pt x="202" y="273"/>
                    </a:cubicBezTo>
                    <a:cubicBezTo>
                      <a:pt x="202" y="274"/>
                      <a:pt x="202" y="275"/>
                      <a:pt x="202" y="276"/>
                    </a:cubicBezTo>
                    <a:cubicBezTo>
                      <a:pt x="201" y="276"/>
                      <a:pt x="199" y="277"/>
                      <a:pt x="198" y="278"/>
                    </a:cubicBezTo>
                    <a:cubicBezTo>
                      <a:pt x="197" y="279"/>
                      <a:pt x="197" y="280"/>
                      <a:pt x="196" y="281"/>
                    </a:cubicBezTo>
                    <a:cubicBezTo>
                      <a:pt x="196" y="282"/>
                      <a:pt x="196" y="282"/>
                      <a:pt x="195" y="282"/>
                    </a:cubicBezTo>
                    <a:cubicBezTo>
                      <a:pt x="194" y="282"/>
                      <a:pt x="194" y="283"/>
                      <a:pt x="193" y="283"/>
                    </a:cubicBezTo>
                    <a:cubicBezTo>
                      <a:pt x="191" y="283"/>
                      <a:pt x="191" y="283"/>
                      <a:pt x="190" y="284"/>
                    </a:cubicBezTo>
                    <a:cubicBezTo>
                      <a:pt x="188" y="286"/>
                      <a:pt x="189" y="286"/>
                      <a:pt x="188" y="287"/>
                    </a:cubicBezTo>
                    <a:cubicBezTo>
                      <a:pt x="187" y="287"/>
                      <a:pt x="187" y="288"/>
                      <a:pt x="188" y="289"/>
                    </a:cubicBezTo>
                    <a:cubicBezTo>
                      <a:pt x="188" y="289"/>
                      <a:pt x="189" y="290"/>
                      <a:pt x="189" y="290"/>
                    </a:cubicBezTo>
                    <a:cubicBezTo>
                      <a:pt x="189" y="291"/>
                      <a:pt x="189" y="291"/>
                      <a:pt x="188" y="290"/>
                    </a:cubicBezTo>
                    <a:cubicBezTo>
                      <a:pt x="187" y="290"/>
                      <a:pt x="187" y="290"/>
                      <a:pt x="187" y="290"/>
                    </a:cubicBezTo>
                    <a:cubicBezTo>
                      <a:pt x="186" y="291"/>
                      <a:pt x="185" y="292"/>
                      <a:pt x="185" y="292"/>
                    </a:cubicBezTo>
                    <a:cubicBezTo>
                      <a:pt x="184" y="292"/>
                      <a:pt x="184" y="293"/>
                      <a:pt x="184" y="294"/>
                    </a:cubicBezTo>
                    <a:cubicBezTo>
                      <a:pt x="184" y="294"/>
                      <a:pt x="183" y="295"/>
                      <a:pt x="182" y="295"/>
                    </a:cubicBezTo>
                    <a:cubicBezTo>
                      <a:pt x="182" y="296"/>
                      <a:pt x="181" y="296"/>
                      <a:pt x="181" y="297"/>
                    </a:cubicBezTo>
                    <a:cubicBezTo>
                      <a:pt x="180" y="298"/>
                      <a:pt x="181" y="299"/>
                      <a:pt x="181" y="299"/>
                    </a:cubicBezTo>
                    <a:cubicBezTo>
                      <a:pt x="182" y="299"/>
                      <a:pt x="182" y="299"/>
                      <a:pt x="182" y="300"/>
                    </a:cubicBezTo>
                    <a:cubicBezTo>
                      <a:pt x="182" y="300"/>
                      <a:pt x="182" y="301"/>
                      <a:pt x="181" y="301"/>
                    </a:cubicBezTo>
                    <a:cubicBezTo>
                      <a:pt x="181" y="301"/>
                      <a:pt x="180" y="301"/>
                      <a:pt x="180" y="302"/>
                    </a:cubicBezTo>
                    <a:cubicBezTo>
                      <a:pt x="180" y="303"/>
                      <a:pt x="180" y="303"/>
                      <a:pt x="179" y="303"/>
                    </a:cubicBezTo>
                    <a:cubicBezTo>
                      <a:pt x="179" y="304"/>
                      <a:pt x="178" y="304"/>
                      <a:pt x="178" y="305"/>
                    </a:cubicBezTo>
                    <a:cubicBezTo>
                      <a:pt x="177" y="305"/>
                      <a:pt x="177" y="304"/>
                      <a:pt x="176" y="304"/>
                    </a:cubicBezTo>
                    <a:cubicBezTo>
                      <a:pt x="175" y="305"/>
                      <a:pt x="175" y="305"/>
                      <a:pt x="174" y="304"/>
                    </a:cubicBezTo>
                    <a:cubicBezTo>
                      <a:pt x="173" y="304"/>
                      <a:pt x="173" y="303"/>
                      <a:pt x="172" y="303"/>
                    </a:cubicBezTo>
                    <a:cubicBezTo>
                      <a:pt x="172" y="303"/>
                      <a:pt x="173" y="304"/>
                      <a:pt x="173" y="304"/>
                    </a:cubicBezTo>
                    <a:cubicBezTo>
                      <a:pt x="173" y="305"/>
                      <a:pt x="173" y="305"/>
                      <a:pt x="174" y="305"/>
                    </a:cubicBezTo>
                    <a:cubicBezTo>
                      <a:pt x="175" y="306"/>
                      <a:pt x="175" y="306"/>
                      <a:pt x="176" y="306"/>
                    </a:cubicBezTo>
                    <a:cubicBezTo>
                      <a:pt x="176" y="307"/>
                      <a:pt x="177" y="308"/>
                      <a:pt x="177" y="307"/>
                    </a:cubicBezTo>
                    <a:cubicBezTo>
                      <a:pt x="177" y="307"/>
                      <a:pt x="177" y="306"/>
                      <a:pt x="178" y="306"/>
                    </a:cubicBezTo>
                    <a:cubicBezTo>
                      <a:pt x="178" y="307"/>
                      <a:pt x="178" y="308"/>
                      <a:pt x="178" y="309"/>
                    </a:cubicBezTo>
                    <a:cubicBezTo>
                      <a:pt x="177" y="309"/>
                      <a:pt x="177" y="310"/>
                      <a:pt x="177" y="311"/>
                    </a:cubicBezTo>
                    <a:cubicBezTo>
                      <a:pt x="176" y="312"/>
                      <a:pt x="177" y="312"/>
                      <a:pt x="176" y="313"/>
                    </a:cubicBezTo>
                    <a:cubicBezTo>
                      <a:pt x="176" y="313"/>
                      <a:pt x="174" y="314"/>
                      <a:pt x="173" y="314"/>
                    </a:cubicBezTo>
                    <a:cubicBezTo>
                      <a:pt x="172" y="314"/>
                      <a:pt x="171" y="314"/>
                      <a:pt x="170" y="315"/>
                    </a:cubicBezTo>
                    <a:cubicBezTo>
                      <a:pt x="169" y="315"/>
                      <a:pt x="167" y="316"/>
                      <a:pt x="168" y="316"/>
                    </a:cubicBezTo>
                    <a:cubicBezTo>
                      <a:pt x="169" y="316"/>
                      <a:pt x="170" y="316"/>
                      <a:pt x="170" y="316"/>
                    </a:cubicBezTo>
                    <a:cubicBezTo>
                      <a:pt x="171" y="316"/>
                      <a:pt x="172" y="315"/>
                      <a:pt x="172" y="316"/>
                    </a:cubicBezTo>
                    <a:cubicBezTo>
                      <a:pt x="172" y="316"/>
                      <a:pt x="172" y="318"/>
                      <a:pt x="172" y="318"/>
                    </a:cubicBezTo>
                    <a:cubicBezTo>
                      <a:pt x="171" y="319"/>
                      <a:pt x="171" y="319"/>
                      <a:pt x="171" y="320"/>
                    </a:cubicBezTo>
                    <a:cubicBezTo>
                      <a:pt x="170" y="320"/>
                      <a:pt x="170" y="321"/>
                      <a:pt x="169" y="321"/>
                    </a:cubicBezTo>
                    <a:cubicBezTo>
                      <a:pt x="169" y="321"/>
                      <a:pt x="168" y="320"/>
                      <a:pt x="168" y="321"/>
                    </a:cubicBezTo>
                    <a:cubicBezTo>
                      <a:pt x="168" y="321"/>
                      <a:pt x="167" y="321"/>
                      <a:pt x="167" y="321"/>
                    </a:cubicBezTo>
                    <a:cubicBezTo>
                      <a:pt x="166" y="320"/>
                      <a:pt x="167" y="320"/>
                      <a:pt x="167" y="319"/>
                    </a:cubicBezTo>
                    <a:cubicBezTo>
                      <a:pt x="167" y="318"/>
                      <a:pt x="166" y="317"/>
                      <a:pt x="166" y="317"/>
                    </a:cubicBezTo>
                    <a:cubicBezTo>
                      <a:pt x="166" y="316"/>
                      <a:pt x="166" y="317"/>
                      <a:pt x="166" y="318"/>
                    </a:cubicBezTo>
                    <a:cubicBezTo>
                      <a:pt x="166" y="319"/>
                      <a:pt x="166" y="321"/>
                      <a:pt x="165" y="321"/>
                    </a:cubicBezTo>
                    <a:cubicBezTo>
                      <a:pt x="164" y="321"/>
                      <a:pt x="164" y="321"/>
                      <a:pt x="164" y="320"/>
                    </a:cubicBezTo>
                    <a:cubicBezTo>
                      <a:pt x="163" y="320"/>
                      <a:pt x="163" y="321"/>
                      <a:pt x="163" y="321"/>
                    </a:cubicBezTo>
                    <a:cubicBezTo>
                      <a:pt x="163" y="321"/>
                      <a:pt x="162" y="322"/>
                      <a:pt x="163" y="322"/>
                    </a:cubicBezTo>
                    <a:cubicBezTo>
                      <a:pt x="164" y="322"/>
                      <a:pt x="164" y="323"/>
                      <a:pt x="164" y="323"/>
                    </a:cubicBezTo>
                    <a:cubicBezTo>
                      <a:pt x="164" y="324"/>
                      <a:pt x="163" y="324"/>
                      <a:pt x="163" y="324"/>
                    </a:cubicBezTo>
                    <a:cubicBezTo>
                      <a:pt x="162" y="324"/>
                      <a:pt x="161" y="324"/>
                      <a:pt x="161" y="324"/>
                    </a:cubicBezTo>
                    <a:cubicBezTo>
                      <a:pt x="162" y="325"/>
                      <a:pt x="163" y="326"/>
                      <a:pt x="162" y="326"/>
                    </a:cubicBezTo>
                    <a:cubicBezTo>
                      <a:pt x="161" y="327"/>
                      <a:pt x="160" y="326"/>
                      <a:pt x="159" y="327"/>
                    </a:cubicBezTo>
                    <a:cubicBezTo>
                      <a:pt x="159" y="328"/>
                      <a:pt x="158" y="328"/>
                      <a:pt x="157" y="328"/>
                    </a:cubicBezTo>
                    <a:cubicBezTo>
                      <a:pt x="157" y="328"/>
                      <a:pt x="156" y="329"/>
                      <a:pt x="157" y="329"/>
                    </a:cubicBezTo>
                    <a:cubicBezTo>
                      <a:pt x="157" y="329"/>
                      <a:pt x="158" y="329"/>
                      <a:pt x="158" y="330"/>
                    </a:cubicBezTo>
                    <a:cubicBezTo>
                      <a:pt x="157" y="330"/>
                      <a:pt x="156" y="331"/>
                      <a:pt x="156" y="332"/>
                    </a:cubicBezTo>
                    <a:cubicBezTo>
                      <a:pt x="156" y="333"/>
                      <a:pt x="156" y="333"/>
                      <a:pt x="155" y="334"/>
                    </a:cubicBezTo>
                    <a:cubicBezTo>
                      <a:pt x="155" y="334"/>
                      <a:pt x="154" y="335"/>
                      <a:pt x="155" y="335"/>
                    </a:cubicBezTo>
                    <a:cubicBezTo>
                      <a:pt x="156" y="335"/>
                      <a:pt x="156" y="336"/>
                      <a:pt x="156" y="337"/>
                    </a:cubicBezTo>
                    <a:cubicBezTo>
                      <a:pt x="155" y="337"/>
                      <a:pt x="155" y="339"/>
                      <a:pt x="156" y="338"/>
                    </a:cubicBezTo>
                    <a:cubicBezTo>
                      <a:pt x="157" y="337"/>
                      <a:pt x="157" y="337"/>
                      <a:pt x="158" y="337"/>
                    </a:cubicBezTo>
                    <a:cubicBezTo>
                      <a:pt x="159" y="337"/>
                      <a:pt x="160" y="338"/>
                      <a:pt x="161" y="337"/>
                    </a:cubicBezTo>
                    <a:cubicBezTo>
                      <a:pt x="161" y="336"/>
                      <a:pt x="162" y="337"/>
                      <a:pt x="163" y="337"/>
                    </a:cubicBezTo>
                    <a:cubicBezTo>
                      <a:pt x="163" y="338"/>
                      <a:pt x="164" y="339"/>
                      <a:pt x="164" y="339"/>
                    </a:cubicBezTo>
                    <a:cubicBezTo>
                      <a:pt x="165" y="339"/>
                      <a:pt x="165" y="339"/>
                      <a:pt x="166" y="339"/>
                    </a:cubicBezTo>
                    <a:cubicBezTo>
                      <a:pt x="167" y="340"/>
                      <a:pt x="168" y="341"/>
                      <a:pt x="168" y="342"/>
                    </a:cubicBezTo>
                    <a:cubicBezTo>
                      <a:pt x="167" y="343"/>
                      <a:pt x="167" y="344"/>
                      <a:pt x="167" y="345"/>
                    </a:cubicBezTo>
                    <a:cubicBezTo>
                      <a:pt x="167" y="346"/>
                      <a:pt x="166" y="346"/>
                      <a:pt x="166" y="347"/>
                    </a:cubicBezTo>
                    <a:cubicBezTo>
                      <a:pt x="165" y="347"/>
                      <a:pt x="164" y="348"/>
                      <a:pt x="163" y="349"/>
                    </a:cubicBezTo>
                    <a:cubicBezTo>
                      <a:pt x="163" y="349"/>
                      <a:pt x="162" y="349"/>
                      <a:pt x="161" y="349"/>
                    </a:cubicBezTo>
                    <a:cubicBezTo>
                      <a:pt x="160" y="349"/>
                      <a:pt x="159" y="349"/>
                      <a:pt x="160" y="350"/>
                    </a:cubicBezTo>
                    <a:cubicBezTo>
                      <a:pt x="160" y="351"/>
                      <a:pt x="160" y="353"/>
                      <a:pt x="159" y="353"/>
                    </a:cubicBezTo>
                    <a:cubicBezTo>
                      <a:pt x="158" y="353"/>
                      <a:pt x="157" y="353"/>
                      <a:pt x="157" y="354"/>
                    </a:cubicBezTo>
                    <a:cubicBezTo>
                      <a:pt x="157" y="355"/>
                      <a:pt x="158" y="355"/>
                      <a:pt x="158" y="356"/>
                    </a:cubicBezTo>
                    <a:cubicBezTo>
                      <a:pt x="157" y="356"/>
                      <a:pt x="156" y="356"/>
                      <a:pt x="156" y="356"/>
                    </a:cubicBezTo>
                    <a:cubicBezTo>
                      <a:pt x="155" y="357"/>
                      <a:pt x="155" y="357"/>
                      <a:pt x="154" y="358"/>
                    </a:cubicBezTo>
                    <a:cubicBezTo>
                      <a:pt x="154" y="358"/>
                      <a:pt x="153" y="359"/>
                      <a:pt x="154" y="358"/>
                    </a:cubicBezTo>
                    <a:cubicBezTo>
                      <a:pt x="155" y="358"/>
                      <a:pt x="156" y="358"/>
                      <a:pt x="156" y="358"/>
                    </a:cubicBezTo>
                    <a:cubicBezTo>
                      <a:pt x="156" y="359"/>
                      <a:pt x="156" y="359"/>
                      <a:pt x="156" y="359"/>
                    </a:cubicBezTo>
                    <a:cubicBezTo>
                      <a:pt x="155" y="360"/>
                      <a:pt x="156" y="360"/>
                      <a:pt x="155" y="361"/>
                    </a:cubicBezTo>
                    <a:cubicBezTo>
                      <a:pt x="154" y="361"/>
                      <a:pt x="154" y="361"/>
                      <a:pt x="154" y="362"/>
                    </a:cubicBezTo>
                    <a:cubicBezTo>
                      <a:pt x="155" y="362"/>
                      <a:pt x="155" y="363"/>
                      <a:pt x="154" y="362"/>
                    </a:cubicBezTo>
                    <a:cubicBezTo>
                      <a:pt x="153" y="362"/>
                      <a:pt x="153" y="362"/>
                      <a:pt x="153" y="363"/>
                    </a:cubicBezTo>
                    <a:cubicBezTo>
                      <a:pt x="154" y="364"/>
                      <a:pt x="153" y="364"/>
                      <a:pt x="152" y="363"/>
                    </a:cubicBezTo>
                    <a:cubicBezTo>
                      <a:pt x="152" y="362"/>
                      <a:pt x="151" y="360"/>
                      <a:pt x="151" y="361"/>
                    </a:cubicBezTo>
                    <a:cubicBezTo>
                      <a:pt x="151" y="363"/>
                      <a:pt x="151" y="364"/>
                      <a:pt x="151" y="364"/>
                    </a:cubicBezTo>
                    <a:cubicBezTo>
                      <a:pt x="150" y="364"/>
                      <a:pt x="150" y="364"/>
                      <a:pt x="150" y="365"/>
                    </a:cubicBezTo>
                    <a:cubicBezTo>
                      <a:pt x="150" y="365"/>
                      <a:pt x="150" y="366"/>
                      <a:pt x="149" y="365"/>
                    </a:cubicBezTo>
                    <a:cubicBezTo>
                      <a:pt x="148" y="365"/>
                      <a:pt x="148" y="364"/>
                      <a:pt x="148" y="365"/>
                    </a:cubicBezTo>
                    <a:cubicBezTo>
                      <a:pt x="148" y="365"/>
                      <a:pt x="147" y="366"/>
                      <a:pt x="147" y="366"/>
                    </a:cubicBezTo>
                    <a:cubicBezTo>
                      <a:pt x="146" y="366"/>
                      <a:pt x="145" y="365"/>
                      <a:pt x="144" y="365"/>
                    </a:cubicBezTo>
                    <a:cubicBezTo>
                      <a:pt x="143" y="365"/>
                      <a:pt x="143" y="367"/>
                      <a:pt x="143" y="367"/>
                    </a:cubicBezTo>
                    <a:cubicBezTo>
                      <a:pt x="142" y="367"/>
                      <a:pt x="142" y="368"/>
                      <a:pt x="142" y="368"/>
                    </a:cubicBezTo>
                    <a:cubicBezTo>
                      <a:pt x="143" y="369"/>
                      <a:pt x="143" y="370"/>
                      <a:pt x="142" y="370"/>
                    </a:cubicBezTo>
                    <a:cubicBezTo>
                      <a:pt x="141" y="370"/>
                      <a:pt x="140" y="369"/>
                      <a:pt x="140" y="370"/>
                    </a:cubicBezTo>
                    <a:cubicBezTo>
                      <a:pt x="140" y="371"/>
                      <a:pt x="139" y="371"/>
                      <a:pt x="139" y="371"/>
                    </a:cubicBezTo>
                    <a:cubicBezTo>
                      <a:pt x="139" y="371"/>
                      <a:pt x="138" y="372"/>
                      <a:pt x="139" y="372"/>
                    </a:cubicBezTo>
                    <a:cubicBezTo>
                      <a:pt x="139" y="373"/>
                      <a:pt x="140" y="373"/>
                      <a:pt x="139" y="374"/>
                    </a:cubicBezTo>
                    <a:cubicBezTo>
                      <a:pt x="139" y="374"/>
                      <a:pt x="138" y="374"/>
                      <a:pt x="137" y="374"/>
                    </a:cubicBezTo>
                    <a:cubicBezTo>
                      <a:pt x="137" y="373"/>
                      <a:pt x="137" y="373"/>
                      <a:pt x="136" y="372"/>
                    </a:cubicBezTo>
                    <a:cubicBezTo>
                      <a:pt x="136" y="372"/>
                      <a:pt x="135" y="372"/>
                      <a:pt x="135" y="372"/>
                    </a:cubicBezTo>
                    <a:cubicBezTo>
                      <a:pt x="135" y="373"/>
                      <a:pt x="134" y="374"/>
                      <a:pt x="134" y="374"/>
                    </a:cubicBezTo>
                    <a:cubicBezTo>
                      <a:pt x="135" y="374"/>
                      <a:pt x="134" y="375"/>
                      <a:pt x="134" y="375"/>
                    </a:cubicBezTo>
                    <a:cubicBezTo>
                      <a:pt x="133" y="376"/>
                      <a:pt x="133" y="376"/>
                      <a:pt x="133" y="377"/>
                    </a:cubicBezTo>
                    <a:cubicBezTo>
                      <a:pt x="133" y="378"/>
                      <a:pt x="132" y="379"/>
                      <a:pt x="132" y="378"/>
                    </a:cubicBezTo>
                    <a:cubicBezTo>
                      <a:pt x="131" y="378"/>
                      <a:pt x="131" y="378"/>
                      <a:pt x="130" y="378"/>
                    </a:cubicBezTo>
                    <a:cubicBezTo>
                      <a:pt x="129" y="378"/>
                      <a:pt x="129" y="378"/>
                      <a:pt x="128" y="377"/>
                    </a:cubicBezTo>
                    <a:cubicBezTo>
                      <a:pt x="128" y="377"/>
                      <a:pt x="128" y="379"/>
                      <a:pt x="128" y="380"/>
                    </a:cubicBezTo>
                    <a:cubicBezTo>
                      <a:pt x="128" y="380"/>
                      <a:pt x="128" y="381"/>
                      <a:pt x="128" y="381"/>
                    </a:cubicBezTo>
                    <a:cubicBezTo>
                      <a:pt x="127" y="381"/>
                      <a:pt x="127" y="380"/>
                      <a:pt x="126" y="380"/>
                    </a:cubicBezTo>
                    <a:cubicBezTo>
                      <a:pt x="126" y="380"/>
                      <a:pt x="125" y="380"/>
                      <a:pt x="125" y="381"/>
                    </a:cubicBezTo>
                    <a:cubicBezTo>
                      <a:pt x="125" y="381"/>
                      <a:pt x="124" y="381"/>
                      <a:pt x="123" y="382"/>
                    </a:cubicBezTo>
                    <a:cubicBezTo>
                      <a:pt x="122" y="383"/>
                      <a:pt x="121" y="384"/>
                      <a:pt x="120" y="384"/>
                    </a:cubicBezTo>
                    <a:cubicBezTo>
                      <a:pt x="120" y="385"/>
                      <a:pt x="121" y="386"/>
                      <a:pt x="121" y="385"/>
                    </a:cubicBezTo>
                    <a:cubicBezTo>
                      <a:pt x="122" y="385"/>
                      <a:pt x="123" y="384"/>
                      <a:pt x="123" y="384"/>
                    </a:cubicBezTo>
                    <a:cubicBezTo>
                      <a:pt x="123" y="385"/>
                      <a:pt x="123" y="386"/>
                      <a:pt x="123" y="386"/>
                    </a:cubicBezTo>
                    <a:cubicBezTo>
                      <a:pt x="123" y="387"/>
                      <a:pt x="122" y="387"/>
                      <a:pt x="123" y="388"/>
                    </a:cubicBezTo>
                    <a:cubicBezTo>
                      <a:pt x="123" y="388"/>
                      <a:pt x="123" y="388"/>
                      <a:pt x="123" y="389"/>
                    </a:cubicBezTo>
                    <a:cubicBezTo>
                      <a:pt x="123" y="389"/>
                      <a:pt x="122" y="389"/>
                      <a:pt x="122" y="390"/>
                    </a:cubicBezTo>
                    <a:cubicBezTo>
                      <a:pt x="121" y="391"/>
                      <a:pt x="121" y="392"/>
                      <a:pt x="120" y="392"/>
                    </a:cubicBezTo>
                    <a:cubicBezTo>
                      <a:pt x="120" y="392"/>
                      <a:pt x="119" y="391"/>
                      <a:pt x="119" y="392"/>
                    </a:cubicBezTo>
                    <a:cubicBezTo>
                      <a:pt x="120" y="393"/>
                      <a:pt x="120" y="394"/>
                      <a:pt x="119" y="393"/>
                    </a:cubicBezTo>
                    <a:cubicBezTo>
                      <a:pt x="118" y="393"/>
                      <a:pt x="118" y="393"/>
                      <a:pt x="118" y="392"/>
                    </a:cubicBezTo>
                    <a:cubicBezTo>
                      <a:pt x="117" y="391"/>
                      <a:pt x="116" y="391"/>
                      <a:pt x="117" y="392"/>
                    </a:cubicBezTo>
                    <a:cubicBezTo>
                      <a:pt x="117" y="393"/>
                      <a:pt x="116" y="395"/>
                      <a:pt x="116" y="395"/>
                    </a:cubicBezTo>
                    <a:cubicBezTo>
                      <a:pt x="116" y="396"/>
                      <a:pt x="116" y="396"/>
                      <a:pt x="115" y="395"/>
                    </a:cubicBezTo>
                    <a:cubicBezTo>
                      <a:pt x="115" y="394"/>
                      <a:pt x="114" y="393"/>
                      <a:pt x="114" y="394"/>
                    </a:cubicBezTo>
                    <a:cubicBezTo>
                      <a:pt x="114" y="395"/>
                      <a:pt x="114" y="395"/>
                      <a:pt x="113" y="395"/>
                    </a:cubicBezTo>
                    <a:cubicBezTo>
                      <a:pt x="112" y="396"/>
                      <a:pt x="113" y="397"/>
                      <a:pt x="112" y="397"/>
                    </a:cubicBezTo>
                    <a:cubicBezTo>
                      <a:pt x="111" y="397"/>
                      <a:pt x="111" y="396"/>
                      <a:pt x="111" y="398"/>
                    </a:cubicBezTo>
                    <a:cubicBezTo>
                      <a:pt x="111" y="399"/>
                      <a:pt x="110" y="399"/>
                      <a:pt x="110" y="399"/>
                    </a:cubicBezTo>
                    <a:cubicBezTo>
                      <a:pt x="109" y="398"/>
                      <a:pt x="109" y="398"/>
                      <a:pt x="108" y="397"/>
                    </a:cubicBezTo>
                    <a:cubicBezTo>
                      <a:pt x="108" y="396"/>
                      <a:pt x="107" y="396"/>
                      <a:pt x="106" y="396"/>
                    </a:cubicBezTo>
                    <a:cubicBezTo>
                      <a:pt x="106" y="397"/>
                      <a:pt x="106" y="397"/>
                      <a:pt x="107" y="398"/>
                    </a:cubicBezTo>
                    <a:cubicBezTo>
                      <a:pt x="107" y="398"/>
                      <a:pt x="107" y="399"/>
                      <a:pt x="107" y="399"/>
                    </a:cubicBezTo>
                    <a:cubicBezTo>
                      <a:pt x="106" y="399"/>
                      <a:pt x="105" y="399"/>
                      <a:pt x="105" y="400"/>
                    </a:cubicBezTo>
                    <a:cubicBezTo>
                      <a:pt x="105" y="401"/>
                      <a:pt x="105" y="401"/>
                      <a:pt x="106" y="401"/>
                    </a:cubicBezTo>
                    <a:cubicBezTo>
                      <a:pt x="106" y="402"/>
                      <a:pt x="107" y="402"/>
                      <a:pt x="106" y="402"/>
                    </a:cubicBezTo>
                    <a:cubicBezTo>
                      <a:pt x="105" y="403"/>
                      <a:pt x="104" y="403"/>
                      <a:pt x="103" y="403"/>
                    </a:cubicBezTo>
                    <a:cubicBezTo>
                      <a:pt x="103" y="403"/>
                      <a:pt x="102" y="402"/>
                      <a:pt x="102" y="402"/>
                    </a:cubicBezTo>
                    <a:cubicBezTo>
                      <a:pt x="102" y="401"/>
                      <a:pt x="101" y="401"/>
                      <a:pt x="101" y="401"/>
                    </a:cubicBezTo>
                    <a:cubicBezTo>
                      <a:pt x="100" y="401"/>
                      <a:pt x="100" y="401"/>
                      <a:pt x="99" y="402"/>
                    </a:cubicBezTo>
                    <a:cubicBezTo>
                      <a:pt x="98" y="402"/>
                      <a:pt x="98" y="403"/>
                      <a:pt x="98" y="403"/>
                    </a:cubicBezTo>
                    <a:cubicBezTo>
                      <a:pt x="97" y="403"/>
                      <a:pt x="96" y="403"/>
                      <a:pt x="96" y="404"/>
                    </a:cubicBezTo>
                    <a:cubicBezTo>
                      <a:pt x="96" y="404"/>
                      <a:pt x="95" y="405"/>
                      <a:pt x="95" y="405"/>
                    </a:cubicBezTo>
                    <a:cubicBezTo>
                      <a:pt x="96" y="406"/>
                      <a:pt x="96" y="406"/>
                      <a:pt x="95" y="407"/>
                    </a:cubicBezTo>
                    <a:cubicBezTo>
                      <a:pt x="94" y="407"/>
                      <a:pt x="94" y="406"/>
                      <a:pt x="93" y="406"/>
                    </a:cubicBezTo>
                    <a:cubicBezTo>
                      <a:pt x="92" y="406"/>
                      <a:pt x="91" y="407"/>
                      <a:pt x="91" y="408"/>
                    </a:cubicBezTo>
                    <a:cubicBezTo>
                      <a:pt x="90" y="409"/>
                      <a:pt x="89" y="409"/>
                      <a:pt x="90" y="410"/>
                    </a:cubicBezTo>
                    <a:cubicBezTo>
                      <a:pt x="91" y="410"/>
                      <a:pt x="91" y="410"/>
                      <a:pt x="91" y="411"/>
                    </a:cubicBezTo>
                    <a:cubicBezTo>
                      <a:pt x="92" y="411"/>
                      <a:pt x="92" y="410"/>
                      <a:pt x="92" y="410"/>
                    </a:cubicBezTo>
                    <a:cubicBezTo>
                      <a:pt x="93" y="410"/>
                      <a:pt x="93" y="411"/>
                      <a:pt x="94" y="411"/>
                    </a:cubicBezTo>
                    <a:cubicBezTo>
                      <a:pt x="94" y="411"/>
                      <a:pt x="94" y="412"/>
                      <a:pt x="93" y="412"/>
                    </a:cubicBezTo>
                    <a:cubicBezTo>
                      <a:pt x="93" y="412"/>
                      <a:pt x="91" y="412"/>
                      <a:pt x="91" y="413"/>
                    </a:cubicBezTo>
                    <a:cubicBezTo>
                      <a:pt x="91" y="413"/>
                      <a:pt x="92" y="414"/>
                      <a:pt x="92" y="414"/>
                    </a:cubicBezTo>
                    <a:cubicBezTo>
                      <a:pt x="93" y="414"/>
                      <a:pt x="94" y="415"/>
                      <a:pt x="93" y="415"/>
                    </a:cubicBezTo>
                    <a:cubicBezTo>
                      <a:pt x="92" y="416"/>
                      <a:pt x="91" y="415"/>
                      <a:pt x="91" y="415"/>
                    </a:cubicBezTo>
                    <a:cubicBezTo>
                      <a:pt x="90" y="416"/>
                      <a:pt x="90" y="417"/>
                      <a:pt x="89" y="417"/>
                    </a:cubicBezTo>
                    <a:cubicBezTo>
                      <a:pt x="88" y="417"/>
                      <a:pt x="88" y="417"/>
                      <a:pt x="88" y="416"/>
                    </a:cubicBezTo>
                    <a:cubicBezTo>
                      <a:pt x="88" y="415"/>
                      <a:pt x="87" y="415"/>
                      <a:pt x="87" y="415"/>
                    </a:cubicBezTo>
                    <a:cubicBezTo>
                      <a:pt x="86" y="416"/>
                      <a:pt x="87" y="417"/>
                      <a:pt x="87" y="417"/>
                    </a:cubicBezTo>
                    <a:cubicBezTo>
                      <a:pt x="86" y="417"/>
                      <a:pt x="87" y="419"/>
                      <a:pt x="87" y="419"/>
                    </a:cubicBezTo>
                    <a:cubicBezTo>
                      <a:pt x="86" y="419"/>
                      <a:pt x="85" y="420"/>
                      <a:pt x="85" y="419"/>
                    </a:cubicBezTo>
                    <a:cubicBezTo>
                      <a:pt x="85" y="418"/>
                      <a:pt x="85" y="419"/>
                      <a:pt x="84" y="419"/>
                    </a:cubicBezTo>
                    <a:cubicBezTo>
                      <a:pt x="84" y="419"/>
                      <a:pt x="83" y="418"/>
                      <a:pt x="83" y="419"/>
                    </a:cubicBezTo>
                    <a:cubicBezTo>
                      <a:pt x="83" y="420"/>
                      <a:pt x="83" y="420"/>
                      <a:pt x="82" y="420"/>
                    </a:cubicBezTo>
                    <a:cubicBezTo>
                      <a:pt x="81" y="420"/>
                      <a:pt x="82" y="421"/>
                      <a:pt x="81" y="421"/>
                    </a:cubicBezTo>
                    <a:cubicBezTo>
                      <a:pt x="81" y="421"/>
                      <a:pt x="81" y="421"/>
                      <a:pt x="81" y="421"/>
                    </a:cubicBezTo>
                    <a:cubicBezTo>
                      <a:pt x="81" y="421"/>
                      <a:pt x="81" y="420"/>
                      <a:pt x="80" y="420"/>
                    </a:cubicBezTo>
                    <a:cubicBezTo>
                      <a:pt x="79" y="420"/>
                      <a:pt x="79" y="421"/>
                      <a:pt x="78" y="421"/>
                    </a:cubicBezTo>
                    <a:cubicBezTo>
                      <a:pt x="77" y="421"/>
                      <a:pt x="77" y="421"/>
                      <a:pt x="76" y="422"/>
                    </a:cubicBezTo>
                    <a:cubicBezTo>
                      <a:pt x="76" y="422"/>
                      <a:pt x="75" y="421"/>
                      <a:pt x="75" y="422"/>
                    </a:cubicBezTo>
                    <a:cubicBezTo>
                      <a:pt x="75" y="423"/>
                      <a:pt x="75" y="424"/>
                      <a:pt x="74" y="423"/>
                    </a:cubicBezTo>
                    <a:cubicBezTo>
                      <a:pt x="74" y="422"/>
                      <a:pt x="74" y="422"/>
                      <a:pt x="74" y="421"/>
                    </a:cubicBezTo>
                    <a:cubicBezTo>
                      <a:pt x="74" y="420"/>
                      <a:pt x="73" y="420"/>
                      <a:pt x="73" y="420"/>
                    </a:cubicBezTo>
                    <a:cubicBezTo>
                      <a:pt x="73" y="421"/>
                      <a:pt x="73" y="422"/>
                      <a:pt x="73" y="422"/>
                    </a:cubicBezTo>
                    <a:cubicBezTo>
                      <a:pt x="73" y="423"/>
                      <a:pt x="73" y="424"/>
                      <a:pt x="73" y="425"/>
                    </a:cubicBezTo>
                    <a:cubicBezTo>
                      <a:pt x="72" y="425"/>
                      <a:pt x="73" y="427"/>
                      <a:pt x="72" y="427"/>
                    </a:cubicBezTo>
                    <a:cubicBezTo>
                      <a:pt x="72" y="427"/>
                      <a:pt x="71" y="427"/>
                      <a:pt x="71" y="427"/>
                    </a:cubicBezTo>
                    <a:cubicBezTo>
                      <a:pt x="70" y="427"/>
                      <a:pt x="70" y="426"/>
                      <a:pt x="71" y="426"/>
                    </a:cubicBezTo>
                    <a:cubicBezTo>
                      <a:pt x="71" y="425"/>
                      <a:pt x="70" y="424"/>
                      <a:pt x="71" y="424"/>
                    </a:cubicBezTo>
                    <a:cubicBezTo>
                      <a:pt x="71" y="423"/>
                      <a:pt x="71" y="422"/>
                      <a:pt x="71" y="422"/>
                    </a:cubicBezTo>
                    <a:cubicBezTo>
                      <a:pt x="70" y="421"/>
                      <a:pt x="69" y="421"/>
                      <a:pt x="69" y="421"/>
                    </a:cubicBezTo>
                    <a:cubicBezTo>
                      <a:pt x="68" y="421"/>
                      <a:pt x="68" y="423"/>
                      <a:pt x="68" y="423"/>
                    </a:cubicBezTo>
                    <a:cubicBezTo>
                      <a:pt x="67" y="422"/>
                      <a:pt x="66" y="422"/>
                      <a:pt x="66" y="422"/>
                    </a:cubicBezTo>
                    <a:cubicBezTo>
                      <a:pt x="65" y="423"/>
                      <a:pt x="65" y="423"/>
                      <a:pt x="65" y="424"/>
                    </a:cubicBezTo>
                    <a:cubicBezTo>
                      <a:pt x="65" y="424"/>
                      <a:pt x="65" y="424"/>
                      <a:pt x="64" y="424"/>
                    </a:cubicBezTo>
                    <a:cubicBezTo>
                      <a:pt x="63" y="424"/>
                      <a:pt x="63" y="425"/>
                      <a:pt x="63" y="426"/>
                    </a:cubicBezTo>
                    <a:cubicBezTo>
                      <a:pt x="63" y="426"/>
                      <a:pt x="61" y="425"/>
                      <a:pt x="61" y="425"/>
                    </a:cubicBezTo>
                    <a:cubicBezTo>
                      <a:pt x="61" y="425"/>
                      <a:pt x="61" y="426"/>
                      <a:pt x="60" y="426"/>
                    </a:cubicBezTo>
                    <a:cubicBezTo>
                      <a:pt x="60" y="426"/>
                      <a:pt x="58" y="426"/>
                      <a:pt x="59" y="426"/>
                    </a:cubicBezTo>
                    <a:cubicBezTo>
                      <a:pt x="59" y="426"/>
                      <a:pt x="59" y="427"/>
                      <a:pt x="59" y="427"/>
                    </a:cubicBezTo>
                    <a:cubicBezTo>
                      <a:pt x="58" y="428"/>
                      <a:pt x="58" y="428"/>
                      <a:pt x="58" y="429"/>
                    </a:cubicBezTo>
                    <a:cubicBezTo>
                      <a:pt x="57" y="430"/>
                      <a:pt x="56" y="431"/>
                      <a:pt x="56" y="430"/>
                    </a:cubicBezTo>
                    <a:cubicBezTo>
                      <a:pt x="56" y="429"/>
                      <a:pt x="56" y="428"/>
                      <a:pt x="56" y="427"/>
                    </a:cubicBezTo>
                    <a:cubicBezTo>
                      <a:pt x="56" y="427"/>
                      <a:pt x="55" y="428"/>
                      <a:pt x="55" y="428"/>
                    </a:cubicBezTo>
                    <a:cubicBezTo>
                      <a:pt x="54" y="428"/>
                      <a:pt x="53" y="428"/>
                      <a:pt x="53" y="429"/>
                    </a:cubicBezTo>
                    <a:cubicBezTo>
                      <a:pt x="53" y="429"/>
                      <a:pt x="55" y="429"/>
                      <a:pt x="55" y="430"/>
                    </a:cubicBezTo>
                    <a:cubicBezTo>
                      <a:pt x="54" y="431"/>
                      <a:pt x="54" y="430"/>
                      <a:pt x="53" y="430"/>
                    </a:cubicBezTo>
                    <a:cubicBezTo>
                      <a:pt x="53" y="430"/>
                      <a:pt x="52" y="430"/>
                      <a:pt x="52" y="429"/>
                    </a:cubicBezTo>
                    <a:cubicBezTo>
                      <a:pt x="52" y="428"/>
                      <a:pt x="50" y="429"/>
                      <a:pt x="50" y="429"/>
                    </a:cubicBezTo>
                    <a:cubicBezTo>
                      <a:pt x="49" y="430"/>
                      <a:pt x="47" y="431"/>
                      <a:pt x="46" y="432"/>
                    </a:cubicBezTo>
                    <a:cubicBezTo>
                      <a:pt x="45" y="432"/>
                      <a:pt x="44" y="432"/>
                      <a:pt x="44" y="432"/>
                    </a:cubicBezTo>
                    <a:cubicBezTo>
                      <a:pt x="44" y="432"/>
                      <a:pt x="43" y="432"/>
                      <a:pt x="42" y="432"/>
                    </a:cubicBezTo>
                    <a:cubicBezTo>
                      <a:pt x="41" y="432"/>
                      <a:pt x="41" y="431"/>
                      <a:pt x="41" y="431"/>
                    </a:cubicBezTo>
                    <a:cubicBezTo>
                      <a:pt x="42" y="430"/>
                      <a:pt x="42" y="429"/>
                      <a:pt x="42" y="428"/>
                    </a:cubicBezTo>
                    <a:cubicBezTo>
                      <a:pt x="42" y="428"/>
                      <a:pt x="43" y="427"/>
                      <a:pt x="43" y="426"/>
                    </a:cubicBezTo>
                    <a:cubicBezTo>
                      <a:pt x="44" y="426"/>
                      <a:pt x="45" y="425"/>
                      <a:pt x="44" y="425"/>
                    </a:cubicBezTo>
                    <a:cubicBezTo>
                      <a:pt x="43" y="424"/>
                      <a:pt x="42" y="424"/>
                      <a:pt x="41" y="425"/>
                    </a:cubicBezTo>
                    <a:cubicBezTo>
                      <a:pt x="40" y="425"/>
                      <a:pt x="39" y="426"/>
                      <a:pt x="39" y="427"/>
                    </a:cubicBezTo>
                    <a:cubicBezTo>
                      <a:pt x="38" y="428"/>
                      <a:pt x="38" y="431"/>
                      <a:pt x="37" y="432"/>
                    </a:cubicBezTo>
                    <a:cubicBezTo>
                      <a:pt x="36" y="433"/>
                      <a:pt x="35" y="434"/>
                      <a:pt x="35" y="435"/>
                    </a:cubicBezTo>
                    <a:cubicBezTo>
                      <a:pt x="35" y="435"/>
                      <a:pt x="34" y="435"/>
                      <a:pt x="34" y="434"/>
                    </a:cubicBezTo>
                    <a:cubicBezTo>
                      <a:pt x="33" y="434"/>
                      <a:pt x="33" y="434"/>
                      <a:pt x="33" y="435"/>
                    </a:cubicBezTo>
                    <a:cubicBezTo>
                      <a:pt x="33" y="436"/>
                      <a:pt x="34" y="437"/>
                      <a:pt x="34" y="438"/>
                    </a:cubicBezTo>
                    <a:cubicBezTo>
                      <a:pt x="33" y="438"/>
                      <a:pt x="32" y="438"/>
                      <a:pt x="31" y="438"/>
                    </a:cubicBezTo>
                    <a:cubicBezTo>
                      <a:pt x="31" y="438"/>
                      <a:pt x="31" y="438"/>
                      <a:pt x="31" y="437"/>
                    </a:cubicBezTo>
                    <a:cubicBezTo>
                      <a:pt x="31" y="436"/>
                      <a:pt x="32" y="436"/>
                      <a:pt x="30" y="436"/>
                    </a:cubicBezTo>
                    <a:cubicBezTo>
                      <a:pt x="29" y="437"/>
                      <a:pt x="29" y="438"/>
                      <a:pt x="29" y="438"/>
                    </a:cubicBezTo>
                    <a:cubicBezTo>
                      <a:pt x="29" y="439"/>
                      <a:pt x="29" y="439"/>
                      <a:pt x="28" y="439"/>
                    </a:cubicBezTo>
                    <a:cubicBezTo>
                      <a:pt x="28" y="440"/>
                      <a:pt x="28" y="439"/>
                      <a:pt x="27" y="439"/>
                    </a:cubicBezTo>
                    <a:cubicBezTo>
                      <a:pt x="26" y="439"/>
                      <a:pt x="25" y="438"/>
                      <a:pt x="25" y="438"/>
                    </a:cubicBezTo>
                    <a:cubicBezTo>
                      <a:pt x="25" y="437"/>
                      <a:pt x="25" y="436"/>
                      <a:pt x="26" y="437"/>
                    </a:cubicBezTo>
                    <a:cubicBezTo>
                      <a:pt x="26" y="437"/>
                      <a:pt x="28" y="437"/>
                      <a:pt x="27" y="436"/>
                    </a:cubicBezTo>
                    <a:cubicBezTo>
                      <a:pt x="26" y="436"/>
                      <a:pt x="25" y="436"/>
                      <a:pt x="25" y="435"/>
                    </a:cubicBezTo>
                    <a:cubicBezTo>
                      <a:pt x="25" y="434"/>
                      <a:pt x="26" y="433"/>
                      <a:pt x="25" y="432"/>
                    </a:cubicBezTo>
                    <a:cubicBezTo>
                      <a:pt x="24" y="432"/>
                      <a:pt x="24" y="431"/>
                      <a:pt x="24" y="431"/>
                    </a:cubicBezTo>
                    <a:cubicBezTo>
                      <a:pt x="23" y="431"/>
                      <a:pt x="22" y="432"/>
                      <a:pt x="22" y="433"/>
                    </a:cubicBezTo>
                    <a:cubicBezTo>
                      <a:pt x="22" y="433"/>
                      <a:pt x="22" y="434"/>
                      <a:pt x="23" y="434"/>
                    </a:cubicBezTo>
                    <a:cubicBezTo>
                      <a:pt x="23" y="435"/>
                      <a:pt x="24" y="436"/>
                      <a:pt x="23" y="436"/>
                    </a:cubicBezTo>
                    <a:cubicBezTo>
                      <a:pt x="23" y="436"/>
                      <a:pt x="23" y="437"/>
                      <a:pt x="23" y="438"/>
                    </a:cubicBezTo>
                    <a:cubicBezTo>
                      <a:pt x="23" y="439"/>
                      <a:pt x="24" y="441"/>
                      <a:pt x="23" y="440"/>
                    </a:cubicBezTo>
                    <a:cubicBezTo>
                      <a:pt x="22" y="439"/>
                      <a:pt x="21" y="439"/>
                      <a:pt x="21" y="440"/>
                    </a:cubicBezTo>
                    <a:cubicBezTo>
                      <a:pt x="21" y="440"/>
                      <a:pt x="20" y="441"/>
                      <a:pt x="20" y="441"/>
                    </a:cubicBezTo>
                    <a:cubicBezTo>
                      <a:pt x="19" y="441"/>
                      <a:pt x="18" y="441"/>
                      <a:pt x="18" y="440"/>
                    </a:cubicBezTo>
                    <a:cubicBezTo>
                      <a:pt x="18" y="439"/>
                      <a:pt x="17" y="438"/>
                      <a:pt x="17" y="437"/>
                    </a:cubicBezTo>
                    <a:cubicBezTo>
                      <a:pt x="16" y="436"/>
                      <a:pt x="15" y="435"/>
                      <a:pt x="15" y="435"/>
                    </a:cubicBezTo>
                    <a:cubicBezTo>
                      <a:pt x="14" y="434"/>
                      <a:pt x="14" y="435"/>
                      <a:pt x="14" y="436"/>
                    </a:cubicBezTo>
                    <a:cubicBezTo>
                      <a:pt x="14" y="436"/>
                      <a:pt x="13" y="437"/>
                      <a:pt x="13" y="437"/>
                    </a:cubicBezTo>
                    <a:cubicBezTo>
                      <a:pt x="13" y="438"/>
                      <a:pt x="14" y="438"/>
                      <a:pt x="15" y="439"/>
                    </a:cubicBezTo>
                    <a:cubicBezTo>
                      <a:pt x="15" y="439"/>
                      <a:pt x="16" y="439"/>
                      <a:pt x="16" y="440"/>
                    </a:cubicBezTo>
                    <a:cubicBezTo>
                      <a:pt x="15" y="440"/>
                      <a:pt x="14" y="440"/>
                      <a:pt x="14" y="440"/>
                    </a:cubicBezTo>
                    <a:cubicBezTo>
                      <a:pt x="13" y="441"/>
                      <a:pt x="13" y="442"/>
                      <a:pt x="13" y="442"/>
                    </a:cubicBezTo>
                    <a:cubicBezTo>
                      <a:pt x="12" y="443"/>
                      <a:pt x="11" y="443"/>
                      <a:pt x="11" y="443"/>
                    </a:cubicBezTo>
                    <a:cubicBezTo>
                      <a:pt x="10" y="442"/>
                      <a:pt x="11" y="441"/>
                      <a:pt x="11" y="440"/>
                    </a:cubicBezTo>
                    <a:cubicBezTo>
                      <a:pt x="11" y="439"/>
                      <a:pt x="11" y="439"/>
                      <a:pt x="12" y="439"/>
                    </a:cubicBezTo>
                    <a:cubicBezTo>
                      <a:pt x="13" y="440"/>
                      <a:pt x="14" y="440"/>
                      <a:pt x="13" y="439"/>
                    </a:cubicBezTo>
                    <a:cubicBezTo>
                      <a:pt x="13" y="439"/>
                      <a:pt x="13" y="438"/>
                      <a:pt x="13" y="437"/>
                    </a:cubicBezTo>
                    <a:cubicBezTo>
                      <a:pt x="13" y="436"/>
                      <a:pt x="12" y="435"/>
                      <a:pt x="13" y="434"/>
                    </a:cubicBezTo>
                    <a:cubicBezTo>
                      <a:pt x="13" y="434"/>
                      <a:pt x="15" y="433"/>
                      <a:pt x="16" y="434"/>
                    </a:cubicBezTo>
                    <a:cubicBezTo>
                      <a:pt x="16" y="434"/>
                      <a:pt x="18" y="434"/>
                      <a:pt x="18" y="434"/>
                    </a:cubicBezTo>
                    <a:cubicBezTo>
                      <a:pt x="19" y="434"/>
                      <a:pt x="20" y="434"/>
                      <a:pt x="20" y="433"/>
                    </a:cubicBezTo>
                    <a:cubicBezTo>
                      <a:pt x="20" y="432"/>
                      <a:pt x="19" y="432"/>
                      <a:pt x="20" y="432"/>
                    </a:cubicBezTo>
                    <a:cubicBezTo>
                      <a:pt x="20" y="431"/>
                      <a:pt x="21" y="430"/>
                      <a:pt x="21" y="431"/>
                    </a:cubicBezTo>
                    <a:cubicBezTo>
                      <a:pt x="22" y="431"/>
                      <a:pt x="23" y="430"/>
                      <a:pt x="23" y="430"/>
                    </a:cubicBezTo>
                    <a:cubicBezTo>
                      <a:pt x="24" y="429"/>
                      <a:pt x="24" y="429"/>
                      <a:pt x="24" y="430"/>
                    </a:cubicBezTo>
                    <a:cubicBezTo>
                      <a:pt x="25" y="430"/>
                      <a:pt x="26" y="430"/>
                      <a:pt x="26" y="429"/>
                    </a:cubicBezTo>
                    <a:cubicBezTo>
                      <a:pt x="26" y="428"/>
                      <a:pt x="26" y="427"/>
                      <a:pt x="26" y="427"/>
                    </a:cubicBezTo>
                    <a:cubicBezTo>
                      <a:pt x="25" y="427"/>
                      <a:pt x="24" y="428"/>
                      <a:pt x="25" y="427"/>
                    </a:cubicBezTo>
                    <a:cubicBezTo>
                      <a:pt x="26" y="426"/>
                      <a:pt x="28" y="425"/>
                      <a:pt x="28" y="424"/>
                    </a:cubicBezTo>
                    <a:cubicBezTo>
                      <a:pt x="29" y="424"/>
                      <a:pt x="30" y="423"/>
                      <a:pt x="30" y="422"/>
                    </a:cubicBezTo>
                    <a:cubicBezTo>
                      <a:pt x="30" y="422"/>
                      <a:pt x="32" y="421"/>
                      <a:pt x="33" y="421"/>
                    </a:cubicBezTo>
                    <a:cubicBezTo>
                      <a:pt x="33" y="420"/>
                      <a:pt x="34" y="419"/>
                      <a:pt x="35" y="419"/>
                    </a:cubicBezTo>
                    <a:cubicBezTo>
                      <a:pt x="36" y="419"/>
                      <a:pt x="37" y="418"/>
                      <a:pt x="37" y="417"/>
                    </a:cubicBezTo>
                    <a:cubicBezTo>
                      <a:pt x="38" y="417"/>
                      <a:pt x="39" y="417"/>
                      <a:pt x="40" y="417"/>
                    </a:cubicBezTo>
                    <a:cubicBezTo>
                      <a:pt x="41" y="416"/>
                      <a:pt x="42" y="416"/>
                      <a:pt x="43" y="415"/>
                    </a:cubicBezTo>
                    <a:cubicBezTo>
                      <a:pt x="44" y="415"/>
                      <a:pt x="48" y="414"/>
                      <a:pt x="46" y="415"/>
                    </a:cubicBezTo>
                    <a:cubicBezTo>
                      <a:pt x="45" y="416"/>
                      <a:pt x="46" y="416"/>
                      <a:pt x="47" y="416"/>
                    </a:cubicBezTo>
                    <a:cubicBezTo>
                      <a:pt x="48" y="416"/>
                      <a:pt x="48" y="416"/>
                      <a:pt x="49" y="416"/>
                    </a:cubicBezTo>
                    <a:cubicBezTo>
                      <a:pt x="49" y="417"/>
                      <a:pt x="49" y="417"/>
                      <a:pt x="51" y="416"/>
                    </a:cubicBezTo>
                    <a:cubicBezTo>
                      <a:pt x="52" y="416"/>
                      <a:pt x="53" y="415"/>
                      <a:pt x="53" y="416"/>
                    </a:cubicBezTo>
                    <a:cubicBezTo>
                      <a:pt x="53" y="416"/>
                      <a:pt x="52" y="416"/>
                      <a:pt x="51" y="417"/>
                    </a:cubicBezTo>
                    <a:cubicBezTo>
                      <a:pt x="51" y="417"/>
                      <a:pt x="49" y="418"/>
                      <a:pt x="50" y="418"/>
                    </a:cubicBezTo>
                    <a:cubicBezTo>
                      <a:pt x="51" y="419"/>
                      <a:pt x="51" y="419"/>
                      <a:pt x="51" y="419"/>
                    </a:cubicBezTo>
                    <a:cubicBezTo>
                      <a:pt x="51" y="420"/>
                      <a:pt x="51" y="420"/>
                      <a:pt x="52" y="421"/>
                    </a:cubicBezTo>
                    <a:cubicBezTo>
                      <a:pt x="52" y="421"/>
                      <a:pt x="52" y="422"/>
                      <a:pt x="53" y="422"/>
                    </a:cubicBezTo>
                    <a:cubicBezTo>
                      <a:pt x="53" y="423"/>
                      <a:pt x="54" y="423"/>
                      <a:pt x="54" y="423"/>
                    </a:cubicBezTo>
                    <a:cubicBezTo>
                      <a:pt x="54" y="424"/>
                      <a:pt x="56" y="424"/>
                      <a:pt x="56" y="423"/>
                    </a:cubicBezTo>
                    <a:cubicBezTo>
                      <a:pt x="55" y="422"/>
                      <a:pt x="55" y="422"/>
                      <a:pt x="54" y="421"/>
                    </a:cubicBezTo>
                    <a:cubicBezTo>
                      <a:pt x="54" y="421"/>
                      <a:pt x="54" y="420"/>
                      <a:pt x="54" y="419"/>
                    </a:cubicBezTo>
                    <a:cubicBezTo>
                      <a:pt x="54" y="419"/>
                      <a:pt x="54" y="419"/>
                      <a:pt x="55" y="419"/>
                    </a:cubicBezTo>
                    <a:cubicBezTo>
                      <a:pt x="56" y="420"/>
                      <a:pt x="57" y="420"/>
                      <a:pt x="57" y="420"/>
                    </a:cubicBezTo>
                    <a:cubicBezTo>
                      <a:pt x="58" y="420"/>
                      <a:pt x="58" y="420"/>
                      <a:pt x="58" y="421"/>
                    </a:cubicBezTo>
                    <a:cubicBezTo>
                      <a:pt x="58" y="422"/>
                      <a:pt x="59" y="422"/>
                      <a:pt x="59" y="422"/>
                    </a:cubicBezTo>
                    <a:cubicBezTo>
                      <a:pt x="60" y="422"/>
                      <a:pt x="60" y="422"/>
                      <a:pt x="61" y="422"/>
                    </a:cubicBezTo>
                    <a:cubicBezTo>
                      <a:pt x="61" y="423"/>
                      <a:pt x="62" y="423"/>
                      <a:pt x="61" y="422"/>
                    </a:cubicBezTo>
                    <a:cubicBezTo>
                      <a:pt x="61" y="421"/>
                      <a:pt x="61" y="421"/>
                      <a:pt x="61" y="421"/>
                    </a:cubicBezTo>
                    <a:cubicBezTo>
                      <a:pt x="62" y="421"/>
                      <a:pt x="62" y="421"/>
                      <a:pt x="61" y="420"/>
                    </a:cubicBezTo>
                    <a:cubicBezTo>
                      <a:pt x="60" y="419"/>
                      <a:pt x="59" y="419"/>
                      <a:pt x="58" y="418"/>
                    </a:cubicBezTo>
                    <a:cubicBezTo>
                      <a:pt x="58" y="418"/>
                      <a:pt x="58" y="417"/>
                      <a:pt x="58" y="417"/>
                    </a:cubicBezTo>
                    <a:cubicBezTo>
                      <a:pt x="58" y="416"/>
                      <a:pt x="57" y="416"/>
                      <a:pt x="58" y="415"/>
                    </a:cubicBezTo>
                    <a:cubicBezTo>
                      <a:pt x="59" y="414"/>
                      <a:pt x="59" y="413"/>
                      <a:pt x="60" y="412"/>
                    </a:cubicBezTo>
                    <a:cubicBezTo>
                      <a:pt x="60" y="410"/>
                      <a:pt x="61" y="409"/>
                      <a:pt x="62" y="408"/>
                    </a:cubicBezTo>
                    <a:cubicBezTo>
                      <a:pt x="63" y="408"/>
                      <a:pt x="64" y="406"/>
                      <a:pt x="65" y="405"/>
                    </a:cubicBezTo>
                    <a:cubicBezTo>
                      <a:pt x="66" y="405"/>
                      <a:pt x="68" y="404"/>
                      <a:pt x="69" y="403"/>
                    </a:cubicBezTo>
                    <a:cubicBezTo>
                      <a:pt x="70" y="402"/>
                      <a:pt x="72" y="401"/>
                      <a:pt x="73" y="401"/>
                    </a:cubicBezTo>
                    <a:cubicBezTo>
                      <a:pt x="74" y="400"/>
                      <a:pt x="74" y="400"/>
                      <a:pt x="76" y="400"/>
                    </a:cubicBezTo>
                    <a:cubicBezTo>
                      <a:pt x="77" y="400"/>
                      <a:pt x="78" y="399"/>
                      <a:pt x="79" y="398"/>
                    </a:cubicBezTo>
                    <a:cubicBezTo>
                      <a:pt x="79" y="398"/>
                      <a:pt x="81" y="397"/>
                      <a:pt x="82" y="396"/>
                    </a:cubicBezTo>
                    <a:cubicBezTo>
                      <a:pt x="83" y="395"/>
                      <a:pt x="84" y="394"/>
                      <a:pt x="84" y="395"/>
                    </a:cubicBezTo>
                    <a:cubicBezTo>
                      <a:pt x="84" y="396"/>
                      <a:pt x="85" y="397"/>
                      <a:pt x="86" y="397"/>
                    </a:cubicBezTo>
                    <a:cubicBezTo>
                      <a:pt x="87" y="397"/>
                      <a:pt x="88" y="396"/>
                      <a:pt x="88" y="397"/>
                    </a:cubicBezTo>
                    <a:cubicBezTo>
                      <a:pt x="88" y="397"/>
                      <a:pt x="89" y="398"/>
                      <a:pt x="88" y="396"/>
                    </a:cubicBezTo>
                    <a:cubicBezTo>
                      <a:pt x="88" y="395"/>
                      <a:pt x="88" y="395"/>
                      <a:pt x="88" y="394"/>
                    </a:cubicBezTo>
                    <a:cubicBezTo>
                      <a:pt x="88" y="393"/>
                      <a:pt x="88" y="390"/>
                      <a:pt x="90" y="387"/>
                    </a:cubicBezTo>
                    <a:cubicBezTo>
                      <a:pt x="93" y="384"/>
                      <a:pt x="95" y="382"/>
                      <a:pt x="96" y="382"/>
                    </a:cubicBezTo>
                    <a:cubicBezTo>
                      <a:pt x="97" y="382"/>
                      <a:pt x="97" y="382"/>
                      <a:pt x="98" y="381"/>
                    </a:cubicBezTo>
                    <a:cubicBezTo>
                      <a:pt x="98" y="380"/>
                      <a:pt x="99" y="380"/>
                      <a:pt x="100" y="379"/>
                    </a:cubicBezTo>
                    <a:cubicBezTo>
                      <a:pt x="100" y="378"/>
                      <a:pt x="102" y="377"/>
                      <a:pt x="103" y="376"/>
                    </a:cubicBezTo>
                    <a:cubicBezTo>
                      <a:pt x="103" y="376"/>
                      <a:pt x="104" y="377"/>
                      <a:pt x="104" y="377"/>
                    </a:cubicBezTo>
                    <a:cubicBezTo>
                      <a:pt x="104" y="378"/>
                      <a:pt x="104" y="378"/>
                      <a:pt x="105" y="378"/>
                    </a:cubicBezTo>
                    <a:cubicBezTo>
                      <a:pt x="105" y="378"/>
                      <a:pt x="105" y="377"/>
                      <a:pt x="105" y="376"/>
                    </a:cubicBezTo>
                    <a:cubicBezTo>
                      <a:pt x="105" y="375"/>
                      <a:pt x="105" y="375"/>
                      <a:pt x="105" y="375"/>
                    </a:cubicBezTo>
                    <a:cubicBezTo>
                      <a:pt x="104" y="375"/>
                      <a:pt x="104" y="374"/>
                      <a:pt x="104" y="373"/>
                    </a:cubicBezTo>
                    <a:cubicBezTo>
                      <a:pt x="104" y="372"/>
                      <a:pt x="105" y="367"/>
                      <a:pt x="105" y="366"/>
                    </a:cubicBezTo>
                    <a:cubicBezTo>
                      <a:pt x="105" y="364"/>
                      <a:pt x="106" y="362"/>
                      <a:pt x="106" y="361"/>
                    </a:cubicBezTo>
                    <a:cubicBezTo>
                      <a:pt x="107" y="360"/>
                      <a:pt x="107" y="360"/>
                      <a:pt x="108" y="360"/>
                    </a:cubicBezTo>
                    <a:cubicBezTo>
                      <a:pt x="108" y="360"/>
                      <a:pt x="109" y="359"/>
                      <a:pt x="109" y="359"/>
                    </a:cubicBezTo>
                    <a:cubicBezTo>
                      <a:pt x="109" y="358"/>
                      <a:pt x="108" y="359"/>
                      <a:pt x="108" y="358"/>
                    </a:cubicBezTo>
                    <a:cubicBezTo>
                      <a:pt x="108" y="357"/>
                      <a:pt x="107" y="356"/>
                      <a:pt x="107" y="355"/>
                    </a:cubicBezTo>
                    <a:cubicBezTo>
                      <a:pt x="108" y="354"/>
                      <a:pt x="108" y="352"/>
                      <a:pt x="108" y="351"/>
                    </a:cubicBezTo>
                    <a:cubicBezTo>
                      <a:pt x="108" y="351"/>
                      <a:pt x="110" y="351"/>
                      <a:pt x="110" y="350"/>
                    </a:cubicBezTo>
                    <a:cubicBezTo>
                      <a:pt x="111" y="349"/>
                      <a:pt x="112" y="348"/>
                      <a:pt x="113" y="347"/>
                    </a:cubicBezTo>
                    <a:cubicBezTo>
                      <a:pt x="113" y="346"/>
                      <a:pt x="115" y="345"/>
                      <a:pt x="115" y="345"/>
                    </a:cubicBezTo>
                    <a:cubicBezTo>
                      <a:pt x="115" y="345"/>
                      <a:pt x="114" y="344"/>
                      <a:pt x="115" y="343"/>
                    </a:cubicBezTo>
                    <a:cubicBezTo>
                      <a:pt x="115" y="342"/>
                      <a:pt x="115" y="341"/>
                      <a:pt x="116" y="341"/>
                    </a:cubicBezTo>
                    <a:cubicBezTo>
                      <a:pt x="116" y="340"/>
                      <a:pt x="116" y="339"/>
                      <a:pt x="116" y="339"/>
                    </a:cubicBezTo>
                    <a:cubicBezTo>
                      <a:pt x="116" y="339"/>
                      <a:pt x="115" y="338"/>
                      <a:pt x="115" y="339"/>
                    </a:cubicBezTo>
                    <a:cubicBezTo>
                      <a:pt x="115" y="340"/>
                      <a:pt x="114" y="341"/>
                      <a:pt x="114" y="341"/>
                    </a:cubicBezTo>
                    <a:cubicBezTo>
                      <a:pt x="113" y="341"/>
                      <a:pt x="110" y="343"/>
                      <a:pt x="108" y="343"/>
                    </a:cubicBezTo>
                    <a:cubicBezTo>
                      <a:pt x="107" y="344"/>
                      <a:pt x="103" y="346"/>
                      <a:pt x="102" y="346"/>
                    </a:cubicBezTo>
                    <a:cubicBezTo>
                      <a:pt x="102" y="346"/>
                      <a:pt x="100" y="347"/>
                      <a:pt x="99" y="347"/>
                    </a:cubicBezTo>
                    <a:cubicBezTo>
                      <a:pt x="99" y="347"/>
                      <a:pt x="97" y="347"/>
                      <a:pt x="97" y="346"/>
                    </a:cubicBezTo>
                    <a:cubicBezTo>
                      <a:pt x="96" y="345"/>
                      <a:pt x="96" y="343"/>
                      <a:pt x="95" y="343"/>
                    </a:cubicBezTo>
                    <a:cubicBezTo>
                      <a:pt x="94" y="342"/>
                      <a:pt x="93" y="341"/>
                      <a:pt x="94" y="341"/>
                    </a:cubicBezTo>
                    <a:cubicBezTo>
                      <a:pt x="94" y="340"/>
                      <a:pt x="94" y="339"/>
                      <a:pt x="95" y="338"/>
                    </a:cubicBezTo>
                    <a:cubicBezTo>
                      <a:pt x="95" y="338"/>
                      <a:pt x="95" y="338"/>
                      <a:pt x="96" y="337"/>
                    </a:cubicBezTo>
                    <a:cubicBezTo>
                      <a:pt x="96" y="337"/>
                      <a:pt x="95" y="336"/>
                      <a:pt x="95" y="336"/>
                    </a:cubicBezTo>
                    <a:cubicBezTo>
                      <a:pt x="96" y="336"/>
                      <a:pt x="97" y="335"/>
                      <a:pt x="97" y="336"/>
                    </a:cubicBezTo>
                    <a:cubicBezTo>
                      <a:pt x="98" y="336"/>
                      <a:pt x="99" y="337"/>
                      <a:pt x="99" y="337"/>
                    </a:cubicBezTo>
                    <a:cubicBezTo>
                      <a:pt x="100" y="337"/>
                      <a:pt x="100" y="338"/>
                      <a:pt x="100" y="338"/>
                    </a:cubicBezTo>
                    <a:cubicBezTo>
                      <a:pt x="101" y="338"/>
                      <a:pt x="101" y="340"/>
                      <a:pt x="101" y="340"/>
                    </a:cubicBezTo>
                    <a:cubicBezTo>
                      <a:pt x="101" y="340"/>
                      <a:pt x="101" y="339"/>
                      <a:pt x="101" y="338"/>
                    </a:cubicBezTo>
                    <a:cubicBezTo>
                      <a:pt x="101" y="337"/>
                      <a:pt x="100" y="336"/>
                      <a:pt x="99" y="336"/>
                    </a:cubicBezTo>
                    <a:cubicBezTo>
                      <a:pt x="99" y="336"/>
                      <a:pt x="98" y="335"/>
                      <a:pt x="97" y="335"/>
                    </a:cubicBezTo>
                    <a:cubicBezTo>
                      <a:pt x="96" y="334"/>
                      <a:pt x="95" y="333"/>
                      <a:pt x="95" y="333"/>
                    </a:cubicBezTo>
                    <a:cubicBezTo>
                      <a:pt x="95" y="333"/>
                      <a:pt x="95" y="335"/>
                      <a:pt x="95" y="335"/>
                    </a:cubicBezTo>
                    <a:cubicBezTo>
                      <a:pt x="94" y="335"/>
                      <a:pt x="95" y="336"/>
                      <a:pt x="94" y="337"/>
                    </a:cubicBezTo>
                    <a:cubicBezTo>
                      <a:pt x="93" y="337"/>
                      <a:pt x="93" y="339"/>
                      <a:pt x="92" y="339"/>
                    </a:cubicBezTo>
                    <a:cubicBezTo>
                      <a:pt x="91" y="339"/>
                      <a:pt x="91" y="340"/>
                      <a:pt x="90" y="341"/>
                    </a:cubicBezTo>
                    <a:cubicBezTo>
                      <a:pt x="90" y="341"/>
                      <a:pt x="89" y="341"/>
                      <a:pt x="89" y="342"/>
                    </a:cubicBezTo>
                    <a:cubicBezTo>
                      <a:pt x="89" y="342"/>
                      <a:pt x="88" y="343"/>
                      <a:pt x="89" y="342"/>
                    </a:cubicBezTo>
                    <a:cubicBezTo>
                      <a:pt x="90" y="342"/>
                      <a:pt x="90" y="343"/>
                      <a:pt x="90" y="343"/>
                    </a:cubicBezTo>
                    <a:cubicBezTo>
                      <a:pt x="89" y="343"/>
                      <a:pt x="89" y="344"/>
                      <a:pt x="89" y="345"/>
                    </a:cubicBezTo>
                    <a:cubicBezTo>
                      <a:pt x="89" y="345"/>
                      <a:pt x="89" y="347"/>
                      <a:pt x="90" y="348"/>
                    </a:cubicBezTo>
                    <a:cubicBezTo>
                      <a:pt x="90" y="348"/>
                      <a:pt x="90" y="348"/>
                      <a:pt x="90" y="349"/>
                    </a:cubicBezTo>
                    <a:cubicBezTo>
                      <a:pt x="90" y="350"/>
                      <a:pt x="91" y="349"/>
                      <a:pt x="91" y="350"/>
                    </a:cubicBezTo>
                    <a:cubicBezTo>
                      <a:pt x="90" y="351"/>
                      <a:pt x="89" y="353"/>
                      <a:pt x="88" y="352"/>
                    </a:cubicBezTo>
                    <a:cubicBezTo>
                      <a:pt x="86" y="352"/>
                      <a:pt x="86" y="351"/>
                      <a:pt x="85" y="350"/>
                    </a:cubicBezTo>
                    <a:cubicBezTo>
                      <a:pt x="85" y="348"/>
                      <a:pt x="83" y="345"/>
                      <a:pt x="82" y="343"/>
                    </a:cubicBezTo>
                    <a:cubicBezTo>
                      <a:pt x="81" y="341"/>
                      <a:pt x="81" y="340"/>
                      <a:pt x="80" y="340"/>
                    </a:cubicBezTo>
                    <a:cubicBezTo>
                      <a:pt x="78" y="339"/>
                      <a:pt x="79" y="339"/>
                      <a:pt x="79" y="338"/>
                    </a:cubicBezTo>
                    <a:cubicBezTo>
                      <a:pt x="79" y="337"/>
                      <a:pt x="79" y="337"/>
                      <a:pt x="79" y="337"/>
                    </a:cubicBezTo>
                    <a:cubicBezTo>
                      <a:pt x="78" y="336"/>
                      <a:pt x="77" y="338"/>
                      <a:pt x="77" y="338"/>
                    </a:cubicBezTo>
                    <a:cubicBezTo>
                      <a:pt x="76" y="339"/>
                      <a:pt x="76" y="340"/>
                      <a:pt x="76" y="340"/>
                    </a:cubicBezTo>
                    <a:cubicBezTo>
                      <a:pt x="75" y="341"/>
                      <a:pt x="75" y="341"/>
                      <a:pt x="74" y="340"/>
                    </a:cubicBezTo>
                    <a:cubicBezTo>
                      <a:pt x="73" y="339"/>
                      <a:pt x="74" y="338"/>
                      <a:pt x="73" y="338"/>
                    </a:cubicBezTo>
                    <a:cubicBezTo>
                      <a:pt x="73" y="337"/>
                      <a:pt x="72" y="338"/>
                      <a:pt x="72" y="338"/>
                    </a:cubicBezTo>
                    <a:cubicBezTo>
                      <a:pt x="72" y="339"/>
                      <a:pt x="71" y="338"/>
                      <a:pt x="71" y="338"/>
                    </a:cubicBezTo>
                    <a:cubicBezTo>
                      <a:pt x="71" y="337"/>
                      <a:pt x="71" y="337"/>
                      <a:pt x="71" y="337"/>
                    </a:cubicBezTo>
                    <a:cubicBezTo>
                      <a:pt x="70" y="337"/>
                      <a:pt x="70" y="337"/>
                      <a:pt x="70" y="336"/>
                    </a:cubicBezTo>
                    <a:cubicBezTo>
                      <a:pt x="70" y="336"/>
                      <a:pt x="69" y="336"/>
                      <a:pt x="69" y="335"/>
                    </a:cubicBezTo>
                    <a:cubicBezTo>
                      <a:pt x="70" y="335"/>
                      <a:pt x="71" y="334"/>
                      <a:pt x="70" y="334"/>
                    </a:cubicBezTo>
                    <a:cubicBezTo>
                      <a:pt x="70" y="333"/>
                      <a:pt x="69" y="332"/>
                      <a:pt x="69" y="332"/>
                    </a:cubicBezTo>
                    <a:cubicBezTo>
                      <a:pt x="69" y="332"/>
                      <a:pt x="66" y="334"/>
                      <a:pt x="65" y="335"/>
                    </a:cubicBezTo>
                    <a:cubicBezTo>
                      <a:pt x="64" y="336"/>
                      <a:pt x="63" y="336"/>
                      <a:pt x="62" y="337"/>
                    </a:cubicBezTo>
                    <a:cubicBezTo>
                      <a:pt x="62" y="338"/>
                      <a:pt x="62" y="338"/>
                      <a:pt x="62" y="338"/>
                    </a:cubicBezTo>
                    <a:cubicBezTo>
                      <a:pt x="62" y="338"/>
                      <a:pt x="62" y="337"/>
                      <a:pt x="61" y="337"/>
                    </a:cubicBezTo>
                    <a:cubicBezTo>
                      <a:pt x="60" y="337"/>
                      <a:pt x="60" y="337"/>
                      <a:pt x="59" y="337"/>
                    </a:cubicBezTo>
                    <a:cubicBezTo>
                      <a:pt x="59" y="338"/>
                      <a:pt x="56" y="339"/>
                      <a:pt x="56" y="339"/>
                    </a:cubicBezTo>
                    <a:cubicBezTo>
                      <a:pt x="55" y="339"/>
                      <a:pt x="54" y="340"/>
                      <a:pt x="54" y="341"/>
                    </a:cubicBezTo>
                    <a:cubicBezTo>
                      <a:pt x="54" y="342"/>
                      <a:pt x="54" y="342"/>
                      <a:pt x="53" y="342"/>
                    </a:cubicBezTo>
                    <a:cubicBezTo>
                      <a:pt x="52" y="343"/>
                      <a:pt x="51" y="343"/>
                      <a:pt x="51" y="343"/>
                    </a:cubicBezTo>
                    <a:cubicBezTo>
                      <a:pt x="50" y="343"/>
                      <a:pt x="49" y="344"/>
                      <a:pt x="49" y="344"/>
                    </a:cubicBezTo>
                    <a:cubicBezTo>
                      <a:pt x="48" y="345"/>
                      <a:pt x="48" y="344"/>
                      <a:pt x="48" y="344"/>
                    </a:cubicBezTo>
                    <a:cubicBezTo>
                      <a:pt x="48" y="343"/>
                      <a:pt x="47" y="342"/>
                      <a:pt x="46" y="342"/>
                    </a:cubicBezTo>
                    <a:cubicBezTo>
                      <a:pt x="45" y="342"/>
                      <a:pt x="45" y="342"/>
                      <a:pt x="43" y="342"/>
                    </a:cubicBezTo>
                    <a:cubicBezTo>
                      <a:pt x="42" y="342"/>
                      <a:pt x="41" y="341"/>
                      <a:pt x="43" y="341"/>
                    </a:cubicBezTo>
                    <a:cubicBezTo>
                      <a:pt x="44" y="340"/>
                      <a:pt x="45" y="340"/>
                      <a:pt x="45" y="340"/>
                    </a:cubicBezTo>
                    <a:cubicBezTo>
                      <a:pt x="45" y="341"/>
                      <a:pt x="46" y="341"/>
                      <a:pt x="47" y="341"/>
                    </a:cubicBezTo>
                    <a:cubicBezTo>
                      <a:pt x="47" y="340"/>
                      <a:pt x="46" y="340"/>
                      <a:pt x="47" y="339"/>
                    </a:cubicBezTo>
                    <a:cubicBezTo>
                      <a:pt x="48" y="339"/>
                      <a:pt x="49" y="338"/>
                      <a:pt x="49" y="337"/>
                    </a:cubicBezTo>
                    <a:cubicBezTo>
                      <a:pt x="49" y="336"/>
                      <a:pt x="49" y="334"/>
                      <a:pt x="49" y="333"/>
                    </a:cubicBezTo>
                    <a:cubicBezTo>
                      <a:pt x="49" y="332"/>
                      <a:pt x="48" y="331"/>
                      <a:pt x="48" y="332"/>
                    </a:cubicBezTo>
                    <a:cubicBezTo>
                      <a:pt x="49" y="332"/>
                      <a:pt x="50" y="331"/>
                      <a:pt x="51" y="330"/>
                    </a:cubicBezTo>
                    <a:cubicBezTo>
                      <a:pt x="52" y="330"/>
                      <a:pt x="53" y="329"/>
                      <a:pt x="52" y="329"/>
                    </a:cubicBezTo>
                    <a:cubicBezTo>
                      <a:pt x="50" y="329"/>
                      <a:pt x="48" y="329"/>
                      <a:pt x="48" y="329"/>
                    </a:cubicBezTo>
                    <a:cubicBezTo>
                      <a:pt x="48" y="328"/>
                      <a:pt x="48" y="328"/>
                      <a:pt x="47" y="328"/>
                    </a:cubicBezTo>
                    <a:cubicBezTo>
                      <a:pt x="46" y="328"/>
                      <a:pt x="46" y="327"/>
                      <a:pt x="46" y="326"/>
                    </a:cubicBezTo>
                    <a:cubicBezTo>
                      <a:pt x="47" y="326"/>
                      <a:pt x="47" y="325"/>
                      <a:pt x="47" y="324"/>
                    </a:cubicBezTo>
                    <a:cubicBezTo>
                      <a:pt x="47" y="323"/>
                      <a:pt x="47" y="322"/>
                      <a:pt x="48" y="321"/>
                    </a:cubicBezTo>
                    <a:cubicBezTo>
                      <a:pt x="48" y="321"/>
                      <a:pt x="49" y="321"/>
                      <a:pt x="49" y="320"/>
                    </a:cubicBezTo>
                    <a:cubicBezTo>
                      <a:pt x="50" y="319"/>
                      <a:pt x="50" y="319"/>
                      <a:pt x="51" y="319"/>
                    </a:cubicBezTo>
                    <a:cubicBezTo>
                      <a:pt x="51" y="319"/>
                      <a:pt x="52" y="319"/>
                      <a:pt x="51" y="318"/>
                    </a:cubicBezTo>
                    <a:cubicBezTo>
                      <a:pt x="50" y="316"/>
                      <a:pt x="50" y="315"/>
                      <a:pt x="50" y="313"/>
                    </a:cubicBezTo>
                    <a:cubicBezTo>
                      <a:pt x="50" y="312"/>
                      <a:pt x="49" y="313"/>
                      <a:pt x="49" y="311"/>
                    </a:cubicBezTo>
                    <a:cubicBezTo>
                      <a:pt x="49" y="310"/>
                      <a:pt x="49" y="309"/>
                      <a:pt x="48" y="309"/>
                    </a:cubicBezTo>
                    <a:cubicBezTo>
                      <a:pt x="48" y="308"/>
                      <a:pt x="47" y="307"/>
                      <a:pt x="48" y="306"/>
                    </a:cubicBezTo>
                    <a:cubicBezTo>
                      <a:pt x="48" y="305"/>
                      <a:pt x="47" y="304"/>
                      <a:pt x="47" y="304"/>
                    </a:cubicBezTo>
                    <a:cubicBezTo>
                      <a:pt x="46" y="303"/>
                      <a:pt x="46" y="301"/>
                      <a:pt x="47" y="301"/>
                    </a:cubicBezTo>
                    <a:cubicBezTo>
                      <a:pt x="47" y="301"/>
                      <a:pt x="47" y="300"/>
                      <a:pt x="47" y="299"/>
                    </a:cubicBezTo>
                    <a:cubicBezTo>
                      <a:pt x="47" y="299"/>
                      <a:pt x="47" y="299"/>
                      <a:pt x="47" y="298"/>
                    </a:cubicBezTo>
                    <a:cubicBezTo>
                      <a:pt x="48" y="298"/>
                      <a:pt x="48" y="298"/>
                      <a:pt x="48" y="298"/>
                    </a:cubicBezTo>
                    <a:cubicBezTo>
                      <a:pt x="48" y="298"/>
                      <a:pt x="47" y="298"/>
                      <a:pt x="47" y="298"/>
                    </a:cubicBezTo>
                    <a:cubicBezTo>
                      <a:pt x="46" y="298"/>
                      <a:pt x="46" y="298"/>
                      <a:pt x="46" y="299"/>
                    </a:cubicBezTo>
                    <a:cubicBezTo>
                      <a:pt x="46" y="299"/>
                      <a:pt x="45" y="300"/>
                      <a:pt x="45" y="300"/>
                    </a:cubicBezTo>
                    <a:cubicBezTo>
                      <a:pt x="45" y="299"/>
                      <a:pt x="45" y="299"/>
                      <a:pt x="45" y="299"/>
                    </a:cubicBezTo>
                    <a:cubicBezTo>
                      <a:pt x="45" y="298"/>
                      <a:pt x="45" y="298"/>
                      <a:pt x="45" y="297"/>
                    </a:cubicBezTo>
                    <a:cubicBezTo>
                      <a:pt x="44" y="296"/>
                      <a:pt x="44" y="296"/>
                      <a:pt x="45" y="295"/>
                    </a:cubicBezTo>
                    <a:cubicBezTo>
                      <a:pt x="45" y="294"/>
                      <a:pt x="46" y="294"/>
                      <a:pt x="46" y="293"/>
                    </a:cubicBezTo>
                    <a:cubicBezTo>
                      <a:pt x="47" y="292"/>
                      <a:pt x="47" y="291"/>
                      <a:pt x="47" y="291"/>
                    </a:cubicBezTo>
                    <a:cubicBezTo>
                      <a:pt x="48" y="290"/>
                      <a:pt x="48" y="289"/>
                      <a:pt x="48" y="289"/>
                    </a:cubicBezTo>
                    <a:cubicBezTo>
                      <a:pt x="48" y="288"/>
                      <a:pt x="49" y="287"/>
                      <a:pt x="50" y="287"/>
                    </a:cubicBezTo>
                    <a:cubicBezTo>
                      <a:pt x="50" y="287"/>
                      <a:pt x="51" y="287"/>
                      <a:pt x="51" y="287"/>
                    </a:cubicBezTo>
                    <a:cubicBezTo>
                      <a:pt x="52" y="287"/>
                      <a:pt x="52" y="286"/>
                      <a:pt x="52" y="286"/>
                    </a:cubicBezTo>
                    <a:cubicBezTo>
                      <a:pt x="52" y="286"/>
                      <a:pt x="52" y="286"/>
                      <a:pt x="51" y="286"/>
                    </a:cubicBezTo>
                    <a:cubicBezTo>
                      <a:pt x="50" y="286"/>
                      <a:pt x="49" y="286"/>
                      <a:pt x="49" y="286"/>
                    </a:cubicBezTo>
                    <a:cubicBezTo>
                      <a:pt x="48" y="286"/>
                      <a:pt x="48" y="287"/>
                      <a:pt x="48" y="288"/>
                    </a:cubicBezTo>
                    <a:cubicBezTo>
                      <a:pt x="47" y="288"/>
                      <a:pt x="47" y="290"/>
                      <a:pt x="46" y="290"/>
                    </a:cubicBezTo>
                    <a:cubicBezTo>
                      <a:pt x="46" y="291"/>
                      <a:pt x="46" y="292"/>
                      <a:pt x="45" y="292"/>
                    </a:cubicBezTo>
                    <a:cubicBezTo>
                      <a:pt x="45" y="292"/>
                      <a:pt x="45" y="292"/>
                      <a:pt x="45" y="293"/>
                    </a:cubicBezTo>
                    <a:cubicBezTo>
                      <a:pt x="45" y="293"/>
                      <a:pt x="45" y="293"/>
                      <a:pt x="44" y="293"/>
                    </a:cubicBezTo>
                    <a:cubicBezTo>
                      <a:pt x="44" y="293"/>
                      <a:pt x="44" y="293"/>
                      <a:pt x="44" y="293"/>
                    </a:cubicBezTo>
                    <a:cubicBezTo>
                      <a:pt x="43" y="294"/>
                      <a:pt x="42" y="294"/>
                      <a:pt x="42" y="294"/>
                    </a:cubicBezTo>
                    <a:cubicBezTo>
                      <a:pt x="43" y="295"/>
                      <a:pt x="43" y="296"/>
                      <a:pt x="42" y="296"/>
                    </a:cubicBezTo>
                    <a:cubicBezTo>
                      <a:pt x="42" y="296"/>
                      <a:pt x="42" y="296"/>
                      <a:pt x="42" y="296"/>
                    </a:cubicBezTo>
                    <a:cubicBezTo>
                      <a:pt x="42" y="296"/>
                      <a:pt x="42" y="297"/>
                      <a:pt x="43" y="297"/>
                    </a:cubicBezTo>
                    <a:cubicBezTo>
                      <a:pt x="43" y="298"/>
                      <a:pt x="44" y="299"/>
                      <a:pt x="43" y="299"/>
                    </a:cubicBezTo>
                    <a:cubicBezTo>
                      <a:pt x="43" y="299"/>
                      <a:pt x="43" y="300"/>
                      <a:pt x="43" y="301"/>
                    </a:cubicBezTo>
                    <a:cubicBezTo>
                      <a:pt x="43" y="301"/>
                      <a:pt x="43" y="302"/>
                      <a:pt x="43" y="303"/>
                    </a:cubicBezTo>
                    <a:cubicBezTo>
                      <a:pt x="42" y="304"/>
                      <a:pt x="42" y="304"/>
                      <a:pt x="41" y="304"/>
                    </a:cubicBezTo>
                    <a:cubicBezTo>
                      <a:pt x="41" y="304"/>
                      <a:pt x="40" y="303"/>
                      <a:pt x="40" y="303"/>
                    </a:cubicBezTo>
                    <a:cubicBezTo>
                      <a:pt x="39" y="303"/>
                      <a:pt x="39" y="303"/>
                      <a:pt x="39" y="303"/>
                    </a:cubicBezTo>
                    <a:cubicBezTo>
                      <a:pt x="39" y="303"/>
                      <a:pt x="39" y="304"/>
                      <a:pt x="38" y="305"/>
                    </a:cubicBezTo>
                    <a:cubicBezTo>
                      <a:pt x="37" y="305"/>
                      <a:pt x="36" y="306"/>
                      <a:pt x="34" y="306"/>
                    </a:cubicBezTo>
                    <a:cubicBezTo>
                      <a:pt x="33" y="306"/>
                      <a:pt x="32" y="307"/>
                      <a:pt x="31" y="307"/>
                    </a:cubicBezTo>
                    <a:cubicBezTo>
                      <a:pt x="31" y="306"/>
                      <a:pt x="31" y="305"/>
                      <a:pt x="31" y="305"/>
                    </a:cubicBezTo>
                    <a:cubicBezTo>
                      <a:pt x="30" y="304"/>
                      <a:pt x="30" y="305"/>
                      <a:pt x="30" y="304"/>
                    </a:cubicBezTo>
                    <a:cubicBezTo>
                      <a:pt x="29" y="304"/>
                      <a:pt x="29" y="304"/>
                      <a:pt x="29" y="304"/>
                    </a:cubicBezTo>
                    <a:cubicBezTo>
                      <a:pt x="29" y="303"/>
                      <a:pt x="29" y="303"/>
                      <a:pt x="29" y="303"/>
                    </a:cubicBezTo>
                    <a:cubicBezTo>
                      <a:pt x="28" y="302"/>
                      <a:pt x="27" y="302"/>
                      <a:pt x="27" y="303"/>
                    </a:cubicBezTo>
                    <a:cubicBezTo>
                      <a:pt x="28" y="303"/>
                      <a:pt x="28" y="304"/>
                      <a:pt x="28" y="304"/>
                    </a:cubicBezTo>
                    <a:cubicBezTo>
                      <a:pt x="27" y="304"/>
                      <a:pt x="27" y="304"/>
                      <a:pt x="26" y="305"/>
                    </a:cubicBezTo>
                    <a:cubicBezTo>
                      <a:pt x="26" y="305"/>
                      <a:pt x="25" y="305"/>
                      <a:pt x="25" y="306"/>
                    </a:cubicBezTo>
                    <a:cubicBezTo>
                      <a:pt x="26" y="306"/>
                      <a:pt x="27" y="306"/>
                      <a:pt x="27" y="306"/>
                    </a:cubicBezTo>
                    <a:cubicBezTo>
                      <a:pt x="28" y="306"/>
                      <a:pt x="28" y="306"/>
                      <a:pt x="28" y="306"/>
                    </a:cubicBezTo>
                    <a:cubicBezTo>
                      <a:pt x="28" y="305"/>
                      <a:pt x="29" y="305"/>
                      <a:pt x="29" y="306"/>
                    </a:cubicBezTo>
                    <a:cubicBezTo>
                      <a:pt x="29" y="306"/>
                      <a:pt x="30" y="307"/>
                      <a:pt x="30" y="307"/>
                    </a:cubicBezTo>
                    <a:cubicBezTo>
                      <a:pt x="30" y="307"/>
                      <a:pt x="27" y="307"/>
                      <a:pt x="25" y="307"/>
                    </a:cubicBezTo>
                    <a:cubicBezTo>
                      <a:pt x="24" y="307"/>
                      <a:pt x="22" y="306"/>
                      <a:pt x="21" y="306"/>
                    </a:cubicBezTo>
                    <a:cubicBezTo>
                      <a:pt x="21" y="305"/>
                      <a:pt x="19" y="304"/>
                      <a:pt x="19" y="303"/>
                    </a:cubicBezTo>
                    <a:cubicBezTo>
                      <a:pt x="19" y="302"/>
                      <a:pt x="19" y="301"/>
                      <a:pt x="19" y="301"/>
                    </a:cubicBezTo>
                    <a:cubicBezTo>
                      <a:pt x="20" y="301"/>
                      <a:pt x="20" y="301"/>
                      <a:pt x="20" y="300"/>
                    </a:cubicBezTo>
                    <a:cubicBezTo>
                      <a:pt x="20" y="299"/>
                      <a:pt x="19" y="299"/>
                      <a:pt x="18" y="298"/>
                    </a:cubicBezTo>
                    <a:cubicBezTo>
                      <a:pt x="18" y="298"/>
                      <a:pt x="17" y="297"/>
                      <a:pt x="17" y="297"/>
                    </a:cubicBezTo>
                    <a:cubicBezTo>
                      <a:pt x="17" y="296"/>
                      <a:pt x="16" y="294"/>
                      <a:pt x="15" y="293"/>
                    </a:cubicBezTo>
                    <a:cubicBezTo>
                      <a:pt x="15" y="293"/>
                      <a:pt x="14" y="291"/>
                      <a:pt x="14" y="291"/>
                    </a:cubicBezTo>
                    <a:cubicBezTo>
                      <a:pt x="14" y="291"/>
                      <a:pt x="14" y="291"/>
                      <a:pt x="12" y="290"/>
                    </a:cubicBezTo>
                    <a:cubicBezTo>
                      <a:pt x="10" y="289"/>
                      <a:pt x="10" y="288"/>
                      <a:pt x="9" y="287"/>
                    </a:cubicBezTo>
                    <a:cubicBezTo>
                      <a:pt x="9" y="286"/>
                      <a:pt x="8" y="286"/>
                      <a:pt x="9" y="286"/>
                    </a:cubicBezTo>
                    <a:cubicBezTo>
                      <a:pt x="10" y="286"/>
                      <a:pt x="10" y="286"/>
                      <a:pt x="11" y="285"/>
                    </a:cubicBezTo>
                    <a:cubicBezTo>
                      <a:pt x="11" y="284"/>
                      <a:pt x="11" y="284"/>
                      <a:pt x="11" y="283"/>
                    </a:cubicBezTo>
                    <a:cubicBezTo>
                      <a:pt x="10" y="283"/>
                      <a:pt x="9" y="284"/>
                      <a:pt x="8" y="284"/>
                    </a:cubicBezTo>
                    <a:cubicBezTo>
                      <a:pt x="7" y="284"/>
                      <a:pt x="7" y="284"/>
                      <a:pt x="6" y="283"/>
                    </a:cubicBezTo>
                    <a:cubicBezTo>
                      <a:pt x="6" y="283"/>
                      <a:pt x="6" y="282"/>
                      <a:pt x="6" y="282"/>
                    </a:cubicBezTo>
                    <a:cubicBezTo>
                      <a:pt x="7" y="282"/>
                      <a:pt x="8" y="282"/>
                      <a:pt x="8" y="282"/>
                    </a:cubicBezTo>
                    <a:cubicBezTo>
                      <a:pt x="8" y="281"/>
                      <a:pt x="8" y="281"/>
                      <a:pt x="9" y="281"/>
                    </a:cubicBezTo>
                    <a:cubicBezTo>
                      <a:pt x="10" y="281"/>
                      <a:pt x="10" y="280"/>
                      <a:pt x="10" y="280"/>
                    </a:cubicBezTo>
                    <a:cubicBezTo>
                      <a:pt x="11" y="279"/>
                      <a:pt x="11" y="280"/>
                      <a:pt x="12" y="280"/>
                    </a:cubicBezTo>
                    <a:cubicBezTo>
                      <a:pt x="12" y="279"/>
                      <a:pt x="12" y="279"/>
                      <a:pt x="12" y="278"/>
                    </a:cubicBezTo>
                    <a:cubicBezTo>
                      <a:pt x="12" y="278"/>
                      <a:pt x="12" y="277"/>
                      <a:pt x="13" y="277"/>
                    </a:cubicBezTo>
                    <a:cubicBezTo>
                      <a:pt x="13" y="277"/>
                      <a:pt x="14" y="276"/>
                      <a:pt x="14" y="276"/>
                    </a:cubicBezTo>
                    <a:cubicBezTo>
                      <a:pt x="15" y="275"/>
                      <a:pt x="16" y="275"/>
                      <a:pt x="16" y="275"/>
                    </a:cubicBezTo>
                    <a:cubicBezTo>
                      <a:pt x="16" y="275"/>
                      <a:pt x="17" y="274"/>
                      <a:pt x="17" y="275"/>
                    </a:cubicBezTo>
                    <a:cubicBezTo>
                      <a:pt x="16" y="275"/>
                      <a:pt x="16" y="277"/>
                      <a:pt x="17" y="277"/>
                    </a:cubicBezTo>
                    <a:cubicBezTo>
                      <a:pt x="17" y="277"/>
                      <a:pt x="18" y="277"/>
                      <a:pt x="19" y="277"/>
                    </a:cubicBezTo>
                    <a:cubicBezTo>
                      <a:pt x="19" y="277"/>
                      <a:pt x="20" y="277"/>
                      <a:pt x="20" y="278"/>
                    </a:cubicBezTo>
                    <a:cubicBezTo>
                      <a:pt x="20" y="278"/>
                      <a:pt x="21" y="278"/>
                      <a:pt x="21" y="278"/>
                    </a:cubicBezTo>
                    <a:cubicBezTo>
                      <a:pt x="22" y="278"/>
                      <a:pt x="22" y="279"/>
                      <a:pt x="22" y="280"/>
                    </a:cubicBezTo>
                    <a:cubicBezTo>
                      <a:pt x="22" y="280"/>
                      <a:pt x="22" y="281"/>
                      <a:pt x="22" y="281"/>
                    </a:cubicBezTo>
                    <a:cubicBezTo>
                      <a:pt x="21" y="281"/>
                      <a:pt x="21" y="282"/>
                      <a:pt x="20" y="282"/>
                    </a:cubicBezTo>
                    <a:cubicBezTo>
                      <a:pt x="20" y="282"/>
                      <a:pt x="19" y="284"/>
                      <a:pt x="19" y="284"/>
                    </a:cubicBezTo>
                    <a:cubicBezTo>
                      <a:pt x="19" y="284"/>
                      <a:pt x="20" y="284"/>
                      <a:pt x="20" y="283"/>
                    </a:cubicBezTo>
                    <a:cubicBezTo>
                      <a:pt x="21" y="282"/>
                      <a:pt x="22" y="282"/>
                      <a:pt x="22" y="282"/>
                    </a:cubicBezTo>
                    <a:cubicBezTo>
                      <a:pt x="23" y="282"/>
                      <a:pt x="24" y="281"/>
                      <a:pt x="24" y="281"/>
                    </a:cubicBezTo>
                    <a:cubicBezTo>
                      <a:pt x="24" y="280"/>
                      <a:pt x="25" y="280"/>
                      <a:pt x="25" y="279"/>
                    </a:cubicBezTo>
                    <a:cubicBezTo>
                      <a:pt x="26" y="279"/>
                      <a:pt x="27" y="280"/>
                      <a:pt x="28" y="280"/>
                    </a:cubicBezTo>
                    <a:cubicBezTo>
                      <a:pt x="28" y="281"/>
                      <a:pt x="28" y="281"/>
                      <a:pt x="28" y="282"/>
                    </a:cubicBezTo>
                    <a:cubicBezTo>
                      <a:pt x="27" y="282"/>
                      <a:pt x="28" y="283"/>
                      <a:pt x="27" y="283"/>
                    </a:cubicBezTo>
                    <a:cubicBezTo>
                      <a:pt x="27" y="284"/>
                      <a:pt x="27" y="285"/>
                      <a:pt x="28" y="285"/>
                    </a:cubicBezTo>
                    <a:cubicBezTo>
                      <a:pt x="29" y="285"/>
                      <a:pt x="30" y="285"/>
                      <a:pt x="31" y="284"/>
                    </a:cubicBezTo>
                    <a:cubicBezTo>
                      <a:pt x="32" y="284"/>
                      <a:pt x="33" y="283"/>
                      <a:pt x="33" y="282"/>
                    </a:cubicBezTo>
                    <a:cubicBezTo>
                      <a:pt x="32" y="281"/>
                      <a:pt x="32" y="280"/>
                      <a:pt x="32" y="280"/>
                    </a:cubicBezTo>
                    <a:cubicBezTo>
                      <a:pt x="32" y="279"/>
                      <a:pt x="32" y="279"/>
                      <a:pt x="33" y="279"/>
                    </a:cubicBezTo>
                    <a:cubicBezTo>
                      <a:pt x="33" y="279"/>
                      <a:pt x="34" y="279"/>
                      <a:pt x="33" y="278"/>
                    </a:cubicBezTo>
                    <a:cubicBezTo>
                      <a:pt x="33" y="278"/>
                      <a:pt x="32" y="278"/>
                      <a:pt x="32" y="278"/>
                    </a:cubicBezTo>
                    <a:cubicBezTo>
                      <a:pt x="32" y="277"/>
                      <a:pt x="31" y="276"/>
                      <a:pt x="31" y="276"/>
                    </a:cubicBezTo>
                    <a:cubicBezTo>
                      <a:pt x="30" y="276"/>
                      <a:pt x="29" y="276"/>
                      <a:pt x="29" y="275"/>
                    </a:cubicBezTo>
                    <a:cubicBezTo>
                      <a:pt x="29" y="275"/>
                      <a:pt x="31" y="275"/>
                      <a:pt x="30" y="274"/>
                    </a:cubicBezTo>
                    <a:cubicBezTo>
                      <a:pt x="30" y="274"/>
                      <a:pt x="29" y="274"/>
                      <a:pt x="29" y="273"/>
                    </a:cubicBezTo>
                    <a:cubicBezTo>
                      <a:pt x="29" y="273"/>
                      <a:pt x="29" y="273"/>
                      <a:pt x="28" y="273"/>
                    </a:cubicBezTo>
                    <a:cubicBezTo>
                      <a:pt x="28" y="274"/>
                      <a:pt x="28" y="274"/>
                      <a:pt x="27" y="274"/>
                    </a:cubicBezTo>
                    <a:cubicBezTo>
                      <a:pt x="27" y="273"/>
                      <a:pt x="26" y="273"/>
                      <a:pt x="26" y="272"/>
                    </a:cubicBezTo>
                    <a:cubicBezTo>
                      <a:pt x="26" y="272"/>
                      <a:pt x="25" y="272"/>
                      <a:pt x="25" y="272"/>
                    </a:cubicBezTo>
                    <a:cubicBezTo>
                      <a:pt x="25" y="273"/>
                      <a:pt x="25" y="274"/>
                      <a:pt x="24" y="274"/>
                    </a:cubicBezTo>
                    <a:cubicBezTo>
                      <a:pt x="24" y="274"/>
                      <a:pt x="23" y="274"/>
                      <a:pt x="23" y="275"/>
                    </a:cubicBezTo>
                    <a:cubicBezTo>
                      <a:pt x="24" y="275"/>
                      <a:pt x="24" y="275"/>
                      <a:pt x="24" y="276"/>
                    </a:cubicBezTo>
                    <a:cubicBezTo>
                      <a:pt x="24" y="276"/>
                      <a:pt x="24" y="276"/>
                      <a:pt x="23" y="276"/>
                    </a:cubicBezTo>
                    <a:cubicBezTo>
                      <a:pt x="22" y="276"/>
                      <a:pt x="21" y="276"/>
                      <a:pt x="20" y="276"/>
                    </a:cubicBezTo>
                    <a:cubicBezTo>
                      <a:pt x="19" y="276"/>
                      <a:pt x="18" y="276"/>
                      <a:pt x="19" y="275"/>
                    </a:cubicBezTo>
                    <a:cubicBezTo>
                      <a:pt x="19" y="274"/>
                      <a:pt x="18" y="273"/>
                      <a:pt x="17" y="274"/>
                    </a:cubicBezTo>
                    <a:cubicBezTo>
                      <a:pt x="16" y="274"/>
                      <a:pt x="15" y="274"/>
                      <a:pt x="15" y="273"/>
                    </a:cubicBezTo>
                    <a:cubicBezTo>
                      <a:pt x="15" y="273"/>
                      <a:pt x="14" y="272"/>
                      <a:pt x="13" y="273"/>
                    </a:cubicBezTo>
                    <a:cubicBezTo>
                      <a:pt x="13" y="273"/>
                      <a:pt x="11" y="273"/>
                      <a:pt x="11" y="272"/>
                    </a:cubicBezTo>
                    <a:cubicBezTo>
                      <a:pt x="11" y="272"/>
                      <a:pt x="11" y="270"/>
                      <a:pt x="12" y="271"/>
                    </a:cubicBezTo>
                    <a:cubicBezTo>
                      <a:pt x="12" y="271"/>
                      <a:pt x="13" y="271"/>
                      <a:pt x="13" y="271"/>
                    </a:cubicBezTo>
                    <a:cubicBezTo>
                      <a:pt x="14" y="270"/>
                      <a:pt x="14" y="269"/>
                      <a:pt x="15" y="269"/>
                    </a:cubicBezTo>
                    <a:cubicBezTo>
                      <a:pt x="15" y="270"/>
                      <a:pt x="17" y="269"/>
                      <a:pt x="16" y="269"/>
                    </a:cubicBezTo>
                    <a:cubicBezTo>
                      <a:pt x="15" y="268"/>
                      <a:pt x="14" y="268"/>
                      <a:pt x="14" y="268"/>
                    </a:cubicBezTo>
                    <a:cubicBezTo>
                      <a:pt x="14" y="269"/>
                      <a:pt x="13" y="270"/>
                      <a:pt x="12" y="269"/>
                    </a:cubicBezTo>
                    <a:cubicBezTo>
                      <a:pt x="12" y="268"/>
                      <a:pt x="11" y="268"/>
                      <a:pt x="12" y="267"/>
                    </a:cubicBezTo>
                    <a:cubicBezTo>
                      <a:pt x="12" y="267"/>
                      <a:pt x="12" y="267"/>
                      <a:pt x="11" y="266"/>
                    </a:cubicBezTo>
                    <a:cubicBezTo>
                      <a:pt x="10" y="266"/>
                      <a:pt x="10" y="266"/>
                      <a:pt x="10" y="265"/>
                    </a:cubicBezTo>
                    <a:cubicBezTo>
                      <a:pt x="10" y="265"/>
                      <a:pt x="10" y="265"/>
                      <a:pt x="10" y="264"/>
                    </a:cubicBezTo>
                    <a:cubicBezTo>
                      <a:pt x="11" y="264"/>
                      <a:pt x="11" y="264"/>
                      <a:pt x="11" y="264"/>
                    </a:cubicBezTo>
                    <a:cubicBezTo>
                      <a:pt x="11" y="264"/>
                      <a:pt x="9" y="264"/>
                      <a:pt x="9" y="265"/>
                    </a:cubicBezTo>
                    <a:cubicBezTo>
                      <a:pt x="9" y="265"/>
                      <a:pt x="9" y="266"/>
                      <a:pt x="9" y="266"/>
                    </a:cubicBezTo>
                    <a:cubicBezTo>
                      <a:pt x="9" y="267"/>
                      <a:pt x="9" y="269"/>
                      <a:pt x="8" y="268"/>
                    </a:cubicBezTo>
                    <a:cubicBezTo>
                      <a:pt x="8" y="268"/>
                      <a:pt x="7" y="268"/>
                      <a:pt x="6" y="267"/>
                    </a:cubicBezTo>
                    <a:cubicBezTo>
                      <a:pt x="6" y="266"/>
                      <a:pt x="6" y="265"/>
                      <a:pt x="6" y="264"/>
                    </a:cubicBezTo>
                    <a:cubicBezTo>
                      <a:pt x="6" y="263"/>
                      <a:pt x="7" y="263"/>
                      <a:pt x="6" y="262"/>
                    </a:cubicBezTo>
                    <a:cubicBezTo>
                      <a:pt x="6" y="261"/>
                      <a:pt x="6" y="262"/>
                      <a:pt x="5" y="261"/>
                    </a:cubicBezTo>
                    <a:cubicBezTo>
                      <a:pt x="5" y="261"/>
                      <a:pt x="3" y="261"/>
                      <a:pt x="3" y="260"/>
                    </a:cubicBezTo>
                    <a:cubicBezTo>
                      <a:pt x="3" y="259"/>
                      <a:pt x="3" y="258"/>
                      <a:pt x="4" y="257"/>
                    </a:cubicBezTo>
                    <a:cubicBezTo>
                      <a:pt x="5" y="257"/>
                      <a:pt x="5" y="257"/>
                      <a:pt x="5" y="256"/>
                    </a:cubicBezTo>
                    <a:cubicBezTo>
                      <a:pt x="5" y="256"/>
                      <a:pt x="6" y="255"/>
                      <a:pt x="5" y="254"/>
                    </a:cubicBezTo>
                    <a:cubicBezTo>
                      <a:pt x="4" y="254"/>
                      <a:pt x="4" y="254"/>
                      <a:pt x="3" y="254"/>
                    </a:cubicBezTo>
                    <a:cubicBezTo>
                      <a:pt x="2" y="254"/>
                      <a:pt x="1" y="254"/>
                      <a:pt x="1" y="253"/>
                    </a:cubicBezTo>
                    <a:cubicBezTo>
                      <a:pt x="1" y="252"/>
                      <a:pt x="1" y="251"/>
                      <a:pt x="2" y="251"/>
                    </a:cubicBezTo>
                    <a:cubicBezTo>
                      <a:pt x="2" y="251"/>
                      <a:pt x="4" y="251"/>
                      <a:pt x="5" y="251"/>
                    </a:cubicBezTo>
                    <a:cubicBezTo>
                      <a:pt x="5" y="251"/>
                      <a:pt x="7" y="251"/>
                      <a:pt x="7" y="251"/>
                    </a:cubicBezTo>
                    <a:cubicBezTo>
                      <a:pt x="7" y="251"/>
                      <a:pt x="5" y="250"/>
                      <a:pt x="4" y="249"/>
                    </a:cubicBezTo>
                    <a:cubicBezTo>
                      <a:pt x="3" y="248"/>
                      <a:pt x="3" y="248"/>
                      <a:pt x="3" y="247"/>
                    </a:cubicBezTo>
                    <a:cubicBezTo>
                      <a:pt x="3" y="246"/>
                      <a:pt x="3" y="247"/>
                      <a:pt x="4" y="247"/>
                    </a:cubicBezTo>
                    <a:cubicBezTo>
                      <a:pt x="5" y="246"/>
                      <a:pt x="5" y="247"/>
                      <a:pt x="6" y="247"/>
                    </a:cubicBezTo>
                    <a:cubicBezTo>
                      <a:pt x="7" y="247"/>
                      <a:pt x="8" y="247"/>
                      <a:pt x="8" y="247"/>
                    </a:cubicBezTo>
                    <a:cubicBezTo>
                      <a:pt x="8" y="247"/>
                      <a:pt x="10" y="247"/>
                      <a:pt x="10" y="246"/>
                    </a:cubicBezTo>
                    <a:cubicBezTo>
                      <a:pt x="9" y="245"/>
                      <a:pt x="9" y="244"/>
                      <a:pt x="8" y="243"/>
                    </a:cubicBezTo>
                    <a:cubicBezTo>
                      <a:pt x="8" y="242"/>
                      <a:pt x="9" y="239"/>
                      <a:pt x="10" y="238"/>
                    </a:cubicBezTo>
                    <a:cubicBezTo>
                      <a:pt x="11" y="237"/>
                      <a:pt x="12" y="236"/>
                      <a:pt x="14" y="235"/>
                    </a:cubicBezTo>
                    <a:cubicBezTo>
                      <a:pt x="16" y="233"/>
                      <a:pt x="16" y="232"/>
                      <a:pt x="17" y="231"/>
                    </a:cubicBezTo>
                    <a:cubicBezTo>
                      <a:pt x="18" y="230"/>
                      <a:pt x="19" y="229"/>
                      <a:pt x="20" y="229"/>
                    </a:cubicBezTo>
                    <a:cubicBezTo>
                      <a:pt x="20" y="229"/>
                      <a:pt x="21" y="230"/>
                      <a:pt x="21" y="230"/>
                    </a:cubicBezTo>
                    <a:cubicBezTo>
                      <a:pt x="22" y="230"/>
                      <a:pt x="22" y="229"/>
                      <a:pt x="22" y="230"/>
                    </a:cubicBezTo>
                    <a:cubicBezTo>
                      <a:pt x="22" y="231"/>
                      <a:pt x="21" y="231"/>
                      <a:pt x="22" y="231"/>
                    </a:cubicBezTo>
                    <a:cubicBezTo>
                      <a:pt x="22" y="232"/>
                      <a:pt x="23" y="232"/>
                      <a:pt x="23" y="232"/>
                    </a:cubicBezTo>
                    <a:cubicBezTo>
                      <a:pt x="23" y="233"/>
                      <a:pt x="25" y="233"/>
                      <a:pt x="25" y="233"/>
                    </a:cubicBezTo>
                    <a:cubicBezTo>
                      <a:pt x="25" y="233"/>
                      <a:pt x="25" y="233"/>
                      <a:pt x="24" y="232"/>
                    </a:cubicBezTo>
                    <a:cubicBezTo>
                      <a:pt x="24" y="231"/>
                      <a:pt x="23" y="231"/>
                      <a:pt x="23" y="231"/>
                    </a:cubicBezTo>
                    <a:cubicBezTo>
                      <a:pt x="23" y="230"/>
                      <a:pt x="23" y="230"/>
                      <a:pt x="23" y="229"/>
                    </a:cubicBezTo>
                    <a:cubicBezTo>
                      <a:pt x="22" y="229"/>
                      <a:pt x="23" y="229"/>
                      <a:pt x="23" y="229"/>
                    </a:cubicBezTo>
                    <a:cubicBezTo>
                      <a:pt x="24" y="229"/>
                      <a:pt x="25" y="228"/>
                      <a:pt x="25" y="227"/>
                    </a:cubicBezTo>
                    <a:cubicBezTo>
                      <a:pt x="26" y="227"/>
                      <a:pt x="26" y="226"/>
                      <a:pt x="26" y="226"/>
                    </a:cubicBezTo>
                    <a:cubicBezTo>
                      <a:pt x="26" y="226"/>
                      <a:pt x="24" y="228"/>
                      <a:pt x="23" y="228"/>
                    </a:cubicBezTo>
                    <a:cubicBezTo>
                      <a:pt x="22" y="228"/>
                      <a:pt x="23" y="225"/>
                      <a:pt x="23" y="224"/>
                    </a:cubicBezTo>
                    <a:cubicBezTo>
                      <a:pt x="23" y="223"/>
                      <a:pt x="24" y="220"/>
                      <a:pt x="24" y="219"/>
                    </a:cubicBezTo>
                    <a:cubicBezTo>
                      <a:pt x="25" y="218"/>
                      <a:pt x="25" y="218"/>
                      <a:pt x="26" y="217"/>
                    </a:cubicBezTo>
                    <a:cubicBezTo>
                      <a:pt x="27" y="216"/>
                      <a:pt x="28" y="216"/>
                      <a:pt x="28" y="215"/>
                    </a:cubicBezTo>
                    <a:cubicBezTo>
                      <a:pt x="28" y="214"/>
                      <a:pt x="29" y="213"/>
                      <a:pt x="29" y="213"/>
                    </a:cubicBezTo>
                    <a:cubicBezTo>
                      <a:pt x="30" y="212"/>
                      <a:pt x="31" y="212"/>
                      <a:pt x="32" y="212"/>
                    </a:cubicBezTo>
                    <a:cubicBezTo>
                      <a:pt x="33" y="211"/>
                      <a:pt x="36" y="212"/>
                      <a:pt x="36" y="212"/>
                    </a:cubicBezTo>
                    <a:cubicBezTo>
                      <a:pt x="36" y="213"/>
                      <a:pt x="37" y="213"/>
                      <a:pt x="38" y="213"/>
                    </a:cubicBezTo>
                    <a:cubicBezTo>
                      <a:pt x="39" y="213"/>
                      <a:pt x="39" y="214"/>
                      <a:pt x="39" y="214"/>
                    </a:cubicBezTo>
                    <a:cubicBezTo>
                      <a:pt x="39" y="215"/>
                      <a:pt x="40" y="215"/>
                      <a:pt x="39" y="216"/>
                    </a:cubicBezTo>
                    <a:cubicBezTo>
                      <a:pt x="39" y="216"/>
                      <a:pt x="40" y="216"/>
                      <a:pt x="41" y="216"/>
                    </a:cubicBezTo>
                    <a:cubicBezTo>
                      <a:pt x="42" y="217"/>
                      <a:pt x="43" y="218"/>
                      <a:pt x="43" y="218"/>
                    </a:cubicBezTo>
                    <a:cubicBezTo>
                      <a:pt x="43" y="219"/>
                      <a:pt x="44" y="219"/>
                      <a:pt x="45" y="219"/>
                    </a:cubicBezTo>
                    <a:cubicBezTo>
                      <a:pt x="46" y="219"/>
                      <a:pt x="48" y="218"/>
                      <a:pt x="49" y="217"/>
                    </a:cubicBezTo>
                    <a:cubicBezTo>
                      <a:pt x="50" y="216"/>
                      <a:pt x="50" y="215"/>
                      <a:pt x="50" y="215"/>
                    </a:cubicBezTo>
                    <a:cubicBezTo>
                      <a:pt x="51" y="215"/>
                      <a:pt x="52" y="215"/>
                      <a:pt x="53" y="214"/>
                    </a:cubicBezTo>
                    <a:cubicBezTo>
                      <a:pt x="53" y="213"/>
                      <a:pt x="56" y="210"/>
                      <a:pt x="56" y="209"/>
                    </a:cubicBezTo>
                    <a:cubicBezTo>
                      <a:pt x="57" y="208"/>
                      <a:pt x="58" y="208"/>
                      <a:pt x="57" y="208"/>
                    </a:cubicBezTo>
                    <a:cubicBezTo>
                      <a:pt x="57" y="207"/>
                      <a:pt x="57" y="207"/>
                      <a:pt x="58" y="207"/>
                    </a:cubicBezTo>
                    <a:cubicBezTo>
                      <a:pt x="59" y="208"/>
                      <a:pt x="61" y="209"/>
                      <a:pt x="60" y="209"/>
                    </a:cubicBezTo>
                    <a:cubicBezTo>
                      <a:pt x="60" y="210"/>
                      <a:pt x="59" y="210"/>
                      <a:pt x="60" y="210"/>
                    </a:cubicBezTo>
                    <a:cubicBezTo>
                      <a:pt x="62" y="210"/>
                      <a:pt x="63" y="210"/>
                      <a:pt x="64" y="210"/>
                    </a:cubicBezTo>
                    <a:cubicBezTo>
                      <a:pt x="65" y="210"/>
                      <a:pt x="65" y="210"/>
                      <a:pt x="66" y="210"/>
                    </a:cubicBezTo>
                    <a:cubicBezTo>
                      <a:pt x="67" y="210"/>
                      <a:pt x="67" y="211"/>
                      <a:pt x="69" y="210"/>
                    </a:cubicBezTo>
                    <a:cubicBezTo>
                      <a:pt x="70" y="210"/>
                      <a:pt x="71" y="210"/>
                      <a:pt x="72" y="209"/>
                    </a:cubicBezTo>
                    <a:cubicBezTo>
                      <a:pt x="72" y="208"/>
                      <a:pt x="73" y="207"/>
                      <a:pt x="74" y="206"/>
                    </a:cubicBezTo>
                    <a:cubicBezTo>
                      <a:pt x="75" y="206"/>
                      <a:pt x="75" y="205"/>
                      <a:pt x="76" y="204"/>
                    </a:cubicBezTo>
                    <a:cubicBezTo>
                      <a:pt x="76" y="203"/>
                      <a:pt x="77" y="202"/>
                      <a:pt x="77" y="201"/>
                    </a:cubicBezTo>
                    <a:cubicBezTo>
                      <a:pt x="77" y="199"/>
                      <a:pt x="76" y="197"/>
                      <a:pt x="76" y="195"/>
                    </a:cubicBezTo>
                    <a:cubicBezTo>
                      <a:pt x="75" y="194"/>
                      <a:pt x="76" y="192"/>
                      <a:pt x="76" y="190"/>
                    </a:cubicBezTo>
                    <a:cubicBezTo>
                      <a:pt x="76" y="189"/>
                      <a:pt x="75" y="189"/>
                      <a:pt x="74" y="188"/>
                    </a:cubicBezTo>
                    <a:cubicBezTo>
                      <a:pt x="74" y="187"/>
                      <a:pt x="74" y="187"/>
                      <a:pt x="73" y="186"/>
                    </a:cubicBezTo>
                    <a:cubicBezTo>
                      <a:pt x="73" y="185"/>
                      <a:pt x="73" y="185"/>
                      <a:pt x="72" y="185"/>
                    </a:cubicBezTo>
                    <a:cubicBezTo>
                      <a:pt x="72" y="185"/>
                      <a:pt x="71" y="184"/>
                      <a:pt x="70" y="184"/>
                    </a:cubicBezTo>
                    <a:cubicBezTo>
                      <a:pt x="70" y="185"/>
                      <a:pt x="69" y="185"/>
                      <a:pt x="70" y="184"/>
                    </a:cubicBezTo>
                    <a:cubicBezTo>
                      <a:pt x="70" y="182"/>
                      <a:pt x="71" y="182"/>
                      <a:pt x="71" y="181"/>
                    </a:cubicBezTo>
                    <a:cubicBezTo>
                      <a:pt x="72" y="181"/>
                      <a:pt x="72" y="181"/>
                      <a:pt x="73" y="182"/>
                    </a:cubicBezTo>
                    <a:cubicBezTo>
                      <a:pt x="73" y="182"/>
                      <a:pt x="75" y="183"/>
                      <a:pt x="75" y="183"/>
                    </a:cubicBezTo>
                    <a:cubicBezTo>
                      <a:pt x="76" y="183"/>
                      <a:pt x="76" y="182"/>
                      <a:pt x="75" y="182"/>
                    </a:cubicBezTo>
                    <a:cubicBezTo>
                      <a:pt x="75" y="181"/>
                      <a:pt x="76" y="181"/>
                      <a:pt x="76" y="181"/>
                    </a:cubicBezTo>
                    <a:cubicBezTo>
                      <a:pt x="77" y="181"/>
                      <a:pt x="77" y="181"/>
                      <a:pt x="78" y="180"/>
                    </a:cubicBezTo>
                    <a:cubicBezTo>
                      <a:pt x="79" y="180"/>
                      <a:pt x="79" y="179"/>
                      <a:pt x="79" y="178"/>
                    </a:cubicBezTo>
                    <a:cubicBezTo>
                      <a:pt x="79" y="178"/>
                      <a:pt x="79" y="176"/>
                      <a:pt x="79" y="175"/>
                    </a:cubicBezTo>
                    <a:cubicBezTo>
                      <a:pt x="78" y="175"/>
                      <a:pt x="77" y="174"/>
                      <a:pt x="77" y="173"/>
                    </a:cubicBezTo>
                    <a:cubicBezTo>
                      <a:pt x="77" y="172"/>
                      <a:pt x="75" y="172"/>
                      <a:pt x="76" y="172"/>
                    </a:cubicBezTo>
                    <a:cubicBezTo>
                      <a:pt x="77" y="172"/>
                      <a:pt x="77" y="171"/>
                      <a:pt x="77" y="171"/>
                    </a:cubicBezTo>
                    <a:cubicBezTo>
                      <a:pt x="77" y="171"/>
                      <a:pt x="77" y="171"/>
                      <a:pt x="76" y="170"/>
                    </a:cubicBezTo>
                    <a:cubicBezTo>
                      <a:pt x="75" y="170"/>
                      <a:pt x="75" y="171"/>
                      <a:pt x="75" y="171"/>
                    </a:cubicBezTo>
                    <a:cubicBezTo>
                      <a:pt x="74" y="172"/>
                      <a:pt x="73" y="173"/>
                      <a:pt x="73" y="174"/>
                    </a:cubicBezTo>
                    <a:cubicBezTo>
                      <a:pt x="72" y="174"/>
                      <a:pt x="72" y="175"/>
                      <a:pt x="71" y="175"/>
                    </a:cubicBezTo>
                    <a:cubicBezTo>
                      <a:pt x="70" y="175"/>
                      <a:pt x="70" y="174"/>
                      <a:pt x="68" y="174"/>
                    </a:cubicBezTo>
                    <a:cubicBezTo>
                      <a:pt x="67" y="174"/>
                      <a:pt x="66" y="174"/>
                      <a:pt x="66" y="175"/>
                    </a:cubicBezTo>
                    <a:cubicBezTo>
                      <a:pt x="66" y="175"/>
                      <a:pt x="67" y="176"/>
                      <a:pt x="66" y="176"/>
                    </a:cubicBezTo>
                    <a:cubicBezTo>
                      <a:pt x="65" y="176"/>
                      <a:pt x="63" y="176"/>
                      <a:pt x="62" y="177"/>
                    </a:cubicBezTo>
                    <a:cubicBezTo>
                      <a:pt x="62" y="178"/>
                      <a:pt x="61" y="178"/>
                      <a:pt x="60" y="179"/>
                    </a:cubicBezTo>
                    <a:cubicBezTo>
                      <a:pt x="59" y="179"/>
                      <a:pt x="58" y="180"/>
                      <a:pt x="57" y="181"/>
                    </a:cubicBezTo>
                    <a:cubicBezTo>
                      <a:pt x="57" y="182"/>
                      <a:pt x="57" y="182"/>
                      <a:pt x="57" y="183"/>
                    </a:cubicBezTo>
                    <a:cubicBezTo>
                      <a:pt x="56" y="184"/>
                      <a:pt x="56" y="184"/>
                      <a:pt x="56" y="184"/>
                    </a:cubicBezTo>
                    <a:cubicBezTo>
                      <a:pt x="55" y="184"/>
                      <a:pt x="54" y="185"/>
                      <a:pt x="54" y="184"/>
                    </a:cubicBezTo>
                    <a:cubicBezTo>
                      <a:pt x="55" y="183"/>
                      <a:pt x="54" y="182"/>
                      <a:pt x="54" y="181"/>
                    </a:cubicBezTo>
                    <a:cubicBezTo>
                      <a:pt x="54" y="180"/>
                      <a:pt x="54" y="180"/>
                      <a:pt x="54" y="179"/>
                    </a:cubicBezTo>
                    <a:cubicBezTo>
                      <a:pt x="53" y="179"/>
                      <a:pt x="53" y="178"/>
                      <a:pt x="53" y="178"/>
                    </a:cubicBezTo>
                    <a:cubicBezTo>
                      <a:pt x="52" y="177"/>
                      <a:pt x="52" y="177"/>
                      <a:pt x="52" y="176"/>
                    </a:cubicBezTo>
                    <a:cubicBezTo>
                      <a:pt x="52" y="176"/>
                      <a:pt x="51" y="175"/>
                      <a:pt x="51" y="175"/>
                    </a:cubicBezTo>
                    <a:cubicBezTo>
                      <a:pt x="50" y="176"/>
                      <a:pt x="48" y="176"/>
                      <a:pt x="49" y="177"/>
                    </a:cubicBezTo>
                    <a:cubicBezTo>
                      <a:pt x="49" y="178"/>
                      <a:pt x="50" y="178"/>
                      <a:pt x="51" y="179"/>
                    </a:cubicBezTo>
                    <a:cubicBezTo>
                      <a:pt x="51" y="179"/>
                      <a:pt x="52" y="179"/>
                      <a:pt x="52" y="180"/>
                    </a:cubicBezTo>
                    <a:cubicBezTo>
                      <a:pt x="52" y="180"/>
                      <a:pt x="51" y="180"/>
                      <a:pt x="51" y="181"/>
                    </a:cubicBezTo>
                    <a:cubicBezTo>
                      <a:pt x="51" y="182"/>
                      <a:pt x="50" y="183"/>
                      <a:pt x="50" y="181"/>
                    </a:cubicBezTo>
                    <a:cubicBezTo>
                      <a:pt x="50" y="180"/>
                      <a:pt x="49" y="179"/>
                      <a:pt x="48" y="178"/>
                    </a:cubicBezTo>
                    <a:cubicBezTo>
                      <a:pt x="47" y="178"/>
                      <a:pt x="45" y="177"/>
                      <a:pt x="44" y="177"/>
                    </a:cubicBezTo>
                    <a:cubicBezTo>
                      <a:pt x="43" y="176"/>
                      <a:pt x="42" y="177"/>
                      <a:pt x="40" y="176"/>
                    </a:cubicBezTo>
                    <a:cubicBezTo>
                      <a:pt x="38" y="176"/>
                      <a:pt x="36" y="176"/>
                      <a:pt x="35" y="176"/>
                    </a:cubicBezTo>
                    <a:cubicBezTo>
                      <a:pt x="34" y="177"/>
                      <a:pt x="33" y="176"/>
                      <a:pt x="33" y="176"/>
                    </a:cubicBezTo>
                    <a:cubicBezTo>
                      <a:pt x="32" y="176"/>
                      <a:pt x="31" y="177"/>
                      <a:pt x="31" y="177"/>
                    </a:cubicBezTo>
                    <a:cubicBezTo>
                      <a:pt x="31" y="178"/>
                      <a:pt x="31" y="177"/>
                      <a:pt x="30" y="178"/>
                    </a:cubicBezTo>
                    <a:cubicBezTo>
                      <a:pt x="29" y="178"/>
                      <a:pt x="27" y="176"/>
                      <a:pt x="26" y="176"/>
                    </a:cubicBezTo>
                    <a:cubicBezTo>
                      <a:pt x="24" y="175"/>
                      <a:pt x="23" y="174"/>
                      <a:pt x="21" y="174"/>
                    </a:cubicBezTo>
                    <a:cubicBezTo>
                      <a:pt x="20" y="173"/>
                      <a:pt x="18" y="172"/>
                      <a:pt x="17" y="172"/>
                    </a:cubicBezTo>
                    <a:cubicBezTo>
                      <a:pt x="16" y="172"/>
                      <a:pt x="14" y="170"/>
                      <a:pt x="14" y="169"/>
                    </a:cubicBezTo>
                    <a:cubicBezTo>
                      <a:pt x="14" y="167"/>
                      <a:pt x="13" y="166"/>
                      <a:pt x="14" y="165"/>
                    </a:cubicBezTo>
                    <a:cubicBezTo>
                      <a:pt x="15" y="164"/>
                      <a:pt x="15" y="163"/>
                      <a:pt x="15" y="163"/>
                    </a:cubicBezTo>
                    <a:cubicBezTo>
                      <a:pt x="15" y="162"/>
                      <a:pt x="14" y="161"/>
                      <a:pt x="13" y="160"/>
                    </a:cubicBezTo>
                    <a:cubicBezTo>
                      <a:pt x="12" y="159"/>
                      <a:pt x="13" y="158"/>
                      <a:pt x="12" y="157"/>
                    </a:cubicBezTo>
                    <a:cubicBezTo>
                      <a:pt x="11" y="156"/>
                      <a:pt x="10" y="155"/>
                      <a:pt x="11" y="153"/>
                    </a:cubicBezTo>
                    <a:cubicBezTo>
                      <a:pt x="11" y="153"/>
                      <a:pt x="12" y="156"/>
                      <a:pt x="13" y="156"/>
                    </a:cubicBezTo>
                    <a:cubicBezTo>
                      <a:pt x="14" y="156"/>
                      <a:pt x="14" y="156"/>
                      <a:pt x="15" y="156"/>
                    </a:cubicBezTo>
                    <a:cubicBezTo>
                      <a:pt x="16" y="156"/>
                      <a:pt x="16" y="155"/>
                      <a:pt x="16" y="154"/>
                    </a:cubicBezTo>
                    <a:cubicBezTo>
                      <a:pt x="16" y="154"/>
                      <a:pt x="17" y="153"/>
                      <a:pt x="18" y="153"/>
                    </a:cubicBezTo>
                    <a:cubicBezTo>
                      <a:pt x="18" y="153"/>
                      <a:pt x="17" y="150"/>
                      <a:pt x="16" y="150"/>
                    </a:cubicBezTo>
                    <a:cubicBezTo>
                      <a:pt x="14" y="150"/>
                      <a:pt x="13" y="149"/>
                      <a:pt x="12" y="149"/>
                    </a:cubicBezTo>
                    <a:cubicBezTo>
                      <a:pt x="11" y="148"/>
                      <a:pt x="9" y="147"/>
                      <a:pt x="8" y="147"/>
                    </a:cubicBezTo>
                    <a:cubicBezTo>
                      <a:pt x="7" y="147"/>
                      <a:pt x="6" y="147"/>
                      <a:pt x="5" y="145"/>
                    </a:cubicBezTo>
                    <a:cubicBezTo>
                      <a:pt x="4" y="144"/>
                      <a:pt x="3" y="143"/>
                      <a:pt x="3" y="142"/>
                    </a:cubicBezTo>
                    <a:cubicBezTo>
                      <a:pt x="2" y="141"/>
                      <a:pt x="1" y="141"/>
                      <a:pt x="0" y="140"/>
                    </a:cubicBezTo>
                    <a:cubicBezTo>
                      <a:pt x="0" y="139"/>
                      <a:pt x="0" y="138"/>
                      <a:pt x="0" y="137"/>
                    </a:cubicBezTo>
                    <a:cubicBezTo>
                      <a:pt x="1" y="137"/>
                      <a:pt x="1" y="137"/>
                      <a:pt x="1" y="138"/>
                    </a:cubicBezTo>
                    <a:cubicBezTo>
                      <a:pt x="1" y="138"/>
                      <a:pt x="1" y="139"/>
                      <a:pt x="2" y="139"/>
                    </a:cubicBezTo>
                    <a:cubicBezTo>
                      <a:pt x="3" y="139"/>
                      <a:pt x="4" y="138"/>
                      <a:pt x="4" y="138"/>
                    </a:cubicBezTo>
                    <a:cubicBezTo>
                      <a:pt x="4" y="138"/>
                      <a:pt x="5" y="138"/>
                      <a:pt x="6" y="138"/>
                    </a:cubicBezTo>
                    <a:cubicBezTo>
                      <a:pt x="7" y="138"/>
                      <a:pt x="8" y="138"/>
                      <a:pt x="8" y="137"/>
                    </a:cubicBezTo>
                    <a:cubicBezTo>
                      <a:pt x="7" y="137"/>
                      <a:pt x="6" y="136"/>
                      <a:pt x="7" y="136"/>
                    </a:cubicBezTo>
                    <a:cubicBezTo>
                      <a:pt x="8" y="136"/>
                      <a:pt x="8" y="136"/>
                      <a:pt x="8" y="135"/>
                    </a:cubicBezTo>
                    <a:cubicBezTo>
                      <a:pt x="8" y="135"/>
                      <a:pt x="8" y="135"/>
                      <a:pt x="9" y="134"/>
                    </a:cubicBezTo>
                    <a:cubicBezTo>
                      <a:pt x="10" y="134"/>
                      <a:pt x="11" y="134"/>
                      <a:pt x="11" y="134"/>
                    </a:cubicBezTo>
                    <a:cubicBezTo>
                      <a:pt x="11" y="135"/>
                      <a:pt x="12" y="135"/>
                      <a:pt x="13" y="135"/>
                    </a:cubicBezTo>
                    <a:cubicBezTo>
                      <a:pt x="15" y="134"/>
                      <a:pt x="15" y="134"/>
                      <a:pt x="15" y="134"/>
                    </a:cubicBezTo>
                    <a:cubicBezTo>
                      <a:pt x="16" y="133"/>
                      <a:pt x="14" y="133"/>
                      <a:pt x="15" y="132"/>
                    </a:cubicBezTo>
                    <a:cubicBezTo>
                      <a:pt x="16" y="132"/>
                      <a:pt x="16" y="132"/>
                      <a:pt x="17" y="131"/>
                    </a:cubicBezTo>
                    <a:cubicBezTo>
                      <a:pt x="18" y="131"/>
                      <a:pt x="20" y="130"/>
                      <a:pt x="21" y="129"/>
                    </a:cubicBezTo>
                    <a:cubicBezTo>
                      <a:pt x="22" y="129"/>
                      <a:pt x="24" y="128"/>
                      <a:pt x="24" y="129"/>
                    </a:cubicBezTo>
                    <a:cubicBezTo>
                      <a:pt x="25" y="129"/>
                      <a:pt x="24" y="131"/>
                      <a:pt x="25" y="131"/>
                    </a:cubicBezTo>
                    <a:cubicBezTo>
                      <a:pt x="26" y="131"/>
                      <a:pt x="27" y="131"/>
                      <a:pt x="27" y="131"/>
                    </a:cubicBezTo>
                    <a:cubicBezTo>
                      <a:pt x="28" y="131"/>
                      <a:pt x="30" y="132"/>
                      <a:pt x="31" y="131"/>
                    </a:cubicBezTo>
                    <a:cubicBezTo>
                      <a:pt x="32" y="131"/>
                      <a:pt x="31" y="130"/>
                      <a:pt x="31" y="130"/>
                    </a:cubicBezTo>
                    <a:cubicBezTo>
                      <a:pt x="30" y="129"/>
                      <a:pt x="30" y="129"/>
                      <a:pt x="29" y="129"/>
                    </a:cubicBezTo>
                    <a:cubicBezTo>
                      <a:pt x="28" y="128"/>
                      <a:pt x="27" y="127"/>
                      <a:pt x="28" y="127"/>
                    </a:cubicBezTo>
                    <a:cubicBezTo>
                      <a:pt x="29" y="126"/>
                      <a:pt x="31" y="125"/>
                      <a:pt x="32" y="124"/>
                    </a:cubicBezTo>
                    <a:cubicBezTo>
                      <a:pt x="34" y="124"/>
                      <a:pt x="36" y="124"/>
                      <a:pt x="36" y="124"/>
                    </a:cubicBezTo>
                    <a:cubicBezTo>
                      <a:pt x="37" y="124"/>
                      <a:pt x="38" y="124"/>
                      <a:pt x="38" y="124"/>
                    </a:cubicBezTo>
                    <a:cubicBezTo>
                      <a:pt x="38" y="125"/>
                      <a:pt x="38" y="125"/>
                      <a:pt x="39" y="124"/>
                    </a:cubicBezTo>
                    <a:cubicBezTo>
                      <a:pt x="39" y="123"/>
                      <a:pt x="41" y="123"/>
                      <a:pt x="42" y="122"/>
                    </a:cubicBezTo>
                    <a:cubicBezTo>
                      <a:pt x="43" y="121"/>
                      <a:pt x="45" y="121"/>
                      <a:pt x="45" y="121"/>
                    </a:cubicBezTo>
                    <a:cubicBezTo>
                      <a:pt x="46" y="121"/>
                      <a:pt x="50" y="121"/>
                      <a:pt x="51" y="121"/>
                    </a:cubicBezTo>
                    <a:cubicBezTo>
                      <a:pt x="52" y="121"/>
                      <a:pt x="52" y="122"/>
                      <a:pt x="51" y="122"/>
                    </a:cubicBezTo>
                    <a:cubicBezTo>
                      <a:pt x="51" y="122"/>
                      <a:pt x="52" y="123"/>
                      <a:pt x="52" y="124"/>
                    </a:cubicBezTo>
                    <a:cubicBezTo>
                      <a:pt x="52" y="124"/>
                      <a:pt x="52" y="125"/>
                      <a:pt x="51" y="125"/>
                    </a:cubicBezTo>
                    <a:cubicBezTo>
                      <a:pt x="51" y="126"/>
                      <a:pt x="50" y="127"/>
                      <a:pt x="50" y="128"/>
                    </a:cubicBezTo>
                    <a:cubicBezTo>
                      <a:pt x="50" y="129"/>
                      <a:pt x="50" y="130"/>
                      <a:pt x="50" y="131"/>
                    </a:cubicBezTo>
                    <a:cubicBezTo>
                      <a:pt x="49" y="131"/>
                      <a:pt x="48" y="131"/>
                      <a:pt x="48" y="131"/>
                    </a:cubicBezTo>
                    <a:cubicBezTo>
                      <a:pt x="47" y="132"/>
                      <a:pt x="47" y="132"/>
                      <a:pt x="48" y="132"/>
                    </a:cubicBezTo>
                    <a:cubicBezTo>
                      <a:pt x="49" y="132"/>
                      <a:pt x="49" y="132"/>
                      <a:pt x="49" y="133"/>
                    </a:cubicBezTo>
                    <a:cubicBezTo>
                      <a:pt x="49" y="134"/>
                      <a:pt x="50" y="136"/>
                      <a:pt x="51" y="136"/>
                    </a:cubicBezTo>
                    <a:cubicBezTo>
                      <a:pt x="52" y="136"/>
                      <a:pt x="53" y="136"/>
                      <a:pt x="54" y="136"/>
                    </a:cubicBezTo>
                    <a:cubicBezTo>
                      <a:pt x="55" y="136"/>
                      <a:pt x="55" y="137"/>
                      <a:pt x="56" y="137"/>
                    </a:cubicBezTo>
                    <a:cubicBezTo>
                      <a:pt x="57" y="137"/>
                      <a:pt x="58" y="137"/>
                      <a:pt x="59" y="137"/>
                    </a:cubicBezTo>
                    <a:cubicBezTo>
                      <a:pt x="59" y="136"/>
                      <a:pt x="60" y="137"/>
                      <a:pt x="60" y="137"/>
                    </a:cubicBezTo>
                    <a:cubicBezTo>
                      <a:pt x="61" y="137"/>
                      <a:pt x="62" y="137"/>
                      <a:pt x="62" y="138"/>
                    </a:cubicBezTo>
                    <a:cubicBezTo>
                      <a:pt x="62" y="138"/>
                      <a:pt x="62" y="139"/>
                      <a:pt x="63" y="138"/>
                    </a:cubicBezTo>
                    <a:cubicBezTo>
                      <a:pt x="64" y="138"/>
                      <a:pt x="65" y="139"/>
                      <a:pt x="65" y="139"/>
                    </a:cubicBezTo>
                    <a:cubicBezTo>
                      <a:pt x="66" y="139"/>
                      <a:pt x="67" y="139"/>
                      <a:pt x="67" y="139"/>
                    </a:cubicBezTo>
                    <a:cubicBezTo>
                      <a:pt x="68" y="138"/>
                      <a:pt x="69" y="138"/>
                      <a:pt x="70" y="139"/>
                    </a:cubicBezTo>
                    <a:cubicBezTo>
                      <a:pt x="70" y="139"/>
                      <a:pt x="70" y="140"/>
                      <a:pt x="70" y="141"/>
                    </a:cubicBezTo>
                    <a:cubicBezTo>
                      <a:pt x="70" y="141"/>
                      <a:pt x="71" y="141"/>
                      <a:pt x="71" y="141"/>
                    </a:cubicBezTo>
                    <a:cubicBezTo>
                      <a:pt x="72" y="141"/>
                      <a:pt x="72" y="139"/>
                      <a:pt x="72" y="139"/>
                    </a:cubicBezTo>
                    <a:cubicBezTo>
                      <a:pt x="73" y="138"/>
                      <a:pt x="74" y="137"/>
                      <a:pt x="74" y="136"/>
                    </a:cubicBezTo>
                    <a:cubicBezTo>
                      <a:pt x="75" y="135"/>
                      <a:pt x="75" y="134"/>
                      <a:pt x="76" y="134"/>
                    </a:cubicBezTo>
                    <a:cubicBezTo>
                      <a:pt x="77" y="134"/>
                      <a:pt x="77" y="135"/>
                      <a:pt x="78" y="135"/>
                    </a:cubicBezTo>
                    <a:cubicBezTo>
                      <a:pt x="78" y="136"/>
                      <a:pt x="79" y="136"/>
                      <a:pt x="80" y="136"/>
                    </a:cubicBezTo>
                    <a:cubicBezTo>
                      <a:pt x="80" y="135"/>
                      <a:pt x="80" y="136"/>
                      <a:pt x="80" y="136"/>
                    </a:cubicBezTo>
                    <a:cubicBezTo>
                      <a:pt x="80" y="137"/>
                      <a:pt x="81" y="138"/>
                      <a:pt x="80" y="138"/>
                    </a:cubicBezTo>
                    <a:cubicBezTo>
                      <a:pt x="80" y="138"/>
                      <a:pt x="81" y="137"/>
                      <a:pt x="81" y="136"/>
                    </a:cubicBezTo>
                    <a:cubicBezTo>
                      <a:pt x="82" y="135"/>
                      <a:pt x="81" y="134"/>
                      <a:pt x="81" y="133"/>
                    </a:cubicBezTo>
                    <a:cubicBezTo>
                      <a:pt x="80" y="132"/>
                      <a:pt x="79" y="132"/>
                      <a:pt x="77" y="131"/>
                    </a:cubicBezTo>
                    <a:cubicBezTo>
                      <a:pt x="76" y="130"/>
                      <a:pt x="74" y="130"/>
                      <a:pt x="73" y="130"/>
                    </a:cubicBezTo>
                    <a:cubicBezTo>
                      <a:pt x="72" y="131"/>
                      <a:pt x="71" y="132"/>
                      <a:pt x="72" y="130"/>
                    </a:cubicBezTo>
                    <a:cubicBezTo>
                      <a:pt x="72" y="129"/>
                      <a:pt x="72" y="127"/>
                      <a:pt x="72" y="126"/>
                    </a:cubicBezTo>
                    <a:cubicBezTo>
                      <a:pt x="72" y="126"/>
                      <a:pt x="72" y="125"/>
                      <a:pt x="71" y="124"/>
                    </a:cubicBezTo>
                    <a:cubicBezTo>
                      <a:pt x="70" y="123"/>
                      <a:pt x="70" y="122"/>
                      <a:pt x="70" y="121"/>
                    </a:cubicBezTo>
                    <a:cubicBezTo>
                      <a:pt x="69" y="121"/>
                      <a:pt x="69" y="120"/>
                      <a:pt x="68" y="120"/>
                    </a:cubicBezTo>
                    <a:cubicBezTo>
                      <a:pt x="67" y="120"/>
                      <a:pt x="67" y="119"/>
                      <a:pt x="66" y="118"/>
                    </a:cubicBezTo>
                    <a:cubicBezTo>
                      <a:pt x="66" y="118"/>
                      <a:pt x="65" y="115"/>
                      <a:pt x="66" y="115"/>
                    </a:cubicBezTo>
                    <a:cubicBezTo>
                      <a:pt x="67" y="115"/>
                      <a:pt x="68" y="114"/>
                      <a:pt x="68" y="114"/>
                    </a:cubicBezTo>
                    <a:cubicBezTo>
                      <a:pt x="68" y="115"/>
                      <a:pt x="68" y="115"/>
                      <a:pt x="69" y="115"/>
                    </a:cubicBezTo>
                    <a:cubicBezTo>
                      <a:pt x="69" y="114"/>
                      <a:pt x="70" y="114"/>
                      <a:pt x="70" y="116"/>
                    </a:cubicBezTo>
                    <a:cubicBezTo>
                      <a:pt x="70" y="117"/>
                      <a:pt x="70" y="118"/>
                      <a:pt x="71" y="119"/>
                    </a:cubicBezTo>
                    <a:cubicBezTo>
                      <a:pt x="72" y="119"/>
                      <a:pt x="72" y="119"/>
                      <a:pt x="72" y="120"/>
                    </a:cubicBezTo>
                    <a:cubicBezTo>
                      <a:pt x="71" y="121"/>
                      <a:pt x="71" y="121"/>
                      <a:pt x="71" y="122"/>
                    </a:cubicBezTo>
                    <a:cubicBezTo>
                      <a:pt x="71" y="123"/>
                      <a:pt x="72" y="125"/>
                      <a:pt x="73" y="127"/>
                    </a:cubicBezTo>
                    <a:cubicBezTo>
                      <a:pt x="75" y="129"/>
                      <a:pt x="76" y="129"/>
                      <a:pt x="77" y="129"/>
                    </a:cubicBezTo>
                    <a:cubicBezTo>
                      <a:pt x="78" y="128"/>
                      <a:pt x="78" y="128"/>
                      <a:pt x="79" y="128"/>
                    </a:cubicBezTo>
                    <a:cubicBezTo>
                      <a:pt x="80" y="127"/>
                      <a:pt x="80" y="127"/>
                      <a:pt x="80" y="127"/>
                    </a:cubicBezTo>
                    <a:cubicBezTo>
                      <a:pt x="80" y="128"/>
                      <a:pt x="82" y="128"/>
                      <a:pt x="82" y="129"/>
                    </a:cubicBezTo>
                    <a:cubicBezTo>
                      <a:pt x="82" y="130"/>
                      <a:pt x="82" y="130"/>
                      <a:pt x="83" y="131"/>
                    </a:cubicBezTo>
                    <a:cubicBezTo>
                      <a:pt x="83" y="131"/>
                      <a:pt x="84" y="132"/>
                      <a:pt x="85" y="132"/>
                    </a:cubicBezTo>
                    <a:cubicBezTo>
                      <a:pt x="85" y="132"/>
                      <a:pt x="87" y="132"/>
                      <a:pt x="89" y="132"/>
                    </a:cubicBezTo>
                    <a:cubicBezTo>
                      <a:pt x="90" y="132"/>
                      <a:pt x="90" y="132"/>
                      <a:pt x="90" y="131"/>
                    </a:cubicBezTo>
                    <a:cubicBezTo>
                      <a:pt x="90" y="130"/>
                      <a:pt x="91" y="128"/>
                      <a:pt x="90" y="127"/>
                    </a:cubicBezTo>
                    <a:cubicBezTo>
                      <a:pt x="90" y="126"/>
                      <a:pt x="90" y="126"/>
                      <a:pt x="90" y="126"/>
                    </a:cubicBezTo>
                    <a:cubicBezTo>
                      <a:pt x="91" y="125"/>
                      <a:pt x="89" y="125"/>
                      <a:pt x="89" y="125"/>
                    </a:cubicBezTo>
                    <a:cubicBezTo>
                      <a:pt x="88" y="125"/>
                      <a:pt x="88" y="126"/>
                      <a:pt x="88" y="126"/>
                    </a:cubicBezTo>
                    <a:cubicBezTo>
                      <a:pt x="87" y="127"/>
                      <a:pt x="87" y="127"/>
                      <a:pt x="86" y="126"/>
                    </a:cubicBezTo>
                    <a:cubicBezTo>
                      <a:pt x="86" y="126"/>
                      <a:pt x="85" y="124"/>
                      <a:pt x="84" y="124"/>
                    </a:cubicBezTo>
                    <a:cubicBezTo>
                      <a:pt x="83" y="124"/>
                      <a:pt x="82" y="124"/>
                      <a:pt x="82" y="124"/>
                    </a:cubicBezTo>
                    <a:cubicBezTo>
                      <a:pt x="81" y="124"/>
                      <a:pt x="80" y="125"/>
                      <a:pt x="80" y="126"/>
                    </a:cubicBezTo>
                    <a:cubicBezTo>
                      <a:pt x="80" y="126"/>
                      <a:pt x="79" y="127"/>
                      <a:pt x="78" y="127"/>
                    </a:cubicBezTo>
                    <a:cubicBezTo>
                      <a:pt x="77" y="127"/>
                      <a:pt x="77" y="126"/>
                      <a:pt x="76" y="126"/>
                    </a:cubicBezTo>
                    <a:cubicBezTo>
                      <a:pt x="76" y="125"/>
                      <a:pt x="75" y="124"/>
                      <a:pt x="74" y="123"/>
                    </a:cubicBezTo>
                    <a:cubicBezTo>
                      <a:pt x="74" y="122"/>
                      <a:pt x="73" y="122"/>
                      <a:pt x="73" y="121"/>
                    </a:cubicBezTo>
                    <a:cubicBezTo>
                      <a:pt x="73" y="120"/>
                      <a:pt x="74" y="120"/>
                      <a:pt x="74" y="119"/>
                    </a:cubicBezTo>
                    <a:cubicBezTo>
                      <a:pt x="74" y="118"/>
                      <a:pt x="75" y="117"/>
                      <a:pt x="75" y="116"/>
                    </a:cubicBezTo>
                    <a:cubicBezTo>
                      <a:pt x="75" y="116"/>
                      <a:pt x="75" y="116"/>
                      <a:pt x="76" y="115"/>
                    </a:cubicBezTo>
                    <a:cubicBezTo>
                      <a:pt x="76" y="115"/>
                      <a:pt x="77" y="115"/>
                      <a:pt x="76" y="116"/>
                    </a:cubicBezTo>
                    <a:cubicBezTo>
                      <a:pt x="76" y="117"/>
                      <a:pt x="76" y="118"/>
                      <a:pt x="76" y="117"/>
                    </a:cubicBezTo>
                    <a:cubicBezTo>
                      <a:pt x="77" y="117"/>
                      <a:pt x="77" y="116"/>
                      <a:pt x="77" y="116"/>
                    </a:cubicBezTo>
                    <a:cubicBezTo>
                      <a:pt x="78" y="116"/>
                      <a:pt x="78" y="115"/>
                      <a:pt x="78" y="115"/>
                    </a:cubicBezTo>
                    <a:cubicBezTo>
                      <a:pt x="78" y="114"/>
                      <a:pt x="76" y="114"/>
                      <a:pt x="76" y="113"/>
                    </a:cubicBezTo>
                    <a:cubicBezTo>
                      <a:pt x="75" y="112"/>
                      <a:pt x="75" y="112"/>
                      <a:pt x="74" y="112"/>
                    </a:cubicBezTo>
                    <a:cubicBezTo>
                      <a:pt x="72" y="112"/>
                      <a:pt x="72" y="113"/>
                      <a:pt x="70" y="113"/>
                    </a:cubicBezTo>
                    <a:cubicBezTo>
                      <a:pt x="69" y="113"/>
                      <a:pt x="68" y="113"/>
                      <a:pt x="68" y="113"/>
                    </a:cubicBezTo>
                    <a:cubicBezTo>
                      <a:pt x="68" y="111"/>
                      <a:pt x="68" y="111"/>
                      <a:pt x="68" y="111"/>
                    </a:cubicBezTo>
                    <a:cubicBezTo>
                      <a:pt x="68" y="111"/>
                      <a:pt x="68" y="112"/>
                      <a:pt x="67" y="112"/>
                    </a:cubicBezTo>
                    <a:cubicBezTo>
                      <a:pt x="66" y="112"/>
                      <a:pt x="66" y="111"/>
                      <a:pt x="66" y="111"/>
                    </a:cubicBezTo>
                    <a:cubicBezTo>
                      <a:pt x="65" y="111"/>
                      <a:pt x="64" y="111"/>
                      <a:pt x="64" y="111"/>
                    </a:cubicBezTo>
                    <a:cubicBezTo>
                      <a:pt x="63" y="111"/>
                      <a:pt x="64" y="113"/>
                      <a:pt x="63" y="112"/>
                    </a:cubicBezTo>
                    <a:cubicBezTo>
                      <a:pt x="61" y="111"/>
                      <a:pt x="60" y="110"/>
                      <a:pt x="60" y="110"/>
                    </a:cubicBezTo>
                    <a:cubicBezTo>
                      <a:pt x="59" y="109"/>
                      <a:pt x="58" y="109"/>
                      <a:pt x="57" y="109"/>
                    </a:cubicBezTo>
                    <a:cubicBezTo>
                      <a:pt x="56" y="108"/>
                      <a:pt x="55" y="108"/>
                      <a:pt x="55" y="107"/>
                    </a:cubicBezTo>
                    <a:cubicBezTo>
                      <a:pt x="55" y="107"/>
                      <a:pt x="56" y="108"/>
                      <a:pt x="57" y="108"/>
                    </a:cubicBezTo>
                    <a:cubicBezTo>
                      <a:pt x="58" y="108"/>
                      <a:pt x="57" y="107"/>
                      <a:pt x="56" y="106"/>
                    </a:cubicBezTo>
                    <a:cubicBezTo>
                      <a:pt x="56" y="106"/>
                      <a:pt x="55" y="106"/>
                      <a:pt x="55" y="106"/>
                    </a:cubicBezTo>
                    <a:cubicBezTo>
                      <a:pt x="55" y="106"/>
                      <a:pt x="55" y="104"/>
                      <a:pt x="55" y="103"/>
                    </a:cubicBezTo>
                    <a:cubicBezTo>
                      <a:pt x="55" y="102"/>
                      <a:pt x="55" y="101"/>
                      <a:pt x="55" y="100"/>
                    </a:cubicBezTo>
                    <a:cubicBezTo>
                      <a:pt x="56" y="100"/>
                      <a:pt x="55" y="99"/>
                      <a:pt x="55" y="99"/>
                    </a:cubicBezTo>
                    <a:cubicBezTo>
                      <a:pt x="55" y="99"/>
                      <a:pt x="54" y="96"/>
                      <a:pt x="53" y="94"/>
                    </a:cubicBezTo>
                    <a:cubicBezTo>
                      <a:pt x="52" y="93"/>
                      <a:pt x="52" y="92"/>
                      <a:pt x="51" y="91"/>
                    </a:cubicBezTo>
                    <a:cubicBezTo>
                      <a:pt x="51" y="91"/>
                      <a:pt x="51" y="90"/>
                      <a:pt x="50" y="91"/>
                    </a:cubicBezTo>
                    <a:cubicBezTo>
                      <a:pt x="49" y="91"/>
                      <a:pt x="49" y="90"/>
                      <a:pt x="49" y="89"/>
                    </a:cubicBezTo>
                    <a:cubicBezTo>
                      <a:pt x="48" y="88"/>
                      <a:pt x="47" y="86"/>
                      <a:pt x="47" y="87"/>
                    </a:cubicBezTo>
                    <a:cubicBezTo>
                      <a:pt x="47" y="87"/>
                      <a:pt x="46" y="85"/>
                      <a:pt x="45" y="85"/>
                    </a:cubicBezTo>
                    <a:cubicBezTo>
                      <a:pt x="44" y="84"/>
                      <a:pt x="44" y="82"/>
                      <a:pt x="43" y="81"/>
                    </a:cubicBezTo>
                    <a:cubicBezTo>
                      <a:pt x="42" y="81"/>
                      <a:pt x="40" y="79"/>
                      <a:pt x="39" y="78"/>
                    </a:cubicBezTo>
                    <a:cubicBezTo>
                      <a:pt x="38" y="78"/>
                      <a:pt x="36" y="77"/>
                      <a:pt x="36" y="75"/>
                    </a:cubicBezTo>
                    <a:cubicBezTo>
                      <a:pt x="36" y="74"/>
                      <a:pt x="35" y="72"/>
                      <a:pt x="35" y="72"/>
                    </a:cubicBezTo>
                    <a:cubicBezTo>
                      <a:pt x="35" y="71"/>
                      <a:pt x="33" y="70"/>
                      <a:pt x="33" y="70"/>
                    </a:cubicBezTo>
                    <a:cubicBezTo>
                      <a:pt x="32" y="70"/>
                      <a:pt x="30" y="70"/>
                      <a:pt x="30" y="69"/>
                    </a:cubicBezTo>
                    <a:cubicBezTo>
                      <a:pt x="29" y="69"/>
                      <a:pt x="28" y="69"/>
                      <a:pt x="28" y="69"/>
                    </a:cubicBezTo>
                    <a:cubicBezTo>
                      <a:pt x="28" y="69"/>
                      <a:pt x="30" y="68"/>
                      <a:pt x="32" y="68"/>
                    </a:cubicBezTo>
                    <a:cubicBezTo>
                      <a:pt x="33" y="68"/>
                      <a:pt x="34" y="68"/>
                      <a:pt x="34" y="67"/>
                    </a:cubicBezTo>
                    <a:cubicBezTo>
                      <a:pt x="34" y="66"/>
                      <a:pt x="36" y="65"/>
                      <a:pt x="36" y="64"/>
                    </a:cubicBezTo>
                    <a:cubicBezTo>
                      <a:pt x="36" y="63"/>
                      <a:pt x="36" y="62"/>
                      <a:pt x="37" y="61"/>
                    </a:cubicBezTo>
                    <a:cubicBezTo>
                      <a:pt x="37" y="59"/>
                      <a:pt x="37" y="57"/>
                      <a:pt x="37" y="57"/>
                    </a:cubicBezTo>
                    <a:cubicBezTo>
                      <a:pt x="37" y="56"/>
                      <a:pt x="38" y="56"/>
                      <a:pt x="39" y="56"/>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53" name="Freeform 438">
                <a:extLst>
                  <a:ext uri="{FF2B5EF4-FFF2-40B4-BE49-F238E27FC236}">
                    <a16:creationId xmlns:a16="http://schemas.microsoft.com/office/drawing/2014/main" id="{4CF05D03-6916-4A39-AEA0-63F966BC6EC7}"/>
                  </a:ext>
                </a:extLst>
              </p:cNvPr>
              <p:cNvSpPr>
                <a:spLocks/>
              </p:cNvSpPr>
              <p:nvPr/>
            </p:nvSpPr>
            <p:spPr bwMode="gray">
              <a:xfrm>
                <a:off x="1701824" y="4618215"/>
                <a:ext cx="14288" cy="11113"/>
              </a:xfrm>
              <a:custGeom>
                <a:avLst/>
                <a:gdLst>
                  <a:gd name="T0" fmla="*/ 3 w 4"/>
                  <a:gd name="T1" fmla="*/ 0 h 3"/>
                  <a:gd name="T2" fmla="*/ 1 w 4"/>
                  <a:gd name="T3" fmla="*/ 1 h 3"/>
                  <a:gd name="T4" fmla="*/ 0 w 4"/>
                  <a:gd name="T5" fmla="*/ 2 h 3"/>
                  <a:gd name="T6" fmla="*/ 3 w 4"/>
                  <a:gd name="T7" fmla="*/ 3 h 3"/>
                  <a:gd name="T8" fmla="*/ 4 w 4"/>
                  <a:gd name="T9" fmla="*/ 2 h 3"/>
                  <a:gd name="T10" fmla="*/ 3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3" y="0"/>
                    </a:moveTo>
                    <a:cubicBezTo>
                      <a:pt x="2" y="0"/>
                      <a:pt x="2" y="0"/>
                      <a:pt x="1" y="1"/>
                    </a:cubicBezTo>
                    <a:cubicBezTo>
                      <a:pt x="0" y="1"/>
                      <a:pt x="0" y="2"/>
                      <a:pt x="0" y="2"/>
                    </a:cubicBezTo>
                    <a:cubicBezTo>
                      <a:pt x="1" y="3"/>
                      <a:pt x="2" y="3"/>
                      <a:pt x="3" y="3"/>
                    </a:cubicBezTo>
                    <a:cubicBezTo>
                      <a:pt x="4" y="3"/>
                      <a:pt x="4" y="3"/>
                      <a:pt x="4" y="2"/>
                    </a:cubicBezTo>
                    <a:cubicBezTo>
                      <a:pt x="4" y="0"/>
                      <a:pt x="4" y="0"/>
                      <a:pt x="3"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54" name="Freeform 439">
                <a:extLst>
                  <a:ext uri="{FF2B5EF4-FFF2-40B4-BE49-F238E27FC236}">
                    <a16:creationId xmlns:a16="http://schemas.microsoft.com/office/drawing/2014/main" id="{CBB014ED-8682-43B6-8E99-2B99BFBF1E2D}"/>
                  </a:ext>
                </a:extLst>
              </p:cNvPr>
              <p:cNvSpPr>
                <a:spLocks/>
              </p:cNvSpPr>
              <p:nvPr/>
            </p:nvSpPr>
            <p:spPr bwMode="gray">
              <a:xfrm>
                <a:off x="1597048" y="4875400"/>
                <a:ext cx="11113" cy="11113"/>
              </a:xfrm>
              <a:custGeom>
                <a:avLst/>
                <a:gdLst>
                  <a:gd name="T0" fmla="*/ 3 w 3"/>
                  <a:gd name="T1" fmla="*/ 0 h 3"/>
                  <a:gd name="T2" fmla="*/ 2 w 3"/>
                  <a:gd name="T3" fmla="*/ 1 h 3"/>
                  <a:gd name="T4" fmla="*/ 1 w 3"/>
                  <a:gd name="T5" fmla="*/ 2 h 3"/>
                  <a:gd name="T6" fmla="*/ 3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1"/>
                      <a:pt x="3" y="1"/>
                      <a:pt x="2" y="1"/>
                    </a:cubicBezTo>
                    <a:cubicBezTo>
                      <a:pt x="1" y="1"/>
                      <a:pt x="0" y="2"/>
                      <a:pt x="1" y="2"/>
                    </a:cubicBezTo>
                    <a:cubicBezTo>
                      <a:pt x="2" y="2"/>
                      <a:pt x="2" y="3"/>
                      <a:pt x="3" y="2"/>
                    </a:cubicBezTo>
                    <a:cubicBezTo>
                      <a:pt x="3" y="1"/>
                      <a:pt x="3" y="0"/>
                      <a:pt x="3"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55" name="Freeform 440">
                <a:extLst>
                  <a:ext uri="{FF2B5EF4-FFF2-40B4-BE49-F238E27FC236}">
                    <a16:creationId xmlns:a16="http://schemas.microsoft.com/office/drawing/2014/main" id="{3A54EB07-34DF-43E5-B862-D59BFF0602D5}"/>
                  </a:ext>
                </a:extLst>
              </p:cNvPr>
              <p:cNvSpPr>
                <a:spLocks/>
              </p:cNvSpPr>
              <p:nvPr/>
            </p:nvSpPr>
            <p:spPr bwMode="gray">
              <a:xfrm>
                <a:off x="1608160" y="4881750"/>
                <a:ext cx="14288" cy="11113"/>
              </a:xfrm>
              <a:custGeom>
                <a:avLst/>
                <a:gdLst>
                  <a:gd name="T0" fmla="*/ 1 w 4"/>
                  <a:gd name="T1" fmla="*/ 0 h 3"/>
                  <a:gd name="T2" fmla="*/ 1 w 4"/>
                  <a:gd name="T3" fmla="*/ 0 h 3"/>
                  <a:gd name="T4" fmla="*/ 3 w 4"/>
                  <a:gd name="T5" fmla="*/ 2 h 3"/>
                  <a:gd name="T6" fmla="*/ 4 w 4"/>
                  <a:gd name="T7" fmla="*/ 2 h 3"/>
                  <a:gd name="T8" fmla="*/ 3 w 4"/>
                  <a:gd name="T9" fmla="*/ 0 h 3"/>
                  <a:gd name="T10" fmla="*/ 1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1" y="0"/>
                    </a:moveTo>
                    <a:cubicBezTo>
                      <a:pt x="1" y="0"/>
                      <a:pt x="0" y="0"/>
                      <a:pt x="1" y="0"/>
                    </a:cubicBezTo>
                    <a:cubicBezTo>
                      <a:pt x="2" y="1"/>
                      <a:pt x="2" y="1"/>
                      <a:pt x="3" y="2"/>
                    </a:cubicBezTo>
                    <a:cubicBezTo>
                      <a:pt x="3" y="2"/>
                      <a:pt x="4" y="3"/>
                      <a:pt x="4" y="2"/>
                    </a:cubicBezTo>
                    <a:cubicBezTo>
                      <a:pt x="3" y="1"/>
                      <a:pt x="3" y="1"/>
                      <a:pt x="3" y="0"/>
                    </a:cubicBezTo>
                    <a:cubicBezTo>
                      <a:pt x="2" y="0"/>
                      <a:pt x="2" y="0"/>
                      <a:pt x="1"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56" name="Freeform 441">
                <a:extLst>
                  <a:ext uri="{FF2B5EF4-FFF2-40B4-BE49-F238E27FC236}">
                    <a16:creationId xmlns:a16="http://schemas.microsoft.com/office/drawing/2014/main" id="{EB2512F2-E306-43C0-B3C6-54E6C2269F9B}"/>
                  </a:ext>
                </a:extLst>
              </p:cNvPr>
              <p:cNvSpPr>
                <a:spLocks/>
              </p:cNvSpPr>
              <p:nvPr/>
            </p:nvSpPr>
            <p:spPr bwMode="gray">
              <a:xfrm>
                <a:off x="1427183" y="4907151"/>
                <a:ext cx="85726" cy="65090"/>
              </a:xfrm>
              <a:custGeom>
                <a:avLst/>
                <a:gdLst>
                  <a:gd name="T0" fmla="*/ 19 w 24"/>
                  <a:gd name="T1" fmla="*/ 3 h 18"/>
                  <a:gd name="T2" fmla="*/ 19 w 24"/>
                  <a:gd name="T3" fmla="*/ 0 h 18"/>
                  <a:gd name="T4" fmla="*/ 18 w 24"/>
                  <a:gd name="T5" fmla="*/ 1 h 18"/>
                  <a:gd name="T6" fmla="*/ 15 w 24"/>
                  <a:gd name="T7" fmla="*/ 1 h 18"/>
                  <a:gd name="T8" fmla="*/ 14 w 24"/>
                  <a:gd name="T9" fmla="*/ 0 h 18"/>
                  <a:gd name="T10" fmla="*/ 12 w 24"/>
                  <a:gd name="T11" fmla="*/ 1 h 18"/>
                  <a:gd name="T12" fmla="*/ 12 w 24"/>
                  <a:gd name="T13" fmla="*/ 2 h 18"/>
                  <a:gd name="T14" fmla="*/ 9 w 24"/>
                  <a:gd name="T15" fmla="*/ 2 h 18"/>
                  <a:gd name="T16" fmla="*/ 8 w 24"/>
                  <a:gd name="T17" fmla="*/ 4 h 18"/>
                  <a:gd name="T18" fmla="*/ 7 w 24"/>
                  <a:gd name="T19" fmla="*/ 4 h 18"/>
                  <a:gd name="T20" fmla="*/ 4 w 24"/>
                  <a:gd name="T21" fmla="*/ 3 h 18"/>
                  <a:gd name="T22" fmla="*/ 1 w 24"/>
                  <a:gd name="T23" fmla="*/ 2 h 18"/>
                  <a:gd name="T24" fmla="*/ 0 w 24"/>
                  <a:gd name="T25" fmla="*/ 3 h 18"/>
                  <a:gd name="T26" fmla="*/ 1 w 24"/>
                  <a:gd name="T27" fmla="*/ 6 h 18"/>
                  <a:gd name="T28" fmla="*/ 2 w 24"/>
                  <a:gd name="T29" fmla="*/ 7 h 18"/>
                  <a:gd name="T30" fmla="*/ 3 w 24"/>
                  <a:gd name="T31" fmla="*/ 9 h 18"/>
                  <a:gd name="T32" fmla="*/ 5 w 24"/>
                  <a:gd name="T33" fmla="*/ 10 h 18"/>
                  <a:gd name="T34" fmla="*/ 8 w 24"/>
                  <a:gd name="T35" fmla="*/ 14 h 18"/>
                  <a:gd name="T36" fmla="*/ 11 w 24"/>
                  <a:gd name="T37" fmla="*/ 14 h 18"/>
                  <a:gd name="T38" fmla="*/ 13 w 24"/>
                  <a:gd name="T39" fmla="*/ 14 h 18"/>
                  <a:gd name="T40" fmla="*/ 13 w 24"/>
                  <a:gd name="T41" fmla="*/ 15 h 18"/>
                  <a:gd name="T42" fmla="*/ 14 w 24"/>
                  <a:gd name="T43" fmla="*/ 18 h 18"/>
                  <a:gd name="T44" fmla="*/ 16 w 24"/>
                  <a:gd name="T45" fmla="*/ 17 h 18"/>
                  <a:gd name="T46" fmla="*/ 17 w 24"/>
                  <a:gd name="T47" fmla="*/ 16 h 18"/>
                  <a:gd name="T48" fmla="*/ 19 w 24"/>
                  <a:gd name="T49" fmla="*/ 16 h 18"/>
                  <a:gd name="T50" fmla="*/ 20 w 24"/>
                  <a:gd name="T51" fmla="*/ 15 h 18"/>
                  <a:gd name="T52" fmla="*/ 21 w 24"/>
                  <a:gd name="T53" fmla="*/ 15 h 18"/>
                  <a:gd name="T54" fmla="*/ 23 w 24"/>
                  <a:gd name="T55" fmla="*/ 15 h 18"/>
                  <a:gd name="T56" fmla="*/ 23 w 24"/>
                  <a:gd name="T57" fmla="*/ 14 h 18"/>
                  <a:gd name="T58" fmla="*/ 23 w 24"/>
                  <a:gd name="T59" fmla="*/ 12 h 18"/>
                  <a:gd name="T60" fmla="*/ 23 w 24"/>
                  <a:gd name="T61" fmla="*/ 10 h 18"/>
                  <a:gd name="T62" fmla="*/ 23 w 24"/>
                  <a:gd name="T63" fmla="*/ 9 h 18"/>
                  <a:gd name="T64" fmla="*/ 23 w 24"/>
                  <a:gd name="T65" fmla="*/ 8 h 18"/>
                  <a:gd name="T66" fmla="*/ 23 w 24"/>
                  <a:gd name="T67" fmla="*/ 6 h 18"/>
                  <a:gd name="T68" fmla="*/ 23 w 24"/>
                  <a:gd name="T69" fmla="*/ 4 h 18"/>
                  <a:gd name="T70" fmla="*/ 21 w 24"/>
                  <a:gd name="T71" fmla="*/ 3 h 18"/>
                  <a:gd name="T72" fmla="*/ 19 w 24"/>
                  <a:gd name="T73" fmla="*/ 3 h 18"/>
                  <a:gd name="T74" fmla="*/ 19 w 24"/>
                  <a:gd name="T75"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18">
                    <a:moveTo>
                      <a:pt x="19" y="3"/>
                    </a:moveTo>
                    <a:cubicBezTo>
                      <a:pt x="19" y="3"/>
                      <a:pt x="19" y="1"/>
                      <a:pt x="19" y="0"/>
                    </a:cubicBezTo>
                    <a:cubicBezTo>
                      <a:pt x="18" y="0"/>
                      <a:pt x="18" y="1"/>
                      <a:pt x="18" y="1"/>
                    </a:cubicBezTo>
                    <a:cubicBezTo>
                      <a:pt x="17" y="1"/>
                      <a:pt x="16" y="2"/>
                      <a:pt x="15" y="1"/>
                    </a:cubicBezTo>
                    <a:cubicBezTo>
                      <a:pt x="15" y="1"/>
                      <a:pt x="14" y="1"/>
                      <a:pt x="14" y="0"/>
                    </a:cubicBezTo>
                    <a:cubicBezTo>
                      <a:pt x="13" y="0"/>
                      <a:pt x="12" y="0"/>
                      <a:pt x="12" y="1"/>
                    </a:cubicBezTo>
                    <a:cubicBezTo>
                      <a:pt x="12" y="2"/>
                      <a:pt x="12" y="2"/>
                      <a:pt x="12" y="2"/>
                    </a:cubicBezTo>
                    <a:cubicBezTo>
                      <a:pt x="11" y="1"/>
                      <a:pt x="10" y="2"/>
                      <a:pt x="9" y="2"/>
                    </a:cubicBezTo>
                    <a:cubicBezTo>
                      <a:pt x="8" y="2"/>
                      <a:pt x="9" y="3"/>
                      <a:pt x="8" y="4"/>
                    </a:cubicBezTo>
                    <a:cubicBezTo>
                      <a:pt x="8" y="4"/>
                      <a:pt x="8" y="5"/>
                      <a:pt x="7" y="4"/>
                    </a:cubicBezTo>
                    <a:cubicBezTo>
                      <a:pt x="6" y="3"/>
                      <a:pt x="5" y="3"/>
                      <a:pt x="4" y="3"/>
                    </a:cubicBezTo>
                    <a:cubicBezTo>
                      <a:pt x="3" y="3"/>
                      <a:pt x="2" y="2"/>
                      <a:pt x="1" y="2"/>
                    </a:cubicBezTo>
                    <a:cubicBezTo>
                      <a:pt x="1" y="2"/>
                      <a:pt x="0" y="2"/>
                      <a:pt x="0" y="3"/>
                    </a:cubicBezTo>
                    <a:cubicBezTo>
                      <a:pt x="0" y="4"/>
                      <a:pt x="1" y="5"/>
                      <a:pt x="1" y="6"/>
                    </a:cubicBezTo>
                    <a:cubicBezTo>
                      <a:pt x="0" y="7"/>
                      <a:pt x="1" y="7"/>
                      <a:pt x="2" y="7"/>
                    </a:cubicBezTo>
                    <a:cubicBezTo>
                      <a:pt x="2" y="7"/>
                      <a:pt x="2" y="8"/>
                      <a:pt x="3" y="9"/>
                    </a:cubicBezTo>
                    <a:cubicBezTo>
                      <a:pt x="3" y="9"/>
                      <a:pt x="4" y="9"/>
                      <a:pt x="5" y="10"/>
                    </a:cubicBezTo>
                    <a:cubicBezTo>
                      <a:pt x="6" y="11"/>
                      <a:pt x="8" y="13"/>
                      <a:pt x="8" y="14"/>
                    </a:cubicBezTo>
                    <a:cubicBezTo>
                      <a:pt x="9" y="14"/>
                      <a:pt x="10" y="15"/>
                      <a:pt x="11" y="14"/>
                    </a:cubicBezTo>
                    <a:cubicBezTo>
                      <a:pt x="11" y="14"/>
                      <a:pt x="12" y="14"/>
                      <a:pt x="13" y="14"/>
                    </a:cubicBezTo>
                    <a:cubicBezTo>
                      <a:pt x="13" y="15"/>
                      <a:pt x="13" y="15"/>
                      <a:pt x="13" y="15"/>
                    </a:cubicBezTo>
                    <a:cubicBezTo>
                      <a:pt x="14" y="16"/>
                      <a:pt x="14" y="18"/>
                      <a:pt x="14" y="18"/>
                    </a:cubicBezTo>
                    <a:cubicBezTo>
                      <a:pt x="14" y="18"/>
                      <a:pt x="16" y="18"/>
                      <a:pt x="16" y="17"/>
                    </a:cubicBezTo>
                    <a:cubicBezTo>
                      <a:pt x="15" y="17"/>
                      <a:pt x="16" y="16"/>
                      <a:pt x="17" y="16"/>
                    </a:cubicBezTo>
                    <a:cubicBezTo>
                      <a:pt x="17" y="15"/>
                      <a:pt x="18" y="15"/>
                      <a:pt x="19" y="16"/>
                    </a:cubicBezTo>
                    <a:cubicBezTo>
                      <a:pt x="19" y="16"/>
                      <a:pt x="20" y="16"/>
                      <a:pt x="20" y="15"/>
                    </a:cubicBezTo>
                    <a:cubicBezTo>
                      <a:pt x="20" y="15"/>
                      <a:pt x="21" y="15"/>
                      <a:pt x="21" y="15"/>
                    </a:cubicBezTo>
                    <a:cubicBezTo>
                      <a:pt x="22" y="15"/>
                      <a:pt x="23" y="16"/>
                      <a:pt x="23" y="15"/>
                    </a:cubicBezTo>
                    <a:cubicBezTo>
                      <a:pt x="24" y="15"/>
                      <a:pt x="23" y="14"/>
                      <a:pt x="23" y="14"/>
                    </a:cubicBezTo>
                    <a:cubicBezTo>
                      <a:pt x="23" y="13"/>
                      <a:pt x="23" y="12"/>
                      <a:pt x="23" y="12"/>
                    </a:cubicBezTo>
                    <a:cubicBezTo>
                      <a:pt x="22" y="11"/>
                      <a:pt x="22" y="10"/>
                      <a:pt x="23" y="10"/>
                    </a:cubicBezTo>
                    <a:cubicBezTo>
                      <a:pt x="23" y="10"/>
                      <a:pt x="24" y="9"/>
                      <a:pt x="23" y="9"/>
                    </a:cubicBezTo>
                    <a:cubicBezTo>
                      <a:pt x="22" y="8"/>
                      <a:pt x="23" y="8"/>
                      <a:pt x="23" y="8"/>
                    </a:cubicBezTo>
                    <a:cubicBezTo>
                      <a:pt x="23" y="7"/>
                      <a:pt x="23" y="6"/>
                      <a:pt x="23" y="6"/>
                    </a:cubicBezTo>
                    <a:cubicBezTo>
                      <a:pt x="24" y="5"/>
                      <a:pt x="24" y="5"/>
                      <a:pt x="23" y="4"/>
                    </a:cubicBezTo>
                    <a:cubicBezTo>
                      <a:pt x="22" y="3"/>
                      <a:pt x="22" y="3"/>
                      <a:pt x="21" y="3"/>
                    </a:cubicBezTo>
                    <a:cubicBezTo>
                      <a:pt x="20" y="4"/>
                      <a:pt x="20" y="4"/>
                      <a:pt x="19" y="3"/>
                    </a:cubicBezTo>
                    <a:cubicBezTo>
                      <a:pt x="19" y="3"/>
                      <a:pt x="19" y="2"/>
                      <a:pt x="19" y="3"/>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57" name="Freeform 442">
                <a:extLst>
                  <a:ext uri="{FF2B5EF4-FFF2-40B4-BE49-F238E27FC236}">
                    <a16:creationId xmlns:a16="http://schemas.microsoft.com/office/drawing/2014/main" id="{BB8E0667-0921-4D70-A363-2B2EC627273B}"/>
                  </a:ext>
                </a:extLst>
              </p:cNvPr>
              <p:cNvSpPr>
                <a:spLocks/>
              </p:cNvSpPr>
              <p:nvPr/>
            </p:nvSpPr>
            <p:spPr bwMode="gray">
              <a:xfrm>
                <a:off x="1716112" y="5105596"/>
                <a:ext cx="25400" cy="22226"/>
              </a:xfrm>
              <a:custGeom>
                <a:avLst/>
                <a:gdLst>
                  <a:gd name="T0" fmla="*/ 3 w 7"/>
                  <a:gd name="T1" fmla="*/ 2 h 6"/>
                  <a:gd name="T2" fmla="*/ 1 w 7"/>
                  <a:gd name="T3" fmla="*/ 3 h 6"/>
                  <a:gd name="T4" fmla="*/ 1 w 7"/>
                  <a:gd name="T5" fmla="*/ 6 h 6"/>
                  <a:gd name="T6" fmla="*/ 4 w 7"/>
                  <a:gd name="T7" fmla="*/ 5 h 6"/>
                  <a:gd name="T8" fmla="*/ 6 w 7"/>
                  <a:gd name="T9" fmla="*/ 1 h 6"/>
                  <a:gd name="T10" fmla="*/ 5 w 7"/>
                  <a:gd name="T11" fmla="*/ 1 h 6"/>
                  <a:gd name="T12" fmla="*/ 3 w 7"/>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3" y="2"/>
                    </a:moveTo>
                    <a:cubicBezTo>
                      <a:pt x="1" y="2"/>
                      <a:pt x="1" y="3"/>
                      <a:pt x="1" y="3"/>
                    </a:cubicBezTo>
                    <a:cubicBezTo>
                      <a:pt x="0" y="4"/>
                      <a:pt x="0" y="6"/>
                      <a:pt x="1" y="6"/>
                    </a:cubicBezTo>
                    <a:cubicBezTo>
                      <a:pt x="2" y="6"/>
                      <a:pt x="3" y="6"/>
                      <a:pt x="4" y="5"/>
                    </a:cubicBezTo>
                    <a:cubicBezTo>
                      <a:pt x="4" y="4"/>
                      <a:pt x="5" y="2"/>
                      <a:pt x="6" y="1"/>
                    </a:cubicBezTo>
                    <a:cubicBezTo>
                      <a:pt x="6" y="0"/>
                      <a:pt x="7" y="0"/>
                      <a:pt x="5" y="1"/>
                    </a:cubicBezTo>
                    <a:cubicBezTo>
                      <a:pt x="4" y="1"/>
                      <a:pt x="3" y="1"/>
                      <a:pt x="3" y="2"/>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58" name="Freeform 443">
                <a:extLst>
                  <a:ext uri="{FF2B5EF4-FFF2-40B4-BE49-F238E27FC236}">
                    <a16:creationId xmlns:a16="http://schemas.microsoft.com/office/drawing/2014/main" id="{39C676E8-B081-4C76-AB53-79BA0285F1DB}"/>
                  </a:ext>
                </a:extLst>
              </p:cNvPr>
              <p:cNvSpPr>
                <a:spLocks/>
              </p:cNvSpPr>
              <p:nvPr/>
            </p:nvSpPr>
            <p:spPr bwMode="gray">
              <a:xfrm>
                <a:off x="1184292" y="5553288"/>
                <a:ext cx="87314" cy="58740"/>
              </a:xfrm>
              <a:custGeom>
                <a:avLst/>
                <a:gdLst>
                  <a:gd name="T0" fmla="*/ 1 w 24"/>
                  <a:gd name="T1" fmla="*/ 15 h 16"/>
                  <a:gd name="T2" fmla="*/ 2 w 24"/>
                  <a:gd name="T3" fmla="*/ 15 h 16"/>
                  <a:gd name="T4" fmla="*/ 4 w 24"/>
                  <a:gd name="T5" fmla="*/ 15 h 16"/>
                  <a:gd name="T6" fmla="*/ 6 w 24"/>
                  <a:gd name="T7" fmla="*/ 14 h 16"/>
                  <a:gd name="T8" fmla="*/ 8 w 24"/>
                  <a:gd name="T9" fmla="*/ 13 h 16"/>
                  <a:gd name="T10" fmla="*/ 11 w 24"/>
                  <a:gd name="T11" fmla="*/ 12 h 16"/>
                  <a:gd name="T12" fmla="*/ 14 w 24"/>
                  <a:gd name="T13" fmla="*/ 9 h 16"/>
                  <a:gd name="T14" fmla="*/ 16 w 24"/>
                  <a:gd name="T15" fmla="*/ 8 h 16"/>
                  <a:gd name="T16" fmla="*/ 20 w 24"/>
                  <a:gd name="T17" fmla="*/ 6 h 16"/>
                  <a:gd name="T18" fmla="*/ 22 w 24"/>
                  <a:gd name="T19" fmla="*/ 6 h 16"/>
                  <a:gd name="T20" fmla="*/ 23 w 24"/>
                  <a:gd name="T21" fmla="*/ 4 h 16"/>
                  <a:gd name="T22" fmla="*/ 24 w 24"/>
                  <a:gd name="T23" fmla="*/ 3 h 16"/>
                  <a:gd name="T24" fmla="*/ 23 w 24"/>
                  <a:gd name="T25" fmla="*/ 2 h 16"/>
                  <a:gd name="T26" fmla="*/ 20 w 24"/>
                  <a:gd name="T27" fmla="*/ 0 h 16"/>
                  <a:gd name="T28" fmla="*/ 17 w 24"/>
                  <a:gd name="T29" fmla="*/ 1 h 16"/>
                  <a:gd name="T30" fmla="*/ 14 w 24"/>
                  <a:gd name="T31" fmla="*/ 2 h 16"/>
                  <a:gd name="T32" fmla="*/ 13 w 24"/>
                  <a:gd name="T33" fmla="*/ 4 h 16"/>
                  <a:gd name="T34" fmla="*/ 13 w 24"/>
                  <a:gd name="T35" fmla="*/ 6 h 16"/>
                  <a:gd name="T36" fmla="*/ 13 w 24"/>
                  <a:gd name="T37" fmla="*/ 7 h 16"/>
                  <a:gd name="T38" fmla="*/ 11 w 24"/>
                  <a:gd name="T39" fmla="*/ 7 h 16"/>
                  <a:gd name="T40" fmla="*/ 10 w 24"/>
                  <a:gd name="T41" fmla="*/ 6 h 16"/>
                  <a:gd name="T42" fmla="*/ 8 w 24"/>
                  <a:gd name="T43" fmla="*/ 7 h 16"/>
                  <a:gd name="T44" fmla="*/ 5 w 24"/>
                  <a:gd name="T45" fmla="*/ 9 h 16"/>
                  <a:gd name="T46" fmla="*/ 5 w 24"/>
                  <a:gd name="T47" fmla="*/ 11 h 16"/>
                  <a:gd name="T48" fmla="*/ 4 w 24"/>
                  <a:gd name="T49" fmla="*/ 12 h 16"/>
                  <a:gd name="T50" fmla="*/ 2 w 24"/>
                  <a:gd name="T51" fmla="*/ 14 h 16"/>
                  <a:gd name="T52" fmla="*/ 1 w 24"/>
                  <a:gd name="T5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16">
                    <a:moveTo>
                      <a:pt x="1" y="15"/>
                    </a:moveTo>
                    <a:cubicBezTo>
                      <a:pt x="0" y="15"/>
                      <a:pt x="1" y="16"/>
                      <a:pt x="2" y="15"/>
                    </a:cubicBezTo>
                    <a:cubicBezTo>
                      <a:pt x="3" y="15"/>
                      <a:pt x="4" y="15"/>
                      <a:pt x="4" y="15"/>
                    </a:cubicBezTo>
                    <a:cubicBezTo>
                      <a:pt x="5" y="15"/>
                      <a:pt x="5" y="13"/>
                      <a:pt x="6" y="14"/>
                    </a:cubicBezTo>
                    <a:cubicBezTo>
                      <a:pt x="7" y="14"/>
                      <a:pt x="7" y="13"/>
                      <a:pt x="8" y="13"/>
                    </a:cubicBezTo>
                    <a:cubicBezTo>
                      <a:pt x="10" y="13"/>
                      <a:pt x="10" y="12"/>
                      <a:pt x="11" y="12"/>
                    </a:cubicBezTo>
                    <a:cubicBezTo>
                      <a:pt x="12" y="11"/>
                      <a:pt x="13" y="9"/>
                      <a:pt x="14" y="9"/>
                    </a:cubicBezTo>
                    <a:cubicBezTo>
                      <a:pt x="14" y="8"/>
                      <a:pt x="15" y="8"/>
                      <a:pt x="16" y="8"/>
                    </a:cubicBezTo>
                    <a:cubicBezTo>
                      <a:pt x="18" y="8"/>
                      <a:pt x="19" y="7"/>
                      <a:pt x="20" y="6"/>
                    </a:cubicBezTo>
                    <a:cubicBezTo>
                      <a:pt x="21" y="6"/>
                      <a:pt x="21" y="6"/>
                      <a:pt x="22" y="6"/>
                    </a:cubicBezTo>
                    <a:cubicBezTo>
                      <a:pt x="23" y="6"/>
                      <a:pt x="23" y="5"/>
                      <a:pt x="23" y="4"/>
                    </a:cubicBezTo>
                    <a:cubicBezTo>
                      <a:pt x="22" y="4"/>
                      <a:pt x="23" y="4"/>
                      <a:pt x="24" y="3"/>
                    </a:cubicBezTo>
                    <a:cubicBezTo>
                      <a:pt x="24" y="2"/>
                      <a:pt x="24" y="3"/>
                      <a:pt x="23" y="2"/>
                    </a:cubicBezTo>
                    <a:cubicBezTo>
                      <a:pt x="22" y="2"/>
                      <a:pt x="21" y="1"/>
                      <a:pt x="20" y="0"/>
                    </a:cubicBezTo>
                    <a:cubicBezTo>
                      <a:pt x="20" y="0"/>
                      <a:pt x="18" y="0"/>
                      <a:pt x="17" y="1"/>
                    </a:cubicBezTo>
                    <a:cubicBezTo>
                      <a:pt x="16" y="1"/>
                      <a:pt x="14" y="2"/>
                      <a:pt x="14" y="2"/>
                    </a:cubicBezTo>
                    <a:cubicBezTo>
                      <a:pt x="14" y="3"/>
                      <a:pt x="13" y="4"/>
                      <a:pt x="13" y="4"/>
                    </a:cubicBezTo>
                    <a:cubicBezTo>
                      <a:pt x="13" y="5"/>
                      <a:pt x="13" y="5"/>
                      <a:pt x="13" y="6"/>
                    </a:cubicBezTo>
                    <a:cubicBezTo>
                      <a:pt x="14" y="6"/>
                      <a:pt x="14" y="7"/>
                      <a:pt x="13" y="7"/>
                    </a:cubicBezTo>
                    <a:cubicBezTo>
                      <a:pt x="12" y="7"/>
                      <a:pt x="12" y="6"/>
                      <a:pt x="11" y="7"/>
                    </a:cubicBezTo>
                    <a:cubicBezTo>
                      <a:pt x="11" y="7"/>
                      <a:pt x="10" y="7"/>
                      <a:pt x="10" y="6"/>
                    </a:cubicBezTo>
                    <a:cubicBezTo>
                      <a:pt x="9" y="6"/>
                      <a:pt x="8" y="7"/>
                      <a:pt x="8" y="7"/>
                    </a:cubicBezTo>
                    <a:cubicBezTo>
                      <a:pt x="7" y="8"/>
                      <a:pt x="5" y="8"/>
                      <a:pt x="5" y="9"/>
                    </a:cubicBezTo>
                    <a:cubicBezTo>
                      <a:pt x="6" y="10"/>
                      <a:pt x="6" y="11"/>
                      <a:pt x="5" y="11"/>
                    </a:cubicBezTo>
                    <a:cubicBezTo>
                      <a:pt x="4" y="12"/>
                      <a:pt x="4" y="11"/>
                      <a:pt x="4" y="12"/>
                    </a:cubicBezTo>
                    <a:cubicBezTo>
                      <a:pt x="4" y="13"/>
                      <a:pt x="3" y="14"/>
                      <a:pt x="2" y="14"/>
                    </a:cubicBezTo>
                    <a:cubicBezTo>
                      <a:pt x="2" y="14"/>
                      <a:pt x="2" y="15"/>
                      <a:pt x="1" y="15"/>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59" name="Freeform 444">
                <a:extLst>
                  <a:ext uri="{FF2B5EF4-FFF2-40B4-BE49-F238E27FC236}">
                    <a16:creationId xmlns:a16="http://schemas.microsoft.com/office/drawing/2014/main" id="{B46F818C-05B3-4948-A17F-2AF5549F7423}"/>
                  </a:ext>
                </a:extLst>
              </p:cNvPr>
              <p:cNvSpPr>
                <a:spLocks/>
              </p:cNvSpPr>
              <p:nvPr/>
            </p:nvSpPr>
            <p:spPr bwMode="gray">
              <a:xfrm>
                <a:off x="1260493" y="5524712"/>
                <a:ext cx="115889" cy="65090"/>
              </a:xfrm>
              <a:custGeom>
                <a:avLst/>
                <a:gdLst>
                  <a:gd name="T0" fmla="*/ 3 w 32"/>
                  <a:gd name="T1" fmla="*/ 15 h 18"/>
                  <a:gd name="T2" fmla="*/ 3 w 32"/>
                  <a:gd name="T3" fmla="*/ 17 h 18"/>
                  <a:gd name="T4" fmla="*/ 6 w 32"/>
                  <a:gd name="T5" fmla="*/ 17 h 18"/>
                  <a:gd name="T6" fmla="*/ 9 w 32"/>
                  <a:gd name="T7" fmla="*/ 16 h 18"/>
                  <a:gd name="T8" fmla="*/ 13 w 32"/>
                  <a:gd name="T9" fmla="*/ 15 h 18"/>
                  <a:gd name="T10" fmla="*/ 15 w 32"/>
                  <a:gd name="T11" fmla="*/ 15 h 18"/>
                  <a:gd name="T12" fmla="*/ 18 w 32"/>
                  <a:gd name="T13" fmla="*/ 15 h 18"/>
                  <a:gd name="T14" fmla="*/ 19 w 32"/>
                  <a:gd name="T15" fmla="*/ 12 h 18"/>
                  <a:gd name="T16" fmla="*/ 21 w 32"/>
                  <a:gd name="T17" fmla="*/ 13 h 18"/>
                  <a:gd name="T18" fmla="*/ 23 w 32"/>
                  <a:gd name="T19" fmla="*/ 12 h 18"/>
                  <a:gd name="T20" fmla="*/ 26 w 32"/>
                  <a:gd name="T21" fmla="*/ 11 h 18"/>
                  <a:gd name="T22" fmla="*/ 30 w 32"/>
                  <a:gd name="T23" fmla="*/ 10 h 18"/>
                  <a:gd name="T24" fmla="*/ 31 w 32"/>
                  <a:gd name="T25" fmla="*/ 7 h 18"/>
                  <a:gd name="T26" fmla="*/ 28 w 32"/>
                  <a:gd name="T27" fmla="*/ 8 h 18"/>
                  <a:gd name="T28" fmla="*/ 26 w 32"/>
                  <a:gd name="T29" fmla="*/ 9 h 18"/>
                  <a:gd name="T30" fmla="*/ 24 w 32"/>
                  <a:gd name="T31" fmla="*/ 8 h 18"/>
                  <a:gd name="T32" fmla="*/ 28 w 32"/>
                  <a:gd name="T33" fmla="*/ 6 h 18"/>
                  <a:gd name="T34" fmla="*/ 30 w 32"/>
                  <a:gd name="T35" fmla="*/ 4 h 18"/>
                  <a:gd name="T36" fmla="*/ 28 w 32"/>
                  <a:gd name="T37" fmla="*/ 3 h 18"/>
                  <a:gd name="T38" fmla="*/ 26 w 32"/>
                  <a:gd name="T39" fmla="*/ 4 h 18"/>
                  <a:gd name="T40" fmla="*/ 23 w 32"/>
                  <a:gd name="T41" fmla="*/ 6 h 18"/>
                  <a:gd name="T42" fmla="*/ 24 w 32"/>
                  <a:gd name="T43" fmla="*/ 2 h 18"/>
                  <a:gd name="T44" fmla="*/ 22 w 32"/>
                  <a:gd name="T45" fmla="*/ 0 h 18"/>
                  <a:gd name="T46" fmla="*/ 16 w 32"/>
                  <a:gd name="T47" fmla="*/ 2 h 18"/>
                  <a:gd name="T48" fmla="*/ 16 w 32"/>
                  <a:gd name="T49" fmla="*/ 6 h 18"/>
                  <a:gd name="T50" fmla="*/ 18 w 32"/>
                  <a:gd name="T51" fmla="*/ 6 h 18"/>
                  <a:gd name="T52" fmla="*/ 21 w 32"/>
                  <a:gd name="T53" fmla="*/ 8 h 18"/>
                  <a:gd name="T54" fmla="*/ 20 w 32"/>
                  <a:gd name="T55" fmla="*/ 9 h 18"/>
                  <a:gd name="T56" fmla="*/ 18 w 32"/>
                  <a:gd name="T57" fmla="*/ 9 h 18"/>
                  <a:gd name="T58" fmla="*/ 15 w 32"/>
                  <a:gd name="T59" fmla="*/ 8 h 18"/>
                  <a:gd name="T60" fmla="*/ 15 w 32"/>
                  <a:gd name="T61" fmla="*/ 10 h 18"/>
                  <a:gd name="T62" fmla="*/ 14 w 32"/>
                  <a:gd name="T63" fmla="*/ 11 h 18"/>
                  <a:gd name="T64" fmla="*/ 13 w 32"/>
                  <a:gd name="T65" fmla="*/ 13 h 18"/>
                  <a:gd name="T66" fmla="*/ 11 w 32"/>
                  <a:gd name="T67" fmla="*/ 14 h 18"/>
                  <a:gd name="T68" fmla="*/ 8 w 32"/>
                  <a:gd name="T69" fmla="*/ 13 h 18"/>
                  <a:gd name="T70" fmla="*/ 6 w 32"/>
                  <a:gd name="T7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18">
                    <a:moveTo>
                      <a:pt x="4" y="14"/>
                    </a:moveTo>
                    <a:cubicBezTo>
                      <a:pt x="4" y="14"/>
                      <a:pt x="4" y="14"/>
                      <a:pt x="3" y="15"/>
                    </a:cubicBezTo>
                    <a:cubicBezTo>
                      <a:pt x="2" y="15"/>
                      <a:pt x="0" y="16"/>
                      <a:pt x="1" y="16"/>
                    </a:cubicBezTo>
                    <a:cubicBezTo>
                      <a:pt x="2" y="17"/>
                      <a:pt x="3" y="17"/>
                      <a:pt x="3" y="17"/>
                    </a:cubicBezTo>
                    <a:cubicBezTo>
                      <a:pt x="3" y="18"/>
                      <a:pt x="4" y="18"/>
                      <a:pt x="4" y="18"/>
                    </a:cubicBezTo>
                    <a:cubicBezTo>
                      <a:pt x="5" y="17"/>
                      <a:pt x="5" y="17"/>
                      <a:pt x="6" y="17"/>
                    </a:cubicBezTo>
                    <a:cubicBezTo>
                      <a:pt x="6" y="18"/>
                      <a:pt x="6" y="18"/>
                      <a:pt x="7" y="17"/>
                    </a:cubicBezTo>
                    <a:cubicBezTo>
                      <a:pt x="8" y="17"/>
                      <a:pt x="8" y="16"/>
                      <a:pt x="9" y="16"/>
                    </a:cubicBezTo>
                    <a:cubicBezTo>
                      <a:pt x="9" y="17"/>
                      <a:pt x="10" y="16"/>
                      <a:pt x="11" y="16"/>
                    </a:cubicBezTo>
                    <a:cubicBezTo>
                      <a:pt x="11" y="16"/>
                      <a:pt x="12" y="15"/>
                      <a:pt x="13" y="15"/>
                    </a:cubicBezTo>
                    <a:cubicBezTo>
                      <a:pt x="13" y="15"/>
                      <a:pt x="14" y="15"/>
                      <a:pt x="14" y="15"/>
                    </a:cubicBezTo>
                    <a:cubicBezTo>
                      <a:pt x="15" y="14"/>
                      <a:pt x="15" y="14"/>
                      <a:pt x="15" y="15"/>
                    </a:cubicBezTo>
                    <a:cubicBezTo>
                      <a:pt x="16" y="15"/>
                      <a:pt x="16" y="14"/>
                      <a:pt x="16" y="15"/>
                    </a:cubicBezTo>
                    <a:cubicBezTo>
                      <a:pt x="17" y="15"/>
                      <a:pt x="18" y="15"/>
                      <a:pt x="18" y="15"/>
                    </a:cubicBezTo>
                    <a:cubicBezTo>
                      <a:pt x="19" y="15"/>
                      <a:pt x="19" y="15"/>
                      <a:pt x="19" y="14"/>
                    </a:cubicBezTo>
                    <a:cubicBezTo>
                      <a:pt x="19" y="14"/>
                      <a:pt x="19" y="12"/>
                      <a:pt x="19" y="12"/>
                    </a:cubicBezTo>
                    <a:cubicBezTo>
                      <a:pt x="19" y="12"/>
                      <a:pt x="20" y="14"/>
                      <a:pt x="20" y="15"/>
                    </a:cubicBezTo>
                    <a:cubicBezTo>
                      <a:pt x="21" y="15"/>
                      <a:pt x="21" y="13"/>
                      <a:pt x="21" y="13"/>
                    </a:cubicBezTo>
                    <a:cubicBezTo>
                      <a:pt x="21" y="13"/>
                      <a:pt x="21" y="12"/>
                      <a:pt x="22" y="12"/>
                    </a:cubicBezTo>
                    <a:cubicBezTo>
                      <a:pt x="22" y="13"/>
                      <a:pt x="23" y="12"/>
                      <a:pt x="23" y="12"/>
                    </a:cubicBezTo>
                    <a:cubicBezTo>
                      <a:pt x="23" y="11"/>
                      <a:pt x="24" y="10"/>
                      <a:pt x="25" y="11"/>
                    </a:cubicBezTo>
                    <a:cubicBezTo>
                      <a:pt x="25" y="11"/>
                      <a:pt x="26" y="11"/>
                      <a:pt x="26" y="11"/>
                    </a:cubicBezTo>
                    <a:cubicBezTo>
                      <a:pt x="27" y="11"/>
                      <a:pt x="28" y="10"/>
                      <a:pt x="28" y="10"/>
                    </a:cubicBezTo>
                    <a:cubicBezTo>
                      <a:pt x="28" y="10"/>
                      <a:pt x="29" y="10"/>
                      <a:pt x="30" y="10"/>
                    </a:cubicBezTo>
                    <a:cubicBezTo>
                      <a:pt x="30" y="9"/>
                      <a:pt x="30" y="9"/>
                      <a:pt x="31" y="8"/>
                    </a:cubicBezTo>
                    <a:cubicBezTo>
                      <a:pt x="31" y="8"/>
                      <a:pt x="32" y="6"/>
                      <a:pt x="31" y="7"/>
                    </a:cubicBezTo>
                    <a:cubicBezTo>
                      <a:pt x="31" y="7"/>
                      <a:pt x="30" y="8"/>
                      <a:pt x="30" y="8"/>
                    </a:cubicBezTo>
                    <a:cubicBezTo>
                      <a:pt x="29" y="8"/>
                      <a:pt x="28" y="8"/>
                      <a:pt x="28" y="8"/>
                    </a:cubicBezTo>
                    <a:cubicBezTo>
                      <a:pt x="28" y="9"/>
                      <a:pt x="28" y="10"/>
                      <a:pt x="27" y="9"/>
                    </a:cubicBezTo>
                    <a:cubicBezTo>
                      <a:pt x="27" y="9"/>
                      <a:pt x="26" y="8"/>
                      <a:pt x="26" y="9"/>
                    </a:cubicBezTo>
                    <a:cubicBezTo>
                      <a:pt x="25" y="9"/>
                      <a:pt x="25" y="9"/>
                      <a:pt x="24" y="9"/>
                    </a:cubicBezTo>
                    <a:cubicBezTo>
                      <a:pt x="23" y="9"/>
                      <a:pt x="24" y="8"/>
                      <a:pt x="24" y="8"/>
                    </a:cubicBezTo>
                    <a:cubicBezTo>
                      <a:pt x="25" y="8"/>
                      <a:pt x="26" y="7"/>
                      <a:pt x="26" y="7"/>
                    </a:cubicBezTo>
                    <a:cubicBezTo>
                      <a:pt x="26" y="7"/>
                      <a:pt x="27" y="6"/>
                      <a:pt x="28" y="6"/>
                    </a:cubicBezTo>
                    <a:cubicBezTo>
                      <a:pt x="28" y="6"/>
                      <a:pt x="29" y="6"/>
                      <a:pt x="30" y="5"/>
                    </a:cubicBezTo>
                    <a:cubicBezTo>
                      <a:pt x="30" y="5"/>
                      <a:pt x="30" y="5"/>
                      <a:pt x="30" y="4"/>
                    </a:cubicBezTo>
                    <a:cubicBezTo>
                      <a:pt x="30" y="3"/>
                      <a:pt x="30" y="2"/>
                      <a:pt x="29" y="3"/>
                    </a:cubicBezTo>
                    <a:cubicBezTo>
                      <a:pt x="29" y="4"/>
                      <a:pt x="28" y="3"/>
                      <a:pt x="28" y="3"/>
                    </a:cubicBezTo>
                    <a:cubicBezTo>
                      <a:pt x="28" y="2"/>
                      <a:pt x="28" y="1"/>
                      <a:pt x="28" y="2"/>
                    </a:cubicBezTo>
                    <a:cubicBezTo>
                      <a:pt x="27" y="4"/>
                      <a:pt x="27" y="4"/>
                      <a:pt x="26" y="4"/>
                    </a:cubicBezTo>
                    <a:cubicBezTo>
                      <a:pt x="26" y="5"/>
                      <a:pt x="25" y="5"/>
                      <a:pt x="25" y="5"/>
                    </a:cubicBezTo>
                    <a:cubicBezTo>
                      <a:pt x="24" y="6"/>
                      <a:pt x="23" y="6"/>
                      <a:pt x="23" y="6"/>
                    </a:cubicBezTo>
                    <a:cubicBezTo>
                      <a:pt x="23" y="5"/>
                      <a:pt x="23" y="5"/>
                      <a:pt x="23" y="4"/>
                    </a:cubicBezTo>
                    <a:cubicBezTo>
                      <a:pt x="23" y="3"/>
                      <a:pt x="24" y="3"/>
                      <a:pt x="24" y="2"/>
                    </a:cubicBezTo>
                    <a:cubicBezTo>
                      <a:pt x="25" y="2"/>
                      <a:pt x="25" y="1"/>
                      <a:pt x="24" y="1"/>
                    </a:cubicBezTo>
                    <a:cubicBezTo>
                      <a:pt x="23" y="0"/>
                      <a:pt x="23" y="1"/>
                      <a:pt x="22" y="0"/>
                    </a:cubicBezTo>
                    <a:cubicBezTo>
                      <a:pt x="21" y="0"/>
                      <a:pt x="20" y="1"/>
                      <a:pt x="19" y="1"/>
                    </a:cubicBezTo>
                    <a:cubicBezTo>
                      <a:pt x="18" y="1"/>
                      <a:pt x="17" y="2"/>
                      <a:pt x="16" y="2"/>
                    </a:cubicBezTo>
                    <a:cubicBezTo>
                      <a:pt x="15" y="3"/>
                      <a:pt x="15" y="4"/>
                      <a:pt x="15" y="4"/>
                    </a:cubicBezTo>
                    <a:cubicBezTo>
                      <a:pt x="16" y="5"/>
                      <a:pt x="16" y="5"/>
                      <a:pt x="16" y="6"/>
                    </a:cubicBezTo>
                    <a:cubicBezTo>
                      <a:pt x="16" y="6"/>
                      <a:pt x="17" y="7"/>
                      <a:pt x="17" y="6"/>
                    </a:cubicBezTo>
                    <a:cubicBezTo>
                      <a:pt x="17" y="6"/>
                      <a:pt x="18" y="5"/>
                      <a:pt x="18" y="6"/>
                    </a:cubicBezTo>
                    <a:cubicBezTo>
                      <a:pt x="18" y="7"/>
                      <a:pt x="18" y="7"/>
                      <a:pt x="19" y="7"/>
                    </a:cubicBezTo>
                    <a:cubicBezTo>
                      <a:pt x="20" y="7"/>
                      <a:pt x="20" y="8"/>
                      <a:pt x="21" y="8"/>
                    </a:cubicBezTo>
                    <a:cubicBezTo>
                      <a:pt x="21" y="8"/>
                      <a:pt x="21" y="8"/>
                      <a:pt x="21" y="9"/>
                    </a:cubicBezTo>
                    <a:cubicBezTo>
                      <a:pt x="20" y="9"/>
                      <a:pt x="20" y="9"/>
                      <a:pt x="20" y="9"/>
                    </a:cubicBezTo>
                    <a:cubicBezTo>
                      <a:pt x="20" y="10"/>
                      <a:pt x="20" y="11"/>
                      <a:pt x="19" y="10"/>
                    </a:cubicBezTo>
                    <a:cubicBezTo>
                      <a:pt x="19" y="10"/>
                      <a:pt x="18" y="10"/>
                      <a:pt x="18" y="9"/>
                    </a:cubicBezTo>
                    <a:cubicBezTo>
                      <a:pt x="18" y="8"/>
                      <a:pt x="17" y="7"/>
                      <a:pt x="17" y="8"/>
                    </a:cubicBezTo>
                    <a:cubicBezTo>
                      <a:pt x="16" y="8"/>
                      <a:pt x="15" y="8"/>
                      <a:pt x="15" y="8"/>
                    </a:cubicBezTo>
                    <a:cubicBezTo>
                      <a:pt x="16" y="9"/>
                      <a:pt x="16" y="10"/>
                      <a:pt x="16" y="10"/>
                    </a:cubicBezTo>
                    <a:cubicBezTo>
                      <a:pt x="16" y="10"/>
                      <a:pt x="16" y="10"/>
                      <a:pt x="15" y="10"/>
                    </a:cubicBezTo>
                    <a:cubicBezTo>
                      <a:pt x="14" y="9"/>
                      <a:pt x="14" y="9"/>
                      <a:pt x="14" y="10"/>
                    </a:cubicBezTo>
                    <a:cubicBezTo>
                      <a:pt x="14" y="10"/>
                      <a:pt x="13" y="11"/>
                      <a:pt x="14" y="11"/>
                    </a:cubicBezTo>
                    <a:cubicBezTo>
                      <a:pt x="15" y="12"/>
                      <a:pt x="15" y="13"/>
                      <a:pt x="14" y="13"/>
                    </a:cubicBezTo>
                    <a:cubicBezTo>
                      <a:pt x="14" y="13"/>
                      <a:pt x="13" y="13"/>
                      <a:pt x="13" y="13"/>
                    </a:cubicBezTo>
                    <a:cubicBezTo>
                      <a:pt x="13" y="14"/>
                      <a:pt x="12" y="14"/>
                      <a:pt x="12" y="14"/>
                    </a:cubicBezTo>
                    <a:cubicBezTo>
                      <a:pt x="11" y="13"/>
                      <a:pt x="11" y="13"/>
                      <a:pt x="11" y="14"/>
                    </a:cubicBezTo>
                    <a:cubicBezTo>
                      <a:pt x="10" y="15"/>
                      <a:pt x="10" y="15"/>
                      <a:pt x="9" y="14"/>
                    </a:cubicBezTo>
                    <a:cubicBezTo>
                      <a:pt x="9" y="14"/>
                      <a:pt x="8" y="13"/>
                      <a:pt x="8" y="13"/>
                    </a:cubicBezTo>
                    <a:cubicBezTo>
                      <a:pt x="7" y="14"/>
                      <a:pt x="8" y="15"/>
                      <a:pt x="7" y="15"/>
                    </a:cubicBezTo>
                    <a:cubicBezTo>
                      <a:pt x="6" y="15"/>
                      <a:pt x="6" y="14"/>
                      <a:pt x="6" y="14"/>
                    </a:cubicBezTo>
                    <a:cubicBezTo>
                      <a:pt x="5" y="15"/>
                      <a:pt x="4" y="14"/>
                      <a:pt x="4" y="14"/>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60" name="Freeform 445">
                <a:extLst>
                  <a:ext uri="{FF2B5EF4-FFF2-40B4-BE49-F238E27FC236}">
                    <a16:creationId xmlns:a16="http://schemas.microsoft.com/office/drawing/2014/main" id="{113345A8-32C3-402D-9F1E-5B955290B985}"/>
                  </a:ext>
                </a:extLst>
              </p:cNvPr>
              <p:cNvSpPr>
                <a:spLocks/>
              </p:cNvSpPr>
              <p:nvPr/>
            </p:nvSpPr>
            <p:spPr bwMode="gray">
              <a:xfrm>
                <a:off x="1373207" y="5532650"/>
                <a:ext cx="6350" cy="635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0" y="0"/>
                      <a:pt x="0" y="1"/>
                      <a:pt x="0" y="1"/>
                    </a:cubicBezTo>
                    <a:cubicBezTo>
                      <a:pt x="1" y="2"/>
                      <a:pt x="2" y="1"/>
                      <a:pt x="1"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61" name="Freeform 446">
                <a:extLst>
                  <a:ext uri="{FF2B5EF4-FFF2-40B4-BE49-F238E27FC236}">
                    <a16:creationId xmlns:a16="http://schemas.microsoft.com/office/drawing/2014/main" id="{ECCCAD49-F73C-487B-AB15-3D06BB814BB2}"/>
                  </a:ext>
                </a:extLst>
              </p:cNvPr>
              <p:cNvSpPr>
                <a:spLocks/>
              </p:cNvSpPr>
              <p:nvPr/>
            </p:nvSpPr>
            <p:spPr bwMode="gray">
              <a:xfrm>
                <a:off x="1376382" y="5510424"/>
                <a:ext cx="47626" cy="25401"/>
              </a:xfrm>
              <a:custGeom>
                <a:avLst/>
                <a:gdLst>
                  <a:gd name="T0" fmla="*/ 2 w 13"/>
                  <a:gd name="T1" fmla="*/ 3 h 7"/>
                  <a:gd name="T2" fmla="*/ 1 w 13"/>
                  <a:gd name="T3" fmla="*/ 4 h 7"/>
                  <a:gd name="T4" fmla="*/ 2 w 13"/>
                  <a:gd name="T5" fmla="*/ 5 h 7"/>
                  <a:gd name="T6" fmla="*/ 3 w 13"/>
                  <a:gd name="T7" fmla="*/ 5 h 7"/>
                  <a:gd name="T8" fmla="*/ 4 w 13"/>
                  <a:gd name="T9" fmla="*/ 6 h 7"/>
                  <a:gd name="T10" fmla="*/ 6 w 13"/>
                  <a:gd name="T11" fmla="*/ 6 h 7"/>
                  <a:gd name="T12" fmla="*/ 8 w 13"/>
                  <a:gd name="T13" fmla="*/ 5 h 7"/>
                  <a:gd name="T14" fmla="*/ 8 w 13"/>
                  <a:gd name="T15" fmla="*/ 6 h 7"/>
                  <a:gd name="T16" fmla="*/ 10 w 13"/>
                  <a:gd name="T17" fmla="*/ 5 h 7"/>
                  <a:gd name="T18" fmla="*/ 11 w 13"/>
                  <a:gd name="T19" fmla="*/ 4 h 7"/>
                  <a:gd name="T20" fmla="*/ 12 w 13"/>
                  <a:gd name="T21" fmla="*/ 3 h 7"/>
                  <a:gd name="T22" fmla="*/ 12 w 13"/>
                  <a:gd name="T23" fmla="*/ 3 h 7"/>
                  <a:gd name="T24" fmla="*/ 11 w 13"/>
                  <a:gd name="T25" fmla="*/ 2 h 7"/>
                  <a:gd name="T26" fmla="*/ 11 w 13"/>
                  <a:gd name="T27" fmla="*/ 0 h 7"/>
                  <a:gd name="T28" fmla="*/ 9 w 13"/>
                  <a:gd name="T29" fmla="*/ 1 h 7"/>
                  <a:gd name="T30" fmla="*/ 8 w 13"/>
                  <a:gd name="T31" fmla="*/ 1 h 7"/>
                  <a:gd name="T32" fmla="*/ 10 w 13"/>
                  <a:gd name="T33" fmla="*/ 2 h 7"/>
                  <a:gd name="T34" fmla="*/ 9 w 13"/>
                  <a:gd name="T35" fmla="*/ 3 h 7"/>
                  <a:gd name="T36" fmla="*/ 9 w 13"/>
                  <a:gd name="T37" fmla="*/ 4 h 7"/>
                  <a:gd name="T38" fmla="*/ 7 w 13"/>
                  <a:gd name="T39" fmla="*/ 5 h 7"/>
                  <a:gd name="T40" fmla="*/ 6 w 13"/>
                  <a:gd name="T41" fmla="*/ 5 h 7"/>
                  <a:gd name="T42" fmla="*/ 6 w 13"/>
                  <a:gd name="T43" fmla="*/ 3 h 7"/>
                  <a:gd name="T44" fmla="*/ 5 w 13"/>
                  <a:gd name="T45" fmla="*/ 2 h 7"/>
                  <a:gd name="T46" fmla="*/ 4 w 13"/>
                  <a:gd name="T47" fmla="*/ 1 h 7"/>
                  <a:gd name="T48" fmla="*/ 3 w 13"/>
                  <a:gd name="T49" fmla="*/ 2 h 7"/>
                  <a:gd name="T50" fmla="*/ 2 w 13"/>
                  <a:gd name="T5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7">
                    <a:moveTo>
                      <a:pt x="2" y="3"/>
                    </a:moveTo>
                    <a:cubicBezTo>
                      <a:pt x="1" y="3"/>
                      <a:pt x="0" y="3"/>
                      <a:pt x="1" y="4"/>
                    </a:cubicBezTo>
                    <a:cubicBezTo>
                      <a:pt x="1" y="4"/>
                      <a:pt x="2" y="5"/>
                      <a:pt x="2" y="5"/>
                    </a:cubicBezTo>
                    <a:cubicBezTo>
                      <a:pt x="2" y="6"/>
                      <a:pt x="3" y="5"/>
                      <a:pt x="3" y="5"/>
                    </a:cubicBezTo>
                    <a:cubicBezTo>
                      <a:pt x="3" y="6"/>
                      <a:pt x="4" y="7"/>
                      <a:pt x="4" y="6"/>
                    </a:cubicBezTo>
                    <a:cubicBezTo>
                      <a:pt x="5" y="6"/>
                      <a:pt x="5" y="6"/>
                      <a:pt x="6" y="6"/>
                    </a:cubicBezTo>
                    <a:cubicBezTo>
                      <a:pt x="6" y="5"/>
                      <a:pt x="7" y="5"/>
                      <a:pt x="8" y="5"/>
                    </a:cubicBezTo>
                    <a:cubicBezTo>
                      <a:pt x="8" y="5"/>
                      <a:pt x="8" y="5"/>
                      <a:pt x="8" y="6"/>
                    </a:cubicBezTo>
                    <a:cubicBezTo>
                      <a:pt x="9" y="6"/>
                      <a:pt x="10" y="6"/>
                      <a:pt x="10" y="5"/>
                    </a:cubicBezTo>
                    <a:cubicBezTo>
                      <a:pt x="10" y="4"/>
                      <a:pt x="11" y="5"/>
                      <a:pt x="11" y="4"/>
                    </a:cubicBezTo>
                    <a:cubicBezTo>
                      <a:pt x="11" y="4"/>
                      <a:pt x="12" y="4"/>
                      <a:pt x="12" y="3"/>
                    </a:cubicBezTo>
                    <a:cubicBezTo>
                      <a:pt x="13" y="3"/>
                      <a:pt x="13" y="3"/>
                      <a:pt x="12" y="3"/>
                    </a:cubicBezTo>
                    <a:cubicBezTo>
                      <a:pt x="11" y="3"/>
                      <a:pt x="10" y="2"/>
                      <a:pt x="11" y="2"/>
                    </a:cubicBezTo>
                    <a:cubicBezTo>
                      <a:pt x="11" y="1"/>
                      <a:pt x="12" y="1"/>
                      <a:pt x="11" y="0"/>
                    </a:cubicBezTo>
                    <a:cubicBezTo>
                      <a:pt x="10" y="0"/>
                      <a:pt x="9" y="0"/>
                      <a:pt x="9" y="1"/>
                    </a:cubicBezTo>
                    <a:cubicBezTo>
                      <a:pt x="9" y="1"/>
                      <a:pt x="7" y="1"/>
                      <a:pt x="8" y="1"/>
                    </a:cubicBezTo>
                    <a:cubicBezTo>
                      <a:pt x="9" y="2"/>
                      <a:pt x="10" y="1"/>
                      <a:pt x="10" y="2"/>
                    </a:cubicBezTo>
                    <a:cubicBezTo>
                      <a:pt x="10" y="3"/>
                      <a:pt x="9" y="2"/>
                      <a:pt x="9" y="3"/>
                    </a:cubicBezTo>
                    <a:cubicBezTo>
                      <a:pt x="9" y="4"/>
                      <a:pt x="10" y="4"/>
                      <a:pt x="9" y="4"/>
                    </a:cubicBezTo>
                    <a:cubicBezTo>
                      <a:pt x="9" y="5"/>
                      <a:pt x="7" y="5"/>
                      <a:pt x="7" y="5"/>
                    </a:cubicBezTo>
                    <a:cubicBezTo>
                      <a:pt x="7" y="5"/>
                      <a:pt x="6" y="5"/>
                      <a:pt x="6" y="5"/>
                    </a:cubicBezTo>
                    <a:cubicBezTo>
                      <a:pt x="6" y="4"/>
                      <a:pt x="7" y="3"/>
                      <a:pt x="6" y="3"/>
                    </a:cubicBezTo>
                    <a:cubicBezTo>
                      <a:pt x="5" y="3"/>
                      <a:pt x="5" y="3"/>
                      <a:pt x="5" y="2"/>
                    </a:cubicBezTo>
                    <a:cubicBezTo>
                      <a:pt x="5" y="1"/>
                      <a:pt x="4" y="2"/>
                      <a:pt x="4" y="1"/>
                    </a:cubicBezTo>
                    <a:cubicBezTo>
                      <a:pt x="4" y="1"/>
                      <a:pt x="4" y="1"/>
                      <a:pt x="3" y="2"/>
                    </a:cubicBezTo>
                    <a:cubicBezTo>
                      <a:pt x="2" y="2"/>
                      <a:pt x="2" y="2"/>
                      <a:pt x="2" y="3"/>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62" name="Freeform 447">
                <a:extLst>
                  <a:ext uri="{FF2B5EF4-FFF2-40B4-BE49-F238E27FC236}">
                    <a16:creationId xmlns:a16="http://schemas.microsoft.com/office/drawing/2014/main" id="{ABFE4681-65B9-4E10-BCCB-FC8D349F72C7}"/>
                  </a:ext>
                </a:extLst>
              </p:cNvPr>
              <p:cNvSpPr>
                <a:spLocks/>
              </p:cNvSpPr>
              <p:nvPr/>
            </p:nvSpPr>
            <p:spPr bwMode="gray">
              <a:xfrm>
                <a:off x="1430358" y="5532650"/>
                <a:ext cx="17463" cy="9525"/>
              </a:xfrm>
              <a:custGeom>
                <a:avLst/>
                <a:gdLst>
                  <a:gd name="T0" fmla="*/ 2 w 5"/>
                  <a:gd name="T1" fmla="*/ 0 h 3"/>
                  <a:gd name="T2" fmla="*/ 1 w 5"/>
                  <a:gd name="T3" fmla="*/ 1 h 3"/>
                  <a:gd name="T4" fmla="*/ 4 w 5"/>
                  <a:gd name="T5" fmla="*/ 2 h 3"/>
                  <a:gd name="T6" fmla="*/ 5 w 5"/>
                  <a:gd name="T7" fmla="*/ 0 h 3"/>
                  <a:gd name="T8" fmla="*/ 2 w 5"/>
                  <a:gd name="T9" fmla="*/ 0 h 3"/>
                </a:gdLst>
                <a:ahLst/>
                <a:cxnLst>
                  <a:cxn ang="0">
                    <a:pos x="T0" y="T1"/>
                  </a:cxn>
                  <a:cxn ang="0">
                    <a:pos x="T2" y="T3"/>
                  </a:cxn>
                  <a:cxn ang="0">
                    <a:pos x="T4" y="T5"/>
                  </a:cxn>
                  <a:cxn ang="0">
                    <a:pos x="T6" y="T7"/>
                  </a:cxn>
                  <a:cxn ang="0">
                    <a:pos x="T8" y="T9"/>
                  </a:cxn>
                </a:cxnLst>
                <a:rect l="0" t="0" r="r" b="b"/>
                <a:pathLst>
                  <a:path w="5" h="3">
                    <a:moveTo>
                      <a:pt x="2" y="0"/>
                    </a:moveTo>
                    <a:cubicBezTo>
                      <a:pt x="1" y="0"/>
                      <a:pt x="0" y="0"/>
                      <a:pt x="1" y="1"/>
                    </a:cubicBezTo>
                    <a:cubicBezTo>
                      <a:pt x="2" y="2"/>
                      <a:pt x="3" y="3"/>
                      <a:pt x="4" y="2"/>
                    </a:cubicBezTo>
                    <a:cubicBezTo>
                      <a:pt x="5" y="1"/>
                      <a:pt x="5" y="0"/>
                      <a:pt x="5" y="0"/>
                    </a:cubicBezTo>
                    <a:cubicBezTo>
                      <a:pt x="4" y="0"/>
                      <a:pt x="2" y="0"/>
                      <a:pt x="2"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63" name="Freeform 448">
                <a:extLst>
                  <a:ext uri="{FF2B5EF4-FFF2-40B4-BE49-F238E27FC236}">
                    <a16:creationId xmlns:a16="http://schemas.microsoft.com/office/drawing/2014/main" id="{778CBE56-C6F1-4258-91E9-8910E87BFE2F}"/>
                  </a:ext>
                </a:extLst>
              </p:cNvPr>
              <p:cNvSpPr>
                <a:spLocks/>
              </p:cNvSpPr>
              <p:nvPr/>
            </p:nvSpPr>
            <p:spPr bwMode="gray">
              <a:xfrm>
                <a:off x="1452583" y="5453272"/>
                <a:ext cx="93664" cy="60327"/>
              </a:xfrm>
              <a:custGeom>
                <a:avLst/>
                <a:gdLst>
                  <a:gd name="T0" fmla="*/ 3 w 26"/>
                  <a:gd name="T1" fmla="*/ 9 h 17"/>
                  <a:gd name="T2" fmla="*/ 1 w 26"/>
                  <a:gd name="T3" fmla="*/ 10 h 17"/>
                  <a:gd name="T4" fmla="*/ 1 w 26"/>
                  <a:gd name="T5" fmla="*/ 14 h 17"/>
                  <a:gd name="T6" fmla="*/ 5 w 26"/>
                  <a:gd name="T7" fmla="*/ 16 h 17"/>
                  <a:gd name="T8" fmla="*/ 9 w 26"/>
                  <a:gd name="T9" fmla="*/ 16 h 17"/>
                  <a:gd name="T10" fmla="*/ 11 w 26"/>
                  <a:gd name="T11" fmla="*/ 13 h 17"/>
                  <a:gd name="T12" fmla="*/ 16 w 26"/>
                  <a:gd name="T13" fmla="*/ 12 h 17"/>
                  <a:gd name="T14" fmla="*/ 20 w 26"/>
                  <a:gd name="T15" fmla="*/ 12 h 17"/>
                  <a:gd name="T16" fmla="*/ 23 w 26"/>
                  <a:gd name="T17" fmla="*/ 12 h 17"/>
                  <a:gd name="T18" fmla="*/ 25 w 26"/>
                  <a:gd name="T19" fmla="*/ 12 h 17"/>
                  <a:gd name="T20" fmla="*/ 26 w 26"/>
                  <a:gd name="T21" fmla="*/ 10 h 17"/>
                  <a:gd name="T22" fmla="*/ 26 w 26"/>
                  <a:gd name="T23" fmla="*/ 8 h 17"/>
                  <a:gd name="T24" fmla="*/ 25 w 26"/>
                  <a:gd name="T25" fmla="*/ 6 h 17"/>
                  <a:gd name="T26" fmla="*/ 25 w 26"/>
                  <a:gd name="T27" fmla="*/ 3 h 17"/>
                  <a:gd name="T28" fmla="*/ 24 w 26"/>
                  <a:gd name="T29" fmla="*/ 1 h 17"/>
                  <a:gd name="T30" fmla="*/ 23 w 26"/>
                  <a:gd name="T31" fmla="*/ 1 h 17"/>
                  <a:gd name="T32" fmla="*/ 21 w 26"/>
                  <a:gd name="T33" fmla="*/ 1 h 17"/>
                  <a:gd name="T34" fmla="*/ 18 w 26"/>
                  <a:gd name="T35" fmla="*/ 1 h 17"/>
                  <a:gd name="T36" fmla="*/ 16 w 26"/>
                  <a:gd name="T37" fmla="*/ 2 h 17"/>
                  <a:gd name="T38" fmla="*/ 14 w 26"/>
                  <a:gd name="T39" fmla="*/ 3 h 17"/>
                  <a:gd name="T40" fmla="*/ 11 w 26"/>
                  <a:gd name="T41" fmla="*/ 3 h 17"/>
                  <a:gd name="T42" fmla="*/ 8 w 26"/>
                  <a:gd name="T43" fmla="*/ 3 h 17"/>
                  <a:gd name="T44" fmla="*/ 6 w 26"/>
                  <a:gd name="T45" fmla="*/ 7 h 17"/>
                  <a:gd name="T46" fmla="*/ 3 w 26"/>
                  <a:gd name="T47"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7">
                    <a:moveTo>
                      <a:pt x="3" y="9"/>
                    </a:moveTo>
                    <a:cubicBezTo>
                      <a:pt x="2" y="10"/>
                      <a:pt x="1" y="9"/>
                      <a:pt x="1" y="10"/>
                    </a:cubicBezTo>
                    <a:cubicBezTo>
                      <a:pt x="0" y="12"/>
                      <a:pt x="1" y="14"/>
                      <a:pt x="1" y="14"/>
                    </a:cubicBezTo>
                    <a:cubicBezTo>
                      <a:pt x="2" y="15"/>
                      <a:pt x="3" y="16"/>
                      <a:pt x="5" y="16"/>
                    </a:cubicBezTo>
                    <a:cubicBezTo>
                      <a:pt x="6" y="16"/>
                      <a:pt x="8" y="17"/>
                      <a:pt x="9" y="16"/>
                    </a:cubicBezTo>
                    <a:cubicBezTo>
                      <a:pt x="10" y="15"/>
                      <a:pt x="9" y="13"/>
                      <a:pt x="11" y="13"/>
                    </a:cubicBezTo>
                    <a:cubicBezTo>
                      <a:pt x="12" y="12"/>
                      <a:pt x="15" y="12"/>
                      <a:pt x="16" y="12"/>
                    </a:cubicBezTo>
                    <a:cubicBezTo>
                      <a:pt x="17" y="12"/>
                      <a:pt x="19" y="11"/>
                      <a:pt x="20" y="12"/>
                    </a:cubicBezTo>
                    <a:cubicBezTo>
                      <a:pt x="20" y="12"/>
                      <a:pt x="22" y="13"/>
                      <a:pt x="23" y="12"/>
                    </a:cubicBezTo>
                    <a:cubicBezTo>
                      <a:pt x="24" y="12"/>
                      <a:pt x="24" y="13"/>
                      <a:pt x="25" y="12"/>
                    </a:cubicBezTo>
                    <a:cubicBezTo>
                      <a:pt x="25" y="11"/>
                      <a:pt x="25" y="10"/>
                      <a:pt x="26" y="10"/>
                    </a:cubicBezTo>
                    <a:cubicBezTo>
                      <a:pt x="26" y="10"/>
                      <a:pt x="26" y="8"/>
                      <a:pt x="26" y="8"/>
                    </a:cubicBezTo>
                    <a:cubicBezTo>
                      <a:pt x="25" y="7"/>
                      <a:pt x="25" y="7"/>
                      <a:pt x="25" y="6"/>
                    </a:cubicBezTo>
                    <a:cubicBezTo>
                      <a:pt x="26" y="5"/>
                      <a:pt x="26" y="4"/>
                      <a:pt x="25" y="3"/>
                    </a:cubicBezTo>
                    <a:cubicBezTo>
                      <a:pt x="25" y="2"/>
                      <a:pt x="25" y="2"/>
                      <a:pt x="24" y="1"/>
                    </a:cubicBezTo>
                    <a:cubicBezTo>
                      <a:pt x="24" y="1"/>
                      <a:pt x="24" y="1"/>
                      <a:pt x="23" y="1"/>
                    </a:cubicBezTo>
                    <a:cubicBezTo>
                      <a:pt x="22" y="1"/>
                      <a:pt x="22" y="1"/>
                      <a:pt x="21" y="1"/>
                    </a:cubicBezTo>
                    <a:cubicBezTo>
                      <a:pt x="20" y="1"/>
                      <a:pt x="19" y="0"/>
                      <a:pt x="18" y="1"/>
                    </a:cubicBezTo>
                    <a:cubicBezTo>
                      <a:pt x="18" y="1"/>
                      <a:pt x="17" y="2"/>
                      <a:pt x="16" y="2"/>
                    </a:cubicBezTo>
                    <a:cubicBezTo>
                      <a:pt x="15" y="2"/>
                      <a:pt x="15" y="2"/>
                      <a:pt x="14" y="3"/>
                    </a:cubicBezTo>
                    <a:cubicBezTo>
                      <a:pt x="13" y="3"/>
                      <a:pt x="12" y="4"/>
                      <a:pt x="11" y="3"/>
                    </a:cubicBezTo>
                    <a:cubicBezTo>
                      <a:pt x="11" y="3"/>
                      <a:pt x="9" y="2"/>
                      <a:pt x="8" y="3"/>
                    </a:cubicBezTo>
                    <a:cubicBezTo>
                      <a:pt x="8" y="4"/>
                      <a:pt x="7" y="6"/>
                      <a:pt x="6" y="7"/>
                    </a:cubicBezTo>
                    <a:cubicBezTo>
                      <a:pt x="5" y="8"/>
                      <a:pt x="4" y="9"/>
                      <a:pt x="3" y="9"/>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64" name="Freeform 449">
                <a:extLst>
                  <a:ext uri="{FF2B5EF4-FFF2-40B4-BE49-F238E27FC236}">
                    <a16:creationId xmlns:a16="http://schemas.microsoft.com/office/drawing/2014/main" id="{8853E327-E045-478C-9F5D-B8EBB9228D29}"/>
                  </a:ext>
                </a:extLst>
              </p:cNvPr>
              <p:cNvSpPr>
                <a:spLocks/>
              </p:cNvSpPr>
              <p:nvPr/>
            </p:nvSpPr>
            <p:spPr bwMode="gray">
              <a:xfrm>
                <a:off x="1546247" y="5488198"/>
                <a:ext cx="17463" cy="7938"/>
              </a:xfrm>
              <a:custGeom>
                <a:avLst/>
                <a:gdLst>
                  <a:gd name="T0" fmla="*/ 2 w 5"/>
                  <a:gd name="T1" fmla="*/ 0 h 2"/>
                  <a:gd name="T2" fmla="*/ 1 w 5"/>
                  <a:gd name="T3" fmla="*/ 0 h 2"/>
                  <a:gd name="T4" fmla="*/ 2 w 5"/>
                  <a:gd name="T5" fmla="*/ 1 h 2"/>
                  <a:gd name="T6" fmla="*/ 4 w 5"/>
                  <a:gd name="T7" fmla="*/ 1 h 2"/>
                  <a:gd name="T8" fmla="*/ 2 w 5"/>
                  <a:gd name="T9" fmla="*/ 0 h 2"/>
                </a:gdLst>
                <a:ahLst/>
                <a:cxnLst>
                  <a:cxn ang="0">
                    <a:pos x="T0" y="T1"/>
                  </a:cxn>
                  <a:cxn ang="0">
                    <a:pos x="T2" y="T3"/>
                  </a:cxn>
                  <a:cxn ang="0">
                    <a:pos x="T4" y="T5"/>
                  </a:cxn>
                  <a:cxn ang="0">
                    <a:pos x="T6" y="T7"/>
                  </a:cxn>
                  <a:cxn ang="0">
                    <a:pos x="T8" y="T9"/>
                  </a:cxn>
                </a:cxnLst>
                <a:rect l="0" t="0" r="r" b="b"/>
                <a:pathLst>
                  <a:path w="5" h="2">
                    <a:moveTo>
                      <a:pt x="2" y="0"/>
                    </a:moveTo>
                    <a:cubicBezTo>
                      <a:pt x="1" y="0"/>
                      <a:pt x="0" y="0"/>
                      <a:pt x="1" y="0"/>
                    </a:cubicBezTo>
                    <a:cubicBezTo>
                      <a:pt x="1" y="1"/>
                      <a:pt x="1" y="1"/>
                      <a:pt x="2" y="1"/>
                    </a:cubicBezTo>
                    <a:cubicBezTo>
                      <a:pt x="3" y="2"/>
                      <a:pt x="5" y="2"/>
                      <a:pt x="4" y="1"/>
                    </a:cubicBezTo>
                    <a:cubicBezTo>
                      <a:pt x="4" y="0"/>
                      <a:pt x="3" y="0"/>
                      <a:pt x="2"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65" name="Freeform 450">
                <a:extLst>
                  <a:ext uri="{FF2B5EF4-FFF2-40B4-BE49-F238E27FC236}">
                    <a16:creationId xmlns:a16="http://schemas.microsoft.com/office/drawing/2014/main" id="{243EC066-86D4-421E-A647-12CE63BBC8EB}"/>
                  </a:ext>
                </a:extLst>
              </p:cNvPr>
              <p:cNvSpPr>
                <a:spLocks/>
              </p:cNvSpPr>
              <p:nvPr/>
            </p:nvSpPr>
            <p:spPr bwMode="gray">
              <a:xfrm>
                <a:off x="1600223" y="5470735"/>
                <a:ext cx="14288" cy="17463"/>
              </a:xfrm>
              <a:custGeom>
                <a:avLst/>
                <a:gdLst>
                  <a:gd name="T0" fmla="*/ 1 w 4"/>
                  <a:gd name="T1" fmla="*/ 1 h 5"/>
                  <a:gd name="T2" fmla="*/ 0 w 4"/>
                  <a:gd name="T3" fmla="*/ 2 h 5"/>
                  <a:gd name="T4" fmla="*/ 2 w 4"/>
                  <a:gd name="T5" fmla="*/ 4 h 5"/>
                  <a:gd name="T6" fmla="*/ 3 w 4"/>
                  <a:gd name="T7" fmla="*/ 1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1" y="1"/>
                      <a:pt x="0" y="1"/>
                      <a:pt x="0" y="2"/>
                    </a:cubicBezTo>
                    <a:cubicBezTo>
                      <a:pt x="1" y="3"/>
                      <a:pt x="1" y="5"/>
                      <a:pt x="2" y="4"/>
                    </a:cubicBezTo>
                    <a:cubicBezTo>
                      <a:pt x="3" y="3"/>
                      <a:pt x="4" y="1"/>
                      <a:pt x="3" y="1"/>
                    </a:cubicBezTo>
                    <a:cubicBezTo>
                      <a:pt x="3" y="1"/>
                      <a:pt x="2" y="0"/>
                      <a:pt x="1"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66" name="Freeform 451">
                <a:extLst>
                  <a:ext uri="{FF2B5EF4-FFF2-40B4-BE49-F238E27FC236}">
                    <a16:creationId xmlns:a16="http://schemas.microsoft.com/office/drawing/2014/main" id="{BDFDCB4C-DC62-4119-B32E-27A2CD640E97}"/>
                  </a:ext>
                </a:extLst>
              </p:cNvPr>
              <p:cNvSpPr>
                <a:spLocks/>
              </p:cNvSpPr>
              <p:nvPr/>
            </p:nvSpPr>
            <p:spPr bwMode="gray">
              <a:xfrm>
                <a:off x="1636736" y="5456447"/>
                <a:ext cx="6350" cy="6350"/>
              </a:xfrm>
              <a:custGeom>
                <a:avLst/>
                <a:gdLst>
                  <a:gd name="T0" fmla="*/ 1 w 2"/>
                  <a:gd name="T1" fmla="*/ 1 h 2"/>
                  <a:gd name="T2" fmla="*/ 0 w 2"/>
                  <a:gd name="T3" fmla="*/ 1 h 2"/>
                  <a:gd name="T4" fmla="*/ 1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1" y="0"/>
                      <a:pt x="0" y="0"/>
                      <a:pt x="0" y="1"/>
                    </a:cubicBezTo>
                    <a:cubicBezTo>
                      <a:pt x="0" y="2"/>
                      <a:pt x="1" y="2"/>
                      <a:pt x="1" y="2"/>
                    </a:cubicBezTo>
                    <a:cubicBezTo>
                      <a:pt x="1" y="1"/>
                      <a:pt x="2" y="1"/>
                      <a:pt x="1"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67" name="Freeform 452">
                <a:extLst>
                  <a:ext uri="{FF2B5EF4-FFF2-40B4-BE49-F238E27FC236}">
                    <a16:creationId xmlns:a16="http://schemas.microsoft.com/office/drawing/2014/main" id="{9197E618-0DDD-4B04-A3F2-9C8AEFB21455}"/>
                  </a:ext>
                </a:extLst>
              </p:cNvPr>
              <p:cNvSpPr>
                <a:spLocks/>
              </p:cNvSpPr>
              <p:nvPr/>
            </p:nvSpPr>
            <p:spPr bwMode="gray">
              <a:xfrm>
                <a:off x="1639911" y="5459622"/>
                <a:ext cx="11113" cy="11113"/>
              </a:xfrm>
              <a:custGeom>
                <a:avLst/>
                <a:gdLst>
                  <a:gd name="T0" fmla="*/ 1 w 3"/>
                  <a:gd name="T1" fmla="*/ 0 h 3"/>
                  <a:gd name="T2" fmla="*/ 3 w 3"/>
                  <a:gd name="T3" fmla="*/ 2 h 3"/>
                  <a:gd name="T4" fmla="*/ 1 w 3"/>
                  <a:gd name="T5" fmla="*/ 3 h 3"/>
                  <a:gd name="T6" fmla="*/ 0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2" y="0"/>
                      <a:pt x="3" y="1"/>
                      <a:pt x="3" y="2"/>
                    </a:cubicBezTo>
                    <a:cubicBezTo>
                      <a:pt x="2" y="2"/>
                      <a:pt x="1" y="3"/>
                      <a:pt x="1" y="3"/>
                    </a:cubicBezTo>
                    <a:cubicBezTo>
                      <a:pt x="0" y="3"/>
                      <a:pt x="0" y="3"/>
                      <a:pt x="0" y="2"/>
                    </a:cubicBezTo>
                    <a:cubicBezTo>
                      <a:pt x="0" y="1"/>
                      <a:pt x="1" y="0"/>
                      <a:pt x="1"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68" name="Freeform 453">
                <a:extLst>
                  <a:ext uri="{FF2B5EF4-FFF2-40B4-BE49-F238E27FC236}">
                    <a16:creationId xmlns:a16="http://schemas.microsoft.com/office/drawing/2014/main" id="{3A5482B3-ADE4-4A95-9C0B-FD8199041F39}"/>
                  </a:ext>
                </a:extLst>
              </p:cNvPr>
              <p:cNvSpPr>
                <a:spLocks/>
              </p:cNvSpPr>
              <p:nvPr/>
            </p:nvSpPr>
            <p:spPr bwMode="gray">
              <a:xfrm>
                <a:off x="1643086" y="5453272"/>
                <a:ext cx="11113" cy="3175"/>
              </a:xfrm>
              <a:custGeom>
                <a:avLst/>
                <a:gdLst>
                  <a:gd name="T0" fmla="*/ 2 w 3"/>
                  <a:gd name="T1" fmla="*/ 0 h 1"/>
                  <a:gd name="T2" fmla="*/ 2 w 3"/>
                  <a:gd name="T3" fmla="*/ 1 h 1"/>
                  <a:gd name="T4" fmla="*/ 2 w 3"/>
                  <a:gd name="T5" fmla="*/ 0 h 1"/>
                </a:gdLst>
                <a:ahLst/>
                <a:cxnLst>
                  <a:cxn ang="0">
                    <a:pos x="T0" y="T1"/>
                  </a:cxn>
                  <a:cxn ang="0">
                    <a:pos x="T2" y="T3"/>
                  </a:cxn>
                  <a:cxn ang="0">
                    <a:pos x="T4" y="T5"/>
                  </a:cxn>
                </a:cxnLst>
                <a:rect l="0" t="0" r="r" b="b"/>
                <a:pathLst>
                  <a:path w="3" h="1">
                    <a:moveTo>
                      <a:pt x="2" y="0"/>
                    </a:moveTo>
                    <a:cubicBezTo>
                      <a:pt x="1" y="0"/>
                      <a:pt x="0" y="1"/>
                      <a:pt x="2" y="1"/>
                    </a:cubicBezTo>
                    <a:cubicBezTo>
                      <a:pt x="3" y="1"/>
                      <a:pt x="2" y="0"/>
                      <a:pt x="2"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69" name="Freeform 454">
                <a:extLst>
                  <a:ext uri="{FF2B5EF4-FFF2-40B4-BE49-F238E27FC236}">
                    <a16:creationId xmlns:a16="http://schemas.microsoft.com/office/drawing/2014/main" id="{CA4EE64B-5A29-4208-B280-04A06D302EE3}"/>
                  </a:ext>
                </a:extLst>
              </p:cNvPr>
              <p:cNvSpPr>
                <a:spLocks/>
              </p:cNvSpPr>
              <p:nvPr/>
            </p:nvSpPr>
            <p:spPr bwMode="gray">
              <a:xfrm>
                <a:off x="1657374" y="5456447"/>
                <a:ext cx="11113" cy="6350"/>
              </a:xfrm>
              <a:custGeom>
                <a:avLst/>
                <a:gdLst>
                  <a:gd name="T0" fmla="*/ 2 w 3"/>
                  <a:gd name="T1" fmla="*/ 0 h 2"/>
                  <a:gd name="T2" fmla="*/ 1 w 3"/>
                  <a:gd name="T3" fmla="*/ 1 h 2"/>
                  <a:gd name="T4" fmla="*/ 2 w 3"/>
                  <a:gd name="T5" fmla="*/ 1 h 2"/>
                  <a:gd name="T6" fmla="*/ 2 w 3"/>
                  <a:gd name="T7" fmla="*/ 0 h 2"/>
                </a:gdLst>
                <a:ahLst/>
                <a:cxnLst>
                  <a:cxn ang="0">
                    <a:pos x="T0" y="T1"/>
                  </a:cxn>
                  <a:cxn ang="0">
                    <a:pos x="T2" y="T3"/>
                  </a:cxn>
                  <a:cxn ang="0">
                    <a:pos x="T4" y="T5"/>
                  </a:cxn>
                  <a:cxn ang="0">
                    <a:pos x="T6" y="T7"/>
                  </a:cxn>
                </a:cxnLst>
                <a:rect l="0" t="0" r="r" b="b"/>
                <a:pathLst>
                  <a:path w="3" h="2">
                    <a:moveTo>
                      <a:pt x="2" y="0"/>
                    </a:moveTo>
                    <a:cubicBezTo>
                      <a:pt x="1" y="0"/>
                      <a:pt x="0" y="0"/>
                      <a:pt x="1" y="1"/>
                    </a:cubicBezTo>
                    <a:cubicBezTo>
                      <a:pt x="1" y="1"/>
                      <a:pt x="3" y="2"/>
                      <a:pt x="2" y="1"/>
                    </a:cubicBezTo>
                    <a:cubicBezTo>
                      <a:pt x="2" y="0"/>
                      <a:pt x="2" y="0"/>
                      <a:pt x="2"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70" name="Freeform 455">
                <a:extLst>
                  <a:ext uri="{FF2B5EF4-FFF2-40B4-BE49-F238E27FC236}">
                    <a16:creationId xmlns:a16="http://schemas.microsoft.com/office/drawing/2014/main" id="{7F075241-B9A9-4C48-93F4-B8E66A554694}"/>
                  </a:ext>
                </a:extLst>
              </p:cNvPr>
              <p:cNvSpPr>
                <a:spLocks/>
              </p:cNvSpPr>
              <p:nvPr/>
            </p:nvSpPr>
            <p:spPr bwMode="gray">
              <a:xfrm>
                <a:off x="1693887" y="5442159"/>
                <a:ext cx="22225" cy="28576"/>
              </a:xfrm>
              <a:custGeom>
                <a:avLst/>
                <a:gdLst>
                  <a:gd name="T0" fmla="*/ 3 w 6"/>
                  <a:gd name="T1" fmla="*/ 2 h 8"/>
                  <a:gd name="T2" fmla="*/ 2 w 6"/>
                  <a:gd name="T3" fmla="*/ 0 h 8"/>
                  <a:gd name="T4" fmla="*/ 0 w 6"/>
                  <a:gd name="T5" fmla="*/ 2 h 8"/>
                  <a:gd name="T6" fmla="*/ 0 w 6"/>
                  <a:gd name="T7" fmla="*/ 5 h 8"/>
                  <a:gd name="T8" fmla="*/ 0 w 6"/>
                  <a:gd name="T9" fmla="*/ 7 h 8"/>
                  <a:gd name="T10" fmla="*/ 1 w 6"/>
                  <a:gd name="T11" fmla="*/ 6 h 8"/>
                  <a:gd name="T12" fmla="*/ 3 w 6"/>
                  <a:gd name="T13" fmla="*/ 6 h 8"/>
                  <a:gd name="T14" fmla="*/ 4 w 6"/>
                  <a:gd name="T15" fmla="*/ 7 h 8"/>
                  <a:gd name="T16" fmla="*/ 5 w 6"/>
                  <a:gd name="T17" fmla="*/ 7 h 8"/>
                  <a:gd name="T18" fmla="*/ 5 w 6"/>
                  <a:gd name="T19" fmla="*/ 5 h 8"/>
                  <a:gd name="T20" fmla="*/ 4 w 6"/>
                  <a:gd name="T21" fmla="*/ 4 h 8"/>
                  <a:gd name="T22" fmla="*/ 4 w 6"/>
                  <a:gd name="T23" fmla="*/ 2 h 8"/>
                  <a:gd name="T24" fmla="*/ 3 w 6"/>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8">
                    <a:moveTo>
                      <a:pt x="3" y="2"/>
                    </a:moveTo>
                    <a:cubicBezTo>
                      <a:pt x="3" y="1"/>
                      <a:pt x="3" y="0"/>
                      <a:pt x="2" y="0"/>
                    </a:cubicBezTo>
                    <a:cubicBezTo>
                      <a:pt x="1" y="0"/>
                      <a:pt x="0" y="1"/>
                      <a:pt x="0" y="2"/>
                    </a:cubicBezTo>
                    <a:cubicBezTo>
                      <a:pt x="0" y="3"/>
                      <a:pt x="0" y="4"/>
                      <a:pt x="0" y="5"/>
                    </a:cubicBezTo>
                    <a:cubicBezTo>
                      <a:pt x="0" y="5"/>
                      <a:pt x="1" y="7"/>
                      <a:pt x="0" y="7"/>
                    </a:cubicBezTo>
                    <a:cubicBezTo>
                      <a:pt x="0" y="8"/>
                      <a:pt x="0" y="6"/>
                      <a:pt x="1" y="6"/>
                    </a:cubicBezTo>
                    <a:cubicBezTo>
                      <a:pt x="2" y="5"/>
                      <a:pt x="2" y="5"/>
                      <a:pt x="3" y="6"/>
                    </a:cubicBezTo>
                    <a:cubicBezTo>
                      <a:pt x="3" y="7"/>
                      <a:pt x="3" y="7"/>
                      <a:pt x="4" y="7"/>
                    </a:cubicBezTo>
                    <a:cubicBezTo>
                      <a:pt x="5" y="7"/>
                      <a:pt x="5" y="7"/>
                      <a:pt x="5" y="7"/>
                    </a:cubicBezTo>
                    <a:cubicBezTo>
                      <a:pt x="6" y="6"/>
                      <a:pt x="6" y="5"/>
                      <a:pt x="5" y="5"/>
                    </a:cubicBezTo>
                    <a:cubicBezTo>
                      <a:pt x="4" y="4"/>
                      <a:pt x="4" y="4"/>
                      <a:pt x="4" y="4"/>
                    </a:cubicBezTo>
                    <a:cubicBezTo>
                      <a:pt x="5" y="3"/>
                      <a:pt x="5" y="2"/>
                      <a:pt x="4" y="2"/>
                    </a:cubicBezTo>
                    <a:cubicBezTo>
                      <a:pt x="3" y="2"/>
                      <a:pt x="3" y="2"/>
                      <a:pt x="3" y="2"/>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71" name="Freeform 456">
                <a:extLst>
                  <a:ext uri="{FF2B5EF4-FFF2-40B4-BE49-F238E27FC236}">
                    <a16:creationId xmlns:a16="http://schemas.microsoft.com/office/drawing/2014/main" id="{A27E9DAC-5CB9-4B49-B089-AEB9D5CA9421}"/>
                  </a:ext>
                </a:extLst>
              </p:cNvPr>
              <p:cNvSpPr>
                <a:spLocks/>
              </p:cNvSpPr>
              <p:nvPr/>
            </p:nvSpPr>
            <p:spPr bwMode="gray">
              <a:xfrm>
                <a:off x="1712937" y="5445334"/>
                <a:ext cx="14288" cy="11113"/>
              </a:xfrm>
              <a:custGeom>
                <a:avLst/>
                <a:gdLst>
                  <a:gd name="T0" fmla="*/ 2 w 4"/>
                  <a:gd name="T1" fmla="*/ 1 h 3"/>
                  <a:gd name="T2" fmla="*/ 1 w 4"/>
                  <a:gd name="T3" fmla="*/ 2 h 3"/>
                  <a:gd name="T4" fmla="*/ 2 w 4"/>
                  <a:gd name="T5" fmla="*/ 3 h 3"/>
                  <a:gd name="T6" fmla="*/ 3 w 4"/>
                  <a:gd name="T7" fmla="*/ 2 h 3"/>
                  <a:gd name="T8" fmla="*/ 3 w 4"/>
                  <a:gd name="T9" fmla="*/ 0 h 3"/>
                  <a:gd name="T10" fmla="*/ 2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2" y="1"/>
                    </a:moveTo>
                    <a:cubicBezTo>
                      <a:pt x="1" y="1"/>
                      <a:pt x="0" y="2"/>
                      <a:pt x="1" y="2"/>
                    </a:cubicBezTo>
                    <a:cubicBezTo>
                      <a:pt x="1" y="3"/>
                      <a:pt x="2" y="2"/>
                      <a:pt x="2" y="3"/>
                    </a:cubicBezTo>
                    <a:cubicBezTo>
                      <a:pt x="3" y="3"/>
                      <a:pt x="4" y="3"/>
                      <a:pt x="3" y="2"/>
                    </a:cubicBezTo>
                    <a:cubicBezTo>
                      <a:pt x="3" y="1"/>
                      <a:pt x="4" y="0"/>
                      <a:pt x="3" y="0"/>
                    </a:cubicBezTo>
                    <a:cubicBezTo>
                      <a:pt x="3" y="1"/>
                      <a:pt x="2" y="1"/>
                      <a:pt x="2"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72" name="Freeform 457">
                <a:extLst>
                  <a:ext uri="{FF2B5EF4-FFF2-40B4-BE49-F238E27FC236}">
                    <a16:creationId xmlns:a16="http://schemas.microsoft.com/office/drawing/2014/main" id="{9FC40A33-B9FC-4804-9BDB-F4D147D56346}"/>
                  </a:ext>
                </a:extLst>
              </p:cNvPr>
              <p:cNvSpPr>
                <a:spLocks/>
              </p:cNvSpPr>
              <p:nvPr/>
            </p:nvSpPr>
            <p:spPr bwMode="gray">
              <a:xfrm>
                <a:off x="1722462" y="5438984"/>
                <a:ext cx="11113" cy="6350"/>
              </a:xfrm>
              <a:custGeom>
                <a:avLst/>
                <a:gdLst>
                  <a:gd name="T0" fmla="*/ 2 w 3"/>
                  <a:gd name="T1" fmla="*/ 0 h 2"/>
                  <a:gd name="T2" fmla="*/ 0 w 3"/>
                  <a:gd name="T3" fmla="*/ 1 h 2"/>
                  <a:gd name="T4" fmla="*/ 2 w 3"/>
                  <a:gd name="T5" fmla="*/ 2 h 2"/>
                  <a:gd name="T6" fmla="*/ 3 w 3"/>
                  <a:gd name="T7" fmla="*/ 1 h 2"/>
                  <a:gd name="T8" fmla="*/ 3 w 3"/>
                  <a:gd name="T9" fmla="*/ 0 h 2"/>
                  <a:gd name="T10" fmla="*/ 2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2" y="0"/>
                    </a:moveTo>
                    <a:cubicBezTo>
                      <a:pt x="1" y="0"/>
                      <a:pt x="0" y="0"/>
                      <a:pt x="0" y="1"/>
                    </a:cubicBezTo>
                    <a:cubicBezTo>
                      <a:pt x="0" y="2"/>
                      <a:pt x="1" y="1"/>
                      <a:pt x="2" y="2"/>
                    </a:cubicBezTo>
                    <a:cubicBezTo>
                      <a:pt x="3" y="2"/>
                      <a:pt x="3" y="2"/>
                      <a:pt x="3" y="1"/>
                    </a:cubicBezTo>
                    <a:cubicBezTo>
                      <a:pt x="3" y="1"/>
                      <a:pt x="3" y="1"/>
                      <a:pt x="3" y="0"/>
                    </a:cubicBezTo>
                    <a:cubicBezTo>
                      <a:pt x="2" y="0"/>
                      <a:pt x="2" y="0"/>
                      <a:pt x="2"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73" name="Freeform 458">
                <a:extLst>
                  <a:ext uri="{FF2B5EF4-FFF2-40B4-BE49-F238E27FC236}">
                    <a16:creationId xmlns:a16="http://schemas.microsoft.com/office/drawing/2014/main" id="{34FF390E-B919-4107-AB36-16036F473BD2}"/>
                  </a:ext>
                </a:extLst>
              </p:cNvPr>
              <p:cNvSpPr>
                <a:spLocks/>
              </p:cNvSpPr>
              <p:nvPr/>
            </p:nvSpPr>
            <p:spPr bwMode="gray">
              <a:xfrm>
                <a:off x="1730400" y="5462797"/>
                <a:ext cx="22225" cy="30164"/>
              </a:xfrm>
              <a:custGeom>
                <a:avLst/>
                <a:gdLst>
                  <a:gd name="T0" fmla="*/ 4 w 6"/>
                  <a:gd name="T1" fmla="*/ 0 h 8"/>
                  <a:gd name="T2" fmla="*/ 3 w 6"/>
                  <a:gd name="T3" fmla="*/ 1 h 8"/>
                  <a:gd name="T4" fmla="*/ 3 w 6"/>
                  <a:gd name="T5" fmla="*/ 1 h 8"/>
                  <a:gd name="T6" fmla="*/ 2 w 6"/>
                  <a:gd name="T7" fmla="*/ 3 h 8"/>
                  <a:gd name="T8" fmla="*/ 1 w 6"/>
                  <a:gd name="T9" fmla="*/ 2 h 8"/>
                  <a:gd name="T10" fmla="*/ 1 w 6"/>
                  <a:gd name="T11" fmla="*/ 3 h 8"/>
                  <a:gd name="T12" fmla="*/ 1 w 6"/>
                  <a:gd name="T13" fmla="*/ 4 h 8"/>
                  <a:gd name="T14" fmla="*/ 1 w 6"/>
                  <a:gd name="T15" fmla="*/ 5 h 8"/>
                  <a:gd name="T16" fmla="*/ 0 w 6"/>
                  <a:gd name="T17" fmla="*/ 7 h 8"/>
                  <a:gd name="T18" fmla="*/ 1 w 6"/>
                  <a:gd name="T19" fmla="*/ 7 h 8"/>
                  <a:gd name="T20" fmla="*/ 3 w 6"/>
                  <a:gd name="T21" fmla="*/ 5 h 8"/>
                  <a:gd name="T22" fmla="*/ 4 w 6"/>
                  <a:gd name="T23" fmla="*/ 4 h 8"/>
                  <a:gd name="T24" fmla="*/ 4 w 6"/>
                  <a:gd name="T25" fmla="*/ 3 h 8"/>
                  <a:gd name="T26" fmla="*/ 6 w 6"/>
                  <a:gd name="T27" fmla="*/ 2 h 8"/>
                  <a:gd name="T28" fmla="*/ 5 w 6"/>
                  <a:gd name="T29" fmla="*/ 2 h 8"/>
                  <a:gd name="T30" fmla="*/ 4 w 6"/>
                  <a:gd name="T31" fmla="*/ 1 h 8"/>
                  <a:gd name="T32" fmla="*/ 4 w 6"/>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8">
                    <a:moveTo>
                      <a:pt x="4" y="0"/>
                    </a:moveTo>
                    <a:cubicBezTo>
                      <a:pt x="4" y="1"/>
                      <a:pt x="4" y="2"/>
                      <a:pt x="3" y="1"/>
                    </a:cubicBezTo>
                    <a:cubicBezTo>
                      <a:pt x="3" y="1"/>
                      <a:pt x="2" y="0"/>
                      <a:pt x="3" y="1"/>
                    </a:cubicBezTo>
                    <a:cubicBezTo>
                      <a:pt x="3" y="2"/>
                      <a:pt x="3" y="4"/>
                      <a:pt x="2" y="3"/>
                    </a:cubicBezTo>
                    <a:cubicBezTo>
                      <a:pt x="2" y="2"/>
                      <a:pt x="1" y="1"/>
                      <a:pt x="1" y="2"/>
                    </a:cubicBezTo>
                    <a:cubicBezTo>
                      <a:pt x="1" y="3"/>
                      <a:pt x="2" y="3"/>
                      <a:pt x="1" y="3"/>
                    </a:cubicBezTo>
                    <a:cubicBezTo>
                      <a:pt x="0" y="3"/>
                      <a:pt x="0" y="4"/>
                      <a:pt x="1" y="4"/>
                    </a:cubicBezTo>
                    <a:cubicBezTo>
                      <a:pt x="1" y="5"/>
                      <a:pt x="1" y="5"/>
                      <a:pt x="1" y="5"/>
                    </a:cubicBezTo>
                    <a:cubicBezTo>
                      <a:pt x="1" y="6"/>
                      <a:pt x="0" y="6"/>
                      <a:pt x="0" y="7"/>
                    </a:cubicBezTo>
                    <a:cubicBezTo>
                      <a:pt x="0" y="7"/>
                      <a:pt x="0" y="8"/>
                      <a:pt x="1" y="7"/>
                    </a:cubicBezTo>
                    <a:cubicBezTo>
                      <a:pt x="1" y="6"/>
                      <a:pt x="2" y="5"/>
                      <a:pt x="3" y="5"/>
                    </a:cubicBezTo>
                    <a:cubicBezTo>
                      <a:pt x="3" y="5"/>
                      <a:pt x="4" y="4"/>
                      <a:pt x="4" y="4"/>
                    </a:cubicBezTo>
                    <a:cubicBezTo>
                      <a:pt x="4" y="3"/>
                      <a:pt x="4" y="3"/>
                      <a:pt x="4" y="3"/>
                    </a:cubicBezTo>
                    <a:cubicBezTo>
                      <a:pt x="5" y="3"/>
                      <a:pt x="5" y="3"/>
                      <a:pt x="6" y="2"/>
                    </a:cubicBezTo>
                    <a:cubicBezTo>
                      <a:pt x="6" y="1"/>
                      <a:pt x="6" y="1"/>
                      <a:pt x="5" y="2"/>
                    </a:cubicBezTo>
                    <a:cubicBezTo>
                      <a:pt x="5" y="2"/>
                      <a:pt x="4" y="2"/>
                      <a:pt x="4" y="1"/>
                    </a:cubicBezTo>
                    <a:cubicBezTo>
                      <a:pt x="5" y="0"/>
                      <a:pt x="4" y="0"/>
                      <a:pt x="4"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74" name="Freeform 459">
                <a:extLst>
                  <a:ext uri="{FF2B5EF4-FFF2-40B4-BE49-F238E27FC236}">
                    <a16:creationId xmlns:a16="http://schemas.microsoft.com/office/drawing/2014/main" id="{5DB2C032-2D91-4174-845F-FF020416DD3A}"/>
                  </a:ext>
                </a:extLst>
              </p:cNvPr>
              <p:cNvSpPr>
                <a:spLocks/>
              </p:cNvSpPr>
              <p:nvPr/>
            </p:nvSpPr>
            <p:spPr bwMode="gray">
              <a:xfrm>
                <a:off x="1857401" y="5337380"/>
                <a:ext cx="17463" cy="14288"/>
              </a:xfrm>
              <a:custGeom>
                <a:avLst/>
                <a:gdLst>
                  <a:gd name="T0" fmla="*/ 1 w 5"/>
                  <a:gd name="T1" fmla="*/ 1 h 4"/>
                  <a:gd name="T2" fmla="*/ 2 w 5"/>
                  <a:gd name="T3" fmla="*/ 1 h 4"/>
                  <a:gd name="T4" fmla="*/ 4 w 5"/>
                  <a:gd name="T5" fmla="*/ 1 h 4"/>
                  <a:gd name="T6" fmla="*/ 4 w 5"/>
                  <a:gd name="T7" fmla="*/ 2 h 4"/>
                  <a:gd name="T8" fmla="*/ 3 w 5"/>
                  <a:gd name="T9" fmla="*/ 3 h 4"/>
                  <a:gd name="T10" fmla="*/ 1 w 5"/>
                  <a:gd name="T11" fmla="*/ 2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cubicBezTo>
                      <a:pt x="1" y="1"/>
                      <a:pt x="2" y="1"/>
                      <a:pt x="2" y="1"/>
                    </a:cubicBezTo>
                    <a:cubicBezTo>
                      <a:pt x="3" y="0"/>
                      <a:pt x="3" y="1"/>
                      <a:pt x="4" y="1"/>
                    </a:cubicBezTo>
                    <a:cubicBezTo>
                      <a:pt x="4" y="1"/>
                      <a:pt x="5" y="1"/>
                      <a:pt x="4" y="2"/>
                    </a:cubicBezTo>
                    <a:cubicBezTo>
                      <a:pt x="4" y="3"/>
                      <a:pt x="4" y="4"/>
                      <a:pt x="3" y="3"/>
                    </a:cubicBezTo>
                    <a:cubicBezTo>
                      <a:pt x="2" y="3"/>
                      <a:pt x="1" y="2"/>
                      <a:pt x="1" y="2"/>
                    </a:cubicBezTo>
                    <a:cubicBezTo>
                      <a:pt x="0" y="2"/>
                      <a:pt x="0" y="1"/>
                      <a:pt x="1"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75" name="Freeform 460">
                <a:extLst>
                  <a:ext uri="{FF2B5EF4-FFF2-40B4-BE49-F238E27FC236}">
                    <a16:creationId xmlns:a16="http://schemas.microsoft.com/office/drawing/2014/main" id="{D0AA7134-AEB4-4D7D-ADBE-A807E60C4759}"/>
                  </a:ext>
                </a:extLst>
              </p:cNvPr>
              <p:cNvSpPr>
                <a:spLocks/>
              </p:cNvSpPr>
              <p:nvPr/>
            </p:nvSpPr>
            <p:spPr bwMode="gray">
              <a:xfrm>
                <a:off x="2036791" y="5340555"/>
                <a:ext cx="19050" cy="25401"/>
              </a:xfrm>
              <a:custGeom>
                <a:avLst/>
                <a:gdLst>
                  <a:gd name="T0" fmla="*/ 2 w 5"/>
                  <a:gd name="T1" fmla="*/ 2 h 7"/>
                  <a:gd name="T2" fmla="*/ 0 w 5"/>
                  <a:gd name="T3" fmla="*/ 5 h 7"/>
                  <a:gd name="T4" fmla="*/ 2 w 5"/>
                  <a:gd name="T5" fmla="*/ 6 h 7"/>
                  <a:gd name="T6" fmla="*/ 3 w 5"/>
                  <a:gd name="T7" fmla="*/ 4 h 7"/>
                  <a:gd name="T8" fmla="*/ 5 w 5"/>
                  <a:gd name="T9" fmla="*/ 3 h 7"/>
                  <a:gd name="T10" fmla="*/ 4 w 5"/>
                  <a:gd name="T11" fmla="*/ 1 h 7"/>
                  <a:gd name="T12" fmla="*/ 3 w 5"/>
                  <a:gd name="T13" fmla="*/ 1 h 7"/>
                  <a:gd name="T14" fmla="*/ 2 w 5"/>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2" y="2"/>
                    </a:moveTo>
                    <a:cubicBezTo>
                      <a:pt x="1" y="4"/>
                      <a:pt x="0" y="5"/>
                      <a:pt x="0" y="5"/>
                    </a:cubicBezTo>
                    <a:cubicBezTo>
                      <a:pt x="0" y="6"/>
                      <a:pt x="1" y="7"/>
                      <a:pt x="2" y="6"/>
                    </a:cubicBezTo>
                    <a:cubicBezTo>
                      <a:pt x="2" y="5"/>
                      <a:pt x="2" y="4"/>
                      <a:pt x="3" y="4"/>
                    </a:cubicBezTo>
                    <a:cubicBezTo>
                      <a:pt x="4" y="4"/>
                      <a:pt x="5" y="3"/>
                      <a:pt x="5" y="3"/>
                    </a:cubicBezTo>
                    <a:cubicBezTo>
                      <a:pt x="4" y="2"/>
                      <a:pt x="4" y="2"/>
                      <a:pt x="4" y="1"/>
                    </a:cubicBezTo>
                    <a:cubicBezTo>
                      <a:pt x="4" y="0"/>
                      <a:pt x="4" y="1"/>
                      <a:pt x="3" y="1"/>
                    </a:cubicBezTo>
                    <a:cubicBezTo>
                      <a:pt x="2" y="2"/>
                      <a:pt x="2" y="2"/>
                      <a:pt x="2" y="2"/>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76" name="Freeform 461">
                <a:extLst>
                  <a:ext uri="{FF2B5EF4-FFF2-40B4-BE49-F238E27FC236}">
                    <a16:creationId xmlns:a16="http://schemas.microsoft.com/office/drawing/2014/main" id="{B65961FC-E1AF-4C4E-AAF5-DC29ABD2D8D8}"/>
                  </a:ext>
                </a:extLst>
              </p:cNvPr>
              <p:cNvSpPr>
                <a:spLocks/>
              </p:cNvSpPr>
              <p:nvPr/>
            </p:nvSpPr>
            <p:spPr bwMode="gray">
              <a:xfrm>
                <a:off x="2059016" y="5340555"/>
                <a:ext cx="17463" cy="14288"/>
              </a:xfrm>
              <a:custGeom>
                <a:avLst/>
                <a:gdLst>
                  <a:gd name="T0" fmla="*/ 2 w 5"/>
                  <a:gd name="T1" fmla="*/ 1 h 4"/>
                  <a:gd name="T2" fmla="*/ 1 w 5"/>
                  <a:gd name="T3" fmla="*/ 3 h 4"/>
                  <a:gd name="T4" fmla="*/ 3 w 5"/>
                  <a:gd name="T5" fmla="*/ 4 h 4"/>
                  <a:gd name="T6" fmla="*/ 5 w 5"/>
                  <a:gd name="T7" fmla="*/ 2 h 4"/>
                  <a:gd name="T8" fmla="*/ 4 w 5"/>
                  <a:gd name="T9" fmla="*/ 0 h 4"/>
                  <a:gd name="T10" fmla="*/ 2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2" y="1"/>
                    </a:moveTo>
                    <a:cubicBezTo>
                      <a:pt x="1" y="1"/>
                      <a:pt x="0" y="2"/>
                      <a:pt x="1" y="3"/>
                    </a:cubicBezTo>
                    <a:cubicBezTo>
                      <a:pt x="1" y="3"/>
                      <a:pt x="2" y="4"/>
                      <a:pt x="3" y="4"/>
                    </a:cubicBezTo>
                    <a:cubicBezTo>
                      <a:pt x="4" y="3"/>
                      <a:pt x="5" y="3"/>
                      <a:pt x="5" y="2"/>
                    </a:cubicBezTo>
                    <a:cubicBezTo>
                      <a:pt x="5" y="1"/>
                      <a:pt x="5" y="0"/>
                      <a:pt x="4" y="0"/>
                    </a:cubicBezTo>
                    <a:cubicBezTo>
                      <a:pt x="3" y="1"/>
                      <a:pt x="2" y="1"/>
                      <a:pt x="2"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77" name="Freeform 462">
                <a:extLst>
                  <a:ext uri="{FF2B5EF4-FFF2-40B4-BE49-F238E27FC236}">
                    <a16:creationId xmlns:a16="http://schemas.microsoft.com/office/drawing/2014/main" id="{E0A590B9-1DB9-4A8F-9EE2-2C90323FE663}"/>
                  </a:ext>
                </a:extLst>
              </p:cNvPr>
              <p:cNvSpPr>
                <a:spLocks/>
              </p:cNvSpPr>
              <p:nvPr/>
            </p:nvSpPr>
            <p:spPr bwMode="gray">
              <a:xfrm>
                <a:off x="2076479" y="5343730"/>
                <a:ext cx="11113" cy="11113"/>
              </a:xfrm>
              <a:custGeom>
                <a:avLst/>
                <a:gdLst>
                  <a:gd name="T0" fmla="*/ 1 w 3"/>
                  <a:gd name="T1" fmla="*/ 1 h 3"/>
                  <a:gd name="T2" fmla="*/ 3 w 3"/>
                  <a:gd name="T3" fmla="*/ 1 h 3"/>
                  <a:gd name="T4" fmla="*/ 2 w 3"/>
                  <a:gd name="T5" fmla="*/ 2 h 3"/>
                  <a:gd name="T6" fmla="*/ 0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2" y="1"/>
                      <a:pt x="3" y="0"/>
                      <a:pt x="3" y="1"/>
                    </a:cubicBezTo>
                    <a:cubicBezTo>
                      <a:pt x="3" y="2"/>
                      <a:pt x="3" y="2"/>
                      <a:pt x="2" y="2"/>
                    </a:cubicBezTo>
                    <a:cubicBezTo>
                      <a:pt x="0" y="2"/>
                      <a:pt x="0" y="3"/>
                      <a:pt x="0" y="2"/>
                    </a:cubicBezTo>
                    <a:cubicBezTo>
                      <a:pt x="0" y="1"/>
                      <a:pt x="1" y="1"/>
                      <a:pt x="1"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78" name="Freeform 463">
                <a:extLst>
                  <a:ext uri="{FF2B5EF4-FFF2-40B4-BE49-F238E27FC236}">
                    <a16:creationId xmlns:a16="http://schemas.microsoft.com/office/drawing/2014/main" id="{1CB74E94-7FB5-431A-AE42-7EBDCCC4D11C}"/>
                  </a:ext>
                </a:extLst>
              </p:cNvPr>
              <p:cNvSpPr>
                <a:spLocks/>
              </p:cNvSpPr>
              <p:nvPr/>
            </p:nvSpPr>
            <p:spPr bwMode="gray">
              <a:xfrm>
                <a:off x="2036791" y="5204025"/>
                <a:ext cx="141289" cy="125417"/>
              </a:xfrm>
              <a:custGeom>
                <a:avLst/>
                <a:gdLst>
                  <a:gd name="T0" fmla="*/ 2 w 39"/>
                  <a:gd name="T1" fmla="*/ 20 h 35"/>
                  <a:gd name="T2" fmla="*/ 2 w 39"/>
                  <a:gd name="T3" fmla="*/ 17 h 35"/>
                  <a:gd name="T4" fmla="*/ 4 w 39"/>
                  <a:gd name="T5" fmla="*/ 13 h 35"/>
                  <a:gd name="T6" fmla="*/ 10 w 39"/>
                  <a:gd name="T7" fmla="*/ 10 h 35"/>
                  <a:gd name="T8" fmla="*/ 11 w 39"/>
                  <a:gd name="T9" fmla="*/ 13 h 35"/>
                  <a:gd name="T10" fmla="*/ 14 w 39"/>
                  <a:gd name="T11" fmla="*/ 17 h 35"/>
                  <a:gd name="T12" fmla="*/ 15 w 39"/>
                  <a:gd name="T13" fmla="*/ 17 h 35"/>
                  <a:gd name="T14" fmla="*/ 16 w 39"/>
                  <a:gd name="T15" fmla="*/ 13 h 35"/>
                  <a:gd name="T16" fmla="*/ 17 w 39"/>
                  <a:gd name="T17" fmla="*/ 10 h 35"/>
                  <a:gd name="T18" fmla="*/ 17 w 39"/>
                  <a:gd name="T19" fmla="*/ 8 h 35"/>
                  <a:gd name="T20" fmla="*/ 14 w 39"/>
                  <a:gd name="T21" fmla="*/ 8 h 35"/>
                  <a:gd name="T22" fmla="*/ 16 w 39"/>
                  <a:gd name="T23" fmla="*/ 3 h 35"/>
                  <a:gd name="T24" fmla="*/ 19 w 39"/>
                  <a:gd name="T25" fmla="*/ 9 h 35"/>
                  <a:gd name="T26" fmla="*/ 20 w 39"/>
                  <a:gd name="T27" fmla="*/ 7 h 35"/>
                  <a:gd name="T28" fmla="*/ 20 w 39"/>
                  <a:gd name="T29" fmla="*/ 5 h 35"/>
                  <a:gd name="T30" fmla="*/ 24 w 39"/>
                  <a:gd name="T31" fmla="*/ 6 h 35"/>
                  <a:gd name="T32" fmla="*/ 19 w 39"/>
                  <a:gd name="T33" fmla="*/ 2 h 35"/>
                  <a:gd name="T34" fmla="*/ 25 w 39"/>
                  <a:gd name="T35" fmla="*/ 4 h 35"/>
                  <a:gd name="T36" fmla="*/ 23 w 39"/>
                  <a:gd name="T37" fmla="*/ 1 h 35"/>
                  <a:gd name="T38" fmla="*/ 28 w 39"/>
                  <a:gd name="T39" fmla="*/ 2 h 35"/>
                  <a:gd name="T40" fmla="*/ 28 w 39"/>
                  <a:gd name="T41" fmla="*/ 7 h 35"/>
                  <a:gd name="T42" fmla="*/ 31 w 39"/>
                  <a:gd name="T43" fmla="*/ 5 h 35"/>
                  <a:gd name="T44" fmla="*/ 34 w 39"/>
                  <a:gd name="T45" fmla="*/ 2 h 35"/>
                  <a:gd name="T46" fmla="*/ 36 w 39"/>
                  <a:gd name="T47" fmla="*/ 3 h 35"/>
                  <a:gd name="T48" fmla="*/ 35 w 39"/>
                  <a:gd name="T49" fmla="*/ 6 h 35"/>
                  <a:gd name="T50" fmla="*/ 35 w 39"/>
                  <a:gd name="T51" fmla="*/ 9 h 35"/>
                  <a:gd name="T52" fmla="*/ 39 w 39"/>
                  <a:gd name="T53" fmla="*/ 10 h 35"/>
                  <a:gd name="T54" fmla="*/ 36 w 39"/>
                  <a:gd name="T55" fmla="*/ 16 h 35"/>
                  <a:gd name="T56" fmla="*/ 33 w 39"/>
                  <a:gd name="T57" fmla="*/ 15 h 35"/>
                  <a:gd name="T58" fmla="*/ 29 w 39"/>
                  <a:gd name="T59" fmla="*/ 14 h 35"/>
                  <a:gd name="T60" fmla="*/ 30 w 39"/>
                  <a:gd name="T61" fmla="*/ 15 h 35"/>
                  <a:gd name="T62" fmla="*/ 32 w 39"/>
                  <a:gd name="T63" fmla="*/ 19 h 35"/>
                  <a:gd name="T64" fmla="*/ 29 w 39"/>
                  <a:gd name="T65" fmla="*/ 20 h 35"/>
                  <a:gd name="T66" fmla="*/ 25 w 39"/>
                  <a:gd name="T67" fmla="*/ 18 h 35"/>
                  <a:gd name="T68" fmla="*/ 27 w 39"/>
                  <a:gd name="T69" fmla="*/ 21 h 35"/>
                  <a:gd name="T70" fmla="*/ 24 w 39"/>
                  <a:gd name="T71" fmla="*/ 23 h 35"/>
                  <a:gd name="T72" fmla="*/ 29 w 39"/>
                  <a:gd name="T73" fmla="*/ 23 h 35"/>
                  <a:gd name="T74" fmla="*/ 24 w 39"/>
                  <a:gd name="T75" fmla="*/ 26 h 35"/>
                  <a:gd name="T76" fmla="*/ 22 w 39"/>
                  <a:gd name="T77" fmla="*/ 24 h 35"/>
                  <a:gd name="T78" fmla="*/ 21 w 39"/>
                  <a:gd name="T79" fmla="*/ 24 h 35"/>
                  <a:gd name="T80" fmla="*/ 19 w 39"/>
                  <a:gd name="T81" fmla="*/ 25 h 35"/>
                  <a:gd name="T82" fmla="*/ 17 w 39"/>
                  <a:gd name="T83" fmla="*/ 26 h 35"/>
                  <a:gd name="T84" fmla="*/ 17 w 39"/>
                  <a:gd name="T85" fmla="*/ 30 h 35"/>
                  <a:gd name="T86" fmla="*/ 14 w 39"/>
                  <a:gd name="T87" fmla="*/ 33 h 35"/>
                  <a:gd name="T88" fmla="*/ 10 w 39"/>
                  <a:gd name="T89" fmla="*/ 34 h 35"/>
                  <a:gd name="T90" fmla="*/ 14 w 39"/>
                  <a:gd name="T91" fmla="*/ 29 h 35"/>
                  <a:gd name="T92" fmla="*/ 13 w 39"/>
                  <a:gd name="T93" fmla="*/ 27 h 35"/>
                  <a:gd name="T94" fmla="*/ 14 w 39"/>
                  <a:gd name="T95" fmla="*/ 24 h 35"/>
                  <a:gd name="T96" fmla="*/ 10 w 39"/>
                  <a:gd name="T97" fmla="*/ 27 h 35"/>
                  <a:gd name="T98" fmla="*/ 9 w 39"/>
                  <a:gd name="T99" fmla="*/ 30 h 35"/>
                  <a:gd name="T100" fmla="*/ 7 w 39"/>
                  <a:gd name="T101"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35">
                    <a:moveTo>
                      <a:pt x="4" y="25"/>
                    </a:moveTo>
                    <a:cubicBezTo>
                      <a:pt x="4" y="23"/>
                      <a:pt x="4" y="21"/>
                      <a:pt x="3" y="21"/>
                    </a:cubicBezTo>
                    <a:cubicBezTo>
                      <a:pt x="3" y="20"/>
                      <a:pt x="2" y="20"/>
                      <a:pt x="2" y="20"/>
                    </a:cubicBezTo>
                    <a:cubicBezTo>
                      <a:pt x="1" y="20"/>
                      <a:pt x="1" y="19"/>
                      <a:pt x="1" y="19"/>
                    </a:cubicBezTo>
                    <a:cubicBezTo>
                      <a:pt x="1" y="18"/>
                      <a:pt x="0" y="18"/>
                      <a:pt x="1" y="18"/>
                    </a:cubicBezTo>
                    <a:cubicBezTo>
                      <a:pt x="1" y="18"/>
                      <a:pt x="2" y="18"/>
                      <a:pt x="2" y="17"/>
                    </a:cubicBezTo>
                    <a:cubicBezTo>
                      <a:pt x="2" y="16"/>
                      <a:pt x="2" y="16"/>
                      <a:pt x="2" y="15"/>
                    </a:cubicBezTo>
                    <a:cubicBezTo>
                      <a:pt x="2" y="14"/>
                      <a:pt x="3" y="13"/>
                      <a:pt x="3" y="13"/>
                    </a:cubicBezTo>
                    <a:cubicBezTo>
                      <a:pt x="4" y="13"/>
                      <a:pt x="4" y="14"/>
                      <a:pt x="4" y="13"/>
                    </a:cubicBezTo>
                    <a:cubicBezTo>
                      <a:pt x="4" y="12"/>
                      <a:pt x="4" y="12"/>
                      <a:pt x="5" y="12"/>
                    </a:cubicBezTo>
                    <a:cubicBezTo>
                      <a:pt x="6" y="12"/>
                      <a:pt x="7" y="11"/>
                      <a:pt x="7" y="10"/>
                    </a:cubicBezTo>
                    <a:cubicBezTo>
                      <a:pt x="7" y="10"/>
                      <a:pt x="9" y="10"/>
                      <a:pt x="10" y="10"/>
                    </a:cubicBezTo>
                    <a:cubicBezTo>
                      <a:pt x="10" y="10"/>
                      <a:pt x="11" y="9"/>
                      <a:pt x="12" y="10"/>
                    </a:cubicBezTo>
                    <a:cubicBezTo>
                      <a:pt x="12" y="11"/>
                      <a:pt x="12" y="12"/>
                      <a:pt x="12" y="12"/>
                    </a:cubicBezTo>
                    <a:cubicBezTo>
                      <a:pt x="12" y="13"/>
                      <a:pt x="11" y="13"/>
                      <a:pt x="11" y="13"/>
                    </a:cubicBezTo>
                    <a:cubicBezTo>
                      <a:pt x="11" y="13"/>
                      <a:pt x="13" y="13"/>
                      <a:pt x="13" y="14"/>
                    </a:cubicBezTo>
                    <a:cubicBezTo>
                      <a:pt x="13" y="14"/>
                      <a:pt x="14" y="15"/>
                      <a:pt x="14" y="16"/>
                    </a:cubicBezTo>
                    <a:cubicBezTo>
                      <a:pt x="14" y="16"/>
                      <a:pt x="14" y="16"/>
                      <a:pt x="14" y="17"/>
                    </a:cubicBezTo>
                    <a:cubicBezTo>
                      <a:pt x="15" y="18"/>
                      <a:pt x="15" y="19"/>
                      <a:pt x="15" y="19"/>
                    </a:cubicBezTo>
                    <a:cubicBezTo>
                      <a:pt x="15" y="19"/>
                      <a:pt x="16" y="20"/>
                      <a:pt x="16" y="20"/>
                    </a:cubicBezTo>
                    <a:cubicBezTo>
                      <a:pt x="16" y="20"/>
                      <a:pt x="16" y="18"/>
                      <a:pt x="15" y="17"/>
                    </a:cubicBezTo>
                    <a:cubicBezTo>
                      <a:pt x="15" y="16"/>
                      <a:pt x="15" y="15"/>
                      <a:pt x="15" y="14"/>
                    </a:cubicBezTo>
                    <a:cubicBezTo>
                      <a:pt x="14" y="13"/>
                      <a:pt x="14" y="12"/>
                      <a:pt x="14" y="12"/>
                    </a:cubicBezTo>
                    <a:cubicBezTo>
                      <a:pt x="15" y="13"/>
                      <a:pt x="16" y="14"/>
                      <a:pt x="16" y="13"/>
                    </a:cubicBezTo>
                    <a:cubicBezTo>
                      <a:pt x="17" y="13"/>
                      <a:pt x="17" y="13"/>
                      <a:pt x="16" y="12"/>
                    </a:cubicBezTo>
                    <a:cubicBezTo>
                      <a:pt x="15" y="12"/>
                      <a:pt x="13" y="10"/>
                      <a:pt x="14" y="10"/>
                    </a:cubicBezTo>
                    <a:cubicBezTo>
                      <a:pt x="15" y="10"/>
                      <a:pt x="16" y="10"/>
                      <a:pt x="17" y="10"/>
                    </a:cubicBezTo>
                    <a:cubicBezTo>
                      <a:pt x="17" y="11"/>
                      <a:pt x="18" y="12"/>
                      <a:pt x="18" y="11"/>
                    </a:cubicBezTo>
                    <a:cubicBezTo>
                      <a:pt x="18" y="11"/>
                      <a:pt x="19" y="11"/>
                      <a:pt x="18" y="10"/>
                    </a:cubicBezTo>
                    <a:cubicBezTo>
                      <a:pt x="17" y="9"/>
                      <a:pt x="17" y="9"/>
                      <a:pt x="17" y="8"/>
                    </a:cubicBezTo>
                    <a:cubicBezTo>
                      <a:pt x="17" y="8"/>
                      <a:pt x="16" y="6"/>
                      <a:pt x="16" y="8"/>
                    </a:cubicBezTo>
                    <a:cubicBezTo>
                      <a:pt x="16" y="9"/>
                      <a:pt x="16" y="9"/>
                      <a:pt x="15" y="9"/>
                    </a:cubicBezTo>
                    <a:cubicBezTo>
                      <a:pt x="15" y="8"/>
                      <a:pt x="14" y="8"/>
                      <a:pt x="14" y="8"/>
                    </a:cubicBezTo>
                    <a:cubicBezTo>
                      <a:pt x="13" y="8"/>
                      <a:pt x="13" y="8"/>
                      <a:pt x="13" y="7"/>
                    </a:cubicBezTo>
                    <a:cubicBezTo>
                      <a:pt x="13" y="6"/>
                      <a:pt x="13" y="5"/>
                      <a:pt x="14" y="5"/>
                    </a:cubicBezTo>
                    <a:cubicBezTo>
                      <a:pt x="14" y="4"/>
                      <a:pt x="15" y="3"/>
                      <a:pt x="16" y="3"/>
                    </a:cubicBezTo>
                    <a:cubicBezTo>
                      <a:pt x="17" y="3"/>
                      <a:pt x="17" y="4"/>
                      <a:pt x="17" y="4"/>
                    </a:cubicBezTo>
                    <a:cubicBezTo>
                      <a:pt x="18" y="5"/>
                      <a:pt x="19" y="5"/>
                      <a:pt x="18" y="6"/>
                    </a:cubicBezTo>
                    <a:cubicBezTo>
                      <a:pt x="18" y="7"/>
                      <a:pt x="19" y="8"/>
                      <a:pt x="19" y="9"/>
                    </a:cubicBezTo>
                    <a:cubicBezTo>
                      <a:pt x="19" y="10"/>
                      <a:pt x="19" y="11"/>
                      <a:pt x="20" y="10"/>
                    </a:cubicBezTo>
                    <a:cubicBezTo>
                      <a:pt x="20" y="9"/>
                      <a:pt x="20" y="8"/>
                      <a:pt x="20" y="7"/>
                    </a:cubicBezTo>
                    <a:cubicBezTo>
                      <a:pt x="19" y="7"/>
                      <a:pt x="20" y="6"/>
                      <a:pt x="20" y="7"/>
                    </a:cubicBezTo>
                    <a:cubicBezTo>
                      <a:pt x="21" y="8"/>
                      <a:pt x="21" y="8"/>
                      <a:pt x="22" y="8"/>
                    </a:cubicBezTo>
                    <a:cubicBezTo>
                      <a:pt x="22" y="8"/>
                      <a:pt x="23" y="7"/>
                      <a:pt x="22" y="7"/>
                    </a:cubicBezTo>
                    <a:cubicBezTo>
                      <a:pt x="21" y="6"/>
                      <a:pt x="19" y="4"/>
                      <a:pt x="20" y="5"/>
                    </a:cubicBezTo>
                    <a:cubicBezTo>
                      <a:pt x="21" y="5"/>
                      <a:pt x="22" y="6"/>
                      <a:pt x="23" y="6"/>
                    </a:cubicBezTo>
                    <a:cubicBezTo>
                      <a:pt x="23" y="6"/>
                      <a:pt x="23" y="7"/>
                      <a:pt x="23" y="7"/>
                    </a:cubicBezTo>
                    <a:cubicBezTo>
                      <a:pt x="24" y="8"/>
                      <a:pt x="24" y="7"/>
                      <a:pt x="24" y="6"/>
                    </a:cubicBezTo>
                    <a:cubicBezTo>
                      <a:pt x="23" y="5"/>
                      <a:pt x="23" y="5"/>
                      <a:pt x="22" y="5"/>
                    </a:cubicBezTo>
                    <a:cubicBezTo>
                      <a:pt x="22" y="4"/>
                      <a:pt x="21" y="4"/>
                      <a:pt x="20" y="3"/>
                    </a:cubicBezTo>
                    <a:cubicBezTo>
                      <a:pt x="20" y="3"/>
                      <a:pt x="18" y="2"/>
                      <a:pt x="19" y="2"/>
                    </a:cubicBezTo>
                    <a:cubicBezTo>
                      <a:pt x="19" y="1"/>
                      <a:pt x="20" y="1"/>
                      <a:pt x="21" y="2"/>
                    </a:cubicBezTo>
                    <a:cubicBezTo>
                      <a:pt x="22" y="2"/>
                      <a:pt x="23" y="4"/>
                      <a:pt x="23" y="4"/>
                    </a:cubicBezTo>
                    <a:cubicBezTo>
                      <a:pt x="24" y="4"/>
                      <a:pt x="24" y="4"/>
                      <a:pt x="25" y="4"/>
                    </a:cubicBezTo>
                    <a:cubicBezTo>
                      <a:pt x="25" y="4"/>
                      <a:pt x="25" y="3"/>
                      <a:pt x="24" y="3"/>
                    </a:cubicBezTo>
                    <a:cubicBezTo>
                      <a:pt x="24" y="2"/>
                      <a:pt x="23" y="2"/>
                      <a:pt x="22" y="1"/>
                    </a:cubicBezTo>
                    <a:cubicBezTo>
                      <a:pt x="22" y="1"/>
                      <a:pt x="23" y="0"/>
                      <a:pt x="23" y="1"/>
                    </a:cubicBezTo>
                    <a:cubicBezTo>
                      <a:pt x="24" y="1"/>
                      <a:pt x="26" y="2"/>
                      <a:pt x="26" y="2"/>
                    </a:cubicBezTo>
                    <a:cubicBezTo>
                      <a:pt x="26" y="3"/>
                      <a:pt x="27" y="3"/>
                      <a:pt x="27" y="2"/>
                    </a:cubicBezTo>
                    <a:cubicBezTo>
                      <a:pt x="27" y="2"/>
                      <a:pt x="27" y="2"/>
                      <a:pt x="28" y="2"/>
                    </a:cubicBezTo>
                    <a:cubicBezTo>
                      <a:pt x="29" y="2"/>
                      <a:pt x="30" y="2"/>
                      <a:pt x="30" y="3"/>
                    </a:cubicBezTo>
                    <a:cubicBezTo>
                      <a:pt x="29" y="4"/>
                      <a:pt x="28" y="4"/>
                      <a:pt x="28" y="5"/>
                    </a:cubicBezTo>
                    <a:cubicBezTo>
                      <a:pt x="28" y="6"/>
                      <a:pt x="27" y="7"/>
                      <a:pt x="28" y="7"/>
                    </a:cubicBezTo>
                    <a:cubicBezTo>
                      <a:pt x="28" y="7"/>
                      <a:pt x="29" y="8"/>
                      <a:pt x="29" y="7"/>
                    </a:cubicBezTo>
                    <a:cubicBezTo>
                      <a:pt x="29" y="6"/>
                      <a:pt x="29" y="4"/>
                      <a:pt x="29" y="4"/>
                    </a:cubicBezTo>
                    <a:cubicBezTo>
                      <a:pt x="30" y="4"/>
                      <a:pt x="30" y="5"/>
                      <a:pt x="31" y="5"/>
                    </a:cubicBezTo>
                    <a:cubicBezTo>
                      <a:pt x="31" y="4"/>
                      <a:pt x="32" y="3"/>
                      <a:pt x="32" y="3"/>
                    </a:cubicBezTo>
                    <a:cubicBezTo>
                      <a:pt x="32" y="2"/>
                      <a:pt x="32" y="2"/>
                      <a:pt x="33" y="2"/>
                    </a:cubicBezTo>
                    <a:cubicBezTo>
                      <a:pt x="33" y="2"/>
                      <a:pt x="34" y="3"/>
                      <a:pt x="34" y="2"/>
                    </a:cubicBezTo>
                    <a:cubicBezTo>
                      <a:pt x="34" y="1"/>
                      <a:pt x="35" y="1"/>
                      <a:pt x="35" y="1"/>
                    </a:cubicBezTo>
                    <a:cubicBezTo>
                      <a:pt x="35" y="1"/>
                      <a:pt x="36" y="2"/>
                      <a:pt x="36" y="2"/>
                    </a:cubicBezTo>
                    <a:cubicBezTo>
                      <a:pt x="37" y="2"/>
                      <a:pt x="38" y="3"/>
                      <a:pt x="36" y="3"/>
                    </a:cubicBezTo>
                    <a:cubicBezTo>
                      <a:pt x="35" y="3"/>
                      <a:pt x="34" y="3"/>
                      <a:pt x="34" y="3"/>
                    </a:cubicBezTo>
                    <a:cubicBezTo>
                      <a:pt x="35" y="4"/>
                      <a:pt x="35" y="4"/>
                      <a:pt x="36" y="5"/>
                    </a:cubicBezTo>
                    <a:cubicBezTo>
                      <a:pt x="36" y="5"/>
                      <a:pt x="35" y="6"/>
                      <a:pt x="35" y="6"/>
                    </a:cubicBezTo>
                    <a:cubicBezTo>
                      <a:pt x="34" y="7"/>
                      <a:pt x="33" y="8"/>
                      <a:pt x="33" y="8"/>
                    </a:cubicBezTo>
                    <a:cubicBezTo>
                      <a:pt x="33" y="8"/>
                      <a:pt x="35" y="7"/>
                      <a:pt x="34" y="8"/>
                    </a:cubicBezTo>
                    <a:cubicBezTo>
                      <a:pt x="34" y="9"/>
                      <a:pt x="34" y="9"/>
                      <a:pt x="35" y="9"/>
                    </a:cubicBezTo>
                    <a:cubicBezTo>
                      <a:pt x="36" y="9"/>
                      <a:pt x="35" y="10"/>
                      <a:pt x="35" y="10"/>
                    </a:cubicBezTo>
                    <a:cubicBezTo>
                      <a:pt x="35" y="10"/>
                      <a:pt x="36" y="11"/>
                      <a:pt x="37" y="10"/>
                    </a:cubicBezTo>
                    <a:cubicBezTo>
                      <a:pt x="37" y="10"/>
                      <a:pt x="38" y="10"/>
                      <a:pt x="39" y="10"/>
                    </a:cubicBezTo>
                    <a:cubicBezTo>
                      <a:pt x="39" y="10"/>
                      <a:pt x="39" y="11"/>
                      <a:pt x="38" y="12"/>
                    </a:cubicBezTo>
                    <a:cubicBezTo>
                      <a:pt x="38" y="12"/>
                      <a:pt x="37" y="14"/>
                      <a:pt x="37" y="14"/>
                    </a:cubicBezTo>
                    <a:cubicBezTo>
                      <a:pt x="37" y="15"/>
                      <a:pt x="37" y="16"/>
                      <a:pt x="36" y="16"/>
                    </a:cubicBezTo>
                    <a:cubicBezTo>
                      <a:pt x="35" y="16"/>
                      <a:pt x="35" y="15"/>
                      <a:pt x="35" y="15"/>
                    </a:cubicBezTo>
                    <a:cubicBezTo>
                      <a:pt x="35" y="14"/>
                      <a:pt x="34" y="15"/>
                      <a:pt x="34" y="15"/>
                    </a:cubicBezTo>
                    <a:cubicBezTo>
                      <a:pt x="34" y="15"/>
                      <a:pt x="33" y="15"/>
                      <a:pt x="33" y="15"/>
                    </a:cubicBezTo>
                    <a:cubicBezTo>
                      <a:pt x="33" y="15"/>
                      <a:pt x="32" y="15"/>
                      <a:pt x="32" y="14"/>
                    </a:cubicBezTo>
                    <a:cubicBezTo>
                      <a:pt x="31" y="14"/>
                      <a:pt x="31" y="14"/>
                      <a:pt x="30" y="14"/>
                    </a:cubicBezTo>
                    <a:cubicBezTo>
                      <a:pt x="30" y="14"/>
                      <a:pt x="30" y="14"/>
                      <a:pt x="29" y="14"/>
                    </a:cubicBezTo>
                    <a:cubicBezTo>
                      <a:pt x="29" y="13"/>
                      <a:pt x="29" y="14"/>
                      <a:pt x="28" y="14"/>
                    </a:cubicBezTo>
                    <a:cubicBezTo>
                      <a:pt x="27" y="14"/>
                      <a:pt x="26" y="15"/>
                      <a:pt x="27" y="15"/>
                    </a:cubicBezTo>
                    <a:cubicBezTo>
                      <a:pt x="28" y="15"/>
                      <a:pt x="30" y="15"/>
                      <a:pt x="30" y="15"/>
                    </a:cubicBezTo>
                    <a:cubicBezTo>
                      <a:pt x="30" y="16"/>
                      <a:pt x="31" y="16"/>
                      <a:pt x="32" y="16"/>
                    </a:cubicBezTo>
                    <a:cubicBezTo>
                      <a:pt x="33" y="17"/>
                      <a:pt x="33" y="17"/>
                      <a:pt x="32" y="18"/>
                    </a:cubicBezTo>
                    <a:cubicBezTo>
                      <a:pt x="32" y="18"/>
                      <a:pt x="32" y="19"/>
                      <a:pt x="32" y="19"/>
                    </a:cubicBezTo>
                    <a:cubicBezTo>
                      <a:pt x="32" y="19"/>
                      <a:pt x="32" y="20"/>
                      <a:pt x="31" y="20"/>
                    </a:cubicBezTo>
                    <a:cubicBezTo>
                      <a:pt x="31" y="19"/>
                      <a:pt x="30" y="19"/>
                      <a:pt x="30" y="20"/>
                    </a:cubicBezTo>
                    <a:cubicBezTo>
                      <a:pt x="30" y="20"/>
                      <a:pt x="29" y="20"/>
                      <a:pt x="29" y="20"/>
                    </a:cubicBezTo>
                    <a:cubicBezTo>
                      <a:pt x="28" y="19"/>
                      <a:pt x="28" y="18"/>
                      <a:pt x="28" y="18"/>
                    </a:cubicBezTo>
                    <a:cubicBezTo>
                      <a:pt x="27" y="18"/>
                      <a:pt x="26" y="19"/>
                      <a:pt x="26" y="19"/>
                    </a:cubicBezTo>
                    <a:cubicBezTo>
                      <a:pt x="25" y="19"/>
                      <a:pt x="25" y="18"/>
                      <a:pt x="25" y="18"/>
                    </a:cubicBezTo>
                    <a:cubicBezTo>
                      <a:pt x="25" y="18"/>
                      <a:pt x="24" y="20"/>
                      <a:pt x="25" y="20"/>
                    </a:cubicBezTo>
                    <a:cubicBezTo>
                      <a:pt x="25" y="20"/>
                      <a:pt x="27" y="20"/>
                      <a:pt x="27" y="20"/>
                    </a:cubicBezTo>
                    <a:cubicBezTo>
                      <a:pt x="28" y="20"/>
                      <a:pt x="28" y="20"/>
                      <a:pt x="27" y="21"/>
                    </a:cubicBezTo>
                    <a:cubicBezTo>
                      <a:pt x="26" y="22"/>
                      <a:pt x="25" y="22"/>
                      <a:pt x="25" y="22"/>
                    </a:cubicBezTo>
                    <a:cubicBezTo>
                      <a:pt x="24" y="22"/>
                      <a:pt x="22" y="22"/>
                      <a:pt x="23" y="22"/>
                    </a:cubicBezTo>
                    <a:cubicBezTo>
                      <a:pt x="24" y="22"/>
                      <a:pt x="24" y="23"/>
                      <a:pt x="24" y="23"/>
                    </a:cubicBezTo>
                    <a:cubicBezTo>
                      <a:pt x="24" y="24"/>
                      <a:pt x="25" y="24"/>
                      <a:pt x="25" y="24"/>
                    </a:cubicBezTo>
                    <a:cubicBezTo>
                      <a:pt x="26" y="23"/>
                      <a:pt x="26" y="23"/>
                      <a:pt x="27" y="23"/>
                    </a:cubicBezTo>
                    <a:cubicBezTo>
                      <a:pt x="28" y="23"/>
                      <a:pt x="29" y="23"/>
                      <a:pt x="29" y="23"/>
                    </a:cubicBezTo>
                    <a:cubicBezTo>
                      <a:pt x="29" y="24"/>
                      <a:pt x="28" y="24"/>
                      <a:pt x="28" y="24"/>
                    </a:cubicBezTo>
                    <a:cubicBezTo>
                      <a:pt x="27" y="24"/>
                      <a:pt x="26" y="25"/>
                      <a:pt x="26" y="25"/>
                    </a:cubicBezTo>
                    <a:cubicBezTo>
                      <a:pt x="25" y="25"/>
                      <a:pt x="24" y="25"/>
                      <a:pt x="24" y="26"/>
                    </a:cubicBezTo>
                    <a:cubicBezTo>
                      <a:pt x="24" y="26"/>
                      <a:pt x="23" y="27"/>
                      <a:pt x="23" y="28"/>
                    </a:cubicBezTo>
                    <a:cubicBezTo>
                      <a:pt x="22" y="28"/>
                      <a:pt x="22" y="27"/>
                      <a:pt x="22" y="26"/>
                    </a:cubicBezTo>
                    <a:cubicBezTo>
                      <a:pt x="22" y="25"/>
                      <a:pt x="21" y="24"/>
                      <a:pt x="22" y="24"/>
                    </a:cubicBezTo>
                    <a:cubicBezTo>
                      <a:pt x="22" y="24"/>
                      <a:pt x="22" y="23"/>
                      <a:pt x="22" y="23"/>
                    </a:cubicBezTo>
                    <a:cubicBezTo>
                      <a:pt x="23" y="22"/>
                      <a:pt x="22" y="21"/>
                      <a:pt x="22" y="22"/>
                    </a:cubicBezTo>
                    <a:cubicBezTo>
                      <a:pt x="21" y="22"/>
                      <a:pt x="21" y="23"/>
                      <a:pt x="21" y="24"/>
                    </a:cubicBezTo>
                    <a:cubicBezTo>
                      <a:pt x="21" y="24"/>
                      <a:pt x="20" y="25"/>
                      <a:pt x="20" y="24"/>
                    </a:cubicBezTo>
                    <a:cubicBezTo>
                      <a:pt x="20" y="23"/>
                      <a:pt x="19" y="22"/>
                      <a:pt x="19" y="23"/>
                    </a:cubicBezTo>
                    <a:cubicBezTo>
                      <a:pt x="19" y="24"/>
                      <a:pt x="19" y="24"/>
                      <a:pt x="19" y="25"/>
                    </a:cubicBezTo>
                    <a:cubicBezTo>
                      <a:pt x="20" y="25"/>
                      <a:pt x="20" y="27"/>
                      <a:pt x="19" y="26"/>
                    </a:cubicBezTo>
                    <a:cubicBezTo>
                      <a:pt x="18" y="25"/>
                      <a:pt x="18" y="25"/>
                      <a:pt x="17" y="25"/>
                    </a:cubicBezTo>
                    <a:cubicBezTo>
                      <a:pt x="17" y="26"/>
                      <a:pt x="16" y="26"/>
                      <a:pt x="17" y="26"/>
                    </a:cubicBezTo>
                    <a:cubicBezTo>
                      <a:pt x="18" y="26"/>
                      <a:pt x="19" y="27"/>
                      <a:pt x="18" y="27"/>
                    </a:cubicBezTo>
                    <a:cubicBezTo>
                      <a:pt x="18" y="27"/>
                      <a:pt x="19" y="28"/>
                      <a:pt x="19" y="29"/>
                    </a:cubicBezTo>
                    <a:cubicBezTo>
                      <a:pt x="18" y="29"/>
                      <a:pt x="18" y="30"/>
                      <a:pt x="17" y="30"/>
                    </a:cubicBezTo>
                    <a:cubicBezTo>
                      <a:pt x="17" y="29"/>
                      <a:pt x="17" y="30"/>
                      <a:pt x="16" y="31"/>
                    </a:cubicBezTo>
                    <a:cubicBezTo>
                      <a:pt x="16" y="32"/>
                      <a:pt x="15" y="31"/>
                      <a:pt x="15" y="31"/>
                    </a:cubicBezTo>
                    <a:cubicBezTo>
                      <a:pt x="15" y="31"/>
                      <a:pt x="15" y="32"/>
                      <a:pt x="14" y="33"/>
                    </a:cubicBezTo>
                    <a:cubicBezTo>
                      <a:pt x="14" y="34"/>
                      <a:pt x="13" y="35"/>
                      <a:pt x="13" y="35"/>
                    </a:cubicBezTo>
                    <a:cubicBezTo>
                      <a:pt x="12" y="35"/>
                      <a:pt x="12" y="34"/>
                      <a:pt x="11" y="34"/>
                    </a:cubicBezTo>
                    <a:cubicBezTo>
                      <a:pt x="11" y="35"/>
                      <a:pt x="10" y="35"/>
                      <a:pt x="10" y="34"/>
                    </a:cubicBezTo>
                    <a:cubicBezTo>
                      <a:pt x="11" y="33"/>
                      <a:pt x="11" y="32"/>
                      <a:pt x="11" y="32"/>
                    </a:cubicBezTo>
                    <a:cubicBezTo>
                      <a:pt x="12" y="32"/>
                      <a:pt x="12" y="30"/>
                      <a:pt x="13" y="30"/>
                    </a:cubicBezTo>
                    <a:cubicBezTo>
                      <a:pt x="13" y="30"/>
                      <a:pt x="14" y="30"/>
                      <a:pt x="14" y="29"/>
                    </a:cubicBezTo>
                    <a:cubicBezTo>
                      <a:pt x="14" y="28"/>
                      <a:pt x="15" y="27"/>
                      <a:pt x="15" y="27"/>
                    </a:cubicBezTo>
                    <a:cubicBezTo>
                      <a:pt x="15" y="27"/>
                      <a:pt x="14" y="29"/>
                      <a:pt x="13" y="29"/>
                    </a:cubicBezTo>
                    <a:cubicBezTo>
                      <a:pt x="12" y="29"/>
                      <a:pt x="12" y="27"/>
                      <a:pt x="13" y="27"/>
                    </a:cubicBezTo>
                    <a:cubicBezTo>
                      <a:pt x="13" y="26"/>
                      <a:pt x="14" y="25"/>
                      <a:pt x="14" y="25"/>
                    </a:cubicBezTo>
                    <a:cubicBezTo>
                      <a:pt x="15" y="25"/>
                      <a:pt x="16" y="24"/>
                      <a:pt x="16" y="24"/>
                    </a:cubicBezTo>
                    <a:cubicBezTo>
                      <a:pt x="15" y="23"/>
                      <a:pt x="15" y="24"/>
                      <a:pt x="14" y="24"/>
                    </a:cubicBezTo>
                    <a:cubicBezTo>
                      <a:pt x="14" y="25"/>
                      <a:pt x="12" y="26"/>
                      <a:pt x="12" y="27"/>
                    </a:cubicBezTo>
                    <a:cubicBezTo>
                      <a:pt x="12" y="27"/>
                      <a:pt x="12" y="28"/>
                      <a:pt x="11" y="28"/>
                    </a:cubicBezTo>
                    <a:cubicBezTo>
                      <a:pt x="11" y="28"/>
                      <a:pt x="10" y="28"/>
                      <a:pt x="10" y="27"/>
                    </a:cubicBezTo>
                    <a:cubicBezTo>
                      <a:pt x="10" y="27"/>
                      <a:pt x="10" y="26"/>
                      <a:pt x="10" y="27"/>
                    </a:cubicBezTo>
                    <a:cubicBezTo>
                      <a:pt x="10" y="28"/>
                      <a:pt x="10" y="30"/>
                      <a:pt x="10" y="30"/>
                    </a:cubicBezTo>
                    <a:cubicBezTo>
                      <a:pt x="9" y="30"/>
                      <a:pt x="9" y="30"/>
                      <a:pt x="9" y="30"/>
                    </a:cubicBezTo>
                    <a:cubicBezTo>
                      <a:pt x="9" y="30"/>
                      <a:pt x="9" y="31"/>
                      <a:pt x="8" y="32"/>
                    </a:cubicBezTo>
                    <a:cubicBezTo>
                      <a:pt x="8" y="32"/>
                      <a:pt x="8" y="32"/>
                      <a:pt x="8" y="31"/>
                    </a:cubicBezTo>
                    <a:cubicBezTo>
                      <a:pt x="8" y="30"/>
                      <a:pt x="8" y="30"/>
                      <a:pt x="7" y="29"/>
                    </a:cubicBezTo>
                    <a:cubicBezTo>
                      <a:pt x="6" y="29"/>
                      <a:pt x="5" y="29"/>
                      <a:pt x="4" y="28"/>
                    </a:cubicBezTo>
                    <a:cubicBezTo>
                      <a:pt x="4" y="27"/>
                      <a:pt x="4" y="25"/>
                      <a:pt x="4" y="25"/>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79" name="Freeform 464">
                <a:extLst>
                  <a:ext uri="{FF2B5EF4-FFF2-40B4-BE49-F238E27FC236}">
                    <a16:creationId xmlns:a16="http://schemas.microsoft.com/office/drawing/2014/main" id="{28E1F76E-C84E-4A92-AF48-FC5D9D19C527}"/>
                  </a:ext>
                </a:extLst>
              </p:cNvPr>
              <p:cNvSpPr>
                <a:spLocks/>
              </p:cNvSpPr>
              <p:nvPr/>
            </p:nvSpPr>
            <p:spPr bwMode="gray">
              <a:xfrm>
                <a:off x="2112992" y="5153223"/>
                <a:ext cx="76201" cy="53977"/>
              </a:xfrm>
              <a:custGeom>
                <a:avLst/>
                <a:gdLst>
                  <a:gd name="T0" fmla="*/ 5 w 21"/>
                  <a:gd name="T1" fmla="*/ 15 h 15"/>
                  <a:gd name="T2" fmla="*/ 3 w 21"/>
                  <a:gd name="T3" fmla="*/ 13 h 15"/>
                  <a:gd name="T4" fmla="*/ 0 w 21"/>
                  <a:gd name="T5" fmla="*/ 12 h 15"/>
                  <a:gd name="T6" fmla="*/ 2 w 21"/>
                  <a:gd name="T7" fmla="*/ 10 h 15"/>
                  <a:gd name="T8" fmla="*/ 3 w 21"/>
                  <a:gd name="T9" fmla="*/ 12 h 15"/>
                  <a:gd name="T10" fmla="*/ 5 w 21"/>
                  <a:gd name="T11" fmla="*/ 13 h 15"/>
                  <a:gd name="T12" fmla="*/ 5 w 21"/>
                  <a:gd name="T13" fmla="*/ 11 h 15"/>
                  <a:gd name="T14" fmla="*/ 3 w 21"/>
                  <a:gd name="T15" fmla="*/ 9 h 15"/>
                  <a:gd name="T16" fmla="*/ 4 w 21"/>
                  <a:gd name="T17" fmla="*/ 9 h 15"/>
                  <a:gd name="T18" fmla="*/ 6 w 21"/>
                  <a:gd name="T19" fmla="*/ 9 h 15"/>
                  <a:gd name="T20" fmla="*/ 6 w 21"/>
                  <a:gd name="T21" fmla="*/ 9 h 15"/>
                  <a:gd name="T22" fmla="*/ 4 w 21"/>
                  <a:gd name="T23" fmla="*/ 7 h 15"/>
                  <a:gd name="T24" fmla="*/ 5 w 21"/>
                  <a:gd name="T25" fmla="*/ 6 h 15"/>
                  <a:gd name="T26" fmla="*/ 7 w 21"/>
                  <a:gd name="T27" fmla="*/ 6 h 15"/>
                  <a:gd name="T28" fmla="*/ 8 w 21"/>
                  <a:gd name="T29" fmla="*/ 6 h 15"/>
                  <a:gd name="T30" fmla="*/ 7 w 21"/>
                  <a:gd name="T31" fmla="*/ 5 h 15"/>
                  <a:gd name="T32" fmla="*/ 9 w 21"/>
                  <a:gd name="T33" fmla="*/ 6 h 15"/>
                  <a:gd name="T34" fmla="*/ 9 w 21"/>
                  <a:gd name="T35" fmla="*/ 4 h 15"/>
                  <a:gd name="T36" fmla="*/ 8 w 21"/>
                  <a:gd name="T37" fmla="*/ 3 h 15"/>
                  <a:gd name="T38" fmla="*/ 9 w 21"/>
                  <a:gd name="T39" fmla="*/ 1 h 15"/>
                  <a:gd name="T40" fmla="*/ 11 w 21"/>
                  <a:gd name="T41" fmla="*/ 1 h 15"/>
                  <a:gd name="T42" fmla="*/ 12 w 21"/>
                  <a:gd name="T43" fmla="*/ 1 h 15"/>
                  <a:gd name="T44" fmla="*/ 12 w 21"/>
                  <a:gd name="T45" fmla="*/ 3 h 15"/>
                  <a:gd name="T46" fmla="*/ 13 w 21"/>
                  <a:gd name="T47" fmla="*/ 4 h 15"/>
                  <a:gd name="T48" fmla="*/ 14 w 21"/>
                  <a:gd name="T49" fmla="*/ 5 h 15"/>
                  <a:gd name="T50" fmla="*/ 15 w 21"/>
                  <a:gd name="T51" fmla="*/ 4 h 15"/>
                  <a:gd name="T52" fmla="*/ 16 w 21"/>
                  <a:gd name="T53" fmla="*/ 3 h 15"/>
                  <a:gd name="T54" fmla="*/ 17 w 21"/>
                  <a:gd name="T55" fmla="*/ 4 h 15"/>
                  <a:gd name="T56" fmla="*/ 18 w 21"/>
                  <a:gd name="T57" fmla="*/ 3 h 15"/>
                  <a:gd name="T58" fmla="*/ 18 w 21"/>
                  <a:gd name="T59" fmla="*/ 5 h 15"/>
                  <a:gd name="T60" fmla="*/ 18 w 21"/>
                  <a:gd name="T61" fmla="*/ 8 h 15"/>
                  <a:gd name="T62" fmla="*/ 19 w 21"/>
                  <a:gd name="T63" fmla="*/ 6 h 15"/>
                  <a:gd name="T64" fmla="*/ 20 w 21"/>
                  <a:gd name="T65" fmla="*/ 5 h 15"/>
                  <a:gd name="T66" fmla="*/ 20 w 21"/>
                  <a:gd name="T67" fmla="*/ 8 h 15"/>
                  <a:gd name="T68" fmla="*/ 19 w 21"/>
                  <a:gd name="T69" fmla="*/ 9 h 15"/>
                  <a:gd name="T70" fmla="*/ 18 w 21"/>
                  <a:gd name="T71" fmla="*/ 9 h 15"/>
                  <a:gd name="T72" fmla="*/ 17 w 21"/>
                  <a:gd name="T73" fmla="*/ 8 h 15"/>
                  <a:gd name="T74" fmla="*/ 16 w 21"/>
                  <a:gd name="T75" fmla="*/ 7 h 15"/>
                  <a:gd name="T76" fmla="*/ 16 w 21"/>
                  <a:gd name="T77" fmla="*/ 9 h 15"/>
                  <a:gd name="T78" fmla="*/ 15 w 21"/>
                  <a:gd name="T79" fmla="*/ 10 h 15"/>
                  <a:gd name="T80" fmla="*/ 16 w 21"/>
                  <a:gd name="T81" fmla="*/ 11 h 15"/>
                  <a:gd name="T82" fmla="*/ 13 w 21"/>
                  <a:gd name="T83" fmla="*/ 11 h 15"/>
                  <a:gd name="T84" fmla="*/ 12 w 21"/>
                  <a:gd name="T85" fmla="*/ 11 h 15"/>
                  <a:gd name="T86" fmla="*/ 11 w 21"/>
                  <a:gd name="T87" fmla="*/ 10 h 15"/>
                  <a:gd name="T88" fmla="*/ 10 w 21"/>
                  <a:gd name="T89" fmla="*/ 13 h 15"/>
                  <a:gd name="T90" fmla="*/ 9 w 21"/>
                  <a:gd name="T91" fmla="*/ 13 h 15"/>
                  <a:gd name="T92" fmla="*/ 8 w 21"/>
                  <a:gd name="T93" fmla="*/ 14 h 15"/>
                  <a:gd name="T94" fmla="*/ 6 w 21"/>
                  <a:gd name="T95" fmla="*/ 13 h 15"/>
                  <a:gd name="T96" fmla="*/ 6 w 21"/>
                  <a:gd name="T97" fmla="*/ 14 h 15"/>
                  <a:gd name="T98" fmla="*/ 5 w 21"/>
                  <a:gd name="T9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15">
                    <a:moveTo>
                      <a:pt x="5" y="15"/>
                    </a:moveTo>
                    <a:cubicBezTo>
                      <a:pt x="4" y="14"/>
                      <a:pt x="4" y="13"/>
                      <a:pt x="3" y="13"/>
                    </a:cubicBezTo>
                    <a:cubicBezTo>
                      <a:pt x="1" y="13"/>
                      <a:pt x="0" y="13"/>
                      <a:pt x="0" y="12"/>
                    </a:cubicBezTo>
                    <a:cubicBezTo>
                      <a:pt x="1" y="11"/>
                      <a:pt x="1" y="10"/>
                      <a:pt x="2" y="10"/>
                    </a:cubicBezTo>
                    <a:cubicBezTo>
                      <a:pt x="2" y="11"/>
                      <a:pt x="3" y="12"/>
                      <a:pt x="3" y="12"/>
                    </a:cubicBezTo>
                    <a:cubicBezTo>
                      <a:pt x="4" y="12"/>
                      <a:pt x="4" y="13"/>
                      <a:pt x="5" y="13"/>
                    </a:cubicBezTo>
                    <a:cubicBezTo>
                      <a:pt x="5" y="13"/>
                      <a:pt x="5" y="12"/>
                      <a:pt x="5" y="11"/>
                    </a:cubicBezTo>
                    <a:cubicBezTo>
                      <a:pt x="4" y="11"/>
                      <a:pt x="3" y="10"/>
                      <a:pt x="3" y="9"/>
                    </a:cubicBezTo>
                    <a:cubicBezTo>
                      <a:pt x="3" y="9"/>
                      <a:pt x="3" y="9"/>
                      <a:pt x="4" y="9"/>
                    </a:cubicBezTo>
                    <a:cubicBezTo>
                      <a:pt x="4" y="9"/>
                      <a:pt x="5" y="9"/>
                      <a:pt x="6" y="9"/>
                    </a:cubicBezTo>
                    <a:cubicBezTo>
                      <a:pt x="7" y="9"/>
                      <a:pt x="7" y="10"/>
                      <a:pt x="6" y="9"/>
                    </a:cubicBezTo>
                    <a:cubicBezTo>
                      <a:pt x="6" y="8"/>
                      <a:pt x="5" y="8"/>
                      <a:pt x="4" y="7"/>
                    </a:cubicBezTo>
                    <a:cubicBezTo>
                      <a:pt x="4" y="7"/>
                      <a:pt x="4" y="6"/>
                      <a:pt x="5" y="6"/>
                    </a:cubicBezTo>
                    <a:cubicBezTo>
                      <a:pt x="5" y="6"/>
                      <a:pt x="6" y="6"/>
                      <a:pt x="7" y="6"/>
                    </a:cubicBezTo>
                    <a:cubicBezTo>
                      <a:pt x="7" y="6"/>
                      <a:pt x="8" y="6"/>
                      <a:pt x="8" y="6"/>
                    </a:cubicBezTo>
                    <a:cubicBezTo>
                      <a:pt x="8" y="6"/>
                      <a:pt x="6" y="4"/>
                      <a:pt x="7" y="5"/>
                    </a:cubicBezTo>
                    <a:cubicBezTo>
                      <a:pt x="7" y="5"/>
                      <a:pt x="9" y="6"/>
                      <a:pt x="9" y="6"/>
                    </a:cubicBezTo>
                    <a:cubicBezTo>
                      <a:pt x="9" y="5"/>
                      <a:pt x="9" y="4"/>
                      <a:pt x="9" y="4"/>
                    </a:cubicBezTo>
                    <a:cubicBezTo>
                      <a:pt x="8" y="4"/>
                      <a:pt x="7" y="3"/>
                      <a:pt x="8" y="3"/>
                    </a:cubicBezTo>
                    <a:cubicBezTo>
                      <a:pt x="8" y="2"/>
                      <a:pt x="9" y="2"/>
                      <a:pt x="9" y="1"/>
                    </a:cubicBezTo>
                    <a:cubicBezTo>
                      <a:pt x="10" y="1"/>
                      <a:pt x="10" y="0"/>
                      <a:pt x="11" y="1"/>
                    </a:cubicBezTo>
                    <a:cubicBezTo>
                      <a:pt x="11" y="1"/>
                      <a:pt x="12" y="1"/>
                      <a:pt x="12" y="1"/>
                    </a:cubicBezTo>
                    <a:cubicBezTo>
                      <a:pt x="13" y="1"/>
                      <a:pt x="12" y="3"/>
                      <a:pt x="12" y="3"/>
                    </a:cubicBezTo>
                    <a:cubicBezTo>
                      <a:pt x="12" y="4"/>
                      <a:pt x="12" y="5"/>
                      <a:pt x="13" y="4"/>
                    </a:cubicBezTo>
                    <a:cubicBezTo>
                      <a:pt x="13" y="4"/>
                      <a:pt x="14" y="4"/>
                      <a:pt x="14" y="5"/>
                    </a:cubicBezTo>
                    <a:cubicBezTo>
                      <a:pt x="14" y="5"/>
                      <a:pt x="14" y="4"/>
                      <a:pt x="15" y="4"/>
                    </a:cubicBezTo>
                    <a:cubicBezTo>
                      <a:pt x="15" y="3"/>
                      <a:pt x="16" y="2"/>
                      <a:pt x="16" y="3"/>
                    </a:cubicBezTo>
                    <a:cubicBezTo>
                      <a:pt x="16" y="4"/>
                      <a:pt x="16" y="4"/>
                      <a:pt x="17" y="4"/>
                    </a:cubicBezTo>
                    <a:cubicBezTo>
                      <a:pt x="17" y="4"/>
                      <a:pt x="18" y="3"/>
                      <a:pt x="18" y="3"/>
                    </a:cubicBezTo>
                    <a:cubicBezTo>
                      <a:pt x="19" y="4"/>
                      <a:pt x="19" y="4"/>
                      <a:pt x="18" y="5"/>
                    </a:cubicBezTo>
                    <a:cubicBezTo>
                      <a:pt x="18" y="6"/>
                      <a:pt x="17" y="7"/>
                      <a:pt x="18" y="8"/>
                    </a:cubicBezTo>
                    <a:cubicBezTo>
                      <a:pt x="18" y="8"/>
                      <a:pt x="19" y="6"/>
                      <a:pt x="19" y="6"/>
                    </a:cubicBezTo>
                    <a:cubicBezTo>
                      <a:pt x="19" y="6"/>
                      <a:pt x="20" y="4"/>
                      <a:pt x="20" y="5"/>
                    </a:cubicBezTo>
                    <a:cubicBezTo>
                      <a:pt x="20" y="6"/>
                      <a:pt x="21" y="8"/>
                      <a:pt x="20" y="8"/>
                    </a:cubicBezTo>
                    <a:cubicBezTo>
                      <a:pt x="20" y="8"/>
                      <a:pt x="19" y="9"/>
                      <a:pt x="19" y="9"/>
                    </a:cubicBezTo>
                    <a:cubicBezTo>
                      <a:pt x="19" y="10"/>
                      <a:pt x="19" y="10"/>
                      <a:pt x="18" y="9"/>
                    </a:cubicBezTo>
                    <a:cubicBezTo>
                      <a:pt x="18" y="9"/>
                      <a:pt x="17" y="9"/>
                      <a:pt x="17" y="8"/>
                    </a:cubicBezTo>
                    <a:cubicBezTo>
                      <a:pt x="17" y="7"/>
                      <a:pt x="16" y="7"/>
                      <a:pt x="16" y="7"/>
                    </a:cubicBezTo>
                    <a:cubicBezTo>
                      <a:pt x="15" y="8"/>
                      <a:pt x="16" y="9"/>
                      <a:pt x="16" y="9"/>
                    </a:cubicBezTo>
                    <a:cubicBezTo>
                      <a:pt x="15" y="9"/>
                      <a:pt x="15" y="9"/>
                      <a:pt x="15" y="10"/>
                    </a:cubicBezTo>
                    <a:cubicBezTo>
                      <a:pt x="16" y="10"/>
                      <a:pt x="16" y="11"/>
                      <a:pt x="16" y="11"/>
                    </a:cubicBezTo>
                    <a:cubicBezTo>
                      <a:pt x="15" y="11"/>
                      <a:pt x="14" y="10"/>
                      <a:pt x="13" y="11"/>
                    </a:cubicBezTo>
                    <a:cubicBezTo>
                      <a:pt x="13" y="11"/>
                      <a:pt x="12" y="12"/>
                      <a:pt x="12" y="11"/>
                    </a:cubicBezTo>
                    <a:cubicBezTo>
                      <a:pt x="12" y="10"/>
                      <a:pt x="12" y="8"/>
                      <a:pt x="11" y="10"/>
                    </a:cubicBezTo>
                    <a:cubicBezTo>
                      <a:pt x="11" y="12"/>
                      <a:pt x="10" y="13"/>
                      <a:pt x="10" y="13"/>
                    </a:cubicBezTo>
                    <a:cubicBezTo>
                      <a:pt x="9" y="12"/>
                      <a:pt x="9" y="12"/>
                      <a:pt x="9" y="13"/>
                    </a:cubicBezTo>
                    <a:cubicBezTo>
                      <a:pt x="9" y="13"/>
                      <a:pt x="10" y="14"/>
                      <a:pt x="8" y="14"/>
                    </a:cubicBezTo>
                    <a:cubicBezTo>
                      <a:pt x="7" y="14"/>
                      <a:pt x="7" y="13"/>
                      <a:pt x="6" y="13"/>
                    </a:cubicBezTo>
                    <a:cubicBezTo>
                      <a:pt x="5" y="13"/>
                      <a:pt x="5" y="13"/>
                      <a:pt x="6" y="14"/>
                    </a:cubicBezTo>
                    <a:cubicBezTo>
                      <a:pt x="6" y="14"/>
                      <a:pt x="5" y="15"/>
                      <a:pt x="5" y="15"/>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80" name="Freeform 465">
                <a:extLst>
                  <a:ext uri="{FF2B5EF4-FFF2-40B4-BE49-F238E27FC236}">
                    <a16:creationId xmlns:a16="http://schemas.microsoft.com/office/drawing/2014/main" id="{0D05373D-E1F7-4476-AEC7-D05B45CD7F63}"/>
                  </a:ext>
                </a:extLst>
              </p:cNvPr>
              <p:cNvSpPr>
                <a:spLocks/>
              </p:cNvSpPr>
              <p:nvPr/>
            </p:nvSpPr>
            <p:spPr bwMode="gray">
              <a:xfrm>
                <a:off x="2149505" y="5138935"/>
                <a:ext cx="17463" cy="17463"/>
              </a:xfrm>
              <a:custGeom>
                <a:avLst/>
                <a:gdLst>
                  <a:gd name="T0" fmla="*/ 2 w 5"/>
                  <a:gd name="T1" fmla="*/ 4 h 5"/>
                  <a:gd name="T2" fmla="*/ 1 w 5"/>
                  <a:gd name="T3" fmla="*/ 3 h 5"/>
                  <a:gd name="T4" fmla="*/ 3 w 5"/>
                  <a:gd name="T5" fmla="*/ 1 h 5"/>
                  <a:gd name="T6" fmla="*/ 5 w 5"/>
                  <a:gd name="T7" fmla="*/ 0 h 5"/>
                  <a:gd name="T8" fmla="*/ 4 w 5"/>
                  <a:gd name="T9" fmla="*/ 3 h 5"/>
                  <a:gd name="T10" fmla="*/ 4 w 5"/>
                  <a:gd name="T11" fmla="*/ 4 h 5"/>
                  <a:gd name="T12" fmla="*/ 2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4"/>
                    </a:moveTo>
                    <a:cubicBezTo>
                      <a:pt x="1" y="4"/>
                      <a:pt x="0" y="4"/>
                      <a:pt x="1" y="3"/>
                    </a:cubicBezTo>
                    <a:cubicBezTo>
                      <a:pt x="2" y="2"/>
                      <a:pt x="2" y="2"/>
                      <a:pt x="3" y="1"/>
                    </a:cubicBezTo>
                    <a:cubicBezTo>
                      <a:pt x="3" y="0"/>
                      <a:pt x="5" y="0"/>
                      <a:pt x="5" y="0"/>
                    </a:cubicBezTo>
                    <a:cubicBezTo>
                      <a:pt x="5" y="1"/>
                      <a:pt x="4" y="2"/>
                      <a:pt x="4" y="3"/>
                    </a:cubicBezTo>
                    <a:cubicBezTo>
                      <a:pt x="5" y="3"/>
                      <a:pt x="4" y="4"/>
                      <a:pt x="4" y="4"/>
                    </a:cubicBezTo>
                    <a:cubicBezTo>
                      <a:pt x="3" y="5"/>
                      <a:pt x="3" y="5"/>
                      <a:pt x="2" y="4"/>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81" name="Freeform 466">
                <a:extLst>
                  <a:ext uri="{FF2B5EF4-FFF2-40B4-BE49-F238E27FC236}">
                    <a16:creationId xmlns:a16="http://schemas.microsoft.com/office/drawing/2014/main" id="{630E00F4-B1E5-474E-9C37-A2FE3D702D63}"/>
                  </a:ext>
                </a:extLst>
              </p:cNvPr>
              <p:cNvSpPr>
                <a:spLocks/>
              </p:cNvSpPr>
              <p:nvPr/>
            </p:nvSpPr>
            <p:spPr bwMode="gray">
              <a:xfrm>
                <a:off x="2189193" y="5178624"/>
                <a:ext cx="6350" cy="11113"/>
              </a:xfrm>
              <a:custGeom>
                <a:avLst/>
                <a:gdLst>
                  <a:gd name="T0" fmla="*/ 2 w 2"/>
                  <a:gd name="T1" fmla="*/ 0 h 3"/>
                  <a:gd name="T2" fmla="*/ 1 w 2"/>
                  <a:gd name="T3" fmla="*/ 2 h 3"/>
                  <a:gd name="T4" fmla="*/ 2 w 2"/>
                  <a:gd name="T5" fmla="*/ 1 h 3"/>
                  <a:gd name="T6" fmla="*/ 2 w 2"/>
                  <a:gd name="T7" fmla="*/ 0 h 3"/>
                </a:gdLst>
                <a:ahLst/>
                <a:cxnLst>
                  <a:cxn ang="0">
                    <a:pos x="T0" y="T1"/>
                  </a:cxn>
                  <a:cxn ang="0">
                    <a:pos x="T2" y="T3"/>
                  </a:cxn>
                  <a:cxn ang="0">
                    <a:pos x="T4" y="T5"/>
                  </a:cxn>
                  <a:cxn ang="0">
                    <a:pos x="T6" y="T7"/>
                  </a:cxn>
                </a:cxnLst>
                <a:rect l="0" t="0" r="r" b="b"/>
                <a:pathLst>
                  <a:path w="2" h="3">
                    <a:moveTo>
                      <a:pt x="2" y="0"/>
                    </a:moveTo>
                    <a:cubicBezTo>
                      <a:pt x="1" y="0"/>
                      <a:pt x="0" y="1"/>
                      <a:pt x="1" y="2"/>
                    </a:cubicBezTo>
                    <a:cubicBezTo>
                      <a:pt x="1" y="3"/>
                      <a:pt x="1" y="2"/>
                      <a:pt x="2" y="1"/>
                    </a:cubicBezTo>
                    <a:cubicBezTo>
                      <a:pt x="2" y="0"/>
                      <a:pt x="2" y="0"/>
                      <a:pt x="2"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82" name="Freeform 467">
                <a:extLst>
                  <a:ext uri="{FF2B5EF4-FFF2-40B4-BE49-F238E27FC236}">
                    <a16:creationId xmlns:a16="http://schemas.microsoft.com/office/drawing/2014/main" id="{4C5D74AD-9C5D-4FF6-B4D4-8124C511D95D}"/>
                  </a:ext>
                </a:extLst>
              </p:cNvPr>
              <p:cNvSpPr>
                <a:spLocks/>
              </p:cNvSpPr>
              <p:nvPr/>
            </p:nvSpPr>
            <p:spPr bwMode="gray">
              <a:xfrm>
                <a:off x="2101880" y="5062732"/>
                <a:ext cx="14288" cy="11113"/>
              </a:xfrm>
              <a:custGeom>
                <a:avLst/>
                <a:gdLst>
                  <a:gd name="T0" fmla="*/ 1 w 4"/>
                  <a:gd name="T1" fmla="*/ 1 h 3"/>
                  <a:gd name="T2" fmla="*/ 0 w 4"/>
                  <a:gd name="T3" fmla="*/ 3 h 3"/>
                  <a:gd name="T4" fmla="*/ 2 w 4"/>
                  <a:gd name="T5" fmla="*/ 3 h 3"/>
                  <a:gd name="T6" fmla="*/ 3 w 4"/>
                  <a:gd name="T7" fmla="*/ 1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1" y="1"/>
                      <a:pt x="0" y="2"/>
                      <a:pt x="0" y="3"/>
                    </a:cubicBezTo>
                    <a:cubicBezTo>
                      <a:pt x="0" y="3"/>
                      <a:pt x="2" y="3"/>
                      <a:pt x="2" y="3"/>
                    </a:cubicBezTo>
                    <a:cubicBezTo>
                      <a:pt x="3" y="3"/>
                      <a:pt x="4" y="2"/>
                      <a:pt x="3" y="1"/>
                    </a:cubicBezTo>
                    <a:cubicBezTo>
                      <a:pt x="3" y="0"/>
                      <a:pt x="2" y="0"/>
                      <a:pt x="1"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83" name="Freeform 468">
                <a:extLst>
                  <a:ext uri="{FF2B5EF4-FFF2-40B4-BE49-F238E27FC236}">
                    <a16:creationId xmlns:a16="http://schemas.microsoft.com/office/drawing/2014/main" id="{D6D597C6-274A-48AF-AB27-35EBE71CA43D}"/>
                  </a:ext>
                </a:extLst>
              </p:cNvPr>
              <p:cNvSpPr>
                <a:spLocks/>
              </p:cNvSpPr>
              <p:nvPr/>
            </p:nvSpPr>
            <p:spPr bwMode="gray">
              <a:xfrm>
                <a:off x="2243169" y="5059557"/>
                <a:ext cx="11113" cy="14288"/>
              </a:xfrm>
              <a:custGeom>
                <a:avLst/>
                <a:gdLst>
                  <a:gd name="T0" fmla="*/ 2 w 3"/>
                  <a:gd name="T1" fmla="*/ 1 h 4"/>
                  <a:gd name="T2" fmla="*/ 0 w 3"/>
                  <a:gd name="T3" fmla="*/ 3 h 4"/>
                  <a:gd name="T4" fmla="*/ 2 w 3"/>
                  <a:gd name="T5" fmla="*/ 3 h 4"/>
                  <a:gd name="T6" fmla="*/ 2 w 3"/>
                  <a:gd name="T7" fmla="*/ 1 h 4"/>
                </a:gdLst>
                <a:ahLst/>
                <a:cxnLst>
                  <a:cxn ang="0">
                    <a:pos x="T0" y="T1"/>
                  </a:cxn>
                  <a:cxn ang="0">
                    <a:pos x="T2" y="T3"/>
                  </a:cxn>
                  <a:cxn ang="0">
                    <a:pos x="T4" y="T5"/>
                  </a:cxn>
                  <a:cxn ang="0">
                    <a:pos x="T6" y="T7"/>
                  </a:cxn>
                </a:cxnLst>
                <a:rect l="0" t="0" r="r" b="b"/>
                <a:pathLst>
                  <a:path w="3" h="4">
                    <a:moveTo>
                      <a:pt x="2" y="1"/>
                    </a:moveTo>
                    <a:cubicBezTo>
                      <a:pt x="1" y="1"/>
                      <a:pt x="1" y="2"/>
                      <a:pt x="0" y="3"/>
                    </a:cubicBezTo>
                    <a:cubicBezTo>
                      <a:pt x="0" y="3"/>
                      <a:pt x="1" y="4"/>
                      <a:pt x="2" y="3"/>
                    </a:cubicBezTo>
                    <a:cubicBezTo>
                      <a:pt x="2" y="2"/>
                      <a:pt x="3" y="0"/>
                      <a:pt x="2"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84" name="Freeform 469">
                <a:extLst>
                  <a:ext uri="{FF2B5EF4-FFF2-40B4-BE49-F238E27FC236}">
                    <a16:creationId xmlns:a16="http://schemas.microsoft.com/office/drawing/2014/main" id="{437281EC-A9F2-4977-B65A-3DCBCA7744D6}"/>
                  </a:ext>
                </a:extLst>
              </p:cNvPr>
              <p:cNvSpPr>
                <a:spLocks/>
              </p:cNvSpPr>
              <p:nvPr/>
            </p:nvSpPr>
            <p:spPr bwMode="gray">
              <a:xfrm>
                <a:off x="2365408" y="4980179"/>
                <a:ext cx="7938" cy="11113"/>
              </a:xfrm>
              <a:custGeom>
                <a:avLst/>
                <a:gdLst>
                  <a:gd name="T0" fmla="*/ 1 w 2"/>
                  <a:gd name="T1" fmla="*/ 1 h 3"/>
                  <a:gd name="T2" fmla="*/ 0 w 2"/>
                  <a:gd name="T3" fmla="*/ 3 h 3"/>
                  <a:gd name="T4" fmla="*/ 2 w 2"/>
                  <a:gd name="T5" fmla="*/ 2 h 3"/>
                  <a:gd name="T6" fmla="*/ 1 w 2"/>
                  <a:gd name="T7" fmla="*/ 1 h 3"/>
                </a:gdLst>
                <a:ahLst/>
                <a:cxnLst>
                  <a:cxn ang="0">
                    <a:pos x="T0" y="T1"/>
                  </a:cxn>
                  <a:cxn ang="0">
                    <a:pos x="T2" y="T3"/>
                  </a:cxn>
                  <a:cxn ang="0">
                    <a:pos x="T4" y="T5"/>
                  </a:cxn>
                  <a:cxn ang="0">
                    <a:pos x="T6" y="T7"/>
                  </a:cxn>
                </a:cxnLst>
                <a:rect l="0" t="0" r="r" b="b"/>
                <a:pathLst>
                  <a:path w="2" h="3">
                    <a:moveTo>
                      <a:pt x="1" y="1"/>
                    </a:moveTo>
                    <a:cubicBezTo>
                      <a:pt x="0" y="1"/>
                      <a:pt x="0" y="2"/>
                      <a:pt x="0" y="3"/>
                    </a:cubicBezTo>
                    <a:cubicBezTo>
                      <a:pt x="1" y="3"/>
                      <a:pt x="1" y="3"/>
                      <a:pt x="2" y="2"/>
                    </a:cubicBezTo>
                    <a:cubicBezTo>
                      <a:pt x="2" y="0"/>
                      <a:pt x="1" y="0"/>
                      <a:pt x="1"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85" name="Freeform 470">
                <a:extLst>
                  <a:ext uri="{FF2B5EF4-FFF2-40B4-BE49-F238E27FC236}">
                    <a16:creationId xmlns:a16="http://schemas.microsoft.com/office/drawing/2014/main" id="{35F4E35C-1175-4F9A-92C9-4821ED401E6C}"/>
                  </a:ext>
                </a:extLst>
              </p:cNvPr>
              <p:cNvSpPr>
                <a:spLocks/>
              </p:cNvSpPr>
              <p:nvPr/>
            </p:nvSpPr>
            <p:spPr bwMode="gray">
              <a:xfrm>
                <a:off x="2373346" y="4980179"/>
                <a:ext cx="11113" cy="6350"/>
              </a:xfrm>
              <a:custGeom>
                <a:avLst/>
                <a:gdLst>
                  <a:gd name="T0" fmla="*/ 2 w 3"/>
                  <a:gd name="T1" fmla="*/ 0 h 2"/>
                  <a:gd name="T2" fmla="*/ 1 w 3"/>
                  <a:gd name="T3" fmla="*/ 2 h 2"/>
                  <a:gd name="T4" fmla="*/ 2 w 3"/>
                  <a:gd name="T5" fmla="*/ 1 h 2"/>
                  <a:gd name="T6" fmla="*/ 2 w 3"/>
                  <a:gd name="T7" fmla="*/ 0 h 2"/>
                </a:gdLst>
                <a:ahLst/>
                <a:cxnLst>
                  <a:cxn ang="0">
                    <a:pos x="T0" y="T1"/>
                  </a:cxn>
                  <a:cxn ang="0">
                    <a:pos x="T2" y="T3"/>
                  </a:cxn>
                  <a:cxn ang="0">
                    <a:pos x="T4" y="T5"/>
                  </a:cxn>
                  <a:cxn ang="0">
                    <a:pos x="T6" y="T7"/>
                  </a:cxn>
                </a:cxnLst>
                <a:rect l="0" t="0" r="r" b="b"/>
                <a:pathLst>
                  <a:path w="3" h="2">
                    <a:moveTo>
                      <a:pt x="2" y="0"/>
                    </a:moveTo>
                    <a:cubicBezTo>
                      <a:pt x="1" y="1"/>
                      <a:pt x="0" y="2"/>
                      <a:pt x="1" y="2"/>
                    </a:cubicBezTo>
                    <a:cubicBezTo>
                      <a:pt x="2" y="2"/>
                      <a:pt x="2" y="1"/>
                      <a:pt x="2" y="1"/>
                    </a:cubicBezTo>
                    <a:cubicBezTo>
                      <a:pt x="3" y="0"/>
                      <a:pt x="2" y="0"/>
                      <a:pt x="2"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86" name="Freeform 471">
                <a:extLst>
                  <a:ext uri="{FF2B5EF4-FFF2-40B4-BE49-F238E27FC236}">
                    <a16:creationId xmlns:a16="http://schemas.microsoft.com/office/drawing/2014/main" id="{AE0D7BA6-46FB-4FA6-902B-2FA096E5CE53}"/>
                  </a:ext>
                </a:extLst>
              </p:cNvPr>
              <p:cNvSpPr>
                <a:spLocks/>
              </p:cNvSpPr>
              <p:nvPr/>
            </p:nvSpPr>
            <p:spPr bwMode="gray">
              <a:xfrm>
                <a:off x="2373346" y="4983354"/>
                <a:ext cx="14288" cy="14288"/>
              </a:xfrm>
              <a:custGeom>
                <a:avLst/>
                <a:gdLst>
                  <a:gd name="T0" fmla="*/ 2 w 4"/>
                  <a:gd name="T1" fmla="*/ 1 h 4"/>
                  <a:gd name="T2" fmla="*/ 2 w 4"/>
                  <a:gd name="T3" fmla="*/ 4 h 4"/>
                  <a:gd name="T4" fmla="*/ 4 w 4"/>
                  <a:gd name="T5" fmla="*/ 0 h 4"/>
                  <a:gd name="T6" fmla="*/ 2 w 4"/>
                  <a:gd name="T7" fmla="*/ 1 h 4"/>
                </a:gdLst>
                <a:ahLst/>
                <a:cxnLst>
                  <a:cxn ang="0">
                    <a:pos x="T0" y="T1"/>
                  </a:cxn>
                  <a:cxn ang="0">
                    <a:pos x="T2" y="T3"/>
                  </a:cxn>
                  <a:cxn ang="0">
                    <a:pos x="T4" y="T5"/>
                  </a:cxn>
                  <a:cxn ang="0">
                    <a:pos x="T6" y="T7"/>
                  </a:cxn>
                </a:cxnLst>
                <a:rect l="0" t="0" r="r" b="b"/>
                <a:pathLst>
                  <a:path w="4" h="4">
                    <a:moveTo>
                      <a:pt x="2" y="1"/>
                    </a:moveTo>
                    <a:cubicBezTo>
                      <a:pt x="2" y="2"/>
                      <a:pt x="0" y="4"/>
                      <a:pt x="2" y="4"/>
                    </a:cubicBezTo>
                    <a:cubicBezTo>
                      <a:pt x="3" y="3"/>
                      <a:pt x="4" y="1"/>
                      <a:pt x="4" y="0"/>
                    </a:cubicBezTo>
                    <a:cubicBezTo>
                      <a:pt x="3" y="0"/>
                      <a:pt x="3" y="1"/>
                      <a:pt x="2"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87" name="Freeform 472">
                <a:extLst>
                  <a:ext uri="{FF2B5EF4-FFF2-40B4-BE49-F238E27FC236}">
                    <a16:creationId xmlns:a16="http://schemas.microsoft.com/office/drawing/2014/main" id="{816AE960-70D9-44FD-A00E-20383FB20319}"/>
                  </a:ext>
                </a:extLst>
              </p:cNvPr>
              <p:cNvSpPr>
                <a:spLocks/>
              </p:cNvSpPr>
              <p:nvPr/>
            </p:nvSpPr>
            <p:spPr bwMode="gray">
              <a:xfrm>
                <a:off x="2376521" y="4932552"/>
                <a:ext cx="17463" cy="42864"/>
              </a:xfrm>
              <a:custGeom>
                <a:avLst/>
                <a:gdLst>
                  <a:gd name="T0" fmla="*/ 2 w 5"/>
                  <a:gd name="T1" fmla="*/ 8 h 12"/>
                  <a:gd name="T2" fmla="*/ 1 w 5"/>
                  <a:gd name="T3" fmla="*/ 10 h 12"/>
                  <a:gd name="T4" fmla="*/ 3 w 5"/>
                  <a:gd name="T5" fmla="*/ 11 h 12"/>
                  <a:gd name="T6" fmla="*/ 4 w 5"/>
                  <a:gd name="T7" fmla="*/ 11 h 12"/>
                  <a:gd name="T8" fmla="*/ 4 w 5"/>
                  <a:gd name="T9" fmla="*/ 8 h 12"/>
                  <a:gd name="T10" fmla="*/ 4 w 5"/>
                  <a:gd name="T11" fmla="*/ 6 h 12"/>
                  <a:gd name="T12" fmla="*/ 4 w 5"/>
                  <a:gd name="T13" fmla="*/ 5 h 12"/>
                  <a:gd name="T14" fmla="*/ 5 w 5"/>
                  <a:gd name="T15" fmla="*/ 2 h 12"/>
                  <a:gd name="T16" fmla="*/ 4 w 5"/>
                  <a:gd name="T17" fmla="*/ 1 h 12"/>
                  <a:gd name="T18" fmla="*/ 3 w 5"/>
                  <a:gd name="T19" fmla="*/ 4 h 12"/>
                  <a:gd name="T20" fmla="*/ 1 w 5"/>
                  <a:gd name="T21" fmla="*/ 5 h 12"/>
                  <a:gd name="T22" fmla="*/ 2 w 5"/>
                  <a:gd name="T23" fmla="*/ 6 h 12"/>
                  <a:gd name="T24" fmla="*/ 3 w 5"/>
                  <a:gd name="T25" fmla="*/ 8 h 12"/>
                  <a:gd name="T26" fmla="*/ 2 w 5"/>
                  <a:gd name="T2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2">
                    <a:moveTo>
                      <a:pt x="2" y="8"/>
                    </a:moveTo>
                    <a:cubicBezTo>
                      <a:pt x="1" y="9"/>
                      <a:pt x="0" y="10"/>
                      <a:pt x="1" y="10"/>
                    </a:cubicBezTo>
                    <a:cubicBezTo>
                      <a:pt x="1" y="10"/>
                      <a:pt x="2" y="10"/>
                      <a:pt x="3" y="11"/>
                    </a:cubicBezTo>
                    <a:cubicBezTo>
                      <a:pt x="3" y="12"/>
                      <a:pt x="4" y="12"/>
                      <a:pt x="4" y="11"/>
                    </a:cubicBezTo>
                    <a:cubicBezTo>
                      <a:pt x="3" y="10"/>
                      <a:pt x="3" y="9"/>
                      <a:pt x="4" y="8"/>
                    </a:cubicBezTo>
                    <a:cubicBezTo>
                      <a:pt x="4" y="7"/>
                      <a:pt x="5" y="6"/>
                      <a:pt x="4" y="6"/>
                    </a:cubicBezTo>
                    <a:cubicBezTo>
                      <a:pt x="3" y="6"/>
                      <a:pt x="3" y="5"/>
                      <a:pt x="4" y="5"/>
                    </a:cubicBezTo>
                    <a:cubicBezTo>
                      <a:pt x="4" y="4"/>
                      <a:pt x="4" y="4"/>
                      <a:pt x="5" y="2"/>
                    </a:cubicBezTo>
                    <a:cubicBezTo>
                      <a:pt x="5" y="1"/>
                      <a:pt x="5" y="0"/>
                      <a:pt x="4" y="1"/>
                    </a:cubicBezTo>
                    <a:cubicBezTo>
                      <a:pt x="3" y="3"/>
                      <a:pt x="3" y="5"/>
                      <a:pt x="3" y="4"/>
                    </a:cubicBezTo>
                    <a:cubicBezTo>
                      <a:pt x="2" y="4"/>
                      <a:pt x="1" y="5"/>
                      <a:pt x="1" y="5"/>
                    </a:cubicBezTo>
                    <a:cubicBezTo>
                      <a:pt x="1" y="6"/>
                      <a:pt x="2" y="6"/>
                      <a:pt x="2" y="6"/>
                    </a:cubicBezTo>
                    <a:cubicBezTo>
                      <a:pt x="3" y="7"/>
                      <a:pt x="3" y="7"/>
                      <a:pt x="3" y="8"/>
                    </a:cubicBezTo>
                    <a:cubicBezTo>
                      <a:pt x="2" y="9"/>
                      <a:pt x="2" y="8"/>
                      <a:pt x="2" y="8"/>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88" name="Freeform 473">
                <a:extLst>
                  <a:ext uri="{FF2B5EF4-FFF2-40B4-BE49-F238E27FC236}">
                    <a16:creationId xmlns:a16="http://schemas.microsoft.com/office/drawing/2014/main" id="{091A3346-5B46-46AA-88AE-12B20BC7381C}"/>
                  </a:ext>
                </a:extLst>
              </p:cNvPr>
              <p:cNvSpPr>
                <a:spLocks/>
              </p:cNvSpPr>
              <p:nvPr/>
            </p:nvSpPr>
            <p:spPr bwMode="gray">
              <a:xfrm>
                <a:off x="2365408" y="4954778"/>
                <a:ext cx="11113" cy="11113"/>
              </a:xfrm>
              <a:custGeom>
                <a:avLst/>
                <a:gdLst>
                  <a:gd name="T0" fmla="*/ 2 w 3"/>
                  <a:gd name="T1" fmla="*/ 0 h 3"/>
                  <a:gd name="T2" fmla="*/ 1 w 3"/>
                  <a:gd name="T3" fmla="*/ 1 h 3"/>
                  <a:gd name="T4" fmla="*/ 1 w 3"/>
                  <a:gd name="T5" fmla="*/ 3 h 3"/>
                  <a:gd name="T6" fmla="*/ 3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1"/>
                      <a:pt x="2" y="1"/>
                      <a:pt x="1" y="1"/>
                    </a:cubicBezTo>
                    <a:cubicBezTo>
                      <a:pt x="1" y="2"/>
                      <a:pt x="0" y="3"/>
                      <a:pt x="1" y="3"/>
                    </a:cubicBezTo>
                    <a:cubicBezTo>
                      <a:pt x="2" y="3"/>
                      <a:pt x="2" y="3"/>
                      <a:pt x="3" y="2"/>
                    </a:cubicBezTo>
                    <a:cubicBezTo>
                      <a:pt x="3" y="1"/>
                      <a:pt x="3" y="0"/>
                      <a:pt x="2"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89" name="Freeform 474">
                <a:extLst>
                  <a:ext uri="{FF2B5EF4-FFF2-40B4-BE49-F238E27FC236}">
                    <a16:creationId xmlns:a16="http://schemas.microsoft.com/office/drawing/2014/main" id="{9A19253E-E00B-40A7-BED7-BBEBBF41C952}"/>
                  </a:ext>
                </a:extLst>
              </p:cNvPr>
              <p:cNvSpPr>
                <a:spLocks/>
              </p:cNvSpPr>
              <p:nvPr/>
            </p:nvSpPr>
            <p:spPr bwMode="gray">
              <a:xfrm>
                <a:off x="2384458" y="4946840"/>
                <a:ext cx="46038" cy="68265"/>
              </a:xfrm>
              <a:custGeom>
                <a:avLst/>
                <a:gdLst>
                  <a:gd name="T0" fmla="*/ 8 w 13"/>
                  <a:gd name="T1" fmla="*/ 3 h 19"/>
                  <a:gd name="T2" fmla="*/ 9 w 13"/>
                  <a:gd name="T3" fmla="*/ 5 h 19"/>
                  <a:gd name="T4" fmla="*/ 8 w 13"/>
                  <a:gd name="T5" fmla="*/ 6 h 19"/>
                  <a:gd name="T6" fmla="*/ 7 w 13"/>
                  <a:gd name="T7" fmla="*/ 7 h 19"/>
                  <a:gd name="T8" fmla="*/ 5 w 13"/>
                  <a:gd name="T9" fmla="*/ 10 h 19"/>
                  <a:gd name="T10" fmla="*/ 3 w 13"/>
                  <a:gd name="T11" fmla="*/ 12 h 19"/>
                  <a:gd name="T12" fmla="*/ 2 w 13"/>
                  <a:gd name="T13" fmla="*/ 13 h 19"/>
                  <a:gd name="T14" fmla="*/ 1 w 13"/>
                  <a:gd name="T15" fmla="*/ 15 h 19"/>
                  <a:gd name="T16" fmla="*/ 2 w 13"/>
                  <a:gd name="T17" fmla="*/ 16 h 19"/>
                  <a:gd name="T18" fmla="*/ 0 w 13"/>
                  <a:gd name="T19" fmla="*/ 17 h 19"/>
                  <a:gd name="T20" fmla="*/ 1 w 13"/>
                  <a:gd name="T21" fmla="*/ 19 h 19"/>
                  <a:gd name="T22" fmla="*/ 3 w 13"/>
                  <a:gd name="T23" fmla="*/ 18 h 19"/>
                  <a:gd name="T24" fmla="*/ 4 w 13"/>
                  <a:gd name="T25" fmla="*/ 16 h 19"/>
                  <a:gd name="T26" fmla="*/ 6 w 13"/>
                  <a:gd name="T27" fmla="*/ 16 h 19"/>
                  <a:gd name="T28" fmla="*/ 6 w 13"/>
                  <a:gd name="T29" fmla="*/ 14 h 19"/>
                  <a:gd name="T30" fmla="*/ 6 w 13"/>
                  <a:gd name="T31" fmla="*/ 13 h 19"/>
                  <a:gd name="T32" fmla="*/ 7 w 13"/>
                  <a:gd name="T33" fmla="*/ 12 h 19"/>
                  <a:gd name="T34" fmla="*/ 8 w 13"/>
                  <a:gd name="T35" fmla="*/ 9 h 19"/>
                  <a:gd name="T36" fmla="*/ 11 w 13"/>
                  <a:gd name="T37" fmla="*/ 5 h 19"/>
                  <a:gd name="T38" fmla="*/ 12 w 13"/>
                  <a:gd name="T39" fmla="*/ 3 h 19"/>
                  <a:gd name="T40" fmla="*/ 10 w 13"/>
                  <a:gd name="T41" fmla="*/ 4 h 19"/>
                  <a:gd name="T42" fmla="*/ 10 w 13"/>
                  <a:gd name="T43" fmla="*/ 2 h 19"/>
                  <a:gd name="T44" fmla="*/ 9 w 13"/>
                  <a:gd name="T45" fmla="*/ 1 h 19"/>
                  <a:gd name="T46" fmla="*/ 8 w 13"/>
                  <a:gd name="T4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9">
                    <a:moveTo>
                      <a:pt x="8" y="3"/>
                    </a:moveTo>
                    <a:cubicBezTo>
                      <a:pt x="9" y="3"/>
                      <a:pt x="8" y="4"/>
                      <a:pt x="9" y="5"/>
                    </a:cubicBezTo>
                    <a:cubicBezTo>
                      <a:pt x="9" y="6"/>
                      <a:pt x="8" y="6"/>
                      <a:pt x="8" y="6"/>
                    </a:cubicBezTo>
                    <a:cubicBezTo>
                      <a:pt x="7" y="6"/>
                      <a:pt x="7" y="7"/>
                      <a:pt x="7" y="7"/>
                    </a:cubicBezTo>
                    <a:cubicBezTo>
                      <a:pt x="7" y="8"/>
                      <a:pt x="6" y="9"/>
                      <a:pt x="5" y="10"/>
                    </a:cubicBezTo>
                    <a:cubicBezTo>
                      <a:pt x="5" y="10"/>
                      <a:pt x="3" y="12"/>
                      <a:pt x="3" y="12"/>
                    </a:cubicBezTo>
                    <a:cubicBezTo>
                      <a:pt x="2" y="13"/>
                      <a:pt x="3" y="13"/>
                      <a:pt x="2" y="13"/>
                    </a:cubicBezTo>
                    <a:cubicBezTo>
                      <a:pt x="2" y="14"/>
                      <a:pt x="1" y="15"/>
                      <a:pt x="1" y="15"/>
                    </a:cubicBezTo>
                    <a:cubicBezTo>
                      <a:pt x="1" y="15"/>
                      <a:pt x="2" y="15"/>
                      <a:pt x="2" y="16"/>
                    </a:cubicBezTo>
                    <a:cubicBezTo>
                      <a:pt x="1" y="16"/>
                      <a:pt x="0" y="16"/>
                      <a:pt x="0" y="17"/>
                    </a:cubicBezTo>
                    <a:cubicBezTo>
                      <a:pt x="0" y="18"/>
                      <a:pt x="0" y="19"/>
                      <a:pt x="1" y="19"/>
                    </a:cubicBezTo>
                    <a:cubicBezTo>
                      <a:pt x="2" y="18"/>
                      <a:pt x="2" y="17"/>
                      <a:pt x="3" y="18"/>
                    </a:cubicBezTo>
                    <a:cubicBezTo>
                      <a:pt x="4" y="18"/>
                      <a:pt x="3" y="16"/>
                      <a:pt x="4" y="16"/>
                    </a:cubicBezTo>
                    <a:cubicBezTo>
                      <a:pt x="5" y="16"/>
                      <a:pt x="6" y="17"/>
                      <a:pt x="6" y="16"/>
                    </a:cubicBezTo>
                    <a:cubicBezTo>
                      <a:pt x="7" y="15"/>
                      <a:pt x="6" y="15"/>
                      <a:pt x="6" y="14"/>
                    </a:cubicBezTo>
                    <a:cubicBezTo>
                      <a:pt x="5" y="14"/>
                      <a:pt x="5" y="13"/>
                      <a:pt x="6" y="13"/>
                    </a:cubicBezTo>
                    <a:cubicBezTo>
                      <a:pt x="6" y="13"/>
                      <a:pt x="7" y="13"/>
                      <a:pt x="7" y="12"/>
                    </a:cubicBezTo>
                    <a:cubicBezTo>
                      <a:pt x="7" y="11"/>
                      <a:pt x="7" y="10"/>
                      <a:pt x="8" y="9"/>
                    </a:cubicBezTo>
                    <a:cubicBezTo>
                      <a:pt x="9" y="7"/>
                      <a:pt x="11" y="6"/>
                      <a:pt x="11" y="5"/>
                    </a:cubicBezTo>
                    <a:cubicBezTo>
                      <a:pt x="12" y="3"/>
                      <a:pt x="13" y="2"/>
                      <a:pt x="12" y="3"/>
                    </a:cubicBezTo>
                    <a:cubicBezTo>
                      <a:pt x="11" y="4"/>
                      <a:pt x="9" y="5"/>
                      <a:pt x="10" y="4"/>
                    </a:cubicBezTo>
                    <a:cubicBezTo>
                      <a:pt x="11" y="3"/>
                      <a:pt x="11" y="2"/>
                      <a:pt x="10" y="2"/>
                    </a:cubicBezTo>
                    <a:cubicBezTo>
                      <a:pt x="10" y="2"/>
                      <a:pt x="10" y="0"/>
                      <a:pt x="9" y="1"/>
                    </a:cubicBezTo>
                    <a:cubicBezTo>
                      <a:pt x="9" y="2"/>
                      <a:pt x="8" y="3"/>
                      <a:pt x="8" y="3"/>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90" name="Freeform 475">
                <a:extLst>
                  <a:ext uri="{FF2B5EF4-FFF2-40B4-BE49-F238E27FC236}">
                    <a16:creationId xmlns:a16="http://schemas.microsoft.com/office/drawing/2014/main" id="{6808D968-1DEC-499A-8443-0F373011332D}"/>
                  </a:ext>
                </a:extLst>
              </p:cNvPr>
              <p:cNvSpPr>
                <a:spLocks/>
              </p:cNvSpPr>
              <p:nvPr/>
            </p:nvSpPr>
            <p:spPr bwMode="gray">
              <a:xfrm>
                <a:off x="2365408" y="4900801"/>
                <a:ext cx="7938" cy="17463"/>
              </a:xfrm>
              <a:custGeom>
                <a:avLst/>
                <a:gdLst>
                  <a:gd name="T0" fmla="*/ 1 w 2"/>
                  <a:gd name="T1" fmla="*/ 0 h 5"/>
                  <a:gd name="T2" fmla="*/ 0 w 2"/>
                  <a:gd name="T3" fmla="*/ 3 h 5"/>
                  <a:gd name="T4" fmla="*/ 1 w 2"/>
                  <a:gd name="T5" fmla="*/ 4 h 5"/>
                  <a:gd name="T6" fmla="*/ 2 w 2"/>
                  <a:gd name="T7" fmla="*/ 3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0" y="1"/>
                      <a:pt x="0" y="3"/>
                      <a:pt x="0" y="3"/>
                    </a:cubicBezTo>
                    <a:cubicBezTo>
                      <a:pt x="0" y="4"/>
                      <a:pt x="0" y="5"/>
                      <a:pt x="1" y="4"/>
                    </a:cubicBezTo>
                    <a:cubicBezTo>
                      <a:pt x="1" y="4"/>
                      <a:pt x="2" y="4"/>
                      <a:pt x="2" y="3"/>
                    </a:cubicBezTo>
                    <a:cubicBezTo>
                      <a:pt x="1" y="2"/>
                      <a:pt x="1" y="0"/>
                      <a:pt x="1"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91" name="Freeform 476">
                <a:extLst>
                  <a:ext uri="{FF2B5EF4-FFF2-40B4-BE49-F238E27FC236}">
                    <a16:creationId xmlns:a16="http://schemas.microsoft.com/office/drawing/2014/main" id="{F6020658-BD1B-4A29-A8C0-910CD8E394E9}"/>
                  </a:ext>
                </a:extLst>
              </p:cNvPr>
              <p:cNvSpPr>
                <a:spLocks/>
              </p:cNvSpPr>
              <p:nvPr/>
            </p:nvSpPr>
            <p:spPr bwMode="gray">
              <a:xfrm>
                <a:off x="2433672" y="4935727"/>
                <a:ext cx="36513" cy="30164"/>
              </a:xfrm>
              <a:custGeom>
                <a:avLst/>
                <a:gdLst>
                  <a:gd name="T0" fmla="*/ 3 w 10"/>
                  <a:gd name="T1" fmla="*/ 1 h 8"/>
                  <a:gd name="T2" fmla="*/ 1 w 10"/>
                  <a:gd name="T3" fmla="*/ 2 h 8"/>
                  <a:gd name="T4" fmla="*/ 1 w 10"/>
                  <a:gd name="T5" fmla="*/ 5 h 8"/>
                  <a:gd name="T6" fmla="*/ 3 w 10"/>
                  <a:gd name="T7" fmla="*/ 4 h 8"/>
                  <a:gd name="T8" fmla="*/ 3 w 10"/>
                  <a:gd name="T9" fmla="*/ 5 h 8"/>
                  <a:gd name="T10" fmla="*/ 1 w 10"/>
                  <a:gd name="T11" fmla="*/ 7 h 8"/>
                  <a:gd name="T12" fmla="*/ 3 w 10"/>
                  <a:gd name="T13" fmla="*/ 7 h 8"/>
                  <a:gd name="T14" fmla="*/ 6 w 10"/>
                  <a:gd name="T15" fmla="*/ 4 h 8"/>
                  <a:gd name="T16" fmla="*/ 8 w 10"/>
                  <a:gd name="T17" fmla="*/ 3 h 8"/>
                  <a:gd name="T18" fmla="*/ 9 w 10"/>
                  <a:gd name="T19" fmla="*/ 1 h 8"/>
                  <a:gd name="T20" fmla="*/ 6 w 10"/>
                  <a:gd name="T21" fmla="*/ 2 h 8"/>
                  <a:gd name="T22" fmla="*/ 5 w 10"/>
                  <a:gd name="T23" fmla="*/ 1 h 8"/>
                  <a:gd name="T24" fmla="*/ 4 w 10"/>
                  <a:gd name="T25" fmla="*/ 1 h 8"/>
                  <a:gd name="T26" fmla="*/ 3 w 10"/>
                  <a:gd name="T2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3" y="1"/>
                    </a:moveTo>
                    <a:cubicBezTo>
                      <a:pt x="2" y="1"/>
                      <a:pt x="2" y="1"/>
                      <a:pt x="1" y="2"/>
                    </a:cubicBezTo>
                    <a:cubicBezTo>
                      <a:pt x="1" y="3"/>
                      <a:pt x="0" y="5"/>
                      <a:pt x="1" y="5"/>
                    </a:cubicBezTo>
                    <a:cubicBezTo>
                      <a:pt x="2" y="5"/>
                      <a:pt x="2" y="4"/>
                      <a:pt x="3" y="4"/>
                    </a:cubicBezTo>
                    <a:cubicBezTo>
                      <a:pt x="4" y="4"/>
                      <a:pt x="4" y="4"/>
                      <a:pt x="3" y="5"/>
                    </a:cubicBezTo>
                    <a:cubicBezTo>
                      <a:pt x="2" y="6"/>
                      <a:pt x="1" y="6"/>
                      <a:pt x="1" y="7"/>
                    </a:cubicBezTo>
                    <a:cubicBezTo>
                      <a:pt x="2" y="7"/>
                      <a:pt x="2" y="8"/>
                      <a:pt x="3" y="7"/>
                    </a:cubicBezTo>
                    <a:cubicBezTo>
                      <a:pt x="4" y="6"/>
                      <a:pt x="6" y="4"/>
                      <a:pt x="6" y="4"/>
                    </a:cubicBezTo>
                    <a:cubicBezTo>
                      <a:pt x="7" y="4"/>
                      <a:pt x="8" y="4"/>
                      <a:pt x="8" y="3"/>
                    </a:cubicBezTo>
                    <a:cubicBezTo>
                      <a:pt x="8" y="2"/>
                      <a:pt x="10" y="1"/>
                      <a:pt x="9" y="1"/>
                    </a:cubicBezTo>
                    <a:cubicBezTo>
                      <a:pt x="8" y="2"/>
                      <a:pt x="6" y="2"/>
                      <a:pt x="6" y="2"/>
                    </a:cubicBezTo>
                    <a:cubicBezTo>
                      <a:pt x="5" y="2"/>
                      <a:pt x="5" y="1"/>
                      <a:pt x="5" y="1"/>
                    </a:cubicBezTo>
                    <a:cubicBezTo>
                      <a:pt x="5" y="0"/>
                      <a:pt x="4" y="1"/>
                      <a:pt x="4" y="1"/>
                    </a:cubicBezTo>
                    <a:cubicBezTo>
                      <a:pt x="4" y="1"/>
                      <a:pt x="3" y="1"/>
                      <a:pt x="3"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92" name="Freeform 477">
                <a:extLst>
                  <a:ext uri="{FF2B5EF4-FFF2-40B4-BE49-F238E27FC236}">
                    <a16:creationId xmlns:a16="http://schemas.microsoft.com/office/drawing/2014/main" id="{3B8EEBF7-FA0C-45A8-8217-0A05932AD8A6}"/>
                  </a:ext>
                </a:extLst>
              </p:cNvPr>
              <p:cNvSpPr>
                <a:spLocks/>
              </p:cNvSpPr>
              <p:nvPr/>
            </p:nvSpPr>
            <p:spPr bwMode="gray">
              <a:xfrm>
                <a:off x="2452722" y="4921439"/>
                <a:ext cx="28575" cy="19051"/>
              </a:xfrm>
              <a:custGeom>
                <a:avLst/>
                <a:gdLst>
                  <a:gd name="T0" fmla="*/ 1 w 8"/>
                  <a:gd name="T1" fmla="*/ 3 h 5"/>
                  <a:gd name="T2" fmla="*/ 4 w 8"/>
                  <a:gd name="T3" fmla="*/ 3 h 5"/>
                  <a:gd name="T4" fmla="*/ 6 w 8"/>
                  <a:gd name="T5" fmla="*/ 1 h 5"/>
                  <a:gd name="T6" fmla="*/ 7 w 8"/>
                  <a:gd name="T7" fmla="*/ 2 h 5"/>
                  <a:gd name="T8" fmla="*/ 4 w 8"/>
                  <a:gd name="T9" fmla="*/ 4 h 5"/>
                  <a:gd name="T10" fmla="*/ 1 w 8"/>
                  <a:gd name="T11" fmla="*/ 5 h 5"/>
                  <a:gd name="T12" fmla="*/ 1 w 8"/>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3"/>
                    </a:moveTo>
                    <a:cubicBezTo>
                      <a:pt x="2" y="3"/>
                      <a:pt x="3" y="3"/>
                      <a:pt x="4" y="3"/>
                    </a:cubicBezTo>
                    <a:cubicBezTo>
                      <a:pt x="4" y="2"/>
                      <a:pt x="5" y="1"/>
                      <a:pt x="6" y="1"/>
                    </a:cubicBezTo>
                    <a:cubicBezTo>
                      <a:pt x="7" y="0"/>
                      <a:pt x="8" y="1"/>
                      <a:pt x="7" y="2"/>
                    </a:cubicBezTo>
                    <a:cubicBezTo>
                      <a:pt x="5" y="3"/>
                      <a:pt x="4" y="4"/>
                      <a:pt x="4" y="4"/>
                    </a:cubicBezTo>
                    <a:cubicBezTo>
                      <a:pt x="3" y="5"/>
                      <a:pt x="1" y="5"/>
                      <a:pt x="1" y="5"/>
                    </a:cubicBezTo>
                    <a:cubicBezTo>
                      <a:pt x="0" y="5"/>
                      <a:pt x="0" y="3"/>
                      <a:pt x="1" y="3"/>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93" name="Freeform 478">
                <a:extLst>
                  <a:ext uri="{FF2B5EF4-FFF2-40B4-BE49-F238E27FC236}">
                    <a16:creationId xmlns:a16="http://schemas.microsoft.com/office/drawing/2014/main" id="{8B3CF309-C818-41C0-A05B-7FC9F93E318E}"/>
                  </a:ext>
                </a:extLst>
              </p:cNvPr>
              <p:cNvSpPr>
                <a:spLocks/>
              </p:cNvSpPr>
              <p:nvPr/>
            </p:nvSpPr>
            <p:spPr bwMode="gray">
              <a:xfrm>
                <a:off x="3016292" y="5037331"/>
                <a:ext cx="14288" cy="7938"/>
              </a:xfrm>
              <a:custGeom>
                <a:avLst/>
                <a:gdLst>
                  <a:gd name="T0" fmla="*/ 1 w 4"/>
                  <a:gd name="T1" fmla="*/ 0 h 2"/>
                  <a:gd name="T2" fmla="*/ 1 w 4"/>
                  <a:gd name="T3" fmla="*/ 2 h 2"/>
                  <a:gd name="T4" fmla="*/ 3 w 4"/>
                  <a:gd name="T5" fmla="*/ 1 h 2"/>
                  <a:gd name="T6" fmla="*/ 1 w 4"/>
                  <a:gd name="T7" fmla="*/ 0 h 2"/>
                </a:gdLst>
                <a:ahLst/>
                <a:cxnLst>
                  <a:cxn ang="0">
                    <a:pos x="T0" y="T1"/>
                  </a:cxn>
                  <a:cxn ang="0">
                    <a:pos x="T2" y="T3"/>
                  </a:cxn>
                  <a:cxn ang="0">
                    <a:pos x="T4" y="T5"/>
                  </a:cxn>
                  <a:cxn ang="0">
                    <a:pos x="T6" y="T7"/>
                  </a:cxn>
                </a:cxnLst>
                <a:rect l="0" t="0" r="r" b="b"/>
                <a:pathLst>
                  <a:path w="4" h="2">
                    <a:moveTo>
                      <a:pt x="1" y="0"/>
                    </a:moveTo>
                    <a:cubicBezTo>
                      <a:pt x="0" y="0"/>
                      <a:pt x="0" y="2"/>
                      <a:pt x="1" y="2"/>
                    </a:cubicBezTo>
                    <a:cubicBezTo>
                      <a:pt x="1" y="2"/>
                      <a:pt x="4" y="1"/>
                      <a:pt x="3" y="1"/>
                    </a:cubicBezTo>
                    <a:cubicBezTo>
                      <a:pt x="2" y="0"/>
                      <a:pt x="1" y="0"/>
                      <a:pt x="1"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94" name="Freeform 479">
                <a:extLst>
                  <a:ext uri="{FF2B5EF4-FFF2-40B4-BE49-F238E27FC236}">
                    <a16:creationId xmlns:a16="http://schemas.microsoft.com/office/drawing/2014/main" id="{7774B8F1-8FC1-4E03-A3F0-345C14CE343F}"/>
                  </a:ext>
                </a:extLst>
              </p:cNvPr>
              <p:cNvSpPr>
                <a:spLocks/>
              </p:cNvSpPr>
              <p:nvPr/>
            </p:nvSpPr>
            <p:spPr bwMode="gray">
              <a:xfrm>
                <a:off x="2982954" y="5048444"/>
                <a:ext cx="149227" cy="187332"/>
              </a:xfrm>
              <a:custGeom>
                <a:avLst/>
                <a:gdLst>
                  <a:gd name="T0" fmla="*/ 11 w 41"/>
                  <a:gd name="T1" fmla="*/ 1 h 52"/>
                  <a:gd name="T2" fmla="*/ 12 w 41"/>
                  <a:gd name="T3" fmla="*/ 6 h 52"/>
                  <a:gd name="T4" fmla="*/ 14 w 41"/>
                  <a:gd name="T5" fmla="*/ 5 h 52"/>
                  <a:gd name="T6" fmla="*/ 21 w 41"/>
                  <a:gd name="T7" fmla="*/ 4 h 52"/>
                  <a:gd name="T8" fmla="*/ 22 w 41"/>
                  <a:gd name="T9" fmla="*/ 8 h 52"/>
                  <a:gd name="T10" fmla="*/ 23 w 41"/>
                  <a:gd name="T11" fmla="*/ 9 h 52"/>
                  <a:gd name="T12" fmla="*/ 19 w 41"/>
                  <a:gd name="T13" fmla="*/ 11 h 52"/>
                  <a:gd name="T14" fmla="*/ 11 w 41"/>
                  <a:gd name="T15" fmla="*/ 9 h 52"/>
                  <a:gd name="T16" fmla="*/ 19 w 41"/>
                  <a:gd name="T17" fmla="*/ 13 h 52"/>
                  <a:gd name="T18" fmla="*/ 24 w 41"/>
                  <a:gd name="T19" fmla="*/ 11 h 52"/>
                  <a:gd name="T20" fmla="*/ 28 w 41"/>
                  <a:gd name="T21" fmla="*/ 17 h 52"/>
                  <a:gd name="T22" fmla="*/ 19 w 41"/>
                  <a:gd name="T23" fmla="*/ 17 h 52"/>
                  <a:gd name="T24" fmla="*/ 15 w 41"/>
                  <a:gd name="T25" fmla="*/ 16 h 52"/>
                  <a:gd name="T26" fmla="*/ 20 w 41"/>
                  <a:gd name="T27" fmla="*/ 18 h 52"/>
                  <a:gd name="T28" fmla="*/ 22 w 41"/>
                  <a:gd name="T29" fmla="*/ 20 h 52"/>
                  <a:gd name="T30" fmla="*/ 28 w 41"/>
                  <a:gd name="T31" fmla="*/ 20 h 52"/>
                  <a:gd name="T32" fmla="*/ 27 w 41"/>
                  <a:gd name="T33" fmla="*/ 21 h 52"/>
                  <a:gd name="T34" fmla="*/ 32 w 41"/>
                  <a:gd name="T35" fmla="*/ 28 h 52"/>
                  <a:gd name="T36" fmla="*/ 38 w 41"/>
                  <a:gd name="T37" fmla="*/ 41 h 52"/>
                  <a:gd name="T38" fmla="*/ 39 w 41"/>
                  <a:gd name="T39" fmla="*/ 45 h 52"/>
                  <a:gd name="T40" fmla="*/ 41 w 41"/>
                  <a:gd name="T41" fmla="*/ 50 h 52"/>
                  <a:gd name="T42" fmla="*/ 38 w 41"/>
                  <a:gd name="T43" fmla="*/ 49 h 52"/>
                  <a:gd name="T44" fmla="*/ 33 w 41"/>
                  <a:gd name="T45" fmla="*/ 44 h 52"/>
                  <a:gd name="T46" fmla="*/ 33 w 41"/>
                  <a:gd name="T47" fmla="*/ 40 h 52"/>
                  <a:gd name="T48" fmla="*/ 31 w 41"/>
                  <a:gd name="T49" fmla="*/ 39 h 52"/>
                  <a:gd name="T50" fmla="*/ 28 w 41"/>
                  <a:gd name="T51" fmla="*/ 37 h 52"/>
                  <a:gd name="T52" fmla="*/ 25 w 41"/>
                  <a:gd name="T53" fmla="*/ 35 h 52"/>
                  <a:gd name="T54" fmla="*/ 26 w 41"/>
                  <a:gd name="T55" fmla="*/ 31 h 52"/>
                  <a:gd name="T56" fmla="*/ 24 w 41"/>
                  <a:gd name="T57" fmla="*/ 28 h 52"/>
                  <a:gd name="T58" fmla="*/ 22 w 41"/>
                  <a:gd name="T59" fmla="*/ 27 h 52"/>
                  <a:gd name="T60" fmla="*/ 20 w 41"/>
                  <a:gd name="T61" fmla="*/ 28 h 52"/>
                  <a:gd name="T62" fmla="*/ 22 w 41"/>
                  <a:gd name="T63" fmla="*/ 32 h 52"/>
                  <a:gd name="T64" fmla="*/ 17 w 41"/>
                  <a:gd name="T65" fmla="*/ 34 h 52"/>
                  <a:gd name="T66" fmla="*/ 16 w 41"/>
                  <a:gd name="T67" fmla="*/ 28 h 52"/>
                  <a:gd name="T68" fmla="*/ 18 w 41"/>
                  <a:gd name="T69" fmla="*/ 25 h 52"/>
                  <a:gd name="T70" fmla="*/ 11 w 41"/>
                  <a:gd name="T71" fmla="*/ 22 h 52"/>
                  <a:gd name="T72" fmla="*/ 10 w 41"/>
                  <a:gd name="T73" fmla="*/ 19 h 52"/>
                  <a:gd name="T74" fmla="*/ 6 w 41"/>
                  <a:gd name="T75" fmla="*/ 16 h 52"/>
                  <a:gd name="T76" fmla="*/ 0 w 41"/>
                  <a:gd name="T77" fmla="*/ 11 h 52"/>
                  <a:gd name="T78" fmla="*/ 2 w 41"/>
                  <a:gd name="T79" fmla="*/ 7 h 52"/>
                  <a:gd name="T80" fmla="*/ 4 w 41"/>
                  <a:gd name="T81" fmla="*/ 6 h 52"/>
                  <a:gd name="T82" fmla="*/ 5 w 41"/>
                  <a:gd name="T83"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52">
                    <a:moveTo>
                      <a:pt x="7" y="2"/>
                    </a:moveTo>
                    <a:cubicBezTo>
                      <a:pt x="7" y="1"/>
                      <a:pt x="8" y="0"/>
                      <a:pt x="9" y="1"/>
                    </a:cubicBezTo>
                    <a:cubicBezTo>
                      <a:pt x="10" y="1"/>
                      <a:pt x="10" y="2"/>
                      <a:pt x="11" y="1"/>
                    </a:cubicBezTo>
                    <a:cubicBezTo>
                      <a:pt x="12" y="1"/>
                      <a:pt x="13" y="2"/>
                      <a:pt x="13" y="3"/>
                    </a:cubicBezTo>
                    <a:cubicBezTo>
                      <a:pt x="14" y="3"/>
                      <a:pt x="14" y="3"/>
                      <a:pt x="14" y="4"/>
                    </a:cubicBezTo>
                    <a:cubicBezTo>
                      <a:pt x="13" y="5"/>
                      <a:pt x="12" y="6"/>
                      <a:pt x="12" y="6"/>
                    </a:cubicBezTo>
                    <a:cubicBezTo>
                      <a:pt x="12" y="7"/>
                      <a:pt x="13" y="8"/>
                      <a:pt x="13" y="8"/>
                    </a:cubicBezTo>
                    <a:cubicBezTo>
                      <a:pt x="13" y="9"/>
                      <a:pt x="13" y="9"/>
                      <a:pt x="14" y="8"/>
                    </a:cubicBezTo>
                    <a:cubicBezTo>
                      <a:pt x="14" y="6"/>
                      <a:pt x="14" y="6"/>
                      <a:pt x="14" y="5"/>
                    </a:cubicBezTo>
                    <a:cubicBezTo>
                      <a:pt x="15" y="4"/>
                      <a:pt x="15" y="2"/>
                      <a:pt x="16" y="3"/>
                    </a:cubicBezTo>
                    <a:cubicBezTo>
                      <a:pt x="16" y="3"/>
                      <a:pt x="18" y="4"/>
                      <a:pt x="19" y="3"/>
                    </a:cubicBezTo>
                    <a:cubicBezTo>
                      <a:pt x="20" y="3"/>
                      <a:pt x="20" y="4"/>
                      <a:pt x="21" y="4"/>
                    </a:cubicBezTo>
                    <a:cubicBezTo>
                      <a:pt x="22" y="4"/>
                      <a:pt x="23" y="3"/>
                      <a:pt x="23" y="4"/>
                    </a:cubicBezTo>
                    <a:cubicBezTo>
                      <a:pt x="23" y="5"/>
                      <a:pt x="23" y="5"/>
                      <a:pt x="23" y="6"/>
                    </a:cubicBezTo>
                    <a:cubicBezTo>
                      <a:pt x="24" y="7"/>
                      <a:pt x="23" y="8"/>
                      <a:pt x="22" y="8"/>
                    </a:cubicBezTo>
                    <a:cubicBezTo>
                      <a:pt x="21" y="7"/>
                      <a:pt x="19" y="7"/>
                      <a:pt x="19" y="7"/>
                    </a:cubicBezTo>
                    <a:cubicBezTo>
                      <a:pt x="19" y="7"/>
                      <a:pt x="20" y="9"/>
                      <a:pt x="21" y="9"/>
                    </a:cubicBezTo>
                    <a:cubicBezTo>
                      <a:pt x="22" y="9"/>
                      <a:pt x="23" y="8"/>
                      <a:pt x="23" y="9"/>
                    </a:cubicBezTo>
                    <a:cubicBezTo>
                      <a:pt x="24" y="10"/>
                      <a:pt x="24" y="10"/>
                      <a:pt x="23" y="11"/>
                    </a:cubicBezTo>
                    <a:cubicBezTo>
                      <a:pt x="22" y="11"/>
                      <a:pt x="22" y="11"/>
                      <a:pt x="21" y="11"/>
                    </a:cubicBezTo>
                    <a:cubicBezTo>
                      <a:pt x="20" y="12"/>
                      <a:pt x="20" y="11"/>
                      <a:pt x="19" y="11"/>
                    </a:cubicBezTo>
                    <a:cubicBezTo>
                      <a:pt x="18" y="10"/>
                      <a:pt x="17" y="10"/>
                      <a:pt x="16" y="10"/>
                    </a:cubicBezTo>
                    <a:cubicBezTo>
                      <a:pt x="15" y="10"/>
                      <a:pt x="14" y="10"/>
                      <a:pt x="13" y="9"/>
                    </a:cubicBezTo>
                    <a:cubicBezTo>
                      <a:pt x="13" y="9"/>
                      <a:pt x="11" y="9"/>
                      <a:pt x="11" y="9"/>
                    </a:cubicBezTo>
                    <a:cubicBezTo>
                      <a:pt x="11" y="9"/>
                      <a:pt x="14" y="10"/>
                      <a:pt x="15" y="11"/>
                    </a:cubicBezTo>
                    <a:cubicBezTo>
                      <a:pt x="16" y="11"/>
                      <a:pt x="18" y="11"/>
                      <a:pt x="18" y="12"/>
                    </a:cubicBezTo>
                    <a:cubicBezTo>
                      <a:pt x="18" y="13"/>
                      <a:pt x="19" y="14"/>
                      <a:pt x="19" y="13"/>
                    </a:cubicBezTo>
                    <a:cubicBezTo>
                      <a:pt x="19" y="13"/>
                      <a:pt x="20" y="13"/>
                      <a:pt x="21" y="13"/>
                    </a:cubicBezTo>
                    <a:cubicBezTo>
                      <a:pt x="21" y="13"/>
                      <a:pt x="22" y="13"/>
                      <a:pt x="22" y="12"/>
                    </a:cubicBezTo>
                    <a:cubicBezTo>
                      <a:pt x="23" y="12"/>
                      <a:pt x="23" y="12"/>
                      <a:pt x="24" y="11"/>
                    </a:cubicBezTo>
                    <a:cubicBezTo>
                      <a:pt x="25" y="11"/>
                      <a:pt x="25" y="10"/>
                      <a:pt x="25" y="11"/>
                    </a:cubicBezTo>
                    <a:cubicBezTo>
                      <a:pt x="26" y="12"/>
                      <a:pt x="26" y="13"/>
                      <a:pt x="27" y="14"/>
                    </a:cubicBezTo>
                    <a:cubicBezTo>
                      <a:pt x="27" y="15"/>
                      <a:pt x="28" y="16"/>
                      <a:pt x="28" y="17"/>
                    </a:cubicBezTo>
                    <a:cubicBezTo>
                      <a:pt x="28" y="18"/>
                      <a:pt x="27" y="18"/>
                      <a:pt x="26" y="19"/>
                    </a:cubicBezTo>
                    <a:cubicBezTo>
                      <a:pt x="26" y="19"/>
                      <a:pt x="25" y="19"/>
                      <a:pt x="23" y="18"/>
                    </a:cubicBezTo>
                    <a:cubicBezTo>
                      <a:pt x="22" y="18"/>
                      <a:pt x="20" y="17"/>
                      <a:pt x="19" y="17"/>
                    </a:cubicBezTo>
                    <a:cubicBezTo>
                      <a:pt x="18" y="16"/>
                      <a:pt x="17" y="16"/>
                      <a:pt x="16" y="15"/>
                    </a:cubicBezTo>
                    <a:cubicBezTo>
                      <a:pt x="15" y="15"/>
                      <a:pt x="12" y="14"/>
                      <a:pt x="12" y="14"/>
                    </a:cubicBezTo>
                    <a:cubicBezTo>
                      <a:pt x="12" y="14"/>
                      <a:pt x="16" y="16"/>
                      <a:pt x="15" y="16"/>
                    </a:cubicBezTo>
                    <a:cubicBezTo>
                      <a:pt x="15" y="17"/>
                      <a:pt x="16" y="18"/>
                      <a:pt x="16" y="18"/>
                    </a:cubicBezTo>
                    <a:cubicBezTo>
                      <a:pt x="17" y="18"/>
                      <a:pt x="18" y="19"/>
                      <a:pt x="18" y="19"/>
                    </a:cubicBezTo>
                    <a:cubicBezTo>
                      <a:pt x="18" y="19"/>
                      <a:pt x="19" y="17"/>
                      <a:pt x="20" y="18"/>
                    </a:cubicBezTo>
                    <a:cubicBezTo>
                      <a:pt x="21" y="18"/>
                      <a:pt x="23" y="19"/>
                      <a:pt x="22" y="20"/>
                    </a:cubicBezTo>
                    <a:cubicBezTo>
                      <a:pt x="22" y="20"/>
                      <a:pt x="20" y="19"/>
                      <a:pt x="20" y="20"/>
                    </a:cubicBezTo>
                    <a:cubicBezTo>
                      <a:pt x="21" y="21"/>
                      <a:pt x="21" y="21"/>
                      <a:pt x="22" y="20"/>
                    </a:cubicBezTo>
                    <a:cubicBezTo>
                      <a:pt x="23" y="20"/>
                      <a:pt x="24" y="20"/>
                      <a:pt x="25" y="20"/>
                    </a:cubicBezTo>
                    <a:cubicBezTo>
                      <a:pt x="26" y="21"/>
                      <a:pt x="27" y="21"/>
                      <a:pt x="27" y="21"/>
                    </a:cubicBezTo>
                    <a:cubicBezTo>
                      <a:pt x="26" y="20"/>
                      <a:pt x="28" y="20"/>
                      <a:pt x="28" y="20"/>
                    </a:cubicBezTo>
                    <a:cubicBezTo>
                      <a:pt x="29" y="20"/>
                      <a:pt x="29" y="20"/>
                      <a:pt x="30" y="21"/>
                    </a:cubicBezTo>
                    <a:cubicBezTo>
                      <a:pt x="30" y="22"/>
                      <a:pt x="30" y="22"/>
                      <a:pt x="29" y="22"/>
                    </a:cubicBezTo>
                    <a:cubicBezTo>
                      <a:pt x="28" y="22"/>
                      <a:pt x="27" y="21"/>
                      <a:pt x="27" y="21"/>
                    </a:cubicBezTo>
                    <a:cubicBezTo>
                      <a:pt x="27" y="22"/>
                      <a:pt x="27" y="23"/>
                      <a:pt x="28" y="23"/>
                    </a:cubicBezTo>
                    <a:cubicBezTo>
                      <a:pt x="29" y="24"/>
                      <a:pt x="30" y="24"/>
                      <a:pt x="30" y="24"/>
                    </a:cubicBezTo>
                    <a:cubicBezTo>
                      <a:pt x="30" y="25"/>
                      <a:pt x="32" y="27"/>
                      <a:pt x="32" y="28"/>
                    </a:cubicBezTo>
                    <a:cubicBezTo>
                      <a:pt x="33" y="29"/>
                      <a:pt x="33" y="31"/>
                      <a:pt x="34" y="32"/>
                    </a:cubicBezTo>
                    <a:cubicBezTo>
                      <a:pt x="35" y="33"/>
                      <a:pt x="36" y="35"/>
                      <a:pt x="37" y="36"/>
                    </a:cubicBezTo>
                    <a:cubicBezTo>
                      <a:pt x="38" y="38"/>
                      <a:pt x="38" y="40"/>
                      <a:pt x="38" y="41"/>
                    </a:cubicBezTo>
                    <a:cubicBezTo>
                      <a:pt x="38" y="41"/>
                      <a:pt x="37" y="41"/>
                      <a:pt x="38" y="42"/>
                    </a:cubicBezTo>
                    <a:cubicBezTo>
                      <a:pt x="38" y="42"/>
                      <a:pt x="39" y="43"/>
                      <a:pt x="39" y="43"/>
                    </a:cubicBezTo>
                    <a:cubicBezTo>
                      <a:pt x="39" y="44"/>
                      <a:pt x="39" y="44"/>
                      <a:pt x="39" y="45"/>
                    </a:cubicBezTo>
                    <a:cubicBezTo>
                      <a:pt x="40" y="46"/>
                      <a:pt x="40" y="46"/>
                      <a:pt x="40" y="47"/>
                    </a:cubicBezTo>
                    <a:cubicBezTo>
                      <a:pt x="39" y="47"/>
                      <a:pt x="41" y="47"/>
                      <a:pt x="40" y="48"/>
                    </a:cubicBezTo>
                    <a:cubicBezTo>
                      <a:pt x="40" y="48"/>
                      <a:pt x="41" y="49"/>
                      <a:pt x="41" y="50"/>
                    </a:cubicBezTo>
                    <a:cubicBezTo>
                      <a:pt x="41" y="51"/>
                      <a:pt x="41" y="52"/>
                      <a:pt x="41" y="52"/>
                    </a:cubicBezTo>
                    <a:cubicBezTo>
                      <a:pt x="40" y="52"/>
                      <a:pt x="40" y="50"/>
                      <a:pt x="40" y="50"/>
                    </a:cubicBezTo>
                    <a:cubicBezTo>
                      <a:pt x="39" y="51"/>
                      <a:pt x="38" y="50"/>
                      <a:pt x="38" y="49"/>
                    </a:cubicBezTo>
                    <a:cubicBezTo>
                      <a:pt x="37" y="49"/>
                      <a:pt x="37" y="49"/>
                      <a:pt x="37" y="48"/>
                    </a:cubicBezTo>
                    <a:cubicBezTo>
                      <a:pt x="36" y="48"/>
                      <a:pt x="35" y="47"/>
                      <a:pt x="35" y="46"/>
                    </a:cubicBezTo>
                    <a:cubicBezTo>
                      <a:pt x="34" y="45"/>
                      <a:pt x="33" y="44"/>
                      <a:pt x="33" y="44"/>
                    </a:cubicBezTo>
                    <a:cubicBezTo>
                      <a:pt x="32" y="43"/>
                      <a:pt x="32" y="42"/>
                      <a:pt x="32" y="42"/>
                    </a:cubicBezTo>
                    <a:cubicBezTo>
                      <a:pt x="33" y="42"/>
                      <a:pt x="33" y="41"/>
                      <a:pt x="34" y="41"/>
                    </a:cubicBezTo>
                    <a:cubicBezTo>
                      <a:pt x="34" y="40"/>
                      <a:pt x="33" y="41"/>
                      <a:pt x="33" y="40"/>
                    </a:cubicBezTo>
                    <a:cubicBezTo>
                      <a:pt x="32" y="40"/>
                      <a:pt x="32" y="41"/>
                      <a:pt x="31" y="42"/>
                    </a:cubicBezTo>
                    <a:cubicBezTo>
                      <a:pt x="31" y="42"/>
                      <a:pt x="31" y="42"/>
                      <a:pt x="31" y="42"/>
                    </a:cubicBezTo>
                    <a:cubicBezTo>
                      <a:pt x="30" y="41"/>
                      <a:pt x="30" y="40"/>
                      <a:pt x="31" y="39"/>
                    </a:cubicBezTo>
                    <a:cubicBezTo>
                      <a:pt x="31" y="39"/>
                      <a:pt x="31" y="36"/>
                      <a:pt x="31" y="37"/>
                    </a:cubicBezTo>
                    <a:cubicBezTo>
                      <a:pt x="30" y="39"/>
                      <a:pt x="29" y="40"/>
                      <a:pt x="29" y="40"/>
                    </a:cubicBezTo>
                    <a:cubicBezTo>
                      <a:pt x="29" y="39"/>
                      <a:pt x="29" y="37"/>
                      <a:pt x="28" y="37"/>
                    </a:cubicBezTo>
                    <a:cubicBezTo>
                      <a:pt x="28" y="36"/>
                      <a:pt x="28" y="38"/>
                      <a:pt x="27" y="38"/>
                    </a:cubicBezTo>
                    <a:cubicBezTo>
                      <a:pt x="27" y="38"/>
                      <a:pt x="26" y="37"/>
                      <a:pt x="25" y="37"/>
                    </a:cubicBezTo>
                    <a:cubicBezTo>
                      <a:pt x="25" y="36"/>
                      <a:pt x="25" y="36"/>
                      <a:pt x="25" y="35"/>
                    </a:cubicBezTo>
                    <a:cubicBezTo>
                      <a:pt x="25" y="35"/>
                      <a:pt x="24" y="34"/>
                      <a:pt x="25" y="33"/>
                    </a:cubicBezTo>
                    <a:cubicBezTo>
                      <a:pt x="25" y="33"/>
                      <a:pt x="25" y="32"/>
                      <a:pt x="26" y="32"/>
                    </a:cubicBezTo>
                    <a:cubicBezTo>
                      <a:pt x="26" y="32"/>
                      <a:pt x="27" y="31"/>
                      <a:pt x="26" y="31"/>
                    </a:cubicBezTo>
                    <a:cubicBezTo>
                      <a:pt x="26" y="31"/>
                      <a:pt x="25" y="31"/>
                      <a:pt x="25" y="31"/>
                    </a:cubicBezTo>
                    <a:cubicBezTo>
                      <a:pt x="24" y="31"/>
                      <a:pt x="23" y="30"/>
                      <a:pt x="23" y="30"/>
                    </a:cubicBezTo>
                    <a:cubicBezTo>
                      <a:pt x="23" y="29"/>
                      <a:pt x="23" y="29"/>
                      <a:pt x="24" y="28"/>
                    </a:cubicBezTo>
                    <a:cubicBezTo>
                      <a:pt x="24" y="28"/>
                      <a:pt x="25" y="28"/>
                      <a:pt x="24" y="28"/>
                    </a:cubicBezTo>
                    <a:cubicBezTo>
                      <a:pt x="23" y="28"/>
                      <a:pt x="23" y="28"/>
                      <a:pt x="23" y="28"/>
                    </a:cubicBezTo>
                    <a:cubicBezTo>
                      <a:pt x="23" y="27"/>
                      <a:pt x="22" y="26"/>
                      <a:pt x="22" y="27"/>
                    </a:cubicBezTo>
                    <a:cubicBezTo>
                      <a:pt x="22" y="28"/>
                      <a:pt x="21" y="30"/>
                      <a:pt x="21" y="29"/>
                    </a:cubicBezTo>
                    <a:cubicBezTo>
                      <a:pt x="20" y="29"/>
                      <a:pt x="21" y="28"/>
                      <a:pt x="20" y="27"/>
                    </a:cubicBezTo>
                    <a:cubicBezTo>
                      <a:pt x="20" y="27"/>
                      <a:pt x="20" y="28"/>
                      <a:pt x="20" y="28"/>
                    </a:cubicBezTo>
                    <a:cubicBezTo>
                      <a:pt x="19" y="29"/>
                      <a:pt x="19" y="30"/>
                      <a:pt x="20" y="30"/>
                    </a:cubicBezTo>
                    <a:cubicBezTo>
                      <a:pt x="21" y="30"/>
                      <a:pt x="22" y="30"/>
                      <a:pt x="22" y="31"/>
                    </a:cubicBezTo>
                    <a:cubicBezTo>
                      <a:pt x="23" y="31"/>
                      <a:pt x="23" y="31"/>
                      <a:pt x="22" y="32"/>
                    </a:cubicBezTo>
                    <a:cubicBezTo>
                      <a:pt x="22" y="32"/>
                      <a:pt x="21" y="32"/>
                      <a:pt x="21" y="33"/>
                    </a:cubicBezTo>
                    <a:cubicBezTo>
                      <a:pt x="20" y="33"/>
                      <a:pt x="19" y="34"/>
                      <a:pt x="19" y="34"/>
                    </a:cubicBezTo>
                    <a:cubicBezTo>
                      <a:pt x="18" y="35"/>
                      <a:pt x="18" y="35"/>
                      <a:pt x="17" y="34"/>
                    </a:cubicBezTo>
                    <a:cubicBezTo>
                      <a:pt x="17" y="33"/>
                      <a:pt x="17" y="32"/>
                      <a:pt x="17" y="32"/>
                    </a:cubicBezTo>
                    <a:cubicBezTo>
                      <a:pt x="18" y="31"/>
                      <a:pt x="19" y="30"/>
                      <a:pt x="18" y="30"/>
                    </a:cubicBezTo>
                    <a:cubicBezTo>
                      <a:pt x="17" y="30"/>
                      <a:pt x="17" y="29"/>
                      <a:pt x="16" y="28"/>
                    </a:cubicBezTo>
                    <a:cubicBezTo>
                      <a:pt x="15" y="28"/>
                      <a:pt x="15" y="26"/>
                      <a:pt x="15" y="26"/>
                    </a:cubicBezTo>
                    <a:cubicBezTo>
                      <a:pt x="16" y="25"/>
                      <a:pt x="17" y="25"/>
                      <a:pt x="17" y="25"/>
                    </a:cubicBezTo>
                    <a:cubicBezTo>
                      <a:pt x="18" y="26"/>
                      <a:pt x="18" y="25"/>
                      <a:pt x="18" y="25"/>
                    </a:cubicBezTo>
                    <a:cubicBezTo>
                      <a:pt x="17" y="24"/>
                      <a:pt x="17" y="24"/>
                      <a:pt x="16" y="24"/>
                    </a:cubicBezTo>
                    <a:cubicBezTo>
                      <a:pt x="16" y="25"/>
                      <a:pt x="14" y="24"/>
                      <a:pt x="14" y="24"/>
                    </a:cubicBezTo>
                    <a:cubicBezTo>
                      <a:pt x="13" y="23"/>
                      <a:pt x="12" y="22"/>
                      <a:pt x="11" y="22"/>
                    </a:cubicBezTo>
                    <a:cubicBezTo>
                      <a:pt x="11" y="22"/>
                      <a:pt x="10" y="21"/>
                      <a:pt x="11" y="21"/>
                    </a:cubicBezTo>
                    <a:cubicBezTo>
                      <a:pt x="12" y="22"/>
                      <a:pt x="13" y="21"/>
                      <a:pt x="11" y="21"/>
                    </a:cubicBezTo>
                    <a:cubicBezTo>
                      <a:pt x="10" y="20"/>
                      <a:pt x="10" y="20"/>
                      <a:pt x="10" y="19"/>
                    </a:cubicBezTo>
                    <a:cubicBezTo>
                      <a:pt x="9" y="19"/>
                      <a:pt x="9" y="18"/>
                      <a:pt x="8" y="19"/>
                    </a:cubicBezTo>
                    <a:cubicBezTo>
                      <a:pt x="8" y="19"/>
                      <a:pt x="7" y="18"/>
                      <a:pt x="7" y="18"/>
                    </a:cubicBezTo>
                    <a:cubicBezTo>
                      <a:pt x="8" y="17"/>
                      <a:pt x="7" y="16"/>
                      <a:pt x="6" y="16"/>
                    </a:cubicBezTo>
                    <a:cubicBezTo>
                      <a:pt x="5" y="16"/>
                      <a:pt x="4" y="15"/>
                      <a:pt x="3" y="14"/>
                    </a:cubicBezTo>
                    <a:cubicBezTo>
                      <a:pt x="2" y="14"/>
                      <a:pt x="1" y="13"/>
                      <a:pt x="1" y="13"/>
                    </a:cubicBezTo>
                    <a:cubicBezTo>
                      <a:pt x="0" y="12"/>
                      <a:pt x="1" y="12"/>
                      <a:pt x="0" y="11"/>
                    </a:cubicBezTo>
                    <a:cubicBezTo>
                      <a:pt x="0" y="10"/>
                      <a:pt x="0" y="9"/>
                      <a:pt x="0" y="9"/>
                    </a:cubicBezTo>
                    <a:cubicBezTo>
                      <a:pt x="0" y="8"/>
                      <a:pt x="1" y="9"/>
                      <a:pt x="2" y="9"/>
                    </a:cubicBezTo>
                    <a:cubicBezTo>
                      <a:pt x="2" y="9"/>
                      <a:pt x="1" y="6"/>
                      <a:pt x="2" y="7"/>
                    </a:cubicBezTo>
                    <a:cubicBezTo>
                      <a:pt x="3" y="7"/>
                      <a:pt x="3" y="7"/>
                      <a:pt x="3" y="6"/>
                    </a:cubicBezTo>
                    <a:cubicBezTo>
                      <a:pt x="2" y="5"/>
                      <a:pt x="1" y="4"/>
                      <a:pt x="2" y="4"/>
                    </a:cubicBezTo>
                    <a:cubicBezTo>
                      <a:pt x="3" y="5"/>
                      <a:pt x="4" y="6"/>
                      <a:pt x="4" y="6"/>
                    </a:cubicBezTo>
                    <a:cubicBezTo>
                      <a:pt x="4" y="7"/>
                      <a:pt x="5" y="8"/>
                      <a:pt x="6" y="7"/>
                    </a:cubicBezTo>
                    <a:cubicBezTo>
                      <a:pt x="6" y="7"/>
                      <a:pt x="6" y="7"/>
                      <a:pt x="5" y="6"/>
                    </a:cubicBezTo>
                    <a:cubicBezTo>
                      <a:pt x="5" y="5"/>
                      <a:pt x="4" y="4"/>
                      <a:pt x="5" y="4"/>
                    </a:cubicBezTo>
                    <a:cubicBezTo>
                      <a:pt x="5" y="3"/>
                      <a:pt x="5" y="3"/>
                      <a:pt x="6" y="4"/>
                    </a:cubicBezTo>
                    <a:cubicBezTo>
                      <a:pt x="7" y="4"/>
                      <a:pt x="7" y="4"/>
                      <a:pt x="7" y="2"/>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95" name="Freeform 480">
                <a:extLst>
                  <a:ext uri="{FF2B5EF4-FFF2-40B4-BE49-F238E27FC236}">
                    <a16:creationId xmlns:a16="http://schemas.microsoft.com/office/drawing/2014/main" id="{8A7CE573-481C-4DAE-BCF2-235F83F93789}"/>
                  </a:ext>
                </a:extLst>
              </p:cNvPr>
              <p:cNvSpPr>
                <a:spLocks/>
              </p:cNvSpPr>
              <p:nvPr/>
            </p:nvSpPr>
            <p:spPr bwMode="gray">
              <a:xfrm>
                <a:off x="3055980" y="5026218"/>
                <a:ext cx="82551" cy="123830"/>
              </a:xfrm>
              <a:custGeom>
                <a:avLst/>
                <a:gdLst>
                  <a:gd name="T0" fmla="*/ 3 w 23"/>
                  <a:gd name="T1" fmla="*/ 2 h 34"/>
                  <a:gd name="T2" fmla="*/ 5 w 23"/>
                  <a:gd name="T3" fmla="*/ 5 h 34"/>
                  <a:gd name="T4" fmla="*/ 9 w 23"/>
                  <a:gd name="T5" fmla="*/ 4 h 34"/>
                  <a:gd name="T6" fmla="*/ 12 w 23"/>
                  <a:gd name="T7" fmla="*/ 4 h 34"/>
                  <a:gd name="T8" fmla="*/ 16 w 23"/>
                  <a:gd name="T9" fmla="*/ 8 h 34"/>
                  <a:gd name="T10" fmla="*/ 19 w 23"/>
                  <a:gd name="T11" fmla="*/ 12 h 34"/>
                  <a:gd name="T12" fmla="*/ 22 w 23"/>
                  <a:gd name="T13" fmla="*/ 16 h 34"/>
                  <a:gd name="T14" fmla="*/ 19 w 23"/>
                  <a:gd name="T15" fmla="*/ 14 h 34"/>
                  <a:gd name="T16" fmla="*/ 15 w 23"/>
                  <a:gd name="T17" fmla="*/ 10 h 34"/>
                  <a:gd name="T18" fmla="*/ 12 w 23"/>
                  <a:gd name="T19" fmla="*/ 6 h 34"/>
                  <a:gd name="T20" fmla="*/ 12 w 23"/>
                  <a:gd name="T21" fmla="*/ 9 h 34"/>
                  <a:gd name="T22" fmla="*/ 14 w 23"/>
                  <a:gd name="T23" fmla="*/ 12 h 34"/>
                  <a:gd name="T24" fmla="*/ 17 w 23"/>
                  <a:gd name="T25" fmla="*/ 16 h 34"/>
                  <a:gd name="T26" fmla="*/ 21 w 23"/>
                  <a:gd name="T27" fmla="*/ 19 h 34"/>
                  <a:gd name="T28" fmla="*/ 19 w 23"/>
                  <a:gd name="T29" fmla="*/ 20 h 34"/>
                  <a:gd name="T30" fmla="*/ 22 w 23"/>
                  <a:gd name="T31" fmla="*/ 22 h 34"/>
                  <a:gd name="T32" fmla="*/ 21 w 23"/>
                  <a:gd name="T33" fmla="*/ 24 h 34"/>
                  <a:gd name="T34" fmla="*/ 19 w 23"/>
                  <a:gd name="T35" fmla="*/ 25 h 34"/>
                  <a:gd name="T36" fmla="*/ 20 w 23"/>
                  <a:gd name="T37" fmla="*/ 27 h 34"/>
                  <a:gd name="T38" fmla="*/ 18 w 23"/>
                  <a:gd name="T39" fmla="*/ 30 h 34"/>
                  <a:gd name="T40" fmla="*/ 17 w 23"/>
                  <a:gd name="T41" fmla="*/ 32 h 34"/>
                  <a:gd name="T42" fmla="*/ 14 w 23"/>
                  <a:gd name="T43" fmla="*/ 32 h 34"/>
                  <a:gd name="T44" fmla="*/ 14 w 23"/>
                  <a:gd name="T45" fmla="*/ 30 h 34"/>
                  <a:gd name="T46" fmla="*/ 14 w 23"/>
                  <a:gd name="T47" fmla="*/ 27 h 34"/>
                  <a:gd name="T48" fmla="*/ 13 w 23"/>
                  <a:gd name="T49" fmla="*/ 25 h 34"/>
                  <a:gd name="T50" fmla="*/ 17 w 23"/>
                  <a:gd name="T51" fmla="*/ 25 h 34"/>
                  <a:gd name="T52" fmla="*/ 13 w 23"/>
                  <a:gd name="T53" fmla="*/ 22 h 34"/>
                  <a:gd name="T54" fmla="*/ 12 w 23"/>
                  <a:gd name="T55" fmla="*/ 21 h 34"/>
                  <a:gd name="T56" fmla="*/ 8 w 23"/>
                  <a:gd name="T57" fmla="*/ 17 h 34"/>
                  <a:gd name="T58" fmla="*/ 6 w 23"/>
                  <a:gd name="T59" fmla="*/ 12 h 34"/>
                  <a:gd name="T60" fmla="*/ 4 w 23"/>
                  <a:gd name="T61" fmla="*/ 7 h 34"/>
                  <a:gd name="T62" fmla="*/ 2 w 23"/>
                  <a:gd name="T63" fmla="*/ 4 h 34"/>
                  <a:gd name="T64" fmla="*/ 0 w 23"/>
                  <a:gd name="T6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34">
                    <a:moveTo>
                      <a:pt x="0" y="1"/>
                    </a:moveTo>
                    <a:cubicBezTo>
                      <a:pt x="1" y="0"/>
                      <a:pt x="2" y="1"/>
                      <a:pt x="3" y="2"/>
                    </a:cubicBezTo>
                    <a:cubicBezTo>
                      <a:pt x="3" y="2"/>
                      <a:pt x="3" y="3"/>
                      <a:pt x="4" y="3"/>
                    </a:cubicBezTo>
                    <a:cubicBezTo>
                      <a:pt x="4" y="3"/>
                      <a:pt x="5" y="4"/>
                      <a:pt x="5" y="5"/>
                    </a:cubicBezTo>
                    <a:cubicBezTo>
                      <a:pt x="5" y="5"/>
                      <a:pt x="5" y="5"/>
                      <a:pt x="6" y="5"/>
                    </a:cubicBezTo>
                    <a:cubicBezTo>
                      <a:pt x="6" y="4"/>
                      <a:pt x="8" y="4"/>
                      <a:pt x="9" y="4"/>
                    </a:cubicBezTo>
                    <a:cubicBezTo>
                      <a:pt x="9" y="4"/>
                      <a:pt x="11" y="4"/>
                      <a:pt x="11" y="3"/>
                    </a:cubicBezTo>
                    <a:cubicBezTo>
                      <a:pt x="11" y="3"/>
                      <a:pt x="12" y="3"/>
                      <a:pt x="12" y="4"/>
                    </a:cubicBezTo>
                    <a:cubicBezTo>
                      <a:pt x="12" y="4"/>
                      <a:pt x="13" y="6"/>
                      <a:pt x="14" y="6"/>
                    </a:cubicBezTo>
                    <a:cubicBezTo>
                      <a:pt x="14" y="7"/>
                      <a:pt x="15" y="8"/>
                      <a:pt x="16" y="8"/>
                    </a:cubicBezTo>
                    <a:cubicBezTo>
                      <a:pt x="16" y="8"/>
                      <a:pt x="16" y="9"/>
                      <a:pt x="17" y="9"/>
                    </a:cubicBezTo>
                    <a:cubicBezTo>
                      <a:pt x="18" y="10"/>
                      <a:pt x="19" y="11"/>
                      <a:pt x="19" y="12"/>
                    </a:cubicBezTo>
                    <a:cubicBezTo>
                      <a:pt x="19" y="12"/>
                      <a:pt x="19" y="13"/>
                      <a:pt x="20" y="14"/>
                    </a:cubicBezTo>
                    <a:cubicBezTo>
                      <a:pt x="20" y="15"/>
                      <a:pt x="21" y="15"/>
                      <a:pt x="22" y="16"/>
                    </a:cubicBezTo>
                    <a:cubicBezTo>
                      <a:pt x="22" y="16"/>
                      <a:pt x="22" y="18"/>
                      <a:pt x="21" y="17"/>
                    </a:cubicBezTo>
                    <a:cubicBezTo>
                      <a:pt x="20" y="16"/>
                      <a:pt x="20" y="15"/>
                      <a:pt x="19" y="14"/>
                    </a:cubicBezTo>
                    <a:cubicBezTo>
                      <a:pt x="18" y="14"/>
                      <a:pt x="18" y="13"/>
                      <a:pt x="17" y="12"/>
                    </a:cubicBezTo>
                    <a:cubicBezTo>
                      <a:pt x="17" y="11"/>
                      <a:pt x="16" y="11"/>
                      <a:pt x="15" y="10"/>
                    </a:cubicBezTo>
                    <a:cubicBezTo>
                      <a:pt x="15" y="10"/>
                      <a:pt x="14" y="9"/>
                      <a:pt x="14" y="8"/>
                    </a:cubicBezTo>
                    <a:cubicBezTo>
                      <a:pt x="13" y="7"/>
                      <a:pt x="12" y="6"/>
                      <a:pt x="12" y="6"/>
                    </a:cubicBezTo>
                    <a:cubicBezTo>
                      <a:pt x="11" y="5"/>
                      <a:pt x="11" y="6"/>
                      <a:pt x="11" y="7"/>
                    </a:cubicBezTo>
                    <a:cubicBezTo>
                      <a:pt x="11" y="8"/>
                      <a:pt x="11" y="8"/>
                      <a:pt x="12" y="9"/>
                    </a:cubicBezTo>
                    <a:cubicBezTo>
                      <a:pt x="12" y="9"/>
                      <a:pt x="13" y="11"/>
                      <a:pt x="13" y="11"/>
                    </a:cubicBezTo>
                    <a:cubicBezTo>
                      <a:pt x="13" y="12"/>
                      <a:pt x="13" y="12"/>
                      <a:pt x="14" y="12"/>
                    </a:cubicBezTo>
                    <a:cubicBezTo>
                      <a:pt x="15" y="12"/>
                      <a:pt x="16" y="13"/>
                      <a:pt x="16" y="14"/>
                    </a:cubicBezTo>
                    <a:cubicBezTo>
                      <a:pt x="16" y="15"/>
                      <a:pt x="17" y="16"/>
                      <a:pt x="17" y="16"/>
                    </a:cubicBezTo>
                    <a:cubicBezTo>
                      <a:pt x="18" y="16"/>
                      <a:pt x="19" y="16"/>
                      <a:pt x="20" y="17"/>
                    </a:cubicBezTo>
                    <a:cubicBezTo>
                      <a:pt x="20" y="18"/>
                      <a:pt x="21" y="18"/>
                      <a:pt x="21" y="19"/>
                    </a:cubicBezTo>
                    <a:cubicBezTo>
                      <a:pt x="22" y="20"/>
                      <a:pt x="22" y="20"/>
                      <a:pt x="21" y="20"/>
                    </a:cubicBezTo>
                    <a:cubicBezTo>
                      <a:pt x="20" y="20"/>
                      <a:pt x="19" y="20"/>
                      <a:pt x="19" y="20"/>
                    </a:cubicBezTo>
                    <a:cubicBezTo>
                      <a:pt x="20" y="21"/>
                      <a:pt x="21" y="21"/>
                      <a:pt x="21" y="22"/>
                    </a:cubicBezTo>
                    <a:cubicBezTo>
                      <a:pt x="21" y="22"/>
                      <a:pt x="22" y="21"/>
                      <a:pt x="22" y="22"/>
                    </a:cubicBezTo>
                    <a:cubicBezTo>
                      <a:pt x="23" y="23"/>
                      <a:pt x="23" y="23"/>
                      <a:pt x="22" y="24"/>
                    </a:cubicBezTo>
                    <a:cubicBezTo>
                      <a:pt x="22" y="24"/>
                      <a:pt x="22" y="24"/>
                      <a:pt x="21" y="24"/>
                    </a:cubicBezTo>
                    <a:cubicBezTo>
                      <a:pt x="20" y="24"/>
                      <a:pt x="18" y="23"/>
                      <a:pt x="18" y="23"/>
                    </a:cubicBezTo>
                    <a:cubicBezTo>
                      <a:pt x="18" y="23"/>
                      <a:pt x="19" y="24"/>
                      <a:pt x="19" y="25"/>
                    </a:cubicBezTo>
                    <a:cubicBezTo>
                      <a:pt x="19" y="26"/>
                      <a:pt x="20" y="26"/>
                      <a:pt x="21" y="26"/>
                    </a:cubicBezTo>
                    <a:cubicBezTo>
                      <a:pt x="21" y="26"/>
                      <a:pt x="20" y="26"/>
                      <a:pt x="20" y="27"/>
                    </a:cubicBezTo>
                    <a:cubicBezTo>
                      <a:pt x="20" y="28"/>
                      <a:pt x="20" y="29"/>
                      <a:pt x="20" y="29"/>
                    </a:cubicBezTo>
                    <a:cubicBezTo>
                      <a:pt x="19" y="29"/>
                      <a:pt x="18" y="29"/>
                      <a:pt x="18" y="30"/>
                    </a:cubicBezTo>
                    <a:cubicBezTo>
                      <a:pt x="18" y="30"/>
                      <a:pt x="19" y="31"/>
                      <a:pt x="18" y="31"/>
                    </a:cubicBezTo>
                    <a:cubicBezTo>
                      <a:pt x="18" y="31"/>
                      <a:pt x="17" y="32"/>
                      <a:pt x="17" y="32"/>
                    </a:cubicBezTo>
                    <a:cubicBezTo>
                      <a:pt x="17" y="33"/>
                      <a:pt x="17" y="34"/>
                      <a:pt x="16" y="34"/>
                    </a:cubicBezTo>
                    <a:cubicBezTo>
                      <a:pt x="15" y="34"/>
                      <a:pt x="14" y="33"/>
                      <a:pt x="14" y="32"/>
                    </a:cubicBezTo>
                    <a:cubicBezTo>
                      <a:pt x="14" y="31"/>
                      <a:pt x="14" y="31"/>
                      <a:pt x="13" y="31"/>
                    </a:cubicBezTo>
                    <a:cubicBezTo>
                      <a:pt x="13" y="30"/>
                      <a:pt x="13" y="29"/>
                      <a:pt x="14" y="30"/>
                    </a:cubicBezTo>
                    <a:cubicBezTo>
                      <a:pt x="14" y="30"/>
                      <a:pt x="15" y="29"/>
                      <a:pt x="15" y="29"/>
                    </a:cubicBezTo>
                    <a:cubicBezTo>
                      <a:pt x="14" y="29"/>
                      <a:pt x="13" y="28"/>
                      <a:pt x="14" y="27"/>
                    </a:cubicBezTo>
                    <a:cubicBezTo>
                      <a:pt x="14" y="27"/>
                      <a:pt x="15" y="26"/>
                      <a:pt x="14" y="26"/>
                    </a:cubicBezTo>
                    <a:cubicBezTo>
                      <a:pt x="14" y="26"/>
                      <a:pt x="13" y="26"/>
                      <a:pt x="13" y="25"/>
                    </a:cubicBezTo>
                    <a:cubicBezTo>
                      <a:pt x="14" y="25"/>
                      <a:pt x="15" y="25"/>
                      <a:pt x="15" y="25"/>
                    </a:cubicBezTo>
                    <a:cubicBezTo>
                      <a:pt x="16" y="26"/>
                      <a:pt x="18" y="26"/>
                      <a:pt x="17" y="25"/>
                    </a:cubicBezTo>
                    <a:cubicBezTo>
                      <a:pt x="16" y="25"/>
                      <a:pt x="15" y="25"/>
                      <a:pt x="14" y="24"/>
                    </a:cubicBezTo>
                    <a:cubicBezTo>
                      <a:pt x="13" y="24"/>
                      <a:pt x="12" y="23"/>
                      <a:pt x="13" y="22"/>
                    </a:cubicBezTo>
                    <a:cubicBezTo>
                      <a:pt x="13" y="22"/>
                      <a:pt x="14" y="20"/>
                      <a:pt x="14" y="20"/>
                    </a:cubicBezTo>
                    <a:cubicBezTo>
                      <a:pt x="13" y="21"/>
                      <a:pt x="12" y="21"/>
                      <a:pt x="12" y="21"/>
                    </a:cubicBezTo>
                    <a:cubicBezTo>
                      <a:pt x="11" y="22"/>
                      <a:pt x="10" y="21"/>
                      <a:pt x="10" y="20"/>
                    </a:cubicBezTo>
                    <a:cubicBezTo>
                      <a:pt x="9" y="19"/>
                      <a:pt x="9" y="18"/>
                      <a:pt x="8" y="17"/>
                    </a:cubicBezTo>
                    <a:cubicBezTo>
                      <a:pt x="8" y="17"/>
                      <a:pt x="7" y="16"/>
                      <a:pt x="7" y="15"/>
                    </a:cubicBezTo>
                    <a:cubicBezTo>
                      <a:pt x="7" y="14"/>
                      <a:pt x="7" y="13"/>
                      <a:pt x="6" y="12"/>
                    </a:cubicBezTo>
                    <a:cubicBezTo>
                      <a:pt x="5" y="11"/>
                      <a:pt x="5" y="10"/>
                      <a:pt x="5" y="9"/>
                    </a:cubicBezTo>
                    <a:cubicBezTo>
                      <a:pt x="4" y="8"/>
                      <a:pt x="4" y="8"/>
                      <a:pt x="4" y="7"/>
                    </a:cubicBezTo>
                    <a:cubicBezTo>
                      <a:pt x="4" y="7"/>
                      <a:pt x="4" y="6"/>
                      <a:pt x="3" y="6"/>
                    </a:cubicBezTo>
                    <a:cubicBezTo>
                      <a:pt x="2" y="5"/>
                      <a:pt x="2" y="4"/>
                      <a:pt x="2" y="4"/>
                    </a:cubicBezTo>
                    <a:cubicBezTo>
                      <a:pt x="2" y="3"/>
                      <a:pt x="1" y="1"/>
                      <a:pt x="1" y="1"/>
                    </a:cubicBezTo>
                    <a:cubicBezTo>
                      <a:pt x="1" y="1"/>
                      <a:pt x="0" y="1"/>
                      <a:pt x="0"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96" name="Freeform 481">
                <a:extLst>
                  <a:ext uri="{FF2B5EF4-FFF2-40B4-BE49-F238E27FC236}">
                    <a16:creationId xmlns:a16="http://schemas.microsoft.com/office/drawing/2014/main" id="{B1AA319B-9871-4FE9-8847-F52FDF51D347}"/>
                  </a:ext>
                </a:extLst>
              </p:cNvPr>
              <p:cNvSpPr>
                <a:spLocks/>
              </p:cNvSpPr>
              <p:nvPr/>
            </p:nvSpPr>
            <p:spPr bwMode="gray">
              <a:xfrm>
                <a:off x="3070268" y="5026218"/>
                <a:ext cx="25400" cy="11113"/>
              </a:xfrm>
              <a:custGeom>
                <a:avLst/>
                <a:gdLst>
                  <a:gd name="T0" fmla="*/ 3 w 7"/>
                  <a:gd name="T1" fmla="*/ 0 h 3"/>
                  <a:gd name="T2" fmla="*/ 0 w 7"/>
                  <a:gd name="T3" fmla="*/ 1 h 3"/>
                  <a:gd name="T4" fmla="*/ 1 w 7"/>
                  <a:gd name="T5" fmla="*/ 3 h 3"/>
                  <a:gd name="T6" fmla="*/ 3 w 7"/>
                  <a:gd name="T7" fmla="*/ 3 h 3"/>
                  <a:gd name="T8" fmla="*/ 5 w 7"/>
                  <a:gd name="T9" fmla="*/ 3 h 3"/>
                  <a:gd name="T10" fmla="*/ 5 w 7"/>
                  <a:gd name="T11" fmla="*/ 2 h 3"/>
                  <a:gd name="T12" fmla="*/ 3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3" y="0"/>
                    </a:moveTo>
                    <a:cubicBezTo>
                      <a:pt x="2" y="0"/>
                      <a:pt x="1" y="1"/>
                      <a:pt x="0" y="1"/>
                    </a:cubicBezTo>
                    <a:cubicBezTo>
                      <a:pt x="0" y="2"/>
                      <a:pt x="1" y="2"/>
                      <a:pt x="1" y="3"/>
                    </a:cubicBezTo>
                    <a:cubicBezTo>
                      <a:pt x="2" y="3"/>
                      <a:pt x="3" y="3"/>
                      <a:pt x="3" y="3"/>
                    </a:cubicBezTo>
                    <a:cubicBezTo>
                      <a:pt x="4" y="3"/>
                      <a:pt x="4" y="2"/>
                      <a:pt x="5" y="3"/>
                    </a:cubicBezTo>
                    <a:cubicBezTo>
                      <a:pt x="5" y="3"/>
                      <a:pt x="7" y="3"/>
                      <a:pt x="5" y="2"/>
                    </a:cubicBezTo>
                    <a:cubicBezTo>
                      <a:pt x="4" y="1"/>
                      <a:pt x="3" y="0"/>
                      <a:pt x="3"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97" name="Freeform 482">
                <a:extLst>
                  <a:ext uri="{FF2B5EF4-FFF2-40B4-BE49-F238E27FC236}">
                    <a16:creationId xmlns:a16="http://schemas.microsoft.com/office/drawing/2014/main" id="{6D839571-5DCB-48CA-9B0E-6BB403FF2DA6}"/>
                  </a:ext>
                </a:extLst>
              </p:cNvPr>
              <p:cNvSpPr>
                <a:spLocks/>
              </p:cNvSpPr>
              <p:nvPr/>
            </p:nvSpPr>
            <p:spPr bwMode="gray">
              <a:xfrm>
                <a:off x="3138531" y="5130997"/>
                <a:ext cx="90489" cy="61915"/>
              </a:xfrm>
              <a:custGeom>
                <a:avLst/>
                <a:gdLst>
                  <a:gd name="T0" fmla="*/ 4 w 25"/>
                  <a:gd name="T1" fmla="*/ 1 h 17"/>
                  <a:gd name="T2" fmla="*/ 1 w 25"/>
                  <a:gd name="T3" fmla="*/ 2 h 17"/>
                  <a:gd name="T4" fmla="*/ 0 w 25"/>
                  <a:gd name="T5" fmla="*/ 3 h 17"/>
                  <a:gd name="T6" fmla="*/ 3 w 25"/>
                  <a:gd name="T7" fmla="*/ 5 h 17"/>
                  <a:gd name="T8" fmla="*/ 5 w 25"/>
                  <a:gd name="T9" fmla="*/ 5 h 17"/>
                  <a:gd name="T10" fmla="*/ 5 w 25"/>
                  <a:gd name="T11" fmla="*/ 6 h 17"/>
                  <a:gd name="T12" fmla="*/ 5 w 25"/>
                  <a:gd name="T13" fmla="*/ 7 h 17"/>
                  <a:gd name="T14" fmla="*/ 6 w 25"/>
                  <a:gd name="T15" fmla="*/ 7 h 17"/>
                  <a:gd name="T16" fmla="*/ 7 w 25"/>
                  <a:gd name="T17" fmla="*/ 7 h 17"/>
                  <a:gd name="T18" fmla="*/ 8 w 25"/>
                  <a:gd name="T19" fmla="*/ 9 h 17"/>
                  <a:gd name="T20" fmla="*/ 8 w 25"/>
                  <a:gd name="T21" fmla="*/ 11 h 17"/>
                  <a:gd name="T22" fmla="*/ 9 w 25"/>
                  <a:gd name="T23" fmla="*/ 13 h 17"/>
                  <a:gd name="T24" fmla="*/ 10 w 25"/>
                  <a:gd name="T25" fmla="*/ 16 h 17"/>
                  <a:gd name="T26" fmla="*/ 12 w 25"/>
                  <a:gd name="T27" fmla="*/ 17 h 17"/>
                  <a:gd name="T28" fmla="*/ 13 w 25"/>
                  <a:gd name="T29" fmla="*/ 15 h 17"/>
                  <a:gd name="T30" fmla="*/ 14 w 25"/>
                  <a:gd name="T31" fmla="*/ 14 h 17"/>
                  <a:gd name="T32" fmla="*/ 15 w 25"/>
                  <a:gd name="T33" fmla="*/ 14 h 17"/>
                  <a:gd name="T34" fmla="*/ 16 w 25"/>
                  <a:gd name="T35" fmla="*/ 14 h 17"/>
                  <a:gd name="T36" fmla="*/ 17 w 25"/>
                  <a:gd name="T37" fmla="*/ 12 h 17"/>
                  <a:gd name="T38" fmla="*/ 17 w 25"/>
                  <a:gd name="T39" fmla="*/ 10 h 17"/>
                  <a:gd name="T40" fmla="*/ 16 w 25"/>
                  <a:gd name="T41" fmla="*/ 9 h 17"/>
                  <a:gd name="T42" fmla="*/ 14 w 25"/>
                  <a:gd name="T43" fmla="*/ 8 h 17"/>
                  <a:gd name="T44" fmla="*/ 13 w 25"/>
                  <a:gd name="T45" fmla="*/ 7 h 17"/>
                  <a:gd name="T46" fmla="*/ 12 w 25"/>
                  <a:gd name="T47" fmla="*/ 6 h 17"/>
                  <a:gd name="T48" fmla="*/ 13 w 25"/>
                  <a:gd name="T49" fmla="*/ 6 h 17"/>
                  <a:gd name="T50" fmla="*/ 14 w 25"/>
                  <a:gd name="T51" fmla="*/ 7 h 17"/>
                  <a:gd name="T52" fmla="*/ 17 w 25"/>
                  <a:gd name="T53" fmla="*/ 8 h 17"/>
                  <a:gd name="T54" fmla="*/ 19 w 25"/>
                  <a:gd name="T55" fmla="*/ 9 h 17"/>
                  <a:gd name="T56" fmla="*/ 19 w 25"/>
                  <a:gd name="T57" fmla="*/ 10 h 17"/>
                  <a:gd name="T58" fmla="*/ 20 w 25"/>
                  <a:gd name="T59" fmla="*/ 12 h 17"/>
                  <a:gd name="T60" fmla="*/ 22 w 25"/>
                  <a:gd name="T61" fmla="*/ 12 h 17"/>
                  <a:gd name="T62" fmla="*/ 23 w 25"/>
                  <a:gd name="T63" fmla="*/ 10 h 17"/>
                  <a:gd name="T64" fmla="*/ 24 w 25"/>
                  <a:gd name="T65" fmla="*/ 8 h 17"/>
                  <a:gd name="T66" fmla="*/ 24 w 25"/>
                  <a:gd name="T67" fmla="*/ 7 h 17"/>
                  <a:gd name="T68" fmla="*/ 22 w 25"/>
                  <a:gd name="T69" fmla="*/ 6 h 17"/>
                  <a:gd name="T70" fmla="*/ 20 w 25"/>
                  <a:gd name="T71" fmla="*/ 5 h 17"/>
                  <a:gd name="T72" fmla="*/ 19 w 25"/>
                  <a:gd name="T73" fmla="*/ 4 h 17"/>
                  <a:gd name="T74" fmla="*/ 18 w 25"/>
                  <a:gd name="T75" fmla="*/ 6 h 17"/>
                  <a:gd name="T76" fmla="*/ 19 w 25"/>
                  <a:gd name="T77" fmla="*/ 8 h 17"/>
                  <a:gd name="T78" fmla="*/ 17 w 25"/>
                  <a:gd name="T79" fmla="*/ 5 h 17"/>
                  <a:gd name="T80" fmla="*/ 17 w 25"/>
                  <a:gd name="T81" fmla="*/ 3 h 17"/>
                  <a:gd name="T82" fmla="*/ 16 w 25"/>
                  <a:gd name="T83" fmla="*/ 1 h 17"/>
                  <a:gd name="T84" fmla="*/ 13 w 25"/>
                  <a:gd name="T85" fmla="*/ 0 h 17"/>
                  <a:gd name="T86" fmla="*/ 10 w 25"/>
                  <a:gd name="T87" fmla="*/ 1 h 17"/>
                  <a:gd name="T88" fmla="*/ 6 w 25"/>
                  <a:gd name="T89" fmla="*/ 1 h 17"/>
                  <a:gd name="T90" fmla="*/ 4 w 25"/>
                  <a:gd name="T9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 h="17">
                    <a:moveTo>
                      <a:pt x="4" y="1"/>
                    </a:moveTo>
                    <a:cubicBezTo>
                      <a:pt x="3" y="1"/>
                      <a:pt x="2" y="1"/>
                      <a:pt x="1" y="2"/>
                    </a:cubicBezTo>
                    <a:cubicBezTo>
                      <a:pt x="1" y="2"/>
                      <a:pt x="0" y="3"/>
                      <a:pt x="0" y="3"/>
                    </a:cubicBezTo>
                    <a:cubicBezTo>
                      <a:pt x="1" y="4"/>
                      <a:pt x="2" y="4"/>
                      <a:pt x="3" y="5"/>
                    </a:cubicBezTo>
                    <a:cubicBezTo>
                      <a:pt x="3" y="5"/>
                      <a:pt x="4" y="6"/>
                      <a:pt x="5" y="5"/>
                    </a:cubicBezTo>
                    <a:cubicBezTo>
                      <a:pt x="5" y="5"/>
                      <a:pt x="5" y="6"/>
                      <a:pt x="5" y="6"/>
                    </a:cubicBezTo>
                    <a:cubicBezTo>
                      <a:pt x="5" y="7"/>
                      <a:pt x="5" y="7"/>
                      <a:pt x="5" y="7"/>
                    </a:cubicBezTo>
                    <a:cubicBezTo>
                      <a:pt x="6" y="8"/>
                      <a:pt x="6" y="7"/>
                      <a:pt x="6" y="7"/>
                    </a:cubicBezTo>
                    <a:cubicBezTo>
                      <a:pt x="6" y="6"/>
                      <a:pt x="7" y="7"/>
                      <a:pt x="7" y="7"/>
                    </a:cubicBezTo>
                    <a:cubicBezTo>
                      <a:pt x="7" y="8"/>
                      <a:pt x="7" y="9"/>
                      <a:pt x="8" y="9"/>
                    </a:cubicBezTo>
                    <a:cubicBezTo>
                      <a:pt x="8" y="10"/>
                      <a:pt x="7" y="11"/>
                      <a:pt x="8" y="11"/>
                    </a:cubicBezTo>
                    <a:cubicBezTo>
                      <a:pt x="8" y="12"/>
                      <a:pt x="9" y="12"/>
                      <a:pt x="9" y="13"/>
                    </a:cubicBezTo>
                    <a:cubicBezTo>
                      <a:pt x="10" y="14"/>
                      <a:pt x="10" y="15"/>
                      <a:pt x="10" y="16"/>
                    </a:cubicBezTo>
                    <a:cubicBezTo>
                      <a:pt x="10" y="16"/>
                      <a:pt x="11" y="17"/>
                      <a:pt x="12" y="17"/>
                    </a:cubicBezTo>
                    <a:cubicBezTo>
                      <a:pt x="12" y="16"/>
                      <a:pt x="14" y="16"/>
                      <a:pt x="13" y="15"/>
                    </a:cubicBezTo>
                    <a:cubicBezTo>
                      <a:pt x="13" y="14"/>
                      <a:pt x="13" y="14"/>
                      <a:pt x="14" y="14"/>
                    </a:cubicBezTo>
                    <a:cubicBezTo>
                      <a:pt x="14" y="14"/>
                      <a:pt x="15" y="15"/>
                      <a:pt x="15" y="14"/>
                    </a:cubicBezTo>
                    <a:cubicBezTo>
                      <a:pt x="16" y="14"/>
                      <a:pt x="16" y="15"/>
                      <a:pt x="16" y="14"/>
                    </a:cubicBezTo>
                    <a:cubicBezTo>
                      <a:pt x="17" y="14"/>
                      <a:pt x="17" y="13"/>
                      <a:pt x="17" y="12"/>
                    </a:cubicBezTo>
                    <a:cubicBezTo>
                      <a:pt x="17" y="11"/>
                      <a:pt x="17" y="11"/>
                      <a:pt x="17" y="10"/>
                    </a:cubicBezTo>
                    <a:cubicBezTo>
                      <a:pt x="16" y="10"/>
                      <a:pt x="17" y="9"/>
                      <a:pt x="16" y="9"/>
                    </a:cubicBezTo>
                    <a:cubicBezTo>
                      <a:pt x="15" y="9"/>
                      <a:pt x="14" y="9"/>
                      <a:pt x="14" y="8"/>
                    </a:cubicBezTo>
                    <a:cubicBezTo>
                      <a:pt x="14" y="8"/>
                      <a:pt x="13" y="8"/>
                      <a:pt x="13" y="7"/>
                    </a:cubicBezTo>
                    <a:cubicBezTo>
                      <a:pt x="13" y="7"/>
                      <a:pt x="12" y="6"/>
                      <a:pt x="12" y="6"/>
                    </a:cubicBezTo>
                    <a:cubicBezTo>
                      <a:pt x="11" y="5"/>
                      <a:pt x="12" y="6"/>
                      <a:pt x="13" y="6"/>
                    </a:cubicBezTo>
                    <a:cubicBezTo>
                      <a:pt x="14" y="6"/>
                      <a:pt x="14" y="6"/>
                      <a:pt x="14" y="7"/>
                    </a:cubicBezTo>
                    <a:cubicBezTo>
                      <a:pt x="15" y="8"/>
                      <a:pt x="16" y="8"/>
                      <a:pt x="17" y="8"/>
                    </a:cubicBezTo>
                    <a:cubicBezTo>
                      <a:pt x="17" y="9"/>
                      <a:pt x="19" y="10"/>
                      <a:pt x="19" y="9"/>
                    </a:cubicBezTo>
                    <a:cubicBezTo>
                      <a:pt x="19" y="8"/>
                      <a:pt x="19" y="9"/>
                      <a:pt x="19" y="10"/>
                    </a:cubicBezTo>
                    <a:cubicBezTo>
                      <a:pt x="20" y="10"/>
                      <a:pt x="20" y="12"/>
                      <a:pt x="20" y="12"/>
                    </a:cubicBezTo>
                    <a:cubicBezTo>
                      <a:pt x="21" y="12"/>
                      <a:pt x="22" y="12"/>
                      <a:pt x="22" y="12"/>
                    </a:cubicBezTo>
                    <a:cubicBezTo>
                      <a:pt x="23" y="11"/>
                      <a:pt x="22" y="10"/>
                      <a:pt x="23" y="10"/>
                    </a:cubicBezTo>
                    <a:cubicBezTo>
                      <a:pt x="23" y="10"/>
                      <a:pt x="24" y="9"/>
                      <a:pt x="24" y="8"/>
                    </a:cubicBezTo>
                    <a:cubicBezTo>
                      <a:pt x="25" y="7"/>
                      <a:pt x="24" y="7"/>
                      <a:pt x="24" y="7"/>
                    </a:cubicBezTo>
                    <a:cubicBezTo>
                      <a:pt x="23" y="7"/>
                      <a:pt x="23" y="6"/>
                      <a:pt x="22" y="6"/>
                    </a:cubicBezTo>
                    <a:cubicBezTo>
                      <a:pt x="21" y="6"/>
                      <a:pt x="21" y="5"/>
                      <a:pt x="20" y="5"/>
                    </a:cubicBezTo>
                    <a:cubicBezTo>
                      <a:pt x="20" y="4"/>
                      <a:pt x="19" y="3"/>
                      <a:pt x="19" y="4"/>
                    </a:cubicBezTo>
                    <a:cubicBezTo>
                      <a:pt x="19" y="5"/>
                      <a:pt x="19" y="5"/>
                      <a:pt x="18" y="6"/>
                    </a:cubicBezTo>
                    <a:cubicBezTo>
                      <a:pt x="18" y="7"/>
                      <a:pt x="19" y="8"/>
                      <a:pt x="19" y="8"/>
                    </a:cubicBezTo>
                    <a:cubicBezTo>
                      <a:pt x="19" y="8"/>
                      <a:pt x="18" y="6"/>
                      <a:pt x="17" y="5"/>
                    </a:cubicBezTo>
                    <a:cubicBezTo>
                      <a:pt x="17" y="4"/>
                      <a:pt x="17" y="4"/>
                      <a:pt x="17" y="3"/>
                    </a:cubicBezTo>
                    <a:cubicBezTo>
                      <a:pt x="17" y="2"/>
                      <a:pt x="16" y="1"/>
                      <a:pt x="16" y="1"/>
                    </a:cubicBezTo>
                    <a:cubicBezTo>
                      <a:pt x="15" y="1"/>
                      <a:pt x="14" y="0"/>
                      <a:pt x="13" y="0"/>
                    </a:cubicBezTo>
                    <a:cubicBezTo>
                      <a:pt x="13" y="0"/>
                      <a:pt x="11" y="1"/>
                      <a:pt x="10" y="1"/>
                    </a:cubicBezTo>
                    <a:cubicBezTo>
                      <a:pt x="8" y="1"/>
                      <a:pt x="7" y="1"/>
                      <a:pt x="6" y="1"/>
                    </a:cubicBezTo>
                    <a:cubicBezTo>
                      <a:pt x="5" y="1"/>
                      <a:pt x="4" y="1"/>
                      <a:pt x="4"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98" name="Freeform 483">
                <a:extLst>
                  <a:ext uri="{FF2B5EF4-FFF2-40B4-BE49-F238E27FC236}">
                    <a16:creationId xmlns:a16="http://schemas.microsoft.com/office/drawing/2014/main" id="{73872D30-840B-4992-8CEC-741A218D1735}"/>
                  </a:ext>
                </a:extLst>
              </p:cNvPr>
              <p:cNvSpPr>
                <a:spLocks/>
              </p:cNvSpPr>
              <p:nvPr/>
            </p:nvSpPr>
            <p:spPr bwMode="gray">
              <a:xfrm>
                <a:off x="3124244" y="5153223"/>
                <a:ext cx="47626" cy="79378"/>
              </a:xfrm>
              <a:custGeom>
                <a:avLst/>
                <a:gdLst>
                  <a:gd name="T0" fmla="*/ 9 w 13"/>
                  <a:gd name="T1" fmla="*/ 3 h 22"/>
                  <a:gd name="T2" fmla="*/ 10 w 13"/>
                  <a:gd name="T3" fmla="*/ 3 h 22"/>
                  <a:gd name="T4" fmla="*/ 11 w 13"/>
                  <a:gd name="T5" fmla="*/ 5 h 22"/>
                  <a:gd name="T6" fmla="*/ 12 w 13"/>
                  <a:gd name="T7" fmla="*/ 7 h 22"/>
                  <a:gd name="T8" fmla="*/ 11 w 13"/>
                  <a:gd name="T9" fmla="*/ 7 h 22"/>
                  <a:gd name="T10" fmla="*/ 10 w 13"/>
                  <a:gd name="T11" fmla="*/ 8 h 22"/>
                  <a:gd name="T12" fmla="*/ 10 w 13"/>
                  <a:gd name="T13" fmla="*/ 10 h 22"/>
                  <a:gd name="T14" fmla="*/ 9 w 13"/>
                  <a:gd name="T15" fmla="*/ 11 h 22"/>
                  <a:gd name="T16" fmla="*/ 11 w 13"/>
                  <a:gd name="T17" fmla="*/ 12 h 22"/>
                  <a:gd name="T18" fmla="*/ 12 w 13"/>
                  <a:gd name="T19" fmla="*/ 14 h 22"/>
                  <a:gd name="T20" fmla="*/ 13 w 13"/>
                  <a:gd name="T21" fmla="*/ 16 h 22"/>
                  <a:gd name="T22" fmla="*/ 11 w 13"/>
                  <a:gd name="T23" fmla="*/ 15 h 22"/>
                  <a:gd name="T24" fmla="*/ 10 w 13"/>
                  <a:gd name="T25" fmla="*/ 15 h 22"/>
                  <a:gd name="T26" fmla="*/ 11 w 13"/>
                  <a:gd name="T27" fmla="*/ 17 h 22"/>
                  <a:gd name="T28" fmla="*/ 13 w 13"/>
                  <a:gd name="T29" fmla="*/ 17 h 22"/>
                  <a:gd name="T30" fmla="*/ 12 w 13"/>
                  <a:gd name="T31" fmla="*/ 18 h 22"/>
                  <a:gd name="T32" fmla="*/ 13 w 13"/>
                  <a:gd name="T33" fmla="*/ 19 h 22"/>
                  <a:gd name="T34" fmla="*/ 13 w 13"/>
                  <a:gd name="T35" fmla="*/ 21 h 22"/>
                  <a:gd name="T36" fmla="*/ 12 w 13"/>
                  <a:gd name="T37" fmla="*/ 21 h 22"/>
                  <a:gd name="T38" fmla="*/ 11 w 13"/>
                  <a:gd name="T39" fmla="*/ 19 h 22"/>
                  <a:gd name="T40" fmla="*/ 10 w 13"/>
                  <a:gd name="T41" fmla="*/ 17 h 22"/>
                  <a:gd name="T42" fmla="*/ 9 w 13"/>
                  <a:gd name="T43" fmla="*/ 16 h 22"/>
                  <a:gd name="T44" fmla="*/ 9 w 13"/>
                  <a:gd name="T45" fmla="*/ 19 h 22"/>
                  <a:gd name="T46" fmla="*/ 10 w 13"/>
                  <a:gd name="T47" fmla="*/ 20 h 22"/>
                  <a:gd name="T48" fmla="*/ 8 w 13"/>
                  <a:gd name="T49" fmla="*/ 20 h 22"/>
                  <a:gd name="T50" fmla="*/ 7 w 13"/>
                  <a:gd name="T51" fmla="*/ 19 h 22"/>
                  <a:gd name="T52" fmla="*/ 8 w 13"/>
                  <a:gd name="T53" fmla="*/ 17 h 22"/>
                  <a:gd name="T54" fmla="*/ 7 w 13"/>
                  <a:gd name="T55" fmla="*/ 16 h 22"/>
                  <a:gd name="T56" fmla="*/ 6 w 13"/>
                  <a:gd name="T57" fmla="*/ 15 h 22"/>
                  <a:gd name="T58" fmla="*/ 8 w 13"/>
                  <a:gd name="T59" fmla="*/ 14 h 22"/>
                  <a:gd name="T60" fmla="*/ 9 w 13"/>
                  <a:gd name="T61" fmla="*/ 14 h 22"/>
                  <a:gd name="T62" fmla="*/ 9 w 13"/>
                  <a:gd name="T63" fmla="*/ 13 h 22"/>
                  <a:gd name="T64" fmla="*/ 9 w 13"/>
                  <a:gd name="T65" fmla="*/ 11 h 22"/>
                  <a:gd name="T66" fmla="*/ 8 w 13"/>
                  <a:gd name="T67" fmla="*/ 10 h 22"/>
                  <a:gd name="T68" fmla="*/ 7 w 13"/>
                  <a:gd name="T69" fmla="*/ 11 h 22"/>
                  <a:gd name="T70" fmla="*/ 6 w 13"/>
                  <a:gd name="T71" fmla="*/ 11 h 22"/>
                  <a:gd name="T72" fmla="*/ 4 w 13"/>
                  <a:gd name="T73" fmla="*/ 10 h 22"/>
                  <a:gd name="T74" fmla="*/ 5 w 13"/>
                  <a:gd name="T75" fmla="*/ 9 h 22"/>
                  <a:gd name="T76" fmla="*/ 5 w 13"/>
                  <a:gd name="T77" fmla="*/ 7 h 22"/>
                  <a:gd name="T78" fmla="*/ 3 w 13"/>
                  <a:gd name="T79" fmla="*/ 8 h 22"/>
                  <a:gd name="T80" fmla="*/ 1 w 13"/>
                  <a:gd name="T81" fmla="*/ 6 h 22"/>
                  <a:gd name="T82" fmla="*/ 0 w 13"/>
                  <a:gd name="T83" fmla="*/ 4 h 22"/>
                  <a:gd name="T84" fmla="*/ 1 w 13"/>
                  <a:gd name="T85" fmla="*/ 3 h 22"/>
                  <a:gd name="T86" fmla="*/ 2 w 13"/>
                  <a:gd name="T87" fmla="*/ 4 h 22"/>
                  <a:gd name="T88" fmla="*/ 2 w 13"/>
                  <a:gd name="T89" fmla="*/ 2 h 22"/>
                  <a:gd name="T90" fmla="*/ 4 w 13"/>
                  <a:gd name="T91" fmla="*/ 3 h 22"/>
                  <a:gd name="T92" fmla="*/ 4 w 13"/>
                  <a:gd name="T93" fmla="*/ 2 h 22"/>
                  <a:gd name="T94" fmla="*/ 3 w 13"/>
                  <a:gd name="T95" fmla="*/ 1 h 22"/>
                  <a:gd name="T96" fmla="*/ 5 w 13"/>
                  <a:gd name="T97" fmla="*/ 1 h 22"/>
                  <a:gd name="T98" fmla="*/ 7 w 13"/>
                  <a:gd name="T99" fmla="*/ 3 h 22"/>
                  <a:gd name="T100" fmla="*/ 8 w 13"/>
                  <a:gd name="T101" fmla="*/ 4 h 22"/>
                  <a:gd name="T102" fmla="*/ 9 w 13"/>
                  <a:gd name="T103" fmla="*/ 5 h 22"/>
                  <a:gd name="T104" fmla="*/ 9 w 13"/>
                  <a:gd name="T10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 h="22">
                    <a:moveTo>
                      <a:pt x="9" y="3"/>
                    </a:moveTo>
                    <a:cubicBezTo>
                      <a:pt x="10" y="2"/>
                      <a:pt x="10" y="2"/>
                      <a:pt x="10" y="3"/>
                    </a:cubicBezTo>
                    <a:cubicBezTo>
                      <a:pt x="10" y="4"/>
                      <a:pt x="10" y="5"/>
                      <a:pt x="11" y="5"/>
                    </a:cubicBezTo>
                    <a:cubicBezTo>
                      <a:pt x="12" y="5"/>
                      <a:pt x="12" y="6"/>
                      <a:pt x="12" y="7"/>
                    </a:cubicBezTo>
                    <a:cubicBezTo>
                      <a:pt x="12" y="8"/>
                      <a:pt x="12" y="8"/>
                      <a:pt x="11" y="7"/>
                    </a:cubicBezTo>
                    <a:cubicBezTo>
                      <a:pt x="10" y="7"/>
                      <a:pt x="9" y="7"/>
                      <a:pt x="10" y="8"/>
                    </a:cubicBezTo>
                    <a:cubicBezTo>
                      <a:pt x="10" y="9"/>
                      <a:pt x="11" y="9"/>
                      <a:pt x="10" y="10"/>
                    </a:cubicBezTo>
                    <a:cubicBezTo>
                      <a:pt x="10" y="10"/>
                      <a:pt x="8" y="11"/>
                      <a:pt x="9" y="11"/>
                    </a:cubicBezTo>
                    <a:cubicBezTo>
                      <a:pt x="10" y="11"/>
                      <a:pt x="11" y="11"/>
                      <a:pt x="11" y="12"/>
                    </a:cubicBezTo>
                    <a:cubicBezTo>
                      <a:pt x="11" y="13"/>
                      <a:pt x="12" y="14"/>
                      <a:pt x="12" y="14"/>
                    </a:cubicBezTo>
                    <a:cubicBezTo>
                      <a:pt x="13" y="14"/>
                      <a:pt x="13" y="15"/>
                      <a:pt x="13" y="16"/>
                    </a:cubicBezTo>
                    <a:cubicBezTo>
                      <a:pt x="12" y="16"/>
                      <a:pt x="12" y="15"/>
                      <a:pt x="11" y="15"/>
                    </a:cubicBezTo>
                    <a:cubicBezTo>
                      <a:pt x="11" y="15"/>
                      <a:pt x="10" y="15"/>
                      <a:pt x="10" y="15"/>
                    </a:cubicBezTo>
                    <a:cubicBezTo>
                      <a:pt x="10" y="16"/>
                      <a:pt x="10" y="17"/>
                      <a:pt x="11" y="17"/>
                    </a:cubicBezTo>
                    <a:cubicBezTo>
                      <a:pt x="12" y="17"/>
                      <a:pt x="12" y="16"/>
                      <a:pt x="13" y="17"/>
                    </a:cubicBezTo>
                    <a:cubicBezTo>
                      <a:pt x="13" y="18"/>
                      <a:pt x="13" y="18"/>
                      <a:pt x="12" y="18"/>
                    </a:cubicBezTo>
                    <a:cubicBezTo>
                      <a:pt x="12" y="18"/>
                      <a:pt x="12" y="19"/>
                      <a:pt x="13" y="19"/>
                    </a:cubicBezTo>
                    <a:cubicBezTo>
                      <a:pt x="13" y="20"/>
                      <a:pt x="13" y="21"/>
                      <a:pt x="13" y="21"/>
                    </a:cubicBezTo>
                    <a:cubicBezTo>
                      <a:pt x="13" y="22"/>
                      <a:pt x="13" y="22"/>
                      <a:pt x="12" y="21"/>
                    </a:cubicBezTo>
                    <a:cubicBezTo>
                      <a:pt x="11" y="21"/>
                      <a:pt x="12" y="19"/>
                      <a:pt x="11" y="19"/>
                    </a:cubicBezTo>
                    <a:cubicBezTo>
                      <a:pt x="11" y="18"/>
                      <a:pt x="10" y="18"/>
                      <a:pt x="10" y="17"/>
                    </a:cubicBezTo>
                    <a:cubicBezTo>
                      <a:pt x="10" y="16"/>
                      <a:pt x="9" y="15"/>
                      <a:pt x="9" y="16"/>
                    </a:cubicBezTo>
                    <a:cubicBezTo>
                      <a:pt x="9" y="17"/>
                      <a:pt x="9" y="18"/>
                      <a:pt x="9" y="19"/>
                    </a:cubicBezTo>
                    <a:cubicBezTo>
                      <a:pt x="10" y="19"/>
                      <a:pt x="10" y="20"/>
                      <a:pt x="10" y="20"/>
                    </a:cubicBezTo>
                    <a:cubicBezTo>
                      <a:pt x="9" y="20"/>
                      <a:pt x="9" y="20"/>
                      <a:pt x="8" y="20"/>
                    </a:cubicBezTo>
                    <a:cubicBezTo>
                      <a:pt x="8" y="20"/>
                      <a:pt x="7" y="19"/>
                      <a:pt x="7" y="19"/>
                    </a:cubicBezTo>
                    <a:cubicBezTo>
                      <a:pt x="7" y="18"/>
                      <a:pt x="8" y="18"/>
                      <a:pt x="8" y="17"/>
                    </a:cubicBezTo>
                    <a:cubicBezTo>
                      <a:pt x="8" y="16"/>
                      <a:pt x="7" y="15"/>
                      <a:pt x="7" y="16"/>
                    </a:cubicBezTo>
                    <a:cubicBezTo>
                      <a:pt x="6" y="16"/>
                      <a:pt x="7" y="16"/>
                      <a:pt x="6" y="15"/>
                    </a:cubicBezTo>
                    <a:cubicBezTo>
                      <a:pt x="6" y="13"/>
                      <a:pt x="7" y="14"/>
                      <a:pt x="8" y="14"/>
                    </a:cubicBezTo>
                    <a:cubicBezTo>
                      <a:pt x="8" y="14"/>
                      <a:pt x="9" y="14"/>
                      <a:pt x="9" y="14"/>
                    </a:cubicBezTo>
                    <a:cubicBezTo>
                      <a:pt x="9" y="14"/>
                      <a:pt x="10" y="13"/>
                      <a:pt x="9" y="13"/>
                    </a:cubicBezTo>
                    <a:cubicBezTo>
                      <a:pt x="9" y="12"/>
                      <a:pt x="8" y="12"/>
                      <a:pt x="9" y="11"/>
                    </a:cubicBezTo>
                    <a:cubicBezTo>
                      <a:pt x="9" y="10"/>
                      <a:pt x="8" y="10"/>
                      <a:pt x="8" y="10"/>
                    </a:cubicBezTo>
                    <a:cubicBezTo>
                      <a:pt x="7" y="10"/>
                      <a:pt x="7" y="11"/>
                      <a:pt x="7" y="11"/>
                    </a:cubicBezTo>
                    <a:cubicBezTo>
                      <a:pt x="7" y="12"/>
                      <a:pt x="7" y="11"/>
                      <a:pt x="6" y="11"/>
                    </a:cubicBezTo>
                    <a:cubicBezTo>
                      <a:pt x="5" y="11"/>
                      <a:pt x="4" y="10"/>
                      <a:pt x="4" y="10"/>
                    </a:cubicBezTo>
                    <a:cubicBezTo>
                      <a:pt x="4" y="10"/>
                      <a:pt x="4" y="9"/>
                      <a:pt x="5" y="9"/>
                    </a:cubicBezTo>
                    <a:cubicBezTo>
                      <a:pt x="5" y="9"/>
                      <a:pt x="5" y="7"/>
                      <a:pt x="5" y="7"/>
                    </a:cubicBezTo>
                    <a:cubicBezTo>
                      <a:pt x="5" y="7"/>
                      <a:pt x="4" y="8"/>
                      <a:pt x="3" y="8"/>
                    </a:cubicBezTo>
                    <a:cubicBezTo>
                      <a:pt x="2" y="8"/>
                      <a:pt x="2" y="7"/>
                      <a:pt x="1" y="6"/>
                    </a:cubicBezTo>
                    <a:cubicBezTo>
                      <a:pt x="1" y="5"/>
                      <a:pt x="1" y="4"/>
                      <a:pt x="0" y="4"/>
                    </a:cubicBezTo>
                    <a:cubicBezTo>
                      <a:pt x="0" y="3"/>
                      <a:pt x="1" y="3"/>
                      <a:pt x="1" y="3"/>
                    </a:cubicBezTo>
                    <a:cubicBezTo>
                      <a:pt x="1" y="4"/>
                      <a:pt x="3" y="4"/>
                      <a:pt x="2" y="4"/>
                    </a:cubicBezTo>
                    <a:cubicBezTo>
                      <a:pt x="2" y="3"/>
                      <a:pt x="1" y="2"/>
                      <a:pt x="2" y="2"/>
                    </a:cubicBezTo>
                    <a:cubicBezTo>
                      <a:pt x="2" y="2"/>
                      <a:pt x="3" y="2"/>
                      <a:pt x="4" y="3"/>
                    </a:cubicBezTo>
                    <a:cubicBezTo>
                      <a:pt x="4" y="3"/>
                      <a:pt x="5" y="2"/>
                      <a:pt x="4" y="2"/>
                    </a:cubicBezTo>
                    <a:cubicBezTo>
                      <a:pt x="4" y="1"/>
                      <a:pt x="1" y="0"/>
                      <a:pt x="3" y="1"/>
                    </a:cubicBezTo>
                    <a:cubicBezTo>
                      <a:pt x="4" y="1"/>
                      <a:pt x="5" y="1"/>
                      <a:pt x="5" y="1"/>
                    </a:cubicBezTo>
                    <a:cubicBezTo>
                      <a:pt x="6" y="1"/>
                      <a:pt x="6" y="2"/>
                      <a:pt x="7" y="3"/>
                    </a:cubicBezTo>
                    <a:cubicBezTo>
                      <a:pt x="7" y="3"/>
                      <a:pt x="8" y="4"/>
                      <a:pt x="8" y="4"/>
                    </a:cubicBezTo>
                    <a:cubicBezTo>
                      <a:pt x="8" y="5"/>
                      <a:pt x="8" y="5"/>
                      <a:pt x="9" y="5"/>
                    </a:cubicBezTo>
                    <a:cubicBezTo>
                      <a:pt x="9" y="5"/>
                      <a:pt x="9" y="3"/>
                      <a:pt x="9" y="3"/>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199" name="Freeform 484">
                <a:extLst>
                  <a:ext uri="{FF2B5EF4-FFF2-40B4-BE49-F238E27FC236}">
                    <a16:creationId xmlns:a16="http://schemas.microsoft.com/office/drawing/2014/main" id="{E179F37C-4777-4B46-85C1-889152431CE9}"/>
                  </a:ext>
                </a:extLst>
              </p:cNvPr>
              <p:cNvSpPr>
                <a:spLocks/>
              </p:cNvSpPr>
              <p:nvPr/>
            </p:nvSpPr>
            <p:spPr bwMode="gray">
              <a:xfrm>
                <a:off x="3152819" y="5229426"/>
                <a:ext cx="14288" cy="14288"/>
              </a:xfrm>
              <a:custGeom>
                <a:avLst/>
                <a:gdLst>
                  <a:gd name="T0" fmla="*/ 1 w 4"/>
                  <a:gd name="T1" fmla="*/ 0 h 4"/>
                  <a:gd name="T2" fmla="*/ 1 w 4"/>
                  <a:gd name="T3" fmla="*/ 1 h 4"/>
                  <a:gd name="T4" fmla="*/ 2 w 4"/>
                  <a:gd name="T5" fmla="*/ 2 h 4"/>
                  <a:gd name="T6" fmla="*/ 3 w 4"/>
                  <a:gd name="T7" fmla="*/ 3 h 4"/>
                  <a:gd name="T8" fmla="*/ 3 w 4"/>
                  <a:gd name="T9" fmla="*/ 2 h 4"/>
                  <a:gd name="T10" fmla="*/ 3 w 4"/>
                  <a:gd name="T11" fmla="*/ 0 h 4"/>
                  <a:gd name="T12" fmla="*/ 1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0"/>
                    </a:moveTo>
                    <a:cubicBezTo>
                      <a:pt x="0" y="0"/>
                      <a:pt x="0" y="1"/>
                      <a:pt x="1" y="1"/>
                    </a:cubicBezTo>
                    <a:cubicBezTo>
                      <a:pt x="1" y="2"/>
                      <a:pt x="1" y="2"/>
                      <a:pt x="2" y="2"/>
                    </a:cubicBezTo>
                    <a:cubicBezTo>
                      <a:pt x="2" y="3"/>
                      <a:pt x="3" y="3"/>
                      <a:pt x="3" y="3"/>
                    </a:cubicBezTo>
                    <a:cubicBezTo>
                      <a:pt x="4" y="4"/>
                      <a:pt x="3" y="3"/>
                      <a:pt x="3" y="2"/>
                    </a:cubicBezTo>
                    <a:cubicBezTo>
                      <a:pt x="2" y="1"/>
                      <a:pt x="3" y="0"/>
                      <a:pt x="3" y="0"/>
                    </a:cubicBezTo>
                    <a:cubicBezTo>
                      <a:pt x="2" y="0"/>
                      <a:pt x="1" y="0"/>
                      <a:pt x="1"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00" name="Freeform 485">
                <a:extLst>
                  <a:ext uri="{FF2B5EF4-FFF2-40B4-BE49-F238E27FC236}">
                    <a16:creationId xmlns:a16="http://schemas.microsoft.com/office/drawing/2014/main" id="{D63C8F3D-D015-467F-ACBA-28948B0C6514}"/>
                  </a:ext>
                </a:extLst>
              </p:cNvPr>
              <p:cNvSpPr>
                <a:spLocks/>
              </p:cNvSpPr>
              <p:nvPr/>
            </p:nvSpPr>
            <p:spPr bwMode="gray">
              <a:xfrm>
                <a:off x="3152819" y="5243714"/>
                <a:ext cx="14288" cy="17463"/>
              </a:xfrm>
              <a:custGeom>
                <a:avLst/>
                <a:gdLst>
                  <a:gd name="T0" fmla="*/ 4 w 4"/>
                  <a:gd name="T1" fmla="*/ 1 h 5"/>
                  <a:gd name="T2" fmla="*/ 2 w 4"/>
                  <a:gd name="T3" fmla="*/ 3 h 5"/>
                  <a:gd name="T4" fmla="*/ 1 w 4"/>
                  <a:gd name="T5" fmla="*/ 3 h 5"/>
                  <a:gd name="T6" fmla="*/ 1 w 4"/>
                  <a:gd name="T7" fmla="*/ 4 h 5"/>
                  <a:gd name="T8" fmla="*/ 2 w 4"/>
                  <a:gd name="T9" fmla="*/ 5 h 5"/>
                  <a:gd name="T10" fmla="*/ 4 w 4"/>
                  <a:gd name="T11" fmla="*/ 3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3" y="1"/>
                      <a:pt x="3" y="3"/>
                      <a:pt x="2" y="3"/>
                    </a:cubicBezTo>
                    <a:cubicBezTo>
                      <a:pt x="2" y="3"/>
                      <a:pt x="1" y="2"/>
                      <a:pt x="1" y="3"/>
                    </a:cubicBezTo>
                    <a:cubicBezTo>
                      <a:pt x="0" y="3"/>
                      <a:pt x="1" y="3"/>
                      <a:pt x="1" y="4"/>
                    </a:cubicBezTo>
                    <a:cubicBezTo>
                      <a:pt x="1" y="5"/>
                      <a:pt x="2" y="5"/>
                      <a:pt x="2" y="5"/>
                    </a:cubicBezTo>
                    <a:cubicBezTo>
                      <a:pt x="3" y="4"/>
                      <a:pt x="3" y="3"/>
                      <a:pt x="4" y="3"/>
                    </a:cubicBezTo>
                    <a:cubicBezTo>
                      <a:pt x="4" y="2"/>
                      <a:pt x="4" y="0"/>
                      <a:pt x="4"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01" name="Freeform 486">
                <a:extLst>
                  <a:ext uri="{FF2B5EF4-FFF2-40B4-BE49-F238E27FC236}">
                    <a16:creationId xmlns:a16="http://schemas.microsoft.com/office/drawing/2014/main" id="{35917F40-10B4-4666-8F92-5E724D1CD8DC}"/>
                  </a:ext>
                </a:extLst>
              </p:cNvPr>
              <p:cNvSpPr>
                <a:spLocks/>
              </p:cNvSpPr>
              <p:nvPr/>
            </p:nvSpPr>
            <p:spPr bwMode="gray">
              <a:xfrm>
                <a:off x="3178219" y="5243714"/>
                <a:ext cx="3175" cy="11113"/>
              </a:xfrm>
              <a:custGeom>
                <a:avLst/>
                <a:gdLst>
                  <a:gd name="T0" fmla="*/ 1 w 1"/>
                  <a:gd name="T1" fmla="*/ 0 h 3"/>
                  <a:gd name="T2" fmla="*/ 0 w 1"/>
                  <a:gd name="T3" fmla="*/ 2 h 3"/>
                  <a:gd name="T4" fmla="*/ 1 w 1"/>
                  <a:gd name="T5" fmla="*/ 1 h 3"/>
                  <a:gd name="T6" fmla="*/ 1 w 1"/>
                  <a:gd name="T7" fmla="*/ 0 h 3"/>
                </a:gdLst>
                <a:ahLst/>
                <a:cxnLst>
                  <a:cxn ang="0">
                    <a:pos x="T0" y="T1"/>
                  </a:cxn>
                  <a:cxn ang="0">
                    <a:pos x="T2" y="T3"/>
                  </a:cxn>
                  <a:cxn ang="0">
                    <a:pos x="T4" y="T5"/>
                  </a:cxn>
                  <a:cxn ang="0">
                    <a:pos x="T6" y="T7"/>
                  </a:cxn>
                </a:cxnLst>
                <a:rect l="0" t="0" r="r" b="b"/>
                <a:pathLst>
                  <a:path w="1" h="3">
                    <a:moveTo>
                      <a:pt x="1" y="0"/>
                    </a:moveTo>
                    <a:cubicBezTo>
                      <a:pt x="0" y="0"/>
                      <a:pt x="0" y="1"/>
                      <a:pt x="0" y="2"/>
                    </a:cubicBezTo>
                    <a:cubicBezTo>
                      <a:pt x="1" y="3"/>
                      <a:pt x="1" y="2"/>
                      <a:pt x="1" y="1"/>
                    </a:cubicBezTo>
                    <a:cubicBezTo>
                      <a:pt x="1" y="0"/>
                      <a:pt x="1" y="0"/>
                      <a:pt x="1"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02" name="Freeform 487">
                <a:extLst>
                  <a:ext uri="{FF2B5EF4-FFF2-40B4-BE49-F238E27FC236}">
                    <a16:creationId xmlns:a16="http://schemas.microsoft.com/office/drawing/2014/main" id="{533AFC73-652E-4C12-9B90-FCFFA21A3928}"/>
                  </a:ext>
                </a:extLst>
              </p:cNvPr>
              <p:cNvSpPr>
                <a:spLocks/>
              </p:cNvSpPr>
              <p:nvPr/>
            </p:nvSpPr>
            <p:spPr bwMode="gray">
              <a:xfrm>
                <a:off x="3211557" y="5175449"/>
                <a:ext cx="20638" cy="23813"/>
              </a:xfrm>
              <a:custGeom>
                <a:avLst/>
                <a:gdLst>
                  <a:gd name="T0" fmla="*/ 3 w 6"/>
                  <a:gd name="T1" fmla="*/ 1 h 7"/>
                  <a:gd name="T2" fmla="*/ 0 w 6"/>
                  <a:gd name="T3" fmla="*/ 2 h 7"/>
                  <a:gd name="T4" fmla="*/ 0 w 6"/>
                  <a:gd name="T5" fmla="*/ 4 h 7"/>
                  <a:gd name="T6" fmla="*/ 1 w 6"/>
                  <a:gd name="T7" fmla="*/ 5 h 7"/>
                  <a:gd name="T8" fmla="*/ 3 w 6"/>
                  <a:gd name="T9" fmla="*/ 6 h 7"/>
                  <a:gd name="T10" fmla="*/ 4 w 6"/>
                  <a:gd name="T11" fmla="*/ 6 h 7"/>
                  <a:gd name="T12" fmla="*/ 6 w 6"/>
                  <a:gd name="T13" fmla="*/ 5 h 7"/>
                  <a:gd name="T14" fmla="*/ 6 w 6"/>
                  <a:gd name="T15" fmla="*/ 3 h 7"/>
                  <a:gd name="T16" fmla="*/ 5 w 6"/>
                  <a:gd name="T17" fmla="*/ 1 h 7"/>
                  <a:gd name="T18" fmla="*/ 4 w 6"/>
                  <a:gd name="T19" fmla="*/ 0 h 7"/>
                  <a:gd name="T20" fmla="*/ 3 w 6"/>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3" y="1"/>
                    </a:moveTo>
                    <a:cubicBezTo>
                      <a:pt x="2" y="1"/>
                      <a:pt x="1" y="1"/>
                      <a:pt x="0" y="2"/>
                    </a:cubicBezTo>
                    <a:cubicBezTo>
                      <a:pt x="0" y="2"/>
                      <a:pt x="0" y="4"/>
                      <a:pt x="0" y="4"/>
                    </a:cubicBezTo>
                    <a:cubicBezTo>
                      <a:pt x="0" y="5"/>
                      <a:pt x="0" y="5"/>
                      <a:pt x="1" y="5"/>
                    </a:cubicBezTo>
                    <a:cubicBezTo>
                      <a:pt x="2" y="5"/>
                      <a:pt x="2" y="6"/>
                      <a:pt x="3" y="6"/>
                    </a:cubicBezTo>
                    <a:cubicBezTo>
                      <a:pt x="3" y="7"/>
                      <a:pt x="4" y="6"/>
                      <a:pt x="4" y="6"/>
                    </a:cubicBezTo>
                    <a:cubicBezTo>
                      <a:pt x="5" y="6"/>
                      <a:pt x="6" y="6"/>
                      <a:pt x="6" y="5"/>
                    </a:cubicBezTo>
                    <a:cubicBezTo>
                      <a:pt x="6" y="5"/>
                      <a:pt x="6" y="4"/>
                      <a:pt x="6" y="3"/>
                    </a:cubicBezTo>
                    <a:cubicBezTo>
                      <a:pt x="5" y="3"/>
                      <a:pt x="6" y="1"/>
                      <a:pt x="5" y="1"/>
                    </a:cubicBezTo>
                    <a:cubicBezTo>
                      <a:pt x="5" y="0"/>
                      <a:pt x="4" y="0"/>
                      <a:pt x="4" y="0"/>
                    </a:cubicBezTo>
                    <a:cubicBezTo>
                      <a:pt x="3" y="0"/>
                      <a:pt x="3" y="1"/>
                      <a:pt x="3"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03" name="Freeform 488">
                <a:extLst>
                  <a:ext uri="{FF2B5EF4-FFF2-40B4-BE49-F238E27FC236}">
                    <a16:creationId xmlns:a16="http://schemas.microsoft.com/office/drawing/2014/main" id="{9ADA9479-83F7-4CB2-9240-1A09E7D07DEC}"/>
                  </a:ext>
                </a:extLst>
              </p:cNvPr>
              <p:cNvSpPr>
                <a:spLocks/>
              </p:cNvSpPr>
              <p:nvPr/>
            </p:nvSpPr>
            <p:spPr bwMode="gray">
              <a:xfrm>
                <a:off x="3240133" y="5167511"/>
                <a:ext cx="31750" cy="28576"/>
              </a:xfrm>
              <a:custGeom>
                <a:avLst/>
                <a:gdLst>
                  <a:gd name="T0" fmla="*/ 0 w 9"/>
                  <a:gd name="T1" fmla="*/ 0 h 8"/>
                  <a:gd name="T2" fmla="*/ 3 w 9"/>
                  <a:gd name="T3" fmla="*/ 1 h 8"/>
                  <a:gd name="T4" fmla="*/ 5 w 9"/>
                  <a:gd name="T5" fmla="*/ 2 h 8"/>
                  <a:gd name="T6" fmla="*/ 7 w 9"/>
                  <a:gd name="T7" fmla="*/ 2 h 8"/>
                  <a:gd name="T8" fmla="*/ 9 w 9"/>
                  <a:gd name="T9" fmla="*/ 4 h 8"/>
                  <a:gd name="T10" fmla="*/ 9 w 9"/>
                  <a:gd name="T11" fmla="*/ 5 h 8"/>
                  <a:gd name="T12" fmla="*/ 8 w 9"/>
                  <a:gd name="T13" fmla="*/ 7 h 8"/>
                  <a:gd name="T14" fmla="*/ 6 w 9"/>
                  <a:gd name="T15" fmla="*/ 6 h 8"/>
                  <a:gd name="T16" fmla="*/ 3 w 9"/>
                  <a:gd name="T17" fmla="*/ 5 h 8"/>
                  <a:gd name="T18" fmla="*/ 2 w 9"/>
                  <a:gd name="T19" fmla="*/ 3 h 8"/>
                  <a:gd name="T20" fmla="*/ 2 w 9"/>
                  <a:gd name="T21" fmla="*/ 2 h 8"/>
                  <a:gd name="T22" fmla="*/ 0 w 9"/>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0" y="0"/>
                    </a:moveTo>
                    <a:cubicBezTo>
                      <a:pt x="0" y="0"/>
                      <a:pt x="2" y="0"/>
                      <a:pt x="3" y="1"/>
                    </a:cubicBezTo>
                    <a:cubicBezTo>
                      <a:pt x="3" y="1"/>
                      <a:pt x="4" y="2"/>
                      <a:pt x="5" y="2"/>
                    </a:cubicBezTo>
                    <a:cubicBezTo>
                      <a:pt x="6" y="2"/>
                      <a:pt x="7" y="1"/>
                      <a:pt x="7" y="2"/>
                    </a:cubicBezTo>
                    <a:cubicBezTo>
                      <a:pt x="8" y="3"/>
                      <a:pt x="8" y="4"/>
                      <a:pt x="9" y="4"/>
                    </a:cubicBezTo>
                    <a:cubicBezTo>
                      <a:pt x="9" y="4"/>
                      <a:pt x="9" y="5"/>
                      <a:pt x="9" y="5"/>
                    </a:cubicBezTo>
                    <a:cubicBezTo>
                      <a:pt x="9" y="6"/>
                      <a:pt x="8" y="8"/>
                      <a:pt x="8" y="7"/>
                    </a:cubicBezTo>
                    <a:cubicBezTo>
                      <a:pt x="7" y="7"/>
                      <a:pt x="6" y="6"/>
                      <a:pt x="6" y="6"/>
                    </a:cubicBezTo>
                    <a:cubicBezTo>
                      <a:pt x="5" y="6"/>
                      <a:pt x="4" y="6"/>
                      <a:pt x="3" y="5"/>
                    </a:cubicBezTo>
                    <a:cubicBezTo>
                      <a:pt x="2" y="5"/>
                      <a:pt x="3" y="4"/>
                      <a:pt x="2" y="3"/>
                    </a:cubicBezTo>
                    <a:cubicBezTo>
                      <a:pt x="2" y="3"/>
                      <a:pt x="2" y="2"/>
                      <a:pt x="2" y="2"/>
                    </a:cubicBezTo>
                    <a:cubicBezTo>
                      <a:pt x="1" y="1"/>
                      <a:pt x="1" y="0"/>
                      <a:pt x="0"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04" name="Freeform 489">
                <a:extLst>
                  <a:ext uri="{FF2B5EF4-FFF2-40B4-BE49-F238E27FC236}">
                    <a16:creationId xmlns:a16="http://schemas.microsoft.com/office/drawing/2014/main" id="{3781AA5A-4AC4-46A0-A74A-72463F40BFB5}"/>
                  </a:ext>
                </a:extLst>
              </p:cNvPr>
              <p:cNvSpPr>
                <a:spLocks/>
              </p:cNvSpPr>
              <p:nvPr/>
            </p:nvSpPr>
            <p:spPr bwMode="gray">
              <a:xfrm>
                <a:off x="3235370" y="5170686"/>
                <a:ext cx="4763" cy="11113"/>
              </a:xfrm>
              <a:custGeom>
                <a:avLst/>
                <a:gdLst>
                  <a:gd name="T0" fmla="*/ 1 w 1"/>
                  <a:gd name="T1" fmla="*/ 0 h 3"/>
                  <a:gd name="T2" fmla="*/ 0 w 1"/>
                  <a:gd name="T3" fmla="*/ 2 h 3"/>
                  <a:gd name="T4" fmla="*/ 1 w 1"/>
                  <a:gd name="T5" fmla="*/ 2 h 3"/>
                  <a:gd name="T6" fmla="*/ 1 w 1"/>
                  <a:gd name="T7" fmla="*/ 0 h 3"/>
                </a:gdLst>
                <a:ahLst/>
                <a:cxnLst>
                  <a:cxn ang="0">
                    <a:pos x="T0" y="T1"/>
                  </a:cxn>
                  <a:cxn ang="0">
                    <a:pos x="T2" y="T3"/>
                  </a:cxn>
                  <a:cxn ang="0">
                    <a:pos x="T4" y="T5"/>
                  </a:cxn>
                  <a:cxn ang="0">
                    <a:pos x="T6" y="T7"/>
                  </a:cxn>
                </a:cxnLst>
                <a:rect l="0" t="0" r="r" b="b"/>
                <a:pathLst>
                  <a:path w="1" h="3">
                    <a:moveTo>
                      <a:pt x="1" y="0"/>
                    </a:moveTo>
                    <a:cubicBezTo>
                      <a:pt x="0" y="1"/>
                      <a:pt x="0" y="1"/>
                      <a:pt x="0" y="2"/>
                    </a:cubicBezTo>
                    <a:cubicBezTo>
                      <a:pt x="0" y="2"/>
                      <a:pt x="1" y="3"/>
                      <a:pt x="1" y="2"/>
                    </a:cubicBezTo>
                    <a:cubicBezTo>
                      <a:pt x="1" y="2"/>
                      <a:pt x="1" y="0"/>
                      <a:pt x="1"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05" name="Freeform 490">
                <a:extLst>
                  <a:ext uri="{FF2B5EF4-FFF2-40B4-BE49-F238E27FC236}">
                    <a16:creationId xmlns:a16="http://schemas.microsoft.com/office/drawing/2014/main" id="{851FE10C-D1FC-4EE4-9162-0AD9BF579EE7}"/>
                  </a:ext>
                </a:extLst>
              </p:cNvPr>
              <p:cNvSpPr>
                <a:spLocks/>
              </p:cNvSpPr>
              <p:nvPr/>
            </p:nvSpPr>
            <p:spPr bwMode="gray">
              <a:xfrm>
                <a:off x="3235370" y="5181799"/>
                <a:ext cx="36513" cy="39689"/>
              </a:xfrm>
              <a:custGeom>
                <a:avLst/>
                <a:gdLst>
                  <a:gd name="T0" fmla="*/ 2 w 10"/>
                  <a:gd name="T1" fmla="*/ 0 h 11"/>
                  <a:gd name="T2" fmla="*/ 1 w 10"/>
                  <a:gd name="T3" fmla="*/ 1 h 11"/>
                  <a:gd name="T4" fmla="*/ 0 w 10"/>
                  <a:gd name="T5" fmla="*/ 4 h 11"/>
                  <a:gd name="T6" fmla="*/ 0 w 10"/>
                  <a:gd name="T7" fmla="*/ 6 h 11"/>
                  <a:gd name="T8" fmla="*/ 1 w 10"/>
                  <a:gd name="T9" fmla="*/ 8 h 11"/>
                  <a:gd name="T10" fmla="*/ 2 w 10"/>
                  <a:gd name="T11" fmla="*/ 8 h 11"/>
                  <a:gd name="T12" fmla="*/ 4 w 10"/>
                  <a:gd name="T13" fmla="*/ 6 h 11"/>
                  <a:gd name="T14" fmla="*/ 4 w 10"/>
                  <a:gd name="T15" fmla="*/ 8 h 11"/>
                  <a:gd name="T16" fmla="*/ 5 w 10"/>
                  <a:gd name="T17" fmla="*/ 9 h 11"/>
                  <a:gd name="T18" fmla="*/ 6 w 10"/>
                  <a:gd name="T19" fmla="*/ 10 h 11"/>
                  <a:gd name="T20" fmla="*/ 7 w 10"/>
                  <a:gd name="T21" fmla="*/ 11 h 11"/>
                  <a:gd name="T22" fmla="*/ 8 w 10"/>
                  <a:gd name="T23" fmla="*/ 9 h 11"/>
                  <a:gd name="T24" fmla="*/ 9 w 10"/>
                  <a:gd name="T25" fmla="*/ 9 h 11"/>
                  <a:gd name="T26" fmla="*/ 9 w 10"/>
                  <a:gd name="T27" fmla="*/ 7 h 11"/>
                  <a:gd name="T28" fmla="*/ 8 w 10"/>
                  <a:gd name="T29" fmla="*/ 5 h 11"/>
                  <a:gd name="T30" fmla="*/ 9 w 10"/>
                  <a:gd name="T31" fmla="*/ 4 h 11"/>
                  <a:gd name="T32" fmla="*/ 7 w 10"/>
                  <a:gd name="T33" fmla="*/ 4 h 11"/>
                  <a:gd name="T34" fmla="*/ 4 w 10"/>
                  <a:gd name="T35" fmla="*/ 3 h 11"/>
                  <a:gd name="T36" fmla="*/ 3 w 10"/>
                  <a:gd name="T37" fmla="*/ 4 h 11"/>
                  <a:gd name="T38" fmla="*/ 3 w 10"/>
                  <a:gd name="T39" fmla="*/ 3 h 11"/>
                  <a:gd name="T40" fmla="*/ 3 w 10"/>
                  <a:gd name="T41" fmla="*/ 1 h 11"/>
                  <a:gd name="T42" fmla="*/ 2 w 10"/>
                  <a:gd name="T4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1">
                    <a:moveTo>
                      <a:pt x="2" y="0"/>
                    </a:moveTo>
                    <a:cubicBezTo>
                      <a:pt x="2" y="0"/>
                      <a:pt x="1" y="0"/>
                      <a:pt x="1" y="1"/>
                    </a:cubicBezTo>
                    <a:cubicBezTo>
                      <a:pt x="1" y="2"/>
                      <a:pt x="0" y="3"/>
                      <a:pt x="0" y="4"/>
                    </a:cubicBezTo>
                    <a:cubicBezTo>
                      <a:pt x="0" y="4"/>
                      <a:pt x="0" y="5"/>
                      <a:pt x="0" y="6"/>
                    </a:cubicBezTo>
                    <a:cubicBezTo>
                      <a:pt x="0" y="6"/>
                      <a:pt x="0" y="7"/>
                      <a:pt x="1" y="8"/>
                    </a:cubicBezTo>
                    <a:cubicBezTo>
                      <a:pt x="1" y="8"/>
                      <a:pt x="1" y="8"/>
                      <a:pt x="2" y="8"/>
                    </a:cubicBezTo>
                    <a:cubicBezTo>
                      <a:pt x="3" y="7"/>
                      <a:pt x="3" y="7"/>
                      <a:pt x="4" y="6"/>
                    </a:cubicBezTo>
                    <a:cubicBezTo>
                      <a:pt x="4" y="6"/>
                      <a:pt x="4" y="8"/>
                      <a:pt x="4" y="8"/>
                    </a:cubicBezTo>
                    <a:cubicBezTo>
                      <a:pt x="5" y="8"/>
                      <a:pt x="6" y="8"/>
                      <a:pt x="5" y="9"/>
                    </a:cubicBezTo>
                    <a:cubicBezTo>
                      <a:pt x="5" y="10"/>
                      <a:pt x="5" y="10"/>
                      <a:pt x="6" y="10"/>
                    </a:cubicBezTo>
                    <a:cubicBezTo>
                      <a:pt x="7" y="10"/>
                      <a:pt x="7" y="11"/>
                      <a:pt x="7" y="11"/>
                    </a:cubicBezTo>
                    <a:cubicBezTo>
                      <a:pt x="7" y="11"/>
                      <a:pt x="8" y="10"/>
                      <a:pt x="8" y="9"/>
                    </a:cubicBezTo>
                    <a:cubicBezTo>
                      <a:pt x="8" y="9"/>
                      <a:pt x="9" y="8"/>
                      <a:pt x="9" y="9"/>
                    </a:cubicBezTo>
                    <a:cubicBezTo>
                      <a:pt x="10" y="9"/>
                      <a:pt x="10" y="8"/>
                      <a:pt x="9" y="7"/>
                    </a:cubicBezTo>
                    <a:cubicBezTo>
                      <a:pt x="8" y="6"/>
                      <a:pt x="7" y="5"/>
                      <a:pt x="8" y="5"/>
                    </a:cubicBezTo>
                    <a:cubicBezTo>
                      <a:pt x="9" y="5"/>
                      <a:pt x="9" y="5"/>
                      <a:pt x="9" y="4"/>
                    </a:cubicBezTo>
                    <a:cubicBezTo>
                      <a:pt x="8" y="4"/>
                      <a:pt x="8" y="4"/>
                      <a:pt x="7" y="4"/>
                    </a:cubicBezTo>
                    <a:cubicBezTo>
                      <a:pt x="6" y="3"/>
                      <a:pt x="5" y="3"/>
                      <a:pt x="4" y="3"/>
                    </a:cubicBezTo>
                    <a:cubicBezTo>
                      <a:pt x="4" y="4"/>
                      <a:pt x="3" y="4"/>
                      <a:pt x="3" y="4"/>
                    </a:cubicBezTo>
                    <a:cubicBezTo>
                      <a:pt x="2" y="4"/>
                      <a:pt x="3" y="4"/>
                      <a:pt x="3" y="3"/>
                    </a:cubicBezTo>
                    <a:cubicBezTo>
                      <a:pt x="3" y="2"/>
                      <a:pt x="3" y="1"/>
                      <a:pt x="3" y="1"/>
                    </a:cubicBezTo>
                    <a:cubicBezTo>
                      <a:pt x="2" y="0"/>
                      <a:pt x="2" y="0"/>
                      <a:pt x="2"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06" name="Freeform 491">
                <a:extLst>
                  <a:ext uri="{FF2B5EF4-FFF2-40B4-BE49-F238E27FC236}">
                    <a16:creationId xmlns:a16="http://schemas.microsoft.com/office/drawing/2014/main" id="{D31118E8-EB9F-4868-88A7-59A3B2250129}"/>
                  </a:ext>
                </a:extLst>
              </p:cNvPr>
              <p:cNvSpPr>
                <a:spLocks/>
              </p:cNvSpPr>
              <p:nvPr/>
            </p:nvSpPr>
            <p:spPr bwMode="gray">
              <a:xfrm>
                <a:off x="3181394" y="5196087"/>
                <a:ext cx="138114" cy="138118"/>
              </a:xfrm>
              <a:custGeom>
                <a:avLst/>
                <a:gdLst>
                  <a:gd name="T0" fmla="*/ 0 w 38"/>
                  <a:gd name="T1" fmla="*/ 2 h 38"/>
                  <a:gd name="T2" fmla="*/ 2 w 38"/>
                  <a:gd name="T3" fmla="*/ 5 h 38"/>
                  <a:gd name="T4" fmla="*/ 4 w 38"/>
                  <a:gd name="T5" fmla="*/ 6 h 38"/>
                  <a:gd name="T6" fmla="*/ 2 w 38"/>
                  <a:gd name="T7" fmla="*/ 8 h 38"/>
                  <a:gd name="T8" fmla="*/ 0 w 38"/>
                  <a:gd name="T9" fmla="*/ 13 h 38"/>
                  <a:gd name="T10" fmla="*/ 3 w 38"/>
                  <a:gd name="T11" fmla="*/ 11 h 38"/>
                  <a:gd name="T12" fmla="*/ 5 w 38"/>
                  <a:gd name="T13" fmla="*/ 8 h 38"/>
                  <a:gd name="T14" fmla="*/ 8 w 38"/>
                  <a:gd name="T15" fmla="*/ 10 h 38"/>
                  <a:gd name="T16" fmla="*/ 9 w 38"/>
                  <a:gd name="T17" fmla="*/ 13 h 38"/>
                  <a:gd name="T18" fmla="*/ 11 w 38"/>
                  <a:gd name="T19" fmla="*/ 12 h 38"/>
                  <a:gd name="T20" fmla="*/ 10 w 38"/>
                  <a:gd name="T21" fmla="*/ 15 h 38"/>
                  <a:gd name="T22" fmla="*/ 9 w 38"/>
                  <a:gd name="T23" fmla="*/ 18 h 38"/>
                  <a:gd name="T24" fmla="*/ 12 w 38"/>
                  <a:gd name="T25" fmla="*/ 19 h 38"/>
                  <a:gd name="T26" fmla="*/ 14 w 38"/>
                  <a:gd name="T27" fmla="*/ 18 h 38"/>
                  <a:gd name="T28" fmla="*/ 15 w 38"/>
                  <a:gd name="T29" fmla="*/ 22 h 38"/>
                  <a:gd name="T30" fmla="*/ 17 w 38"/>
                  <a:gd name="T31" fmla="*/ 23 h 38"/>
                  <a:gd name="T32" fmla="*/ 17 w 38"/>
                  <a:gd name="T33" fmla="*/ 24 h 38"/>
                  <a:gd name="T34" fmla="*/ 13 w 38"/>
                  <a:gd name="T35" fmla="*/ 25 h 38"/>
                  <a:gd name="T36" fmla="*/ 15 w 38"/>
                  <a:gd name="T37" fmla="*/ 27 h 38"/>
                  <a:gd name="T38" fmla="*/ 19 w 38"/>
                  <a:gd name="T39" fmla="*/ 26 h 38"/>
                  <a:gd name="T40" fmla="*/ 20 w 38"/>
                  <a:gd name="T41" fmla="*/ 26 h 38"/>
                  <a:gd name="T42" fmla="*/ 23 w 38"/>
                  <a:gd name="T43" fmla="*/ 27 h 38"/>
                  <a:gd name="T44" fmla="*/ 23 w 38"/>
                  <a:gd name="T45" fmla="*/ 25 h 38"/>
                  <a:gd name="T46" fmla="*/ 26 w 38"/>
                  <a:gd name="T47" fmla="*/ 28 h 38"/>
                  <a:gd name="T48" fmla="*/ 28 w 38"/>
                  <a:gd name="T49" fmla="*/ 30 h 38"/>
                  <a:gd name="T50" fmla="*/ 28 w 38"/>
                  <a:gd name="T51" fmla="*/ 33 h 38"/>
                  <a:gd name="T52" fmla="*/ 31 w 38"/>
                  <a:gd name="T53" fmla="*/ 33 h 38"/>
                  <a:gd name="T54" fmla="*/ 31 w 38"/>
                  <a:gd name="T55" fmla="*/ 36 h 38"/>
                  <a:gd name="T56" fmla="*/ 34 w 38"/>
                  <a:gd name="T57" fmla="*/ 37 h 38"/>
                  <a:gd name="T58" fmla="*/ 36 w 38"/>
                  <a:gd name="T59" fmla="*/ 36 h 38"/>
                  <a:gd name="T60" fmla="*/ 37 w 38"/>
                  <a:gd name="T61" fmla="*/ 34 h 38"/>
                  <a:gd name="T62" fmla="*/ 35 w 38"/>
                  <a:gd name="T63" fmla="*/ 32 h 38"/>
                  <a:gd name="T64" fmla="*/ 35 w 38"/>
                  <a:gd name="T65" fmla="*/ 29 h 38"/>
                  <a:gd name="T66" fmla="*/ 32 w 38"/>
                  <a:gd name="T67" fmla="*/ 30 h 38"/>
                  <a:gd name="T68" fmla="*/ 34 w 38"/>
                  <a:gd name="T69" fmla="*/ 27 h 38"/>
                  <a:gd name="T70" fmla="*/ 34 w 38"/>
                  <a:gd name="T71" fmla="*/ 23 h 38"/>
                  <a:gd name="T72" fmla="*/ 32 w 38"/>
                  <a:gd name="T73" fmla="*/ 24 h 38"/>
                  <a:gd name="T74" fmla="*/ 29 w 38"/>
                  <a:gd name="T75" fmla="*/ 24 h 38"/>
                  <a:gd name="T76" fmla="*/ 31 w 38"/>
                  <a:gd name="T77" fmla="*/ 22 h 38"/>
                  <a:gd name="T78" fmla="*/ 27 w 38"/>
                  <a:gd name="T79" fmla="*/ 19 h 38"/>
                  <a:gd name="T80" fmla="*/ 25 w 38"/>
                  <a:gd name="T81" fmla="*/ 20 h 38"/>
                  <a:gd name="T82" fmla="*/ 25 w 38"/>
                  <a:gd name="T83" fmla="*/ 18 h 38"/>
                  <a:gd name="T84" fmla="*/ 22 w 38"/>
                  <a:gd name="T85" fmla="*/ 20 h 38"/>
                  <a:gd name="T86" fmla="*/ 22 w 38"/>
                  <a:gd name="T87" fmla="*/ 17 h 38"/>
                  <a:gd name="T88" fmla="*/ 24 w 38"/>
                  <a:gd name="T89" fmla="*/ 16 h 38"/>
                  <a:gd name="T90" fmla="*/ 28 w 38"/>
                  <a:gd name="T91" fmla="*/ 17 h 38"/>
                  <a:gd name="T92" fmla="*/ 24 w 38"/>
                  <a:gd name="T93" fmla="*/ 13 h 38"/>
                  <a:gd name="T94" fmla="*/ 22 w 38"/>
                  <a:gd name="T95" fmla="*/ 11 h 38"/>
                  <a:gd name="T96" fmla="*/ 17 w 38"/>
                  <a:gd name="T97" fmla="*/ 7 h 38"/>
                  <a:gd name="T98" fmla="*/ 11 w 38"/>
                  <a:gd name="T99" fmla="*/ 5 h 38"/>
                  <a:gd name="T100" fmla="*/ 9 w 38"/>
                  <a:gd name="T101" fmla="*/ 5 h 38"/>
                  <a:gd name="T102" fmla="*/ 9 w 38"/>
                  <a:gd name="T103" fmla="*/ 2 h 38"/>
                  <a:gd name="T104" fmla="*/ 6 w 38"/>
                  <a:gd name="T105" fmla="*/ 0 h 38"/>
                  <a:gd name="T106" fmla="*/ 4 w 38"/>
                  <a:gd name="T10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38">
                    <a:moveTo>
                      <a:pt x="2" y="1"/>
                    </a:moveTo>
                    <a:cubicBezTo>
                      <a:pt x="1" y="1"/>
                      <a:pt x="0" y="1"/>
                      <a:pt x="0" y="2"/>
                    </a:cubicBezTo>
                    <a:cubicBezTo>
                      <a:pt x="0" y="3"/>
                      <a:pt x="1" y="4"/>
                      <a:pt x="1" y="4"/>
                    </a:cubicBezTo>
                    <a:cubicBezTo>
                      <a:pt x="1" y="5"/>
                      <a:pt x="1" y="6"/>
                      <a:pt x="2" y="5"/>
                    </a:cubicBezTo>
                    <a:cubicBezTo>
                      <a:pt x="2" y="5"/>
                      <a:pt x="2" y="5"/>
                      <a:pt x="3" y="5"/>
                    </a:cubicBezTo>
                    <a:cubicBezTo>
                      <a:pt x="4" y="5"/>
                      <a:pt x="4" y="6"/>
                      <a:pt x="4" y="6"/>
                    </a:cubicBezTo>
                    <a:cubicBezTo>
                      <a:pt x="4" y="6"/>
                      <a:pt x="4" y="7"/>
                      <a:pt x="4" y="7"/>
                    </a:cubicBezTo>
                    <a:cubicBezTo>
                      <a:pt x="3" y="8"/>
                      <a:pt x="2" y="8"/>
                      <a:pt x="2" y="8"/>
                    </a:cubicBezTo>
                    <a:cubicBezTo>
                      <a:pt x="1" y="8"/>
                      <a:pt x="1" y="9"/>
                      <a:pt x="1" y="10"/>
                    </a:cubicBezTo>
                    <a:cubicBezTo>
                      <a:pt x="1" y="11"/>
                      <a:pt x="0" y="12"/>
                      <a:pt x="0" y="13"/>
                    </a:cubicBezTo>
                    <a:cubicBezTo>
                      <a:pt x="1" y="13"/>
                      <a:pt x="1" y="13"/>
                      <a:pt x="2" y="13"/>
                    </a:cubicBezTo>
                    <a:cubicBezTo>
                      <a:pt x="3" y="13"/>
                      <a:pt x="3" y="11"/>
                      <a:pt x="3" y="11"/>
                    </a:cubicBezTo>
                    <a:cubicBezTo>
                      <a:pt x="4" y="11"/>
                      <a:pt x="4" y="10"/>
                      <a:pt x="4" y="9"/>
                    </a:cubicBezTo>
                    <a:cubicBezTo>
                      <a:pt x="4" y="9"/>
                      <a:pt x="5" y="9"/>
                      <a:pt x="5" y="8"/>
                    </a:cubicBezTo>
                    <a:cubicBezTo>
                      <a:pt x="6" y="8"/>
                      <a:pt x="7" y="8"/>
                      <a:pt x="7" y="9"/>
                    </a:cubicBezTo>
                    <a:cubicBezTo>
                      <a:pt x="6" y="9"/>
                      <a:pt x="8" y="10"/>
                      <a:pt x="8" y="10"/>
                    </a:cubicBezTo>
                    <a:cubicBezTo>
                      <a:pt x="9" y="10"/>
                      <a:pt x="9" y="12"/>
                      <a:pt x="9" y="12"/>
                    </a:cubicBezTo>
                    <a:cubicBezTo>
                      <a:pt x="9" y="12"/>
                      <a:pt x="9" y="13"/>
                      <a:pt x="9" y="13"/>
                    </a:cubicBezTo>
                    <a:cubicBezTo>
                      <a:pt x="10" y="14"/>
                      <a:pt x="10" y="12"/>
                      <a:pt x="10" y="12"/>
                    </a:cubicBezTo>
                    <a:cubicBezTo>
                      <a:pt x="10" y="11"/>
                      <a:pt x="11" y="11"/>
                      <a:pt x="11" y="12"/>
                    </a:cubicBezTo>
                    <a:cubicBezTo>
                      <a:pt x="11" y="12"/>
                      <a:pt x="11" y="13"/>
                      <a:pt x="11" y="14"/>
                    </a:cubicBezTo>
                    <a:cubicBezTo>
                      <a:pt x="11" y="14"/>
                      <a:pt x="10" y="15"/>
                      <a:pt x="10" y="15"/>
                    </a:cubicBezTo>
                    <a:cubicBezTo>
                      <a:pt x="10" y="15"/>
                      <a:pt x="9" y="16"/>
                      <a:pt x="9" y="16"/>
                    </a:cubicBezTo>
                    <a:cubicBezTo>
                      <a:pt x="8" y="17"/>
                      <a:pt x="8" y="17"/>
                      <a:pt x="9" y="18"/>
                    </a:cubicBezTo>
                    <a:cubicBezTo>
                      <a:pt x="9" y="19"/>
                      <a:pt x="10" y="19"/>
                      <a:pt x="10" y="19"/>
                    </a:cubicBezTo>
                    <a:cubicBezTo>
                      <a:pt x="11" y="20"/>
                      <a:pt x="12" y="20"/>
                      <a:pt x="12" y="19"/>
                    </a:cubicBezTo>
                    <a:cubicBezTo>
                      <a:pt x="13" y="19"/>
                      <a:pt x="13" y="18"/>
                      <a:pt x="13" y="17"/>
                    </a:cubicBezTo>
                    <a:cubicBezTo>
                      <a:pt x="14" y="17"/>
                      <a:pt x="15" y="18"/>
                      <a:pt x="14" y="18"/>
                    </a:cubicBezTo>
                    <a:cubicBezTo>
                      <a:pt x="14" y="19"/>
                      <a:pt x="14" y="20"/>
                      <a:pt x="14" y="21"/>
                    </a:cubicBezTo>
                    <a:cubicBezTo>
                      <a:pt x="14" y="22"/>
                      <a:pt x="15" y="22"/>
                      <a:pt x="15" y="22"/>
                    </a:cubicBezTo>
                    <a:cubicBezTo>
                      <a:pt x="16" y="22"/>
                      <a:pt x="16" y="22"/>
                      <a:pt x="16" y="23"/>
                    </a:cubicBezTo>
                    <a:cubicBezTo>
                      <a:pt x="16" y="23"/>
                      <a:pt x="16" y="23"/>
                      <a:pt x="17" y="23"/>
                    </a:cubicBezTo>
                    <a:cubicBezTo>
                      <a:pt x="18" y="23"/>
                      <a:pt x="20" y="23"/>
                      <a:pt x="19" y="24"/>
                    </a:cubicBezTo>
                    <a:cubicBezTo>
                      <a:pt x="17" y="24"/>
                      <a:pt x="17" y="24"/>
                      <a:pt x="17" y="24"/>
                    </a:cubicBezTo>
                    <a:cubicBezTo>
                      <a:pt x="16" y="24"/>
                      <a:pt x="16" y="24"/>
                      <a:pt x="15" y="24"/>
                    </a:cubicBezTo>
                    <a:cubicBezTo>
                      <a:pt x="14" y="25"/>
                      <a:pt x="13" y="25"/>
                      <a:pt x="13" y="25"/>
                    </a:cubicBezTo>
                    <a:cubicBezTo>
                      <a:pt x="13" y="26"/>
                      <a:pt x="14" y="26"/>
                      <a:pt x="14" y="27"/>
                    </a:cubicBezTo>
                    <a:cubicBezTo>
                      <a:pt x="14" y="27"/>
                      <a:pt x="14" y="27"/>
                      <a:pt x="15" y="27"/>
                    </a:cubicBezTo>
                    <a:cubicBezTo>
                      <a:pt x="16" y="27"/>
                      <a:pt x="16" y="27"/>
                      <a:pt x="17" y="26"/>
                    </a:cubicBezTo>
                    <a:cubicBezTo>
                      <a:pt x="18" y="26"/>
                      <a:pt x="19" y="26"/>
                      <a:pt x="19" y="26"/>
                    </a:cubicBezTo>
                    <a:cubicBezTo>
                      <a:pt x="19" y="27"/>
                      <a:pt x="17" y="28"/>
                      <a:pt x="18" y="28"/>
                    </a:cubicBezTo>
                    <a:cubicBezTo>
                      <a:pt x="19" y="27"/>
                      <a:pt x="20" y="27"/>
                      <a:pt x="20" y="26"/>
                    </a:cubicBezTo>
                    <a:cubicBezTo>
                      <a:pt x="20" y="26"/>
                      <a:pt x="21" y="25"/>
                      <a:pt x="21" y="26"/>
                    </a:cubicBezTo>
                    <a:cubicBezTo>
                      <a:pt x="21" y="27"/>
                      <a:pt x="22" y="27"/>
                      <a:pt x="23" y="27"/>
                    </a:cubicBezTo>
                    <a:cubicBezTo>
                      <a:pt x="24" y="28"/>
                      <a:pt x="25" y="28"/>
                      <a:pt x="24" y="27"/>
                    </a:cubicBezTo>
                    <a:cubicBezTo>
                      <a:pt x="23" y="26"/>
                      <a:pt x="23" y="25"/>
                      <a:pt x="23" y="25"/>
                    </a:cubicBezTo>
                    <a:cubicBezTo>
                      <a:pt x="23" y="25"/>
                      <a:pt x="24" y="26"/>
                      <a:pt x="25" y="27"/>
                    </a:cubicBezTo>
                    <a:cubicBezTo>
                      <a:pt x="25" y="27"/>
                      <a:pt x="25" y="28"/>
                      <a:pt x="26" y="28"/>
                    </a:cubicBezTo>
                    <a:cubicBezTo>
                      <a:pt x="26" y="28"/>
                      <a:pt x="26" y="29"/>
                      <a:pt x="27" y="29"/>
                    </a:cubicBezTo>
                    <a:cubicBezTo>
                      <a:pt x="28" y="29"/>
                      <a:pt x="28" y="30"/>
                      <a:pt x="28" y="30"/>
                    </a:cubicBezTo>
                    <a:cubicBezTo>
                      <a:pt x="27" y="31"/>
                      <a:pt x="26" y="31"/>
                      <a:pt x="26" y="31"/>
                    </a:cubicBezTo>
                    <a:cubicBezTo>
                      <a:pt x="27" y="32"/>
                      <a:pt x="27" y="33"/>
                      <a:pt x="28" y="33"/>
                    </a:cubicBezTo>
                    <a:cubicBezTo>
                      <a:pt x="28" y="33"/>
                      <a:pt x="28" y="33"/>
                      <a:pt x="29" y="33"/>
                    </a:cubicBezTo>
                    <a:cubicBezTo>
                      <a:pt x="29" y="33"/>
                      <a:pt x="30" y="33"/>
                      <a:pt x="31" y="33"/>
                    </a:cubicBezTo>
                    <a:cubicBezTo>
                      <a:pt x="31" y="33"/>
                      <a:pt x="32" y="34"/>
                      <a:pt x="31" y="35"/>
                    </a:cubicBezTo>
                    <a:cubicBezTo>
                      <a:pt x="31" y="35"/>
                      <a:pt x="30" y="36"/>
                      <a:pt x="31" y="36"/>
                    </a:cubicBezTo>
                    <a:cubicBezTo>
                      <a:pt x="32" y="36"/>
                      <a:pt x="32" y="35"/>
                      <a:pt x="33" y="36"/>
                    </a:cubicBezTo>
                    <a:cubicBezTo>
                      <a:pt x="33" y="37"/>
                      <a:pt x="33" y="38"/>
                      <a:pt x="34" y="37"/>
                    </a:cubicBezTo>
                    <a:cubicBezTo>
                      <a:pt x="34" y="36"/>
                      <a:pt x="35" y="37"/>
                      <a:pt x="35" y="37"/>
                    </a:cubicBezTo>
                    <a:cubicBezTo>
                      <a:pt x="36" y="37"/>
                      <a:pt x="36" y="37"/>
                      <a:pt x="36" y="36"/>
                    </a:cubicBezTo>
                    <a:cubicBezTo>
                      <a:pt x="37" y="36"/>
                      <a:pt x="38" y="36"/>
                      <a:pt x="37" y="35"/>
                    </a:cubicBezTo>
                    <a:cubicBezTo>
                      <a:pt x="37" y="35"/>
                      <a:pt x="37" y="34"/>
                      <a:pt x="37" y="34"/>
                    </a:cubicBezTo>
                    <a:cubicBezTo>
                      <a:pt x="37" y="33"/>
                      <a:pt x="37" y="32"/>
                      <a:pt x="37" y="32"/>
                    </a:cubicBezTo>
                    <a:cubicBezTo>
                      <a:pt x="36" y="32"/>
                      <a:pt x="35" y="32"/>
                      <a:pt x="35" y="32"/>
                    </a:cubicBezTo>
                    <a:cubicBezTo>
                      <a:pt x="36" y="31"/>
                      <a:pt x="36" y="31"/>
                      <a:pt x="36" y="30"/>
                    </a:cubicBezTo>
                    <a:cubicBezTo>
                      <a:pt x="36" y="29"/>
                      <a:pt x="36" y="29"/>
                      <a:pt x="35" y="29"/>
                    </a:cubicBezTo>
                    <a:cubicBezTo>
                      <a:pt x="35" y="29"/>
                      <a:pt x="34" y="30"/>
                      <a:pt x="33" y="30"/>
                    </a:cubicBezTo>
                    <a:cubicBezTo>
                      <a:pt x="32" y="30"/>
                      <a:pt x="31" y="31"/>
                      <a:pt x="32" y="30"/>
                    </a:cubicBezTo>
                    <a:cubicBezTo>
                      <a:pt x="32" y="29"/>
                      <a:pt x="32" y="29"/>
                      <a:pt x="33" y="28"/>
                    </a:cubicBezTo>
                    <a:cubicBezTo>
                      <a:pt x="33" y="27"/>
                      <a:pt x="34" y="27"/>
                      <a:pt x="34" y="27"/>
                    </a:cubicBezTo>
                    <a:cubicBezTo>
                      <a:pt x="35" y="26"/>
                      <a:pt x="34" y="26"/>
                      <a:pt x="34" y="26"/>
                    </a:cubicBezTo>
                    <a:cubicBezTo>
                      <a:pt x="34" y="25"/>
                      <a:pt x="34" y="24"/>
                      <a:pt x="34" y="23"/>
                    </a:cubicBezTo>
                    <a:cubicBezTo>
                      <a:pt x="33" y="23"/>
                      <a:pt x="32" y="21"/>
                      <a:pt x="32" y="22"/>
                    </a:cubicBezTo>
                    <a:cubicBezTo>
                      <a:pt x="32" y="24"/>
                      <a:pt x="32" y="24"/>
                      <a:pt x="32" y="24"/>
                    </a:cubicBezTo>
                    <a:cubicBezTo>
                      <a:pt x="31" y="24"/>
                      <a:pt x="31" y="24"/>
                      <a:pt x="30" y="24"/>
                    </a:cubicBezTo>
                    <a:cubicBezTo>
                      <a:pt x="30" y="25"/>
                      <a:pt x="30" y="24"/>
                      <a:pt x="29" y="24"/>
                    </a:cubicBezTo>
                    <a:cubicBezTo>
                      <a:pt x="29" y="24"/>
                      <a:pt x="28" y="23"/>
                      <a:pt x="29" y="23"/>
                    </a:cubicBezTo>
                    <a:cubicBezTo>
                      <a:pt x="30" y="23"/>
                      <a:pt x="32" y="23"/>
                      <a:pt x="31" y="22"/>
                    </a:cubicBezTo>
                    <a:cubicBezTo>
                      <a:pt x="31" y="21"/>
                      <a:pt x="30" y="21"/>
                      <a:pt x="29" y="20"/>
                    </a:cubicBezTo>
                    <a:cubicBezTo>
                      <a:pt x="29" y="20"/>
                      <a:pt x="28" y="19"/>
                      <a:pt x="27" y="19"/>
                    </a:cubicBezTo>
                    <a:cubicBezTo>
                      <a:pt x="27" y="19"/>
                      <a:pt x="27" y="19"/>
                      <a:pt x="26" y="20"/>
                    </a:cubicBezTo>
                    <a:cubicBezTo>
                      <a:pt x="26" y="20"/>
                      <a:pt x="25" y="20"/>
                      <a:pt x="25" y="20"/>
                    </a:cubicBezTo>
                    <a:cubicBezTo>
                      <a:pt x="24" y="20"/>
                      <a:pt x="24" y="20"/>
                      <a:pt x="24" y="20"/>
                    </a:cubicBezTo>
                    <a:cubicBezTo>
                      <a:pt x="25" y="19"/>
                      <a:pt x="26" y="18"/>
                      <a:pt x="25" y="18"/>
                    </a:cubicBezTo>
                    <a:cubicBezTo>
                      <a:pt x="24" y="18"/>
                      <a:pt x="24" y="17"/>
                      <a:pt x="23" y="18"/>
                    </a:cubicBezTo>
                    <a:cubicBezTo>
                      <a:pt x="23" y="19"/>
                      <a:pt x="22" y="20"/>
                      <a:pt x="22" y="20"/>
                    </a:cubicBezTo>
                    <a:cubicBezTo>
                      <a:pt x="21" y="20"/>
                      <a:pt x="21" y="20"/>
                      <a:pt x="21" y="19"/>
                    </a:cubicBezTo>
                    <a:cubicBezTo>
                      <a:pt x="22" y="19"/>
                      <a:pt x="22" y="18"/>
                      <a:pt x="22" y="17"/>
                    </a:cubicBezTo>
                    <a:cubicBezTo>
                      <a:pt x="22" y="17"/>
                      <a:pt x="21" y="15"/>
                      <a:pt x="22" y="16"/>
                    </a:cubicBezTo>
                    <a:cubicBezTo>
                      <a:pt x="23" y="16"/>
                      <a:pt x="23" y="16"/>
                      <a:pt x="24" y="16"/>
                    </a:cubicBezTo>
                    <a:cubicBezTo>
                      <a:pt x="25" y="17"/>
                      <a:pt x="26" y="16"/>
                      <a:pt x="27" y="16"/>
                    </a:cubicBezTo>
                    <a:cubicBezTo>
                      <a:pt x="27" y="17"/>
                      <a:pt x="29" y="17"/>
                      <a:pt x="28" y="17"/>
                    </a:cubicBezTo>
                    <a:cubicBezTo>
                      <a:pt x="27" y="16"/>
                      <a:pt x="26" y="16"/>
                      <a:pt x="25" y="15"/>
                    </a:cubicBezTo>
                    <a:cubicBezTo>
                      <a:pt x="25" y="14"/>
                      <a:pt x="24" y="13"/>
                      <a:pt x="24" y="13"/>
                    </a:cubicBezTo>
                    <a:cubicBezTo>
                      <a:pt x="23" y="14"/>
                      <a:pt x="23" y="14"/>
                      <a:pt x="22" y="14"/>
                    </a:cubicBezTo>
                    <a:cubicBezTo>
                      <a:pt x="22" y="13"/>
                      <a:pt x="22" y="12"/>
                      <a:pt x="22" y="11"/>
                    </a:cubicBezTo>
                    <a:cubicBezTo>
                      <a:pt x="21" y="11"/>
                      <a:pt x="21" y="10"/>
                      <a:pt x="21" y="10"/>
                    </a:cubicBezTo>
                    <a:cubicBezTo>
                      <a:pt x="20" y="9"/>
                      <a:pt x="18" y="8"/>
                      <a:pt x="17" y="7"/>
                    </a:cubicBezTo>
                    <a:cubicBezTo>
                      <a:pt x="16" y="7"/>
                      <a:pt x="15" y="6"/>
                      <a:pt x="13" y="6"/>
                    </a:cubicBezTo>
                    <a:cubicBezTo>
                      <a:pt x="12" y="6"/>
                      <a:pt x="12" y="6"/>
                      <a:pt x="11" y="5"/>
                    </a:cubicBezTo>
                    <a:cubicBezTo>
                      <a:pt x="11" y="5"/>
                      <a:pt x="10" y="5"/>
                      <a:pt x="10" y="6"/>
                    </a:cubicBezTo>
                    <a:cubicBezTo>
                      <a:pt x="10" y="7"/>
                      <a:pt x="9" y="6"/>
                      <a:pt x="9" y="5"/>
                    </a:cubicBezTo>
                    <a:cubicBezTo>
                      <a:pt x="8" y="5"/>
                      <a:pt x="9" y="5"/>
                      <a:pt x="9" y="4"/>
                    </a:cubicBezTo>
                    <a:cubicBezTo>
                      <a:pt x="9" y="3"/>
                      <a:pt x="9" y="3"/>
                      <a:pt x="9" y="2"/>
                    </a:cubicBezTo>
                    <a:cubicBezTo>
                      <a:pt x="9" y="1"/>
                      <a:pt x="8" y="2"/>
                      <a:pt x="8" y="1"/>
                    </a:cubicBezTo>
                    <a:cubicBezTo>
                      <a:pt x="7" y="1"/>
                      <a:pt x="7" y="0"/>
                      <a:pt x="6" y="0"/>
                    </a:cubicBezTo>
                    <a:cubicBezTo>
                      <a:pt x="6" y="0"/>
                      <a:pt x="5" y="0"/>
                      <a:pt x="5" y="1"/>
                    </a:cubicBezTo>
                    <a:cubicBezTo>
                      <a:pt x="5" y="1"/>
                      <a:pt x="4" y="1"/>
                      <a:pt x="4" y="1"/>
                    </a:cubicBezTo>
                    <a:cubicBezTo>
                      <a:pt x="4" y="0"/>
                      <a:pt x="3" y="0"/>
                      <a:pt x="2"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07" name="Freeform 492">
                <a:extLst>
                  <a:ext uri="{FF2B5EF4-FFF2-40B4-BE49-F238E27FC236}">
                    <a16:creationId xmlns:a16="http://schemas.microsoft.com/office/drawing/2014/main" id="{3B1A44B3-2AD9-4F85-92AB-64A7CD1BA092}"/>
                  </a:ext>
                </a:extLst>
              </p:cNvPr>
              <p:cNvSpPr>
                <a:spLocks/>
              </p:cNvSpPr>
              <p:nvPr/>
            </p:nvSpPr>
            <p:spPr bwMode="gray">
              <a:xfrm>
                <a:off x="3192507" y="5246889"/>
                <a:ext cx="22225" cy="14288"/>
              </a:xfrm>
              <a:custGeom>
                <a:avLst/>
                <a:gdLst>
                  <a:gd name="T0" fmla="*/ 5 w 6"/>
                  <a:gd name="T1" fmla="*/ 0 h 4"/>
                  <a:gd name="T2" fmla="*/ 5 w 6"/>
                  <a:gd name="T3" fmla="*/ 2 h 4"/>
                  <a:gd name="T4" fmla="*/ 4 w 6"/>
                  <a:gd name="T5" fmla="*/ 2 h 4"/>
                  <a:gd name="T6" fmla="*/ 3 w 6"/>
                  <a:gd name="T7" fmla="*/ 4 h 4"/>
                  <a:gd name="T8" fmla="*/ 1 w 6"/>
                  <a:gd name="T9" fmla="*/ 3 h 4"/>
                  <a:gd name="T10" fmla="*/ 1 w 6"/>
                  <a:gd name="T11" fmla="*/ 1 h 4"/>
                  <a:gd name="T12" fmla="*/ 2 w 6"/>
                  <a:gd name="T13" fmla="*/ 0 h 4"/>
                  <a:gd name="T14" fmla="*/ 4 w 6"/>
                  <a:gd name="T15" fmla="*/ 1 h 4"/>
                  <a:gd name="T16" fmla="*/ 5 w 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5" y="0"/>
                    </a:moveTo>
                    <a:cubicBezTo>
                      <a:pt x="6" y="0"/>
                      <a:pt x="6" y="2"/>
                      <a:pt x="5" y="2"/>
                    </a:cubicBezTo>
                    <a:cubicBezTo>
                      <a:pt x="5" y="2"/>
                      <a:pt x="3" y="2"/>
                      <a:pt x="4" y="2"/>
                    </a:cubicBezTo>
                    <a:cubicBezTo>
                      <a:pt x="4" y="3"/>
                      <a:pt x="4" y="4"/>
                      <a:pt x="3" y="4"/>
                    </a:cubicBezTo>
                    <a:cubicBezTo>
                      <a:pt x="2" y="4"/>
                      <a:pt x="1" y="4"/>
                      <a:pt x="1" y="3"/>
                    </a:cubicBezTo>
                    <a:cubicBezTo>
                      <a:pt x="0" y="2"/>
                      <a:pt x="0" y="1"/>
                      <a:pt x="1" y="1"/>
                    </a:cubicBezTo>
                    <a:cubicBezTo>
                      <a:pt x="1" y="1"/>
                      <a:pt x="2" y="0"/>
                      <a:pt x="2" y="0"/>
                    </a:cubicBezTo>
                    <a:cubicBezTo>
                      <a:pt x="3" y="1"/>
                      <a:pt x="4" y="1"/>
                      <a:pt x="4" y="1"/>
                    </a:cubicBezTo>
                    <a:cubicBezTo>
                      <a:pt x="5" y="0"/>
                      <a:pt x="5" y="0"/>
                      <a:pt x="5"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08" name="Freeform 493">
                <a:extLst>
                  <a:ext uri="{FF2B5EF4-FFF2-40B4-BE49-F238E27FC236}">
                    <a16:creationId xmlns:a16="http://schemas.microsoft.com/office/drawing/2014/main" id="{2CC6668C-F288-4D02-8AE0-9B081D404CAC}"/>
                  </a:ext>
                </a:extLst>
              </p:cNvPr>
              <p:cNvSpPr>
                <a:spLocks/>
              </p:cNvSpPr>
              <p:nvPr/>
            </p:nvSpPr>
            <p:spPr bwMode="gray">
              <a:xfrm>
                <a:off x="3195682" y="5275465"/>
                <a:ext cx="11113" cy="14288"/>
              </a:xfrm>
              <a:custGeom>
                <a:avLst/>
                <a:gdLst>
                  <a:gd name="T0" fmla="*/ 2 w 3"/>
                  <a:gd name="T1" fmla="*/ 0 h 4"/>
                  <a:gd name="T2" fmla="*/ 1 w 3"/>
                  <a:gd name="T3" fmla="*/ 1 h 4"/>
                  <a:gd name="T4" fmla="*/ 1 w 3"/>
                  <a:gd name="T5" fmla="*/ 3 h 4"/>
                  <a:gd name="T6" fmla="*/ 2 w 3"/>
                  <a:gd name="T7" fmla="*/ 3 h 4"/>
                  <a:gd name="T8" fmla="*/ 3 w 3"/>
                  <a:gd name="T9" fmla="*/ 2 h 4"/>
                  <a:gd name="T10" fmla="*/ 2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2" y="0"/>
                    </a:moveTo>
                    <a:cubicBezTo>
                      <a:pt x="2" y="1"/>
                      <a:pt x="0" y="1"/>
                      <a:pt x="1" y="1"/>
                    </a:cubicBezTo>
                    <a:cubicBezTo>
                      <a:pt x="1" y="2"/>
                      <a:pt x="1" y="3"/>
                      <a:pt x="1" y="3"/>
                    </a:cubicBezTo>
                    <a:cubicBezTo>
                      <a:pt x="0" y="4"/>
                      <a:pt x="1" y="3"/>
                      <a:pt x="2" y="3"/>
                    </a:cubicBezTo>
                    <a:cubicBezTo>
                      <a:pt x="3" y="3"/>
                      <a:pt x="3" y="2"/>
                      <a:pt x="3" y="2"/>
                    </a:cubicBezTo>
                    <a:cubicBezTo>
                      <a:pt x="3" y="1"/>
                      <a:pt x="3" y="0"/>
                      <a:pt x="2"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09" name="Freeform 494">
                <a:extLst>
                  <a:ext uri="{FF2B5EF4-FFF2-40B4-BE49-F238E27FC236}">
                    <a16:creationId xmlns:a16="http://schemas.microsoft.com/office/drawing/2014/main" id="{BE65F817-C628-45DE-8554-449E9386358E}"/>
                  </a:ext>
                </a:extLst>
              </p:cNvPr>
              <p:cNvSpPr>
                <a:spLocks/>
              </p:cNvSpPr>
              <p:nvPr/>
            </p:nvSpPr>
            <p:spPr bwMode="gray">
              <a:xfrm>
                <a:off x="3214732" y="5269115"/>
                <a:ext cx="11113" cy="9525"/>
              </a:xfrm>
              <a:custGeom>
                <a:avLst/>
                <a:gdLst>
                  <a:gd name="T0" fmla="*/ 2 w 3"/>
                  <a:gd name="T1" fmla="*/ 1 h 3"/>
                  <a:gd name="T2" fmla="*/ 0 w 3"/>
                  <a:gd name="T3" fmla="*/ 1 h 3"/>
                  <a:gd name="T4" fmla="*/ 2 w 3"/>
                  <a:gd name="T5" fmla="*/ 3 h 3"/>
                  <a:gd name="T6" fmla="*/ 2 w 3"/>
                  <a:gd name="T7" fmla="*/ 1 h 3"/>
                </a:gdLst>
                <a:ahLst/>
                <a:cxnLst>
                  <a:cxn ang="0">
                    <a:pos x="T0" y="T1"/>
                  </a:cxn>
                  <a:cxn ang="0">
                    <a:pos x="T2" y="T3"/>
                  </a:cxn>
                  <a:cxn ang="0">
                    <a:pos x="T4" y="T5"/>
                  </a:cxn>
                  <a:cxn ang="0">
                    <a:pos x="T6" y="T7"/>
                  </a:cxn>
                </a:cxnLst>
                <a:rect l="0" t="0" r="r" b="b"/>
                <a:pathLst>
                  <a:path w="3" h="3">
                    <a:moveTo>
                      <a:pt x="2" y="1"/>
                    </a:moveTo>
                    <a:cubicBezTo>
                      <a:pt x="1" y="0"/>
                      <a:pt x="0" y="1"/>
                      <a:pt x="0" y="1"/>
                    </a:cubicBezTo>
                    <a:cubicBezTo>
                      <a:pt x="0" y="2"/>
                      <a:pt x="1" y="3"/>
                      <a:pt x="2" y="3"/>
                    </a:cubicBezTo>
                    <a:cubicBezTo>
                      <a:pt x="3" y="3"/>
                      <a:pt x="3" y="1"/>
                      <a:pt x="2"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10" name="Freeform 495">
                <a:extLst>
                  <a:ext uri="{FF2B5EF4-FFF2-40B4-BE49-F238E27FC236}">
                    <a16:creationId xmlns:a16="http://schemas.microsoft.com/office/drawing/2014/main" id="{14544C9D-5368-4B01-968F-C9809D59B4BF}"/>
                  </a:ext>
                </a:extLst>
              </p:cNvPr>
              <p:cNvSpPr>
                <a:spLocks/>
              </p:cNvSpPr>
              <p:nvPr/>
            </p:nvSpPr>
            <p:spPr bwMode="gray">
              <a:xfrm>
                <a:off x="3206795" y="5275465"/>
                <a:ext cx="11113" cy="11113"/>
              </a:xfrm>
              <a:custGeom>
                <a:avLst/>
                <a:gdLst>
                  <a:gd name="T0" fmla="*/ 2 w 3"/>
                  <a:gd name="T1" fmla="*/ 1 h 3"/>
                  <a:gd name="T2" fmla="*/ 1 w 3"/>
                  <a:gd name="T3" fmla="*/ 1 h 3"/>
                  <a:gd name="T4" fmla="*/ 1 w 3"/>
                  <a:gd name="T5" fmla="*/ 3 h 3"/>
                  <a:gd name="T6" fmla="*/ 3 w 3"/>
                  <a:gd name="T7" fmla="*/ 2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1" y="1"/>
                      <a:pt x="1" y="1"/>
                      <a:pt x="1" y="1"/>
                    </a:cubicBezTo>
                    <a:cubicBezTo>
                      <a:pt x="1" y="2"/>
                      <a:pt x="0" y="3"/>
                      <a:pt x="1" y="3"/>
                    </a:cubicBezTo>
                    <a:cubicBezTo>
                      <a:pt x="2" y="3"/>
                      <a:pt x="3" y="3"/>
                      <a:pt x="3" y="2"/>
                    </a:cubicBezTo>
                    <a:cubicBezTo>
                      <a:pt x="3" y="2"/>
                      <a:pt x="3" y="0"/>
                      <a:pt x="2"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11" name="Freeform 496">
                <a:extLst>
                  <a:ext uri="{FF2B5EF4-FFF2-40B4-BE49-F238E27FC236}">
                    <a16:creationId xmlns:a16="http://schemas.microsoft.com/office/drawing/2014/main" id="{623CE579-615C-453E-BA0F-CFF885C2160F}"/>
                  </a:ext>
                </a:extLst>
              </p:cNvPr>
              <p:cNvSpPr>
                <a:spLocks/>
              </p:cNvSpPr>
              <p:nvPr/>
            </p:nvSpPr>
            <p:spPr bwMode="gray">
              <a:xfrm>
                <a:off x="3206795" y="5283403"/>
                <a:ext cx="19050" cy="25401"/>
              </a:xfrm>
              <a:custGeom>
                <a:avLst/>
                <a:gdLst>
                  <a:gd name="T0" fmla="*/ 1 w 5"/>
                  <a:gd name="T1" fmla="*/ 1 h 7"/>
                  <a:gd name="T2" fmla="*/ 1 w 5"/>
                  <a:gd name="T3" fmla="*/ 3 h 7"/>
                  <a:gd name="T4" fmla="*/ 1 w 5"/>
                  <a:gd name="T5" fmla="*/ 5 h 7"/>
                  <a:gd name="T6" fmla="*/ 2 w 5"/>
                  <a:gd name="T7" fmla="*/ 5 h 7"/>
                  <a:gd name="T8" fmla="*/ 3 w 5"/>
                  <a:gd name="T9" fmla="*/ 2 h 7"/>
                  <a:gd name="T10" fmla="*/ 4 w 5"/>
                  <a:gd name="T11" fmla="*/ 1 h 7"/>
                  <a:gd name="T12" fmla="*/ 1 w 5"/>
                  <a:gd name="T13" fmla="*/ 1 h 7"/>
                  <a:gd name="T14" fmla="*/ 1 w 5"/>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1" y="1"/>
                    </a:moveTo>
                    <a:cubicBezTo>
                      <a:pt x="0" y="2"/>
                      <a:pt x="1" y="2"/>
                      <a:pt x="1" y="3"/>
                    </a:cubicBezTo>
                    <a:cubicBezTo>
                      <a:pt x="1" y="4"/>
                      <a:pt x="1" y="5"/>
                      <a:pt x="1" y="5"/>
                    </a:cubicBezTo>
                    <a:cubicBezTo>
                      <a:pt x="1" y="6"/>
                      <a:pt x="2" y="7"/>
                      <a:pt x="2" y="5"/>
                    </a:cubicBezTo>
                    <a:cubicBezTo>
                      <a:pt x="2" y="4"/>
                      <a:pt x="2" y="3"/>
                      <a:pt x="3" y="2"/>
                    </a:cubicBezTo>
                    <a:cubicBezTo>
                      <a:pt x="4" y="2"/>
                      <a:pt x="5" y="0"/>
                      <a:pt x="4" y="1"/>
                    </a:cubicBezTo>
                    <a:cubicBezTo>
                      <a:pt x="3" y="1"/>
                      <a:pt x="2" y="1"/>
                      <a:pt x="1" y="1"/>
                    </a:cubicBezTo>
                    <a:cubicBezTo>
                      <a:pt x="1" y="1"/>
                      <a:pt x="1" y="1"/>
                      <a:pt x="1"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12" name="Freeform 497">
                <a:extLst>
                  <a:ext uri="{FF2B5EF4-FFF2-40B4-BE49-F238E27FC236}">
                    <a16:creationId xmlns:a16="http://schemas.microsoft.com/office/drawing/2014/main" id="{0CAA8FEA-3BF0-4AEF-9FE2-8317EAB0F211}"/>
                  </a:ext>
                </a:extLst>
              </p:cNvPr>
              <p:cNvSpPr>
                <a:spLocks/>
              </p:cNvSpPr>
              <p:nvPr/>
            </p:nvSpPr>
            <p:spPr bwMode="gray">
              <a:xfrm>
                <a:off x="3217907" y="5289753"/>
                <a:ext cx="17463" cy="14288"/>
              </a:xfrm>
              <a:custGeom>
                <a:avLst/>
                <a:gdLst>
                  <a:gd name="T0" fmla="*/ 3 w 5"/>
                  <a:gd name="T1" fmla="*/ 1 h 4"/>
                  <a:gd name="T2" fmla="*/ 2 w 5"/>
                  <a:gd name="T3" fmla="*/ 0 h 4"/>
                  <a:gd name="T4" fmla="*/ 1 w 5"/>
                  <a:gd name="T5" fmla="*/ 2 h 4"/>
                  <a:gd name="T6" fmla="*/ 2 w 5"/>
                  <a:gd name="T7" fmla="*/ 3 h 4"/>
                  <a:gd name="T8" fmla="*/ 2 w 5"/>
                  <a:gd name="T9" fmla="*/ 4 h 4"/>
                  <a:gd name="T10" fmla="*/ 3 w 5"/>
                  <a:gd name="T11" fmla="*/ 3 h 4"/>
                  <a:gd name="T12" fmla="*/ 5 w 5"/>
                  <a:gd name="T13" fmla="*/ 3 h 4"/>
                  <a:gd name="T14" fmla="*/ 4 w 5"/>
                  <a:gd name="T15" fmla="*/ 1 h 4"/>
                  <a:gd name="T16" fmla="*/ 3 w 5"/>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3" y="1"/>
                    </a:moveTo>
                    <a:cubicBezTo>
                      <a:pt x="3" y="0"/>
                      <a:pt x="2" y="0"/>
                      <a:pt x="2" y="0"/>
                    </a:cubicBezTo>
                    <a:cubicBezTo>
                      <a:pt x="1" y="0"/>
                      <a:pt x="0" y="1"/>
                      <a:pt x="1" y="2"/>
                    </a:cubicBezTo>
                    <a:cubicBezTo>
                      <a:pt x="1" y="2"/>
                      <a:pt x="2" y="2"/>
                      <a:pt x="2" y="3"/>
                    </a:cubicBezTo>
                    <a:cubicBezTo>
                      <a:pt x="1" y="3"/>
                      <a:pt x="1" y="4"/>
                      <a:pt x="2" y="4"/>
                    </a:cubicBezTo>
                    <a:cubicBezTo>
                      <a:pt x="3" y="4"/>
                      <a:pt x="3" y="3"/>
                      <a:pt x="3" y="3"/>
                    </a:cubicBezTo>
                    <a:cubicBezTo>
                      <a:pt x="4" y="4"/>
                      <a:pt x="4" y="3"/>
                      <a:pt x="5" y="3"/>
                    </a:cubicBezTo>
                    <a:cubicBezTo>
                      <a:pt x="5" y="2"/>
                      <a:pt x="5" y="1"/>
                      <a:pt x="4" y="1"/>
                    </a:cubicBezTo>
                    <a:cubicBezTo>
                      <a:pt x="4" y="1"/>
                      <a:pt x="3" y="1"/>
                      <a:pt x="3"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13" name="Freeform 498">
                <a:extLst>
                  <a:ext uri="{FF2B5EF4-FFF2-40B4-BE49-F238E27FC236}">
                    <a16:creationId xmlns:a16="http://schemas.microsoft.com/office/drawing/2014/main" id="{9A1AC1F2-79C7-445C-AF25-C0644B75C43C}"/>
                  </a:ext>
                </a:extLst>
              </p:cNvPr>
              <p:cNvSpPr>
                <a:spLocks/>
              </p:cNvSpPr>
              <p:nvPr/>
            </p:nvSpPr>
            <p:spPr bwMode="gray">
              <a:xfrm>
                <a:off x="3235370" y="5294516"/>
                <a:ext cx="47626" cy="49214"/>
              </a:xfrm>
              <a:custGeom>
                <a:avLst/>
                <a:gdLst>
                  <a:gd name="T0" fmla="*/ 1 w 13"/>
                  <a:gd name="T1" fmla="*/ 1 h 14"/>
                  <a:gd name="T2" fmla="*/ 2 w 13"/>
                  <a:gd name="T3" fmla="*/ 2 h 14"/>
                  <a:gd name="T4" fmla="*/ 4 w 13"/>
                  <a:gd name="T5" fmla="*/ 3 h 14"/>
                  <a:gd name="T6" fmla="*/ 4 w 13"/>
                  <a:gd name="T7" fmla="*/ 4 h 14"/>
                  <a:gd name="T8" fmla="*/ 4 w 13"/>
                  <a:gd name="T9" fmla="*/ 6 h 14"/>
                  <a:gd name="T10" fmla="*/ 6 w 13"/>
                  <a:gd name="T11" fmla="*/ 6 h 14"/>
                  <a:gd name="T12" fmla="*/ 7 w 13"/>
                  <a:gd name="T13" fmla="*/ 8 h 14"/>
                  <a:gd name="T14" fmla="*/ 9 w 13"/>
                  <a:gd name="T15" fmla="*/ 9 h 14"/>
                  <a:gd name="T16" fmla="*/ 10 w 13"/>
                  <a:gd name="T17" fmla="*/ 9 h 14"/>
                  <a:gd name="T18" fmla="*/ 9 w 13"/>
                  <a:gd name="T19" fmla="*/ 7 h 14"/>
                  <a:gd name="T20" fmla="*/ 12 w 13"/>
                  <a:gd name="T21" fmla="*/ 7 h 14"/>
                  <a:gd name="T22" fmla="*/ 12 w 13"/>
                  <a:gd name="T23" fmla="*/ 9 h 14"/>
                  <a:gd name="T24" fmla="*/ 12 w 13"/>
                  <a:gd name="T25" fmla="*/ 11 h 14"/>
                  <a:gd name="T26" fmla="*/ 10 w 13"/>
                  <a:gd name="T27" fmla="*/ 10 h 14"/>
                  <a:gd name="T28" fmla="*/ 12 w 13"/>
                  <a:gd name="T29" fmla="*/ 12 h 14"/>
                  <a:gd name="T30" fmla="*/ 12 w 13"/>
                  <a:gd name="T31" fmla="*/ 14 h 14"/>
                  <a:gd name="T32" fmla="*/ 10 w 13"/>
                  <a:gd name="T33" fmla="*/ 14 h 14"/>
                  <a:gd name="T34" fmla="*/ 8 w 13"/>
                  <a:gd name="T35" fmla="*/ 12 h 14"/>
                  <a:gd name="T36" fmla="*/ 7 w 13"/>
                  <a:gd name="T37" fmla="*/ 11 h 14"/>
                  <a:gd name="T38" fmla="*/ 6 w 13"/>
                  <a:gd name="T39" fmla="*/ 10 h 14"/>
                  <a:gd name="T40" fmla="*/ 5 w 13"/>
                  <a:gd name="T41" fmla="*/ 8 h 14"/>
                  <a:gd name="T42" fmla="*/ 3 w 13"/>
                  <a:gd name="T43" fmla="*/ 8 h 14"/>
                  <a:gd name="T44" fmla="*/ 2 w 13"/>
                  <a:gd name="T45" fmla="*/ 6 h 14"/>
                  <a:gd name="T46" fmla="*/ 1 w 13"/>
                  <a:gd name="T47" fmla="*/ 5 h 14"/>
                  <a:gd name="T48" fmla="*/ 1 w 13"/>
                  <a:gd name="T49" fmla="*/ 3 h 14"/>
                  <a:gd name="T50" fmla="*/ 1 w 13"/>
                  <a:gd name="T51" fmla="*/ 2 h 14"/>
                  <a:gd name="T52" fmla="*/ 1 w 13"/>
                  <a:gd name="T5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 h="14">
                    <a:moveTo>
                      <a:pt x="1" y="1"/>
                    </a:moveTo>
                    <a:cubicBezTo>
                      <a:pt x="1" y="0"/>
                      <a:pt x="1" y="1"/>
                      <a:pt x="2" y="2"/>
                    </a:cubicBezTo>
                    <a:cubicBezTo>
                      <a:pt x="3" y="2"/>
                      <a:pt x="3" y="3"/>
                      <a:pt x="4" y="3"/>
                    </a:cubicBezTo>
                    <a:cubicBezTo>
                      <a:pt x="4" y="3"/>
                      <a:pt x="5" y="4"/>
                      <a:pt x="4" y="4"/>
                    </a:cubicBezTo>
                    <a:cubicBezTo>
                      <a:pt x="4" y="5"/>
                      <a:pt x="4" y="6"/>
                      <a:pt x="4" y="6"/>
                    </a:cubicBezTo>
                    <a:cubicBezTo>
                      <a:pt x="5" y="6"/>
                      <a:pt x="5" y="5"/>
                      <a:pt x="6" y="6"/>
                    </a:cubicBezTo>
                    <a:cubicBezTo>
                      <a:pt x="6" y="7"/>
                      <a:pt x="7" y="8"/>
                      <a:pt x="7" y="8"/>
                    </a:cubicBezTo>
                    <a:cubicBezTo>
                      <a:pt x="8" y="8"/>
                      <a:pt x="9" y="8"/>
                      <a:pt x="9" y="9"/>
                    </a:cubicBezTo>
                    <a:cubicBezTo>
                      <a:pt x="9" y="9"/>
                      <a:pt x="10" y="10"/>
                      <a:pt x="10" y="9"/>
                    </a:cubicBezTo>
                    <a:cubicBezTo>
                      <a:pt x="10" y="9"/>
                      <a:pt x="8" y="8"/>
                      <a:pt x="9" y="7"/>
                    </a:cubicBezTo>
                    <a:cubicBezTo>
                      <a:pt x="10" y="7"/>
                      <a:pt x="12" y="7"/>
                      <a:pt x="12" y="7"/>
                    </a:cubicBezTo>
                    <a:cubicBezTo>
                      <a:pt x="12" y="8"/>
                      <a:pt x="11" y="8"/>
                      <a:pt x="12" y="9"/>
                    </a:cubicBezTo>
                    <a:cubicBezTo>
                      <a:pt x="12" y="10"/>
                      <a:pt x="13" y="12"/>
                      <a:pt x="12" y="11"/>
                    </a:cubicBezTo>
                    <a:cubicBezTo>
                      <a:pt x="11" y="10"/>
                      <a:pt x="9" y="9"/>
                      <a:pt x="10" y="10"/>
                    </a:cubicBezTo>
                    <a:cubicBezTo>
                      <a:pt x="11" y="11"/>
                      <a:pt x="11" y="12"/>
                      <a:pt x="12" y="12"/>
                    </a:cubicBezTo>
                    <a:cubicBezTo>
                      <a:pt x="12" y="13"/>
                      <a:pt x="13" y="14"/>
                      <a:pt x="12" y="14"/>
                    </a:cubicBezTo>
                    <a:cubicBezTo>
                      <a:pt x="11" y="14"/>
                      <a:pt x="10" y="14"/>
                      <a:pt x="10" y="14"/>
                    </a:cubicBezTo>
                    <a:cubicBezTo>
                      <a:pt x="9" y="13"/>
                      <a:pt x="9" y="12"/>
                      <a:pt x="8" y="12"/>
                    </a:cubicBezTo>
                    <a:cubicBezTo>
                      <a:pt x="7" y="12"/>
                      <a:pt x="7" y="11"/>
                      <a:pt x="7" y="11"/>
                    </a:cubicBezTo>
                    <a:cubicBezTo>
                      <a:pt x="7" y="10"/>
                      <a:pt x="7" y="11"/>
                      <a:pt x="6" y="10"/>
                    </a:cubicBezTo>
                    <a:cubicBezTo>
                      <a:pt x="5" y="9"/>
                      <a:pt x="5" y="8"/>
                      <a:pt x="5" y="8"/>
                    </a:cubicBezTo>
                    <a:cubicBezTo>
                      <a:pt x="4" y="8"/>
                      <a:pt x="3" y="8"/>
                      <a:pt x="3" y="8"/>
                    </a:cubicBezTo>
                    <a:cubicBezTo>
                      <a:pt x="3" y="7"/>
                      <a:pt x="2" y="7"/>
                      <a:pt x="2" y="6"/>
                    </a:cubicBezTo>
                    <a:cubicBezTo>
                      <a:pt x="1" y="6"/>
                      <a:pt x="1" y="5"/>
                      <a:pt x="1" y="5"/>
                    </a:cubicBezTo>
                    <a:cubicBezTo>
                      <a:pt x="1" y="4"/>
                      <a:pt x="1" y="4"/>
                      <a:pt x="1" y="3"/>
                    </a:cubicBezTo>
                    <a:cubicBezTo>
                      <a:pt x="1" y="3"/>
                      <a:pt x="0" y="2"/>
                      <a:pt x="1" y="2"/>
                    </a:cubicBezTo>
                    <a:cubicBezTo>
                      <a:pt x="1" y="1"/>
                      <a:pt x="0" y="1"/>
                      <a:pt x="1"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14" name="Freeform 499">
                <a:extLst>
                  <a:ext uri="{FF2B5EF4-FFF2-40B4-BE49-F238E27FC236}">
                    <a16:creationId xmlns:a16="http://schemas.microsoft.com/office/drawing/2014/main" id="{61027813-4D94-4CE8-8831-9BE3D18B97C7}"/>
                  </a:ext>
                </a:extLst>
              </p:cNvPr>
              <p:cNvSpPr>
                <a:spLocks/>
              </p:cNvSpPr>
              <p:nvPr/>
            </p:nvSpPr>
            <p:spPr bwMode="gray">
              <a:xfrm>
                <a:off x="3257595" y="5297691"/>
                <a:ext cx="14288" cy="14288"/>
              </a:xfrm>
              <a:custGeom>
                <a:avLst/>
                <a:gdLst>
                  <a:gd name="T0" fmla="*/ 0 w 4"/>
                  <a:gd name="T1" fmla="*/ 0 h 4"/>
                  <a:gd name="T2" fmla="*/ 1 w 4"/>
                  <a:gd name="T3" fmla="*/ 2 h 4"/>
                  <a:gd name="T4" fmla="*/ 2 w 4"/>
                  <a:gd name="T5" fmla="*/ 4 h 4"/>
                  <a:gd name="T6" fmla="*/ 3 w 4"/>
                  <a:gd name="T7" fmla="*/ 3 h 4"/>
                  <a:gd name="T8" fmla="*/ 2 w 4"/>
                  <a:gd name="T9" fmla="*/ 1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0" y="0"/>
                      <a:pt x="0" y="2"/>
                      <a:pt x="1" y="2"/>
                    </a:cubicBezTo>
                    <a:cubicBezTo>
                      <a:pt x="1" y="3"/>
                      <a:pt x="0" y="4"/>
                      <a:pt x="2" y="4"/>
                    </a:cubicBezTo>
                    <a:cubicBezTo>
                      <a:pt x="3" y="4"/>
                      <a:pt x="4" y="4"/>
                      <a:pt x="3" y="3"/>
                    </a:cubicBezTo>
                    <a:cubicBezTo>
                      <a:pt x="3" y="2"/>
                      <a:pt x="2" y="1"/>
                      <a:pt x="2" y="1"/>
                    </a:cubicBezTo>
                    <a:cubicBezTo>
                      <a:pt x="1" y="0"/>
                      <a:pt x="1" y="0"/>
                      <a:pt x="0" y="0"/>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15" name="Freeform 500">
                <a:extLst>
                  <a:ext uri="{FF2B5EF4-FFF2-40B4-BE49-F238E27FC236}">
                    <a16:creationId xmlns:a16="http://schemas.microsoft.com/office/drawing/2014/main" id="{10B2EB7C-373D-4FED-BFBF-FE5725B751A6}"/>
                  </a:ext>
                </a:extLst>
              </p:cNvPr>
              <p:cNvSpPr>
                <a:spLocks/>
              </p:cNvSpPr>
              <p:nvPr/>
            </p:nvSpPr>
            <p:spPr bwMode="gray">
              <a:xfrm>
                <a:off x="3297283" y="5196087"/>
                <a:ext cx="53976" cy="87316"/>
              </a:xfrm>
              <a:custGeom>
                <a:avLst/>
                <a:gdLst>
                  <a:gd name="T0" fmla="*/ 3 w 15"/>
                  <a:gd name="T1" fmla="*/ 1 h 24"/>
                  <a:gd name="T2" fmla="*/ 2 w 15"/>
                  <a:gd name="T3" fmla="*/ 3 h 24"/>
                  <a:gd name="T4" fmla="*/ 2 w 15"/>
                  <a:gd name="T5" fmla="*/ 4 h 24"/>
                  <a:gd name="T6" fmla="*/ 3 w 15"/>
                  <a:gd name="T7" fmla="*/ 5 h 24"/>
                  <a:gd name="T8" fmla="*/ 1 w 15"/>
                  <a:gd name="T9" fmla="*/ 6 h 24"/>
                  <a:gd name="T10" fmla="*/ 3 w 15"/>
                  <a:gd name="T11" fmla="*/ 6 h 24"/>
                  <a:gd name="T12" fmla="*/ 1 w 15"/>
                  <a:gd name="T13" fmla="*/ 7 h 24"/>
                  <a:gd name="T14" fmla="*/ 1 w 15"/>
                  <a:gd name="T15" fmla="*/ 9 h 24"/>
                  <a:gd name="T16" fmla="*/ 2 w 15"/>
                  <a:gd name="T17" fmla="*/ 11 h 24"/>
                  <a:gd name="T18" fmla="*/ 3 w 15"/>
                  <a:gd name="T19" fmla="*/ 12 h 24"/>
                  <a:gd name="T20" fmla="*/ 3 w 15"/>
                  <a:gd name="T21" fmla="*/ 14 h 24"/>
                  <a:gd name="T22" fmla="*/ 1 w 15"/>
                  <a:gd name="T23" fmla="*/ 15 h 24"/>
                  <a:gd name="T24" fmla="*/ 2 w 15"/>
                  <a:gd name="T25" fmla="*/ 18 h 24"/>
                  <a:gd name="T26" fmla="*/ 3 w 15"/>
                  <a:gd name="T27" fmla="*/ 21 h 24"/>
                  <a:gd name="T28" fmla="*/ 5 w 15"/>
                  <a:gd name="T29" fmla="*/ 24 h 24"/>
                  <a:gd name="T30" fmla="*/ 5 w 15"/>
                  <a:gd name="T31" fmla="*/ 21 h 24"/>
                  <a:gd name="T32" fmla="*/ 5 w 15"/>
                  <a:gd name="T33" fmla="*/ 19 h 24"/>
                  <a:gd name="T34" fmla="*/ 7 w 15"/>
                  <a:gd name="T35" fmla="*/ 18 h 24"/>
                  <a:gd name="T36" fmla="*/ 7 w 15"/>
                  <a:gd name="T37" fmla="*/ 17 h 24"/>
                  <a:gd name="T38" fmla="*/ 6 w 15"/>
                  <a:gd name="T39" fmla="*/ 14 h 24"/>
                  <a:gd name="T40" fmla="*/ 6 w 15"/>
                  <a:gd name="T41" fmla="*/ 13 h 24"/>
                  <a:gd name="T42" fmla="*/ 8 w 15"/>
                  <a:gd name="T43" fmla="*/ 15 h 24"/>
                  <a:gd name="T44" fmla="*/ 9 w 15"/>
                  <a:gd name="T45" fmla="*/ 14 h 24"/>
                  <a:gd name="T46" fmla="*/ 8 w 15"/>
                  <a:gd name="T47" fmla="*/ 11 h 24"/>
                  <a:gd name="T48" fmla="*/ 10 w 15"/>
                  <a:gd name="T49" fmla="*/ 14 h 24"/>
                  <a:gd name="T50" fmla="*/ 9 w 15"/>
                  <a:gd name="T51" fmla="*/ 15 h 24"/>
                  <a:gd name="T52" fmla="*/ 9 w 15"/>
                  <a:gd name="T53" fmla="*/ 17 h 24"/>
                  <a:gd name="T54" fmla="*/ 9 w 15"/>
                  <a:gd name="T55" fmla="*/ 19 h 24"/>
                  <a:gd name="T56" fmla="*/ 11 w 15"/>
                  <a:gd name="T57" fmla="*/ 17 h 24"/>
                  <a:gd name="T58" fmla="*/ 11 w 15"/>
                  <a:gd name="T59" fmla="*/ 14 h 24"/>
                  <a:gd name="T60" fmla="*/ 12 w 15"/>
                  <a:gd name="T61" fmla="*/ 15 h 24"/>
                  <a:gd name="T62" fmla="*/ 12 w 15"/>
                  <a:gd name="T63" fmla="*/ 17 h 24"/>
                  <a:gd name="T64" fmla="*/ 12 w 15"/>
                  <a:gd name="T65" fmla="*/ 19 h 24"/>
                  <a:gd name="T66" fmla="*/ 14 w 15"/>
                  <a:gd name="T67" fmla="*/ 18 h 24"/>
                  <a:gd name="T68" fmla="*/ 15 w 15"/>
                  <a:gd name="T69" fmla="*/ 15 h 24"/>
                  <a:gd name="T70" fmla="*/ 14 w 15"/>
                  <a:gd name="T71" fmla="*/ 13 h 24"/>
                  <a:gd name="T72" fmla="*/ 14 w 15"/>
                  <a:gd name="T73" fmla="*/ 12 h 24"/>
                  <a:gd name="T74" fmla="*/ 12 w 15"/>
                  <a:gd name="T75" fmla="*/ 7 h 24"/>
                  <a:gd name="T76" fmla="*/ 11 w 15"/>
                  <a:gd name="T77" fmla="*/ 4 h 24"/>
                  <a:gd name="T78" fmla="*/ 9 w 15"/>
                  <a:gd name="T79" fmla="*/ 2 h 24"/>
                  <a:gd name="T80" fmla="*/ 6 w 15"/>
                  <a:gd name="T81" fmla="*/ 0 h 24"/>
                  <a:gd name="T82" fmla="*/ 5 w 15"/>
                  <a:gd name="T83" fmla="*/ 0 h 24"/>
                  <a:gd name="T84" fmla="*/ 3 w 15"/>
                  <a:gd name="T8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 h="24">
                    <a:moveTo>
                      <a:pt x="3" y="1"/>
                    </a:moveTo>
                    <a:cubicBezTo>
                      <a:pt x="2" y="2"/>
                      <a:pt x="2" y="2"/>
                      <a:pt x="2" y="3"/>
                    </a:cubicBezTo>
                    <a:cubicBezTo>
                      <a:pt x="1" y="3"/>
                      <a:pt x="0" y="4"/>
                      <a:pt x="2" y="4"/>
                    </a:cubicBezTo>
                    <a:cubicBezTo>
                      <a:pt x="3" y="4"/>
                      <a:pt x="3" y="4"/>
                      <a:pt x="3" y="5"/>
                    </a:cubicBezTo>
                    <a:cubicBezTo>
                      <a:pt x="2" y="5"/>
                      <a:pt x="0" y="5"/>
                      <a:pt x="1" y="6"/>
                    </a:cubicBezTo>
                    <a:cubicBezTo>
                      <a:pt x="2" y="6"/>
                      <a:pt x="4" y="5"/>
                      <a:pt x="3" y="6"/>
                    </a:cubicBezTo>
                    <a:cubicBezTo>
                      <a:pt x="3" y="6"/>
                      <a:pt x="2" y="7"/>
                      <a:pt x="1" y="7"/>
                    </a:cubicBezTo>
                    <a:cubicBezTo>
                      <a:pt x="1" y="8"/>
                      <a:pt x="1" y="8"/>
                      <a:pt x="1" y="9"/>
                    </a:cubicBezTo>
                    <a:cubicBezTo>
                      <a:pt x="2" y="10"/>
                      <a:pt x="1" y="11"/>
                      <a:pt x="2" y="11"/>
                    </a:cubicBezTo>
                    <a:cubicBezTo>
                      <a:pt x="3" y="11"/>
                      <a:pt x="3" y="11"/>
                      <a:pt x="3" y="12"/>
                    </a:cubicBezTo>
                    <a:cubicBezTo>
                      <a:pt x="4" y="12"/>
                      <a:pt x="4" y="13"/>
                      <a:pt x="3" y="14"/>
                    </a:cubicBezTo>
                    <a:cubicBezTo>
                      <a:pt x="2" y="14"/>
                      <a:pt x="1" y="13"/>
                      <a:pt x="1" y="15"/>
                    </a:cubicBezTo>
                    <a:cubicBezTo>
                      <a:pt x="2" y="16"/>
                      <a:pt x="2" y="17"/>
                      <a:pt x="2" y="18"/>
                    </a:cubicBezTo>
                    <a:cubicBezTo>
                      <a:pt x="2" y="19"/>
                      <a:pt x="3" y="20"/>
                      <a:pt x="3" y="21"/>
                    </a:cubicBezTo>
                    <a:cubicBezTo>
                      <a:pt x="4" y="22"/>
                      <a:pt x="4" y="23"/>
                      <a:pt x="5" y="24"/>
                    </a:cubicBezTo>
                    <a:cubicBezTo>
                      <a:pt x="6" y="24"/>
                      <a:pt x="6" y="23"/>
                      <a:pt x="5" y="21"/>
                    </a:cubicBezTo>
                    <a:cubicBezTo>
                      <a:pt x="5" y="20"/>
                      <a:pt x="4" y="19"/>
                      <a:pt x="5" y="19"/>
                    </a:cubicBezTo>
                    <a:cubicBezTo>
                      <a:pt x="6" y="18"/>
                      <a:pt x="6" y="18"/>
                      <a:pt x="7" y="18"/>
                    </a:cubicBezTo>
                    <a:cubicBezTo>
                      <a:pt x="7" y="18"/>
                      <a:pt x="8" y="18"/>
                      <a:pt x="7" y="17"/>
                    </a:cubicBezTo>
                    <a:cubicBezTo>
                      <a:pt x="7" y="16"/>
                      <a:pt x="6" y="15"/>
                      <a:pt x="6" y="14"/>
                    </a:cubicBezTo>
                    <a:cubicBezTo>
                      <a:pt x="6" y="13"/>
                      <a:pt x="6" y="11"/>
                      <a:pt x="6" y="13"/>
                    </a:cubicBezTo>
                    <a:cubicBezTo>
                      <a:pt x="7" y="14"/>
                      <a:pt x="7" y="14"/>
                      <a:pt x="8" y="15"/>
                    </a:cubicBezTo>
                    <a:cubicBezTo>
                      <a:pt x="8" y="15"/>
                      <a:pt x="9" y="15"/>
                      <a:pt x="9" y="14"/>
                    </a:cubicBezTo>
                    <a:cubicBezTo>
                      <a:pt x="8" y="13"/>
                      <a:pt x="8" y="11"/>
                      <a:pt x="8" y="11"/>
                    </a:cubicBezTo>
                    <a:cubicBezTo>
                      <a:pt x="9" y="12"/>
                      <a:pt x="10" y="13"/>
                      <a:pt x="10" y="14"/>
                    </a:cubicBezTo>
                    <a:cubicBezTo>
                      <a:pt x="10" y="15"/>
                      <a:pt x="9" y="15"/>
                      <a:pt x="9" y="15"/>
                    </a:cubicBezTo>
                    <a:cubicBezTo>
                      <a:pt x="9" y="16"/>
                      <a:pt x="9" y="16"/>
                      <a:pt x="9" y="17"/>
                    </a:cubicBezTo>
                    <a:cubicBezTo>
                      <a:pt x="9" y="18"/>
                      <a:pt x="8" y="19"/>
                      <a:pt x="9" y="19"/>
                    </a:cubicBezTo>
                    <a:cubicBezTo>
                      <a:pt x="10" y="18"/>
                      <a:pt x="11" y="18"/>
                      <a:pt x="11" y="17"/>
                    </a:cubicBezTo>
                    <a:cubicBezTo>
                      <a:pt x="10" y="16"/>
                      <a:pt x="10" y="15"/>
                      <a:pt x="11" y="14"/>
                    </a:cubicBezTo>
                    <a:cubicBezTo>
                      <a:pt x="11" y="14"/>
                      <a:pt x="11" y="14"/>
                      <a:pt x="12" y="15"/>
                    </a:cubicBezTo>
                    <a:cubicBezTo>
                      <a:pt x="12" y="16"/>
                      <a:pt x="12" y="17"/>
                      <a:pt x="12" y="17"/>
                    </a:cubicBezTo>
                    <a:cubicBezTo>
                      <a:pt x="12" y="18"/>
                      <a:pt x="11" y="19"/>
                      <a:pt x="12" y="19"/>
                    </a:cubicBezTo>
                    <a:cubicBezTo>
                      <a:pt x="13" y="19"/>
                      <a:pt x="14" y="19"/>
                      <a:pt x="14" y="18"/>
                    </a:cubicBezTo>
                    <a:cubicBezTo>
                      <a:pt x="14" y="17"/>
                      <a:pt x="15" y="16"/>
                      <a:pt x="15" y="15"/>
                    </a:cubicBezTo>
                    <a:cubicBezTo>
                      <a:pt x="14" y="14"/>
                      <a:pt x="13" y="13"/>
                      <a:pt x="14" y="13"/>
                    </a:cubicBezTo>
                    <a:cubicBezTo>
                      <a:pt x="15" y="13"/>
                      <a:pt x="15" y="14"/>
                      <a:pt x="14" y="12"/>
                    </a:cubicBezTo>
                    <a:cubicBezTo>
                      <a:pt x="13" y="10"/>
                      <a:pt x="13" y="9"/>
                      <a:pt x="12" y="7"/>
                    </a:cubicBezTo>
                    <a:cubicBezTo>
                      <a:pt x="12" y="6"/>
                      <a:pt x="12" y="5"/>
                      <a:pt x="11" y="4"/>
                    </a:cubicBezTo>
                    <a:cubicBezTo>
                      <a:pt x="10" y="4"/>
                      <a:pt x="9" y="3"/>
                      <a:pt x="9" y="2"/>
                    </a:cubicBezTo>
                    <a:cubicBezTo>
                      <a:pt x="8" y="1"/>
                      <a:pt x="7" y="0"/>
                      <a:pt x="6" y="0"/>
                    </a:cubicBezTo>
                    <a:cubicBezTo>
                      <a:pt x="5" y="0"/>
                      <a:pt x="5" y="0"/>
                      <a:pt x="5" y="0"/>
                    </a:cubicBezTo>
                    <a:cubicBezTo>
                      <a:pt x="4" y="1"/>
                      <a:pt x="4" y="1"/>
                      <a:pt x="3"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16" name="Freeform 501">
                <a:extLst>
                  <a:ext uri="{FF2B5EF4-FFF2-40B4-BE49-F238E27FC236}">
                    <a16:creationId xmlns:a16="http://schemas.microsoft.com/office/drawing/2014/main" id="{DBBF20C1-E8BE-4426-AFBB-D84B586D9466}"/>
                  </a:ext>
                </a:extLst>
              </p:cNvPr>
              <p:cNvSpPr>
                <a:spLocks/>
              </p:cNvSpPr>
              <p:nvPr/>
            </p:nvSpPr>
            <p:spPr bwMode="gray">
              <a:xfrm>
                <a:off x="3319509" y="5264352"/>
                <a:ext cx="25400" cy="22226"/>
              </a:xfrm>
              <a:custGeom>
                <a:avLst/>
                <a:gdLst>
                  <a:gd name="T0" fmla="*/ 1 w 7"/>
                  <a:gd name="T1" fmla="*/ 1 h 6"/>
                  <a:gd name="T2" fmla="*/ 2 w 7"/>
                  <a:gd name="T3" fmla="*/ 1 h 6"/>
                  <a:gd name="T4" fmla="*/ 5 w 7"/>
                  <a:gd name="T5" fmla="*/ 2 h 6"/>
                  <a:gd name="T6" fmla="*/ 6 w 7"/>
                  <a:gd name="T7" fmla="*/ 4 h 6"/>
                  <a:gd name="T8" fmla="*/ 6 w 7"/>
                  <a:gd name="T9" fmla="*/ 6 h 6"/>
                  <a:gd name="T10" fmla="*/ 3 w 7"/>
                  <a:gd name="T11" fmla="*/ 6 h 6"/>
                  <a:gd name="T12" fmla="*/ 2 w 7"/>
                  <a:gd name="T13" fmla="*/ 4 h 6"/>
                  <a:gd name="T14" fmla="*/ 2 w 7"/>
                  <a:gd name="T15" fmla="*/ 2 h 6"/>
                  <a:gd name="T16" fmla="*/ 1 w 7"/>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1" y="1"/>
                    </a:moveTo>
                    <a:cubicBezTo>
                      <a:pt x="1" y="0"/>
                      <a:pt x="2" y="0"/>
                      <a:pt x="2" y="1"/>
                    </a:cubicBezTo>
                    <a:cubicBezTo>
                      <a:pt x="3" y="1"/>
                      <a:pt x="4" y="1"/>
                      <a:pt x="5" y="2"/>
                    </a:cubicBezTo>
                    <a:cubicBezTo>
                      <a:pt x="5" y="3"/>
                      <a:pt x="5" y="3"/>
                      <a:pt x="6" y="4"/>
                    </a:cubicBezTo>
                    <a:cubicBezTo>
                      <a:pt x="6" y="5"/>
                      <a:pt x="7" y="6"/>
                      <a:pt x="6" y="6"/>
                    </a:cubicBezTo>
                    <a:cubicBezTo>
                      <a:pt x="5" y="6"/>
                      <a:pt x="4" y="6"/>
                      <a:pt x="3" y="6"/>
                    </a:cubicBezTo>
                    <a:cubicBezTo>
                      <a:pt x="2" y="6"/>
                      <a:pt x="2" y="5"/>
                      <a:pt x="2" y="4"/>
                    </a:cubicBezTo>
                    <a:cubicBezTo>
                      <a:pt x="3" y="4"/>
                      <a:pt x="3" y="3"/>
                      <a:pt x="2" y="2"/>
                    </a:cubicBezTo>
                    <a:cubicBezTo>
                      <a:pt x="2" y="2"/>
                      <a:pt x="0" y="1"/>
                      <a:pt x="1" y="1"/>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217" name="Freeform 502">
                <a:extLst>
                  <a:ext uri="{FF2B5EF4-FFF2-40B4-BE49-F238E27FC236}">
                    <a16:creationId xmlns:a16="http://schemas.microsoft.com/office/drawing/2014/main" id="{2DFB5AA4-0838-4671-B616-15C44CE2541D}"/>
                  </a:ext>
                </a:extLst>
              </p:cNvPr>
              <p:cNvSpPr>
                <a:spLocks/>
              </p:cNvSpPr>
              <p:nvPr/>
            </p:nvSpPr>
            <p:spPr bwMode="gray">
              <a:xfrm>
                <a:off x="3336971" y="5283403"/>
                <a:ext cx="19050" cy="17463"/>
              </a:xfrm>
              <a:custGeom>
                <a:avLst/>
                <a:gdLst>
                  <a:gd name="T0" fmla="*/ 2 w 5"/>
                  <a:gd name="T1" fmla="*/ 2 h 5"/>
                  <a:gd name="T2" fmla="*/ 0 w 5"/>
                  <a:gd name="T3" fmla="*/ 4 h 5"/>
                  <a:gd name="T4" fmla="*/ 2 w 5"/>
                  <a:gd name="T5" fmla="*/ 5 h 5"/>
                  <a:gd name="T6" fmla="*/ 4 w 5"/>
                  <a:gd name="T7" fmla="*/ 4 h 5"/>
                  <a:gd name="T8" fmla="*/ 4 w 5"/>
                  <a:gd name="T9" fmla="*/ 2 h 5"/>
                  <a:gd name="T10" fmla="*/ 3 w 5"/>
                  <a:gd name="T11" fmla="*/ 0 h 5"/>
                  <a:gd name="T12" fmla="*/ 2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2"/>
                    </a:moveTo>
                    <a:cubicBezTo>
                      <a:pt x="1" y="2"/>
                      <a:pt x="0" y="3"/>
                      <a:pt x="0" y="4"/>
                    </a:cubicBezTo>
                    <a:cubicBezTo>
                      <a:pt x="0" y="4"/>
                      <a:pt x="1" y="5"/>
                      <a:pt x="2" y="5"/>
                    </a:cubicBezTo>
                    <a:cubicBezTo>
                      <a:pt x="3" y="5"/>
                      <a:pt x="3" y="5"/>
                      <a:pt x="4" y="4"/>
                    </a:cubicBezTo>
                    <a:cubicBezTo>
                      <a:pt x="5" y="4"/>
                      <a:pt x="5" y="3"/>
                      <a:pt x="4" y="2"/>
                    </a:cubicBezTo>
                    <a:cubicBezTo>
                      <a:pt x="4" y="2"/>
                      <a:pt x="4" y="0"/>
                      <a:pt x="3" y="0"/>
                    </a:cubicBezTo>
                    <a:cubicBezTo>
                      <a:pt x="3" y="1"/>
                      <a:pt x="3" y="2"/>
                      <a:pt x="2" y="2"/>
                    </a:cubicBezTo>
                    <a:close/>
                  </a:path>
                </a:pathLst>
              </a:custGeom>
              <a:grp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grpSp>
        <p:sp>
          <p:nvSpPr>
            <p:cNvPr id="80" name="TextBox 79">
              <a:extLst>
                <a:ext uri="{FF2B5EF4-FFF2-40B4-BE49-F238E27FC236}">
                  <a16:creationId xmlns:a16="http://schemas.microsoft.com/office/drawing/2014/main" id="{D16E651E-F842-4434-A11A-F4B7200AFFD6}"/>
                </a:ext>
              </a:extLst>
            </p:cNvPr>
            <p:cNvSpPr txBox="1"/>
            <p:nvPr/>
          </p:nvSpPr>
          <p:spPr bwMode="gray">
            <a:xfrm>
              <a:off x="6284759" y="4157893"/>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FFFFFF"/>
                  </a:solidFill>
                  <a:effectLst/>
                  <a:uLnTx/>
                  <a:uFillTx/>
                  <a:latin typeface="Arial"/>
                  <a:ea typeface="+mn-ea"/>
                  <a:cs typeface="+mn-cs"/>
                </a:rPr>
                <a:t>64</a:t>
              </a:r>
            </a:p>
          </p:txBody>
        </p:sp>
        <p:sp>
          <p:nvSpPr>
            <p:cNvPr id="81" name="TextBox 80">
              <a:extLst>
                <a:ext uri="{FF2B5EF4-FFF2-40B4-BE49-F238E27FC236}">
                  <a16:creationId xmlns:a16="http://schemas.microsoft.com/office/drawing/2014/main" id="{82951046-71E5-4B0B-8690-0F0F763A1662}"/>
                </a:ext>
              </a:extLst>
            </p:cNvPr>
            <p:cNvSpPr txBox="1"/>
            <p:nvPr/>
          </p:nvSpPr>
          <p:spPr bwMode="gray">
            <a:xfrm>
              <a:off x="7310343" y="4099551"/>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FFFFFF"/>
                  </a:solidFill>
                  <a:effectLst/>
                  <a:uLnTx/>
                  <a:uFillTx/>
                  <a:latin typeface="Arial"/>
                  <a:ea typeface="+mn-ea"/>
                  <a:cs typeface="+mn-cs"/>
                </a:rPr>
                <a:t>62</a:t>
              </a:r>
            </a:p>
          </p:txBody>
        </p:sp>
        <p:sp>
          <p:nvSpPr>
            <p:cNvPr id="82" name="TextBox 81">
              <a:extLst>
                <a:ext uri="{FF2B5EF4-FFF2-40B4-BE49-F238E27FC236}">
                  <a16:creationId xmlns:a16="http://schemas.microsoft.com/office/drawing/2014/main" id="{9008B29D-50C5-4AB2-A8B4-6CADA98D766F}"/>
                </a:ext>
              </a:extLst>
            </p:cNvPr>
            <p:cNvSpPr txBox="1"/>
            <p:nvPr/>
          </p:nvSpPr>
          <p:spPr bwMode="gray">
            <a:xfrm>
              <a:off x="8169504" y="4418406"/>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FFFFFF"/>
                  </a:solidFill>
                  <a:effectLst/>
                  <a:uLnTx/>
                  <a:uFillTx/>
                  <a:latin typeface="Arial"/>
                  <a:ea typeface="+mn-ea"/>
                  <a:cs typeface="+mn-cs"/>
                </a:rPr>
                <a:t>62</a:t>
              </a:r>
            </a:p>
          </p:txBody>
        </p:sp>
        <p:sp>
          <p:nvSpPr>
            <p:cNvPr id="83" name="Freeform 425">
              <a:extLst>
                <a:ext uri="{FF2B5EF4-FFF2-40B4-BE49-F238E27FC236}">
                  <a16:creationId xmlns:a16="http://schemas.microsoft.com/office/drawing/2014/main" id="{8CEF726A-4DFD-4DA2-B3FA-3C027FD08CD9}"/>
                </a:ext>
              </a:extLst>
            </p:cNvPr>
            <p:cNvSpPr>
              <a:spLocks/>
            </p:cNvSpPr>
            <p:nvPr/>
          </p:nvSpPr>
          <p:spPr bwMode="gray">
            <a:xfrm>
              <a:off x="9868862" y="3366731"/>
              <a:ext cx="116180" cy="198522"/>
            </a:xfrm>
            <a:custGeom>
              <a:avLst/>
              <a:gdLst>
                <a:gd name="T0" fmla="*/ 50 w 52"/>
                <a:gd name="T1" fmla="*/ 32 h 126"/>
                <a:gd name="T2" fmla="*/ 44 w 52"/>
                <a:gd name="T3" fmla="*/ 33 h 126"/>
                <a:gd name="T4" fmla="*/ 43 w 52"/>
                <a:gd name="T5" fmla="*/ 31 h 126"/>
                <a:gd name="T6" fmla="*/ 45 w 52"/>
                <a:gd name="T7" fmla="*/ 27 h 126"/>
                <a:gd name="T8" fmla="*/ 43 w 52"/>
                <a:gd name="T9" fmla="*/ 24 h 126"/>
                <a:gd name="T10" fmla="*/ 45 w 52"/>
                <a:gd name="T11" fmla="*/ 20 h 126"/>
                <a:gd name="T12" fmla="*/ 48 w 52"/>
                <a:gd name="T13" fmla="*/ 9 h 126"/>
                <a:gd name="T14" fmla="*/ 21 w 52"/>
                <a:gd name="T15" fmla="*/ 0 h 126"/>
                <a:gd name="T16" fmla="*/ 16 w 52"/>
                <a:gd name="T17" fmla="*/ 5 h 126"/>
                <a:gd name="T18" fmla="*/ 14 w 52"/>
                <a:gd name="T19" fmla="*/ 13 h 126"/>
                <a:gd name="T20" fmla="*/ 12 w 52"/>
                <a:gd name="T21" fmla="*/ 21 h 126"/>
                <a:gd name="T22" fmla="*/ 11 w 52"/>
                <a:gd name="T23" fmla="*/ 27 h 126"/>
                <a:gd name="T24" fmla="*/ 13 w 52"/>
                <a:gd name="T25" fmla="*/ 35 h 126"/>
                <a:gd name="T26" fmla="*/ 19 w 52"/>
                <a:gd name="T27" fmla="*/ 40 h 126"/>
                <a:gd name="T28" fmla="*/ 28 w 52"/>
                <a:gd name="T29" fmla="*/ 47 h 126"/>
                <a:gd name="T30" fmla="*/ 27 w 52"/>
                <a:gd name="T31" fmla="*/ 52 h 126"/>
                <a:gd name="T32" fmla="*/ 20 w 52"/>
                <a:gd name="T33" fmla="*/ 59 h 126"/>
                <a:gd name="T34" fmla="*/ 15 w 52"/>
                <a:gd name="T35" fmla="*/ 66 h 126"/>
                <a:gd name="T36" fmla="*/ 8 w 52"/>
                <a:gd name="T37" fmla="*/ 67 h 126"/>
                <a:gd name="T38" fmla="*/ 0 w 52"/>
                <a:gd name="T39" fmla="*/ 75 h 126"/>
                <a:gd name="T40" fmla="*/ 35 w 52"/>
                <a:gd name="T41" fmla="*/ 122 h 126"/>
                <a:gd name="T42" fmla="*/ 34 w 52"/>
                <a:gd name="T43" fmla="*/ 115 h 126"/>
                <a:gd name="T44" fmla="*/ 33 w 52"/>
                <a:gd name="T45" fmla="*/ 117 h 126"/>
                <a:gd name="T46" fmla="*/ 30 w 52"/>
                <a:gd name="T47" fmla="*/ 116 h 126"/>
                <a:gd name="T48" fmla="*/ 31 w 52"/>
                <a:gd name="T49" fmla="*/ 113 h 126"/>
                <a:gd name="T50" fmla="*/ 32 w 52"/>
                <a:gd name="T51" fmla="*/ 108 h 126"/>
                <a:gd name="T52" fmla="*/ 26 w 52"/>
                <a:gd name="T53" fmla="*/ 107 h 126"/>
                <a:gd name="T54" fmla="*/ 22 w 52"/>
                <a:gd name="T55" fmla="*/ 101 h 126"/>
                <a:gd name="T56" fmla="*/ 19 w 52"/>
                <a:gd name="T57" fmla="*/ 98 h 126"/>
                <a:gd name="T58" fmla="*/ 17 w 52"/>
                <a:gd name="T59" fmla="*/ 91 h 126"/>
                <a:gd name="T60" fmla="*/ 12 w 52"/>
                <a:gd name="T61" fmla="*/ 87 h 126"/>
                <a:gd name="T62" fmla="*/ 9 w 52"/>
                <a:gd name="T63" fmla="*/ 80 h 126"/>
                <a:gd name="T64" fmla="*/ 8 w 52"/>
                <a:gd name="T65" fmla="*/ 75 h 126"/>
                <a:gd name="T66" fmla="*/ 10 w 52"/>
                <a:gd name="T67" fmla="*/ 73 h 126"/>
                <a:gd name="T68" fmla="*/ 10 w 52"/>
                <a:gd name="T69" fmla="*/ 79 h 126"/>
                <a:gd name="T70" fmla="*/ 14 w 52"/>
                <a:gd name="T71" fmla="*/ 85 h 126"/>
                <a:gd name="T72" fmla="*/ 19 w 52"/>
                <a:gd name="T73" fmla="*/ 87 h 126"/>
                <a:gd name="T74" fmla="*/ 22 w 52"/>
                <a:gd name="T75" fmla="*/ 89 h 126"/>
                <a:gd name="T76" fmla="*/ 25 w 52"/>
                <a:gd name="T77" fmla="*/ 92 h 126"/>
                <a:gd name="T78" fmla="*/ 29 w 52"/>
                <a:gd name="T79" fmla="*/ 90 h 126"/>
                <a:gd name="T80" fmla="*/ 34 w 52"/>
                <a:gd name="T81" fmla="*/ 91 h 126"/>
                <a:gd name="T82" fmla="*/ 33 w 52"/>
                <a:gd name="T83" fmla="*/ 99 h 126"/>
                <a:gd name="T84" fmla="*/ 37 w 52"/>
                <a:gd name="T85" fmla="*/ 99 h 126"/>
                <a:gd name="T86" fmla="*/ 38 w 52"/>
                <a:gd name="T87" fmla="*/ 95 h 126"/>
                <a:gd name="T88" fmla="*/ 40 w 52"/>
                <a:gd name="T89" fmla="*/ 92 h 126"/>
                <a:gd name="T90" fmla="*/ 42 w 52"/>
                <a:gd name="T91" fmla="*/ 87 h 126"/>
                <a:gd name="T92" fmla="*/ 42 w 52"/>
                <a:gd name="T93" fmla="*/ 83 h 126"/>
                <a:gd name="T94" fmla="*/ 44 w 52"/>
                <a:gd name="T95" fmla="*/ 80 h 126"/>
                <a:gd name="T96" fmla="*/ 46 w 52"/>
                <a:gd name="T97" fmla="*/ 79 h 126"/>
                <a:gd name="T98" fmla="*/ 46 w 52"/>
                <a:gd name="T99" fmla="*/ 75 h 126"/>
                <a:gd name="T100" fmla="*/ 45 w 52"/>
                <a:gd name="T101" fmla="*/ 72 h 126"/>
                <a:gd name="T102" fmla="*/ 48 w 52"/>
                <a:gd name="T103" fmla="*/ 69 h 126"/>
                <a:gd name="T104" fmla="*/ 50 w 52"/>
                <a:gd name="T105" fmla="*/ 61 h 126"/>
                <a:gd name="T106" fmla="*/ 51 w 52"/>
                <a:gd name="T107" fmla="*/ 54 h 126"/>
                <a:gd name="T108" fmla="*/ 51 w 52"/>
                <a:gd name="T109" fmla="*/ 48 h 126"/>
                <a:gd name="T110" fmla="*/ 52 w 52"/>
                <a:gd name="T111" fmla="*/ 42 h 126"/>
                <a:gd name="T112" fmla="*/ 51 w 52"/>
                <a:gd name="T113" fmla="*/ 32 h 126"/>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115 w 10000"/>
                <a:gd name="connsiteY20" fmla="*/ 1270 h 10000"/>
                <a:gd name="connsiteX21" fmla="*/ 2308 w 10000"/>
                <a:gd name="connsiteY21" fmla="*/ 1667 h 10000"/>
                <a:gd name="connsiteX22" fmla="*/ 2500 w 10000"/>
                <a:gd name="connsiteY22" fmla="*/ 1825 h 10000"/>
                <a:gd name="connsiteX23" fmla="*/ 2115 w 10000"/>
                <a:gd name="connsiteY23" fmla="*/ 2143 h 10000"/>
                <a:gd name="connsiteX24" fmla="*/ 1923 w 10000"/>
                <a:gd name="connsiteY24" fmla="*/ 2460 h 10000"/>
                <a:gd name="connsiteX25" fmla="*/ 2500 w 10000"/>
                <a:gd name="connsiteY25" fmla="*/ 2778 h 10000"/>
                <a:gd name="connsiteX26" fmla="*/ 3077 w 10000"/>
                <a:gd name="connsiteY26" fmla="*/ 2937 h 10000"/>
                <a:gd name="connsiteX27" fmla="*/ 3654 w 10000"/>
                <a:gd name="connsiteY27" fmla="*/ 3175 h 10000"/>
                <a:gd name="connsiteX28" fmla="*/ 4423 w 10000"/>
                <a:gd name="connsiteY28" fmla="*/ 3413 h 10000"/>
                <a:gd name="connsiteX29" fmla="*/ 5385 w 10000"/>
                <a:gd name="connsiteY29" fmla="*/ 3730 h 10000"/>
                <a:gd name="connsiteX30" fmla="*/ 5769 w 10000"/>
                <a:gd name="connsiteY30" fmla="*/ 3968 h 10000"/>
                <a:gd name="connsiteX31" fmla="*/ 5192 w 10000"/>
                <a:gd name="connsiteY31" fmla="*/ 4127 h 10000"/>
                <a:gd name="connsiteX32" fmla="*/ 4423 w 10000"/>
                <a:gd name="connsiteY32" fmla="*/ 4444 h 10000"/>
                <a:gd name="connsiteX33" fmla="*/ 3846 w 10000"/>
                <a:gd name="connsiteY33" fmla="*/ 4683 h 10000"/>
                <a:gd name="connsiteX34" fmla="*/ 3846 w 10000"/>
                <a:gd name="connsiteY34" fmla="*/ 4921 h 10000"/>
                <a:gd name="connsiteX35" fmla="*/ 2885 w 10000"/>
                <a:gd name="connsiteY35" fmla="*/ 5238 h 10000"/>
                <a:gd name="connsiteX36" fmla="*/ 2500 w 10000"/>
                <a:gd name="connsiteY36" fmla="*/ 5397 h 10000"/>
                <a:gd name="connsiteX37" fmla="*/ 1538 w 10000"/>
                <a:gd name="connsiteY37" fmla="*/ 5317 h 10000"/>
                <a:gd name="connsiteX38" fmla="*/ 577 w 10000"/>
                <a:gd name="connsiteY38" fmla="*/ 5556 h 10000"/>
                <a:gd name="connsiteX39" fmla="*/ 0 w 10000"/>
                <a:gd name="connsiteY39" fmla="*/ 5952 h 10000"/>
                <a:gd name="connsiteX40" fmla="*/ 2885 w 10000"/>
                <a:gd name="connsiteY40" fmla="*/ 10000 h 10000"/>
                <a:gd name="connsiteX41" fmla="*/ 6731 w 10000"/>
                <a:gd name="connsiteY41" fmla="*/ 9683 h 10000"/>
                <a:gd name="connsiteX42" fmla="*/ 6731 w 10000"/>
                <a:gd name="connsiteY42" fmla="*/ 9286 h 10000"/>
                <a:gd name="connsiteX43" fmla="*/ 6538 w 10000"/>
                <a:gd name="connsiteY43" fmla="*/ 9127 h 10000"/>
                <a:gd name="connsiteX44" fmla="*/ 6538 w 10000"/>
                <a:gd name="connsiteY44" fmla="*/ 9127 h 10000"/>
                <a:gd name="connsiteX45" fmla="*/ 6346 w 10000"/>
                <a:gd name="connsiteY45" fmla="*/ 9286 h 10000"/>
                <a:gd name="connsiteX46" fmla="*/ 5962 w 10000"/>
                <a:gd name="connsiteY46" fmla="*/ 9286 h 10000"/>
                <a:gd name="connsiteX47" fmla="*/ 5769 w 10000"/>
                <a:gd name="connsiteY47" fmla="*/ 9206 h 10000"/>
                <a:gd name="connsiteX48" fmla="*/ 5962 w 10000"/>
                <a:gd name="connsiteY48" fmla="*/ 9048 h 10000"/>
                <a:gd name="connsiteX49" fmla="*/ 5962 w 10000"/>
                <a:gd name="connsiteY49" fmla="*/ 8968 h 10000"/>
                <a:gd name="connsiteX50" fmla="*/ 6154 w 10000"/>
                <a:gd name="connsiteY50" fmla="*/ 8810 h 10000"/>
                <a:gd name="connsiteX51" fmla="*/ 6154 w 10000"/>
                <a:gd name="connsiteY51" fmla="*/ 8571 h 10000"/>
                <a:gd name="connsiteX52" fmla="*/ 5577 w 10000"/>
                <a:gd name="connsiteY52" fmla="*/ 8571 h 10000"/>
                <a:gd name="connsiteX53" fmla="*/ 5000 w 10000"/>
                <a:gd name="connsiteY53" fmla="*/ 8492 h 10000"/>
                <a:gd name="connsiteX54" fmla="*/ 4615 w 10000"/>
                <a:gd name="connsiteY54" fmla="*/ 8254 h 10000"/>
                <a:gd name="connsiteX55" fmla="*/ 4231 w 10000"/>
                <a:gd name="connsiteY55" fmla="*/ 8016 h 10000"/>
                <a:gd name="connsiteX56" fmla="*/ 3846 w 10000"/>
                <a:gd name="connsiteY56" fmla="*/ 7857 h 10000"/>
                <a:gd name="connsiteX57" fmla="*/ 3654 w 10000"/>
                <a:gd name="connsiteY57" fmla="*/ 7778 h 10000"/>
                <a:gd name="connsiteX58" fmla="*/ 3462 w 10000"/>
                <a:gd name="connsiteY58" fmla="*/ 7460 h 10000"/>
                <a:gd name="connsiteX59" fmla="*/ 3269 w 10000"/>
                <a:gd name="connsiteY59" fmla="*/ 7222 h 10000"/>
                <a:gd name="connsiteX60" fmla="*/ 2692 w 10000"/>
                <a:gd name="connsiteY60" fmla="*/ 6984 h 10000"/>
                <a:gd name="connsiteX61" fmla="*/ 2308 w 10000"/>
                <a:gd name="connsiteY61" fmla="*/ 6905 h 10000"/>
                <a:gd name="connsiteX62" fmla="*/ 1923 w 10000"/>
                <a:gd name="connsiteY62" fmla="*/ 6746 h 10000"/>
                <a:gd name="connsiteX63" fmla="*/ 1731 w 10000"/>
                <a:gd name="connsiteY63" fmla="*/ 6349 h 10000"/>
                <a:gd name="connsiteX64" fmla="*/ 1346 w 10000"/>
                <a:gd name="connsiteY64" fmla="*/ 6190 h 10000"/>
                <a:gd name="connsiteX65" fmla="*/ 1538 w 10000"/>
                <a:gd name="connsiteY65" fmla="*/ 5952 h 10000"/>
                <a:gd name="connsiteX66" fmla="*/ 1923 w 10000"/>
                <a:gd name="connsiteY66" fmla="*/ 5635 h 10000"/>
                <a:gd name="connsiteX67" fmla="*/ 1923 w 10000"/>
                <a:gd name="connsiteY67" fmla="*/ 5794 h 10000"/>
                <a:gd name="connsiteX68" fmla="*/ 1731 w 10000"/>
                <a:gd name="connsiteY68" fmla="*/ 6032 h 10000"/>
                <a:gd name="connsiteX69" fmla="*/ 2115 w 10000"/>
                <a:gd name="connsiteY69" fmla="*/ 6587 h 10000"/>
                <a:gd name="connsiteX70" fmla="*/ 2692 w 10000"/>
                <a:gd name="connsiteY70" fmla="*/ 6746 h 10000"/>
                <a:gd name="connsiteX71" fmla="*/ 3077 w 10000"/>
                <a:gd name="connsiteY71" fmla="*/ 6825 h 10000"/>
                <a:gd name="connsiteX72" fmla="*/ 3654 w 10000"/>
                <a:gd name="connsiteY72" fmla="*/ 6905 h 10000"/>
                <a:gd name="connsiteX73" fmla="*/ 3846 w 10000"/>
                <a:gd name="connsiteY73" fmla="*/ 7063 h 10000"/>
                <a:gd name="connsiteX74" fmla="*/ 4231 w 10000"/>
                <a:gd name="connsiteY74" fmla="*/ 7063 h 10000"/>
                <a:gd name="connsiteX75" fmla="*/ 4615 w 10000"/>
                <a:gd name="connsiteY75" fmla="*/ 7143 h 10000"/>
                <a:gd name="connsiteX76" fmla="*/ 4808 w 10000"/>
                <a:gd name="connsiteY76" fmla="*/ 7302 h 10000"/>
                <a:gd name="connsiteX77" fmla="*/ 5192 w 10000"/>
                <a:gd name="connsiteY77" fmla="*/ 7222 h 10000"/>
                <a:gd name="connsiteX78" fmla="*/ 5577 w 10000"/>
                <a:gd name="connsiteY78" fmla="*/ 7143 h 10000"/>
                <a:gd name="connsiteX79" fmla="*/ 5962 w 10000"/>
                <a:gd name="connsiteY79" fmla="*/ 7222 h 10000"/>
                <a:gd name="connsiteX80" fmla="*/ 6538 w 10000"/>
                <a:gd name="connsiteY80" fmla="*/ 7222 h 10000"/>
                <a:gd name="connsiteX81" fmla="*/ 6538 w 10000"/>
                <a:gd name="connsiteY81" fmla="*/ 7460 h 10000"/>
                <a:gd name="connsiteX82" fmla="*/ 6346 w 10000"/>
                <a:gd name="connsiteY82" fmla="*/ 7857 h 10000"/>
                <a:gd name="connsiteX83" fmla="*/ 6538 w 10000"/>
                <a:gd name="connsiteY83" fmla="*/ 8016 h 10000"/>
                <a:gd name="connsiteX84" fmla="*/ 7115 w 10000"/>
                <a:gd name="connsiteY84" fmla="*/ 7857 h 10000"/>
                <a:gd name="connsiteX85" fmla="*/ 7308 w 10000"/>
                <a:gd name="connsiteY85" fmla="*/ 7698 h 10000"/>
                <a:gd name="connsiteX86" fmla="*/ 7308 w 10000"/>
                <a:gd name="connsiteY86" fmla="*/ 7540 h 10000"/>
                <a:gd name="connsiteX87" fmla="*/ 7692 w 10000"/>
                <a:gd name="connsiteY87" fmla="*/ 7460 h 10000"/>
                <a:gd name="connsiteX88" fmla="*/ 7692 w 10000"/>
                <a:gd name="connsiteY88" fmla="*/ 7302 h 10000"/>
                <a:gd name="connsiteX89" fmla="*/ 7885 w 10000"/>
                <a:gd name="connsiteY89" fmla="*/ 7143 h 10000"/>
                <a:gd name="connsiteX90" fmla="*/ 8077 w 10000"/>
                <a:gd name="connsiteY90" fmla="*/ 6905 h 10000"/>
                <a:gd name="connsiteX91" fmla="*/ 7692 w 10000"/>
                <a:gd name="connsiteY91" fmla="*/ 6667 h 10000"/>
                <a:gd name="connsiteX92" fmla="*/ 8077 w 10000"/>
                <a:gd name="connsiteY92" fmla="*/ 6587 h 10000"/>
                <a:gd name="connsiteX93" fmla="*/ 8269 w 10000"/>
                <a:gd name="connsiteY93" fmla="*/ 6429 h 10000"/>
                <a:gd name="connsiteX94" fmla="*/ 8462 w 10000"/>
                <a:gd name="connsiteY94" fmla="*/ 6349 h 10000"/>
                <a:gd name="connsiteX95" fmla="*/ 8846 w 10000"/>
                <a:gd name="connsiteY95" fmla="*/ 6349 h 10000"/>
                <a:gd name="connsiteX96" fmla="*/ 8846 w 10000"/>
                <a:gd name="connsiteY96" fmla="*/ 6270 h 10000"/>
                <a:gd name="connsiteX97" fmla="*/ 8654 w 10000"/>
                <a:gd name="connsiteY97" fmla="*/ 6190 h 10000"/>
                <a:gd name="connsiteX98" fmla="*/ 8846 w 10000"/>
                <a:gd name="connsiteY98" fmla="*/ 5952 h 10000"/>
                <a:gd name="connsiteX99" fmla="*/ 8654 w 10000"/>
                <a:gd name="connsiteY99" fmla="*/ 5794 h 10000"/>
                <a:gd name="connsiteX100" fmla="*/ 8654 w 10000"/>
                <a:gd name="connsiteY100" fmla="*/ 5714 h 10000"/>
                <a:gd name="connsiteX101" fmla="*/ 9038 w 10000"/>
                <a:gd name="connsiteY101" fmla="*/ 5714 h 10000"/>
                <a:gd name="connsiteX102" fmla="*/ 9231 w 10000"/>
                <a:gd name="connsiteY102" fmla="*/ 5476 h 10000"/>
                <a:gd name="connsiteX103" fmla="*/ 9808 w 10000"/>
                <a:gd name="connsiteY103" fmla="*/ 5159 h 10000"/>
                <a:gd name="connsiteX104" fmla="*/ 9615 w 10000"/>
                <a:gd name="connsiteY104" fmla="*/ 4841 h 10000"/>
                <a:gd name="connsiteX105" fmla="*/ 9808 w 10000"/>
                <a:gd name="connsiteY105" fmla="*/ 4603 h 10000"/>
                <a:gd name="connsiteX106" fmla="*/ 9808 w 10000"/>
                <a:gd name="connsiteY106" fmla="*/ 4286 h 10000"/>
                <a:gd name="connsiteX107" fmla="*/ 9808 w 10000"/>
                <a:gd name="connsiteY107" fmla="*/ 4048 h 10000"/>
                <a:gd name="connsiteX108" fmla="*/ 9808 w 10000"/>
                <a:gd name="connsiteY108" fmla="*/ 3810 h 10000"/>
                <a:gd name="connsiteX109" fmla="*/ 9808 w 10000"/>
                <a:gd name="connsiteY109" fmla="*/ 3571 h 10000"/>
                <a:gd name="connsiteX110" fmla="*/ 10000 w 10000"/>
                <a:gd name="connsiteY110" fmla="*/ 3333 h 10000"/>
                <a:gd name="connsiteX111" fmla="*/ 10000 w 10000"/>
                <a:gd name="connsiteY111" fmla="*/ 2937 h 10000"/>
                <a:gd name="connsiteX112" fmla="*/ 9808 w 10000"/>
                <a:gd name="connsiteY112"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115 w 10000"/>
                <a:gd name="connsiteY20" fmla="*/ 1270 h 10000"/>
                <a:gd name="connsiteX21" fmla="*/ 2308 w 10000"/>
                <a:gd name="connsiteY21" fmla="*/ 1667 h 10000"/>
                <a:gd name="connsiteX22" fmla="*/ 2500 w 10000"/>
                <a:gd name="connsiteY22" fmla="*/ 1825 h 10000"/>
                <a:gd name="connsiteX23" fmla="*/ 2115 w 10000"/>
                <a:gd name="connsiteY23" fmla="*/ 2143 h 10000"/>
                <a:gd name="connsiteX24" fmla="*/ 1923 w 10000"/>
                <a:gd name="connsiteY24" fmla="*/ 2460 h 10000"/>
                <a:gd name="connsiteX25" fmla="*/ 2500 w 10000"/>
                <a:gd name="connsiteY25" fmla="*/ 2778 h 10000"/>
                <a:gd name="connsiteX26" fmla="*/ 3077 w 10000"/>
                <a:gd name="connsiteY26" fmla="*/ 2937 h 10000"/>
                <a:gd name="connsiteX27" fmla="*/ 3654 w 10000"/>
                <a:gd name="connsiteY27" fmla="*/ 3175 h 10000"/>
                <a:gd name="connsiteX28" fmla="*/ 4423 w 10000"/>
                <a:gd name="connsiteY28" fmla="*/ 3413 h 10000"/>
                <a:gd name="connsiteX29" fmla="*/ 5385 w 10000"/>
                <a:gd name="connsiteY29" fmla="*/ 3730 h 10000"/>
                <a:gd name="connsiteX30" fmla="*/ 5769 w 10000"/>
                <a:gd name="connsiteY30" fmla="*/ 3968 h 10000"/>
                <a:gd name="connsiteX31" fmla="*/ 5192 w 10000"/>
                <a:gd name="connsiteY31" fmla="*/ 4127 h 10000"/>
                <a:gd name="connsiteX32" fmla="*/ 4423 w 10000"/>
                <a:gd name="connsiteY32" fmla="*/ 4444 h 10000"/>
                <a:gd name="connsiteX33" fmla="*/ 3846 w 10000"/>
                <a:gd name="connsiteY33" fmla="*/ 4683 h 10000"/>
                <a:gd name="connsiteX34" fmla="*/ 2885 w 10000"/>
                <a:gd name="connsiteY34" fmla="*/ 5238 h 10000"/>
                <a:gd name="connsiteX35" fmla="*/ 2500 w 10000"/>
                <a:gd name="connsiteY35" fmla="*/ 5397 h 10000"/>
                <a:gd name="connsiteX36" fmla="*/ 1538 w 10000"/>
                <a:gd name="connsiteY36" fmla="*/ 5317 h 10000"/>
                <a:gd name="connsiteX37" fmla="*/ 577 w 10000"/>
                <a:gd name="connsiteY37" fmla="*/ 5556 h 10000"/>
                <a:gd name="connsiteX38" fmla="*/ 0 w 10000"/>
                <a:gd name="connsiteY38" fmla="*/ 5952 h 10000"/>
                <a:gd name="connsiteX39" fmla="*/ 2885 w 10000"/>
                <a:gd name="connsiteY39" fmla="*/ 10000 h 10000"/>
                <a:gd name="connsiteX40" fmla="*/ 6731 w 10000"/>
                <a:gd name="connsiteY40" fmla="*/ 9683 h 10000"/>
                <a:gd name="connsiteX41" fmla="*/ 6731 w 10000"/>
                <a:gd name="connsiteY41" fmla="*/ 9286 h 10000"/>
                <a:gd name="connsiteX42" fmla="*/ 6538 w 10000"/>
                <a:gd name="connsiteY42" fmla="*/ 9127 h 10000"/>
                <a:gd name="connsiteX43" fmla="*/ 6538 w 10000"/>
                <a:gd name="connsiteY43" fmla="*/ 9127 h 10000"/>
                <a:gd name="connsiteX44" fmla="*/ 6346 w 10000"/>
                <a:gd name="connsiteY44" fmla="*/ 9286 h 10000"/>
                <a:gd name="connsiteX45" fmla="*/ 5962 w 10000"/>
                <a:gd name="connsiteY45" fmla="*/ 9286 h 10000"/>
                <a:gd name="connsiteX46" fmla="*/ 5769 w 10000"/>
                <a:gd name="connsiteY46" fmla="*/ 9206 h 10000"/>
                <a:gd name="connsiteX47" fmla="*/ 5962 w 10000"/>
                <a:gd name="connsiteY47" fmla="*/ 9048 h 10000"/>
                <a:gd name="connsiteX48" fmla="*/ 5962 w 10000"/>
                <a:gd name="connsiteY48" fmla="*/ 8968 h 10000"/>
                <a:gd name="connsiteX49" fmla="*/ 6154 w 10000"/>
                <a:gd name="connsiteY49" fmla="*/ 8810 h 10000"/>
                <a:gd name="connsiteX50" fmla="*/ 6154 w 10000"/>
                <a:gd name="connsiteY50" fmla="*/ 8571 h 10000"/>
                <a:gd name="connsiteX51" fmla="*/ 5577 w 10000"/>
                <a:gd name="connsiteY51" fmla="*/ 8571 h 10000"/>
                <a:gd name="connsiteX52" fmla="*/ 5000 w 10000"/>
                <a:gd name="connsiteY52" fmla="*/ 8492 h 10000"/>
                <a:gd name="connsiteX53" fmla="*/ 4615 w 10000"/>
                <a:gd name="connsiteY53" fmla="*/ 8254 h 10000"/>
                <a:gd name="connsiteX54" fmla="*/ 4231 w 10000"/>
                <a:gd name="connsiteY54" fmla="*/ 8016 h 10000"/>
                <a:gd name="connsiteX55" fmla="*/ 3846 w 10000"/>
                <a:gd name="connsiteY55" fmla="*/ 7857 h 10000"/>
                <a:gd name="connsiteX56" fmla="*/ 3654 w 10000"/>
                <a:gd name="connsiteY56" fmla="*/ 7778 h 10000"/>
                <a:gd name="connsiteX57" fmla="*/ 3462 w 10000"/>
                <a:gd name="connsiteY57" fmla="*/ 7460 h 10000"/>
                <a:gd name="connsiteX58" fmla="*/ 3269 w 10000"/>
                <a:gd name="connsiteY58" fmla="*/ 7222 h 10000"/>
                <a:gd name="connsiteX59" fmla="*/ 2692 w 10000"/>
                <a:gd name="connsiteY59" fmla="*/ 6984 h 10000"/>
                <a:gd name="connsiteX60" fmla="*/ 2308 w 10000"/>
                <a:gd name="connsiteY60" fmla="*/ 6905 h 10000"/>
                <a:gd name="connsiteX61" fmla="*/ 1923 w 10000"/>
                <a:gd name="connsiteY61" fmla="*/ 6746 h 10000"/>
                <a:gd name="connsiteX62" fmla="*/ 1731 w 10000"/>
                <a:gd name="connsiteY62" fmla="*/ 6349 h 10000"/>
                <a:gd name="connsiteX63" fmla="*/ 1346 w 10000"/>
                <a:gd name="connsiteY63" fmla="*/ 6190 h 10000"/>
                <a:gd name="connsiteX64" fmla="*/ 1538 w 10000"/>
                <a:gd name="connsiteY64" fmla="*/ 5952 h 10000"/>
                <a:gd name="connsiteX65" fmla="*/ 1923 w 10000"/>
                <a:gd name="connsiteY65" fmla="*/ 5635 h 10000"/>
                <a:gd name="connsiteX66" fmla="*/ 1923 w 10000"/>
                <a:gd name="connsiteY66" fmla="*/ 5794 h 10000"/>
                <a:gd name="connsiteX67" fmla="*/ 1731 w 10000"/>
                <a:gd name="connsiteY67" fmla="*/ 6032 h 10000"/>
                <a:gd name="connsiteX68" fmla="*/ 2115 w 10000"/>
                <a:gd name="connsiteY68" fmla="*/ 6587 h 10000"/>
                <a:gd name="connsiteX69" fmla="*/ 2692 w 10000"/>
                <a:gd name="connsiteY69" fmla="*/ 6746 h 10000"/>
                <a:gd name="connsiteX70" fmla="*/ 3077 w 10000"/>
                <a:gd name="connsiteY70" fmla="*/ 6825 h 10000"/>
                <a:gd name="connsiteX71" fmla="*/ 3654 w 10000"/>
                <a:gd name="connsiteY71" fmla="*/ 6905 h 10000"/>
                <a:gd name="connsiteX72" fmla="*/ 3846 w 10000"/>
                <a:gd name="connsiteY72" fmla="*/ 7063 h 10000"/>
                <a:gd name="connsiteX73" fmla="*/ 4231 w 10000"/>
                <a:gd name="connsiteY73" fmla="*/ 7063 h 10000"/>
                <a:gd name="connsiteX74" fmla="*/ 4615 w 10000"/>
                <a:gd name="connsiteY74" fmla="*/ 7143 h 10000"/>
                <a:gd name="connsiteX75" fmla="*/ 4808 w 10000"/>
                <a:gd name="connsiteY75" fmla="*/ 7302 h 10000"/>
                <a:gd name="connsiteX76" fmla="*/ 5192 w 10000"/>
                <a:gd name="connsiteY76" fmla="*/ 7222 h 10000"/>
                <a:gd name="connsiteX77" fmla="*/ 5577 w 10000"/>
                <a:gd name="connsiteY77" fmla="*/ 7143 h 10000"/>
                <a:gd name="connsiteX78" fmla="*/ 5962 w 10000"/>
                <a:gd name="connsiteY78" fmla="*/ 7222 h 10000"/>
                <a:gd name="connsiteX79" fmla="*/ 6538 w 10000"/>
                <a:gd name="connsiteY79" fmla="*/ 7222 h 10000"/>
                <a:gd name="connsiteX80" fmla="*/ 6538 w 10000"/>
                <a:gd name="connsiteY80" fmla="*/ 7460 h 10000"/>
                <a:gd name="connsiteX81" fmla="*/ 6346 w 10000"/>
                <a:gd name="connsiteY81" fmla="*/ 7857 h 10000"/>
                <a:gd name="connsiteX82" fmla="*/ 6538 w 10000"/>
                <a:gd name="connsiteY82" fmla="*/ 8016 h 10000"/>
                <a:gd name="connsiteX83" fmla="*/ 7115 w 10000"/>
                <a:gd name="connsiteY83" fmla="*/ 7857 h 10000"/>
                <a:gd name="connsiteX84" fmla="*/ 7308 w 10000"/>
                <a:gd name="connsiteY84" fmla="*/ 7698 h 10000"/>
                <a:gd name="connsiteX85" fmla="*/ 7308 w 10000"/>
                <a:gd name="connsiteY85" fmla="*/ 7540 h 10000"/>
                <a:gd name="connsiteX86" fmla="*/ 7692 w 10000"/>
                <a:gd name="connsiteY86" fmla="*/ 7460 h 10000"/>
                <a:gd name="connsiteX87" fmla="*/ 7692 w 10000"/>
                <a:gd name="connsiteY87" fmla="*/ 7302 h 10000"/>
                <a:gd name="connsiteX88" fmla="*/ 7885 w 10000"/>
                <a:gd name="connsiteY88" fmla="*/ 7143 h 10000"/>
                <a:gd name="connsiteX89" fmla="*/ 8077 w 10000"/>
                <a:gd name="connsiteY89" fmla="*/ 6905 h 10000"/>
                <a:gd name="connsiteX90" fmla="*/ 7692 w 10000"/>
                <a:gd name="connsiteY90" fmla="*/ 6667 h 10000"/>
                <a:gd name="connsiteX91" fmla="*/ 8077 w 10000"/>
                <a:gd name="connsiteY91" fmla="*/ 6587 h 10000"/>
                <a:gd name="connsiteX92" fmla="*/ 8269 w 10000"/>
                <a:gd name="connsiteY92" fmla="*/ 6429 h 10000"/>
                <a:gd name="connsiteX93" fmla="*/ 8462 w 10000"/>
                <a:gd name="connsiteY93" fmla="*/ 6349 h 10000"/>
                <a:gd name="connsiteX94" fmla="*/ 8846 w 10000"/>
                <a:gd name="connsiteY94" fmla="*/ 6349 h 10000"/>
                <a:gd name="connsiteX95" fmla="*/ 8846 w 10000"/>
                <a:gd name="connsiteY95" fmla="*/ 6270 h 10000"/>
                <a:gd name="connsiteX96" fmla="*/ 8654 w 10000"/>
                <a:gd name="connsiteY96" fmla="*/ 6190 h 10000"/>
                <a:gd name="connsiteX97" fmla="*/ 8846 w 10000"/>
                <a:gd name="connsiteY97" fmla="*/ 5952 h 10000"/>
                <a:gd name="connsiteX98" fmla="*/ 8654 w 10000"/>
                <a:gd name="connsiteY98" fmla="*/ 5794 h 10000"/>
                <a:gd name="connsiteX99" fmla="*/ 8654 w 10000"/>
                <a:gd name="connsiteY99" fmla="*/ 5714 h 10000"/>
                <a:gd name="connsiteX100" fmla="*/ 9038 w 10000"/>
                <a:gd name="connsiteY100" fmla="*/ 5714 h 10000"/>
                <a:gd name="connsiteX101" fmla="*/ 9231 w 10000"/>
                <a:gd name="connsiteY101" fmla="*/ 5476 h 10000"/>
                <a:gd name="connsiteX102" fmla="*/ 9808 w 10000"/>
                <a:gd name="connsiteY102" fmla="*/ 5159 h 10000"/>
                <a:gd name="connsiteX103" fmla="*/ 9615 w 10000"/>
                <a:gd name="connsiteY103" fmla="*/ 4841 h 10000"/>
                <a:gd name="connsiteX104" fmla="*/ 9808 w 10000"/>
                <a:gd name="connsiteY104" fmla="*/ 4603 h 10000"/>
                <a:gd name="connsiteX105" fmla="*/ 9808 w 10000"/>
                <a:gd name="connsiteY105" fmla="*/ 4286 h 10000"/>
                <a:gd name="connsiteX106" fmla="*/ 9808 w 10000"/>
                <a:gd name="connsiteY106" fmla="*/ 4048 h 10000"/>
                <a:gd name="connsiteX107" fmla="*/ 9808 w 10000"/>
                <a:gd name="connsiteY107" fmla="*/ 3810 h 10000"/>
                <a:gd name="connsiteX108" fmla="*/ 9808 w 10000"/>
                <a:gd name="connsiteY108" fmla="*/ 3571 h 10000"/>
                <a:gd name="connsiteX109" fmla="*/ 10000 w 10000"/>
                <a:gd name="connsiteY109" fmla="*/ 3333 h 10000"/>
                <a:gd name="connsiteX110" fmla="*/ 10000 w 10000"/>
                <a:gd name="connsiteY110" fmla="*/ 2937 h 10000"/>
                <a:gd name="connsiteX111" fmla="*/ 9808 w 10000"/>
                <a:gd name="connsiteY111"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115 w 10000"/>
                <a:gd name="connsiteY20" fmla="*/ 1270 h 10000"/>
                <a:gd name="connsiteX21" fmla="*/ 2308 w 10000"/>
                <a:gd name="connsiteY21" fmla="*/ 1667 h 10000"/>
                <a:gd name="connsiteX22" fmla="*/ 2500 w 10000"/>
                <a:gd name="connsiteY22" fmla="*/ 1825 h 10000"/>
                <a:gd name="connsiteX23" fmla="*/ 2115 w 10000"/>
                <a:gd name="connsiteY23" fmla="*/ 2143 h 10000"/>
                <a:gd name="connsiteX24" fmla="*/ 1923 w 10000"/>
                <a:gd name="connsiteY24" fmla="*/ 2460 h 10000"/>
                <a:gd name="connsiteX25" fmla="*/ 2500 w 10000"/>
                <a:gd name="connsiteY25" fmla="*/ 2778 h 10000"/>
                <a:gd name="connsiteX26" fmla="*/ 3077 w 10000"/>
                <a:gd name="connsiteY26" fmla="*/ 2937 h 10000"/>
                <a:gd name="connsiteX27" fmla="*/ 3654 w 10000"/>
                <a:gd name="connsiteY27" fmla="*/ 3175 h 10000"/>
                <a:gd name="connsiteX28" fmla="*/ 4423 w 10000"/>
                <a:gd name="connsiteY28" fmla="*/ 3413 h 10000"/>
                <a:gd name="connsiteX29" fmla="*/ 5385 w 10000"/>
                <a:gd name="connsiteY29" fmla="*/ 3730 h 10000"/>
                <a:gd name="connsiteX30" fmla="*/ 5769 w 10000"/>
                <a:gd name="connsiteY30" fmla="*/ 3968 h 10000"/>
                <a:gd name="connsiteX31" fmla="*/ 5192 w 10000"/>
                <a:gd name="connsiteY31" fmla="*/ 4127 h 10000"/>
                <a:gd name="connsiteX32" fmla="*/ 4423 w 10000"/>
                <a:gd name="connsiteY32" fmla="*/ 4444 h 10000"/>
                <a:gd name="connsiteX33" fmla="*/ 2885 w 10000"/>
                <a:gd name="connsiteY33" fmla="*/ 5238 h 10000"/>
                <a:gd name="connsiteX34" fmla="*/ 2500 w 10000"/>
                <a:gd name="connsiteY34" fmla="*/ 5397 h 10000"/>
                <a:gd name="connsiteX35" fmla="*/ 1538 w 10000"/>
                <a:gd name="connsiteY35" fmla="*/ 5317 h 10000"/>
                <a:gd name="connsiteX36" fmla="*/ 577 w 10000"/>
                <a:gd name="connsiteY36" fmla="*/ 5556 h 10000"/>
                <a:gd name="connsiteX37" fmla="*/ 0 w 10000"/>
                <a:gd name="connsiteY37" fmla="*/ 5952 h 10000"/>
                <a:gd name="connsiteX38" fmla="*/ 2885 w 10000"/>
                <a:gd name="connsiteY38" fmla="*/ 10000 h 10000"/>
                <a:gd name="connsiteX39" fmla="*/ 6731 w 10000"/>
                <a:gd name="connsiteY39" fmla="*/ 9683 h 10000"/>
                <a:gd name="connsiteX40" fmla="*/ 6731 w 10000"/>
                <a:gd name="connsiteY40" fmla="*/ 9286 h 10000"/>
                <a:gd name="connsiteX41" fmla="*/ 6538 w 10000"/>
                <a:gd name="connsiteY41" fmla="*/ 9127 h 10000"/>
                <a:gd name="connsiteX42" fmla="*/ 6538 w 10000"/>
                <a:gd name="connsiteY42" fmla="*/ 9127 h 10000"/>
                <a:gd name="connsiteX43" fmla="*/ 6346 w 10000"/>
                <a:gd name="connsiteY43" fmla="*/ 9286 h 10000"/>
                <a:gd name="connsiteX44" fmla="*/ 5962 w 10000"/>
                <a:gd name="connsiteY44" fmla="*/ 9286 h 10000"/>
                <a:gd name="connsiteX45" fmla="*/ 5769 w 10000"/>
                <a:gd name="connsiteY45" fmla="*/ 9206 h 10000"/>
                <a:gd name="connsiteX46" fmla="*/ 5962 w 10000"/>
                <a:gd name="connsiteY46" fmla="*/ 9048 h 10000"/>
                <a:gd name="connsiteX47" fmla="*/ 5962 w 10000"/>
                <a:gd name="connsiteY47" fmla="*/ 8968 h 10000"/>
                <a:gd name="connsiteX48" fmla="*/ 6154 w 10000"/>
                <a:gd name="connsiteY48" fmla="*/ 8810 h 10000"/>
                <a:gd name="connsiteX49" fmla="*/ 6154 w 10000"/>
                <a:gd name="connsiteY49" fmla="*/ 8571 h 10000"/>
                <a:gd name="connsiteX50" fmla="*/ 5577 w 10000"/>
                <a:gd name="connsiteY50" fmla="*/ 8571 h 10000"/>
                <a:gd name="connsiteX51" fmla="*/ 5000 w 10000"/>
                <a:gd name="connsiteY51" fmla="*/ 8492 h 10000"/>
                <a:gd name="connsiteX52" fmla="*/ 4615 w 10000"/>
                <a:gd name="connsiteY52" fmla="*/ 8254 h 10000"/>
                <a:gd name="connsiteX53" fmla="*/ 4231 w 10000"/>
                <a:gd name="connsiteY53" fmla="*/ 8016 h 10000"/>
                <a:gd name="connsiteX54" fmla="*/ 3846 w 10000"/>
                <a:gd name="connsiteY54" fmla="*/ 7857 h 10000"/>
                <a:gd name="connsiteX55" fmla="*/ 3654 w 10000"/>
                <a:gd name="connsiteY55" fmla="*/ 7778 h 10000"/>
                <a:gd name="connsiteX56" fmla="*/ 3462 w 10000"/>
                <a:gd name="connsiteY56" fmla="*/ 7460 h 10000"/>
                <a:gd name="connsiteX57" fmla="*/ 3269 w 10000"/>
                <a:gd name="connsiteY57" fmla="*/ 7222 h 10000"/>
                <a:gd name="connsiteX58" fmla="*/ 2692 w 10000"/>
                <a:gd name="connsiteY58" fmla="*/ 6984 h 10000"/>
                <a:gd name="connsiteX59" fmla="*/ 2308 w 10000"/>
                <a:gd name="connsiteY59" fmla="*/ 6905 h 10000"/>
                <a:gd name="connsiteX60" fmla="*/ 1923 w 10000"/>
                <a:gd name="connsiteY60" fmla="*/ 6746 h 10000"/>
                <a:gd name="connsiteX61" fmla="*/ 1731 w 10000"/>
                <a:gd name="connsiteY61" fmla="*/ 6349 h 10000"/>
                <a:gd name="connsiteX62" fmla="*/ 1346 w 10000"/>
                <a:gd name="connsiteY62" fmla="*/ 6190 h 10000"/>
                <a:gd name="connsiteX63" fmla="*/ 1538 w 10000"/>
                <a:gd name="connsiteY63" fmla="*/ 5952 h 10000"/>
                <a:gd name="connsiteX64" fmla="*/ 1923 w 10000"/>
                <a:gd name="connsiteY64" fmla="*/ 5635 h 10000"/>
                <a:gd name="connsiteX65" fmla="*/ 1923 w 10000"/>
                <a:gd name="connsiteY65" fmla="*/ 5794 h 10000"/>
                <a:gd name="connsiteX66" fmla="*/ 1731 w 10000"/>
                <a:gd name="connsiteY66" fmla="*/ 6032 h 10000"/>
                <a:gd name="connsiteX67" fmla="*/ 2115 w 10000"/>
                <a:gd name="connsiteY67" fmla="*/ 6587 h 10000"/>
                <a:gd name="connsiteX68" fmla="*/ 2692 w 10000"/>
                <a:gd name="connsiteY68" fmla="*/ 6746 h 10000"/>
                <a:gd name="connsiteX69" fmla="*/ 3077 w 10000"/>
                <a:gd name="connsiteY69" fmla="*/ 6825 h 10000"/>
                <a:gd name="connsiteX70" fmla="*/ 3654 w 10000"/>
                <a:gd name="connsiteY70" fmla="*/ 6905 h 10000"/>
                <a:gd name="connsiteX71" fmla="*/ 3846 w 10000"/>
                <a:gd name="connsiteY71" fmla="*/ 7063 h 10000"/>
                <a:gd name="connsiteX72" fmla="*/ 4231 w 10000"/>
                <a:gd name="connsiteY72" fmla="*/ 7063 h 10000"/>
                <a:gd name="connsiteX73" fmla="*/ 4615 w 10000"/>
                <a:gd name="connsiteY73" fmla="*/ 7143 h 10000"/>
                <a:gd name="connsiteX74" fmla="*/ 4808 w 10000"/>
                <a:gd name="connsiteY74" fmla="*/ 7302 h 10000"/>
                <a:gd name="connsiteX75" fmla="*/ 5192 w 10000"/>
                <a:gd name="connsiteY75" fmla="*/ 7222 h 10000"/>
                <a:gd name="connsiteX76" fmla="*/ 5577 w 10000"/>
                <a:gd name="connsiteY76" fmla="*/ 7143 h 10000"/>
                <a:gd name="connsiteX77" fmla="*/ 5962 w 10000"/>
                <a:gd name="connsiteY77" fmla="*/ 7222 h 10000"/>
                <a:gd name="connsiteX78" fmla="*/ 6538 w 10000"/>
                <a:gd name="connsiteY78" fmla="*/ 7222 h 10000"/>
                <a:gd name="connsiteX79" fmla="*/ 6538 w 10000"/>
                <a:gd name="connsiteY79" fmla="*/ 7460 h 10000"/>
                <a:gd name="connsiteX80" fmla="*/ 6346 w 10000"/>
                <a:gd name="connsiteY80" fmla="*/ 7857 h 10000"/>
                <a:gd name="connsiteX81" fmla="*/ 6538 w 10000"/>
                <a:gd name="connsiteY81" fmla="*/ 8016 h 10000"/>
                <a:gd name="connsiteX82" fmla="*/ 7115 w 10000"/>
                <a:gd name="connsiteY82" fmla="*/ 7857 h 10000"/>
                <a:gd name="connsiteX83" fmla="*/ 7308 w 10000"/>
                <a:gd name="connsiteY83" fmla="*/ 7698 h 10000"/>
                <a:gd name="connsiteX84" fmla="*/ 7308 w 10000"/>
                <a:gd name="connsiteY84" fmla="*/ 7540 h 10000"/>
                <a:gd name="connsiteX85" fmla="*/ 7692 w 10000"/>
                <a:gd name="connsiteY85" fmla="*/ 7460 h 10000"/>
                <a:gd name="connsiteX86" fmla="*/ 7692 w 10000"/>
                <a:gd name="connsiteY86" fmla="*/ 7302 h 10000"/>
                <a:gd name="connsiteX87" fmla="*/ 7885 w 10000"/>
                <a:gd name="connsiteY87" fmla="*/ 7143 h 10000"/>
                <a:gd name="connsiteX88" fmla="*/ 8077 w 10000"/>
                <a:gd name="connsiteY88" fmla="*/ 6905 h 10000"/>
                <a:gd name="connsiteX89" fmla="*/ 7692 w 10000"/>
                <a:gd name="connsiteY89" fmla="*/ 6667 h 10000"/>
                <a:gd name="connsiteX90" fmla="*/ 8077 w 10000"/>
                <a:gd name="connsiteY90" fmla="*/ 6587 h 10000"/>
                <a:gd name="connsiteX91" fmla="*/ 8269 w 10000"/>
                <a:gd name="connsiteY91" fmla="*/ 6429 h 10000"/>
                <a:gd name="connsiteX92" fmla="*/ 8462 w 10000"/>
                <a:gd name="connsiteY92" fmla="*/ 6349 h 10000"/>
                <a:gd name="connsiteX93" fmla="*/ 8846 w 10000"/>
                <a:gd name="connsiteY93" fmla="*/ 6349 h 10000"/>
                <a:gd name="connsiteX94" fmla="*/ 8846 w 10000"/>
                <a:gd name="connsiteY94" fmla="*/ 6270 h 10000"/>
                <a:gd name="connsiteX95" fmla="*/ 8654 w 10000"/>
                <a:gd name="connsiteY95" fmla="*/ 6190 h 10000"/>
                <a:gd name="connsiteX96" fmla="*/ 8846 w 10000"/>
                <a:gd name="connsiteY96" fmla="*/ 5952 h 10000"/>
                <a:gd name="connsiteX97" fmla="*/ 8654 w 10000"/>
                <a:gd name="connsiteY97" fmla="*/ 5794 h 10000"/>
                <a:gd name="connsiteX98" fmla="*/ 8654 w 10000"/>
                <a:gd name="connsiteY98" fmla="*/ 5714 h 10000"/>
                <a:gd name="connsiteX99" fmla="*/ 9038 w 10000"/>
                <a:gd name="connsiteY99" fmla="*/ 5714 h 10000"/>
                <a:gd name="connsiteX100" fmla="*/ 9231 w 10000"/>
                <a:gd name="connsiteY100" fmla="*/ 5476 h 10000"/>
                <a:gd name="connsiteX101" fmla="*/ 9808 w 10000"/>
                <a:gd name="connsiteY101" fmla="*/ 5159 h 10000"/>
                <a:gd name="connsiteX102" fmla="*/ 9615 w 10000"/>
                <a:gd name="connsiteY102" fmla="*/ 4841 h 10000"/>
                <a:gd name="connsiteX103" fmla="*/ 9808 w 10000"/>
                <a:gd name="connsiteY103" fmla="*/ 4603 h 10000"/>
                <a:gd name="connsiteX104" fmla="*/ 9808 w 10000"/>
                <a:gd name="connsiteY104" fmla="*/ 4286 h 10000"/>
                <a:gd name="connsiteX105" fmla="*/ 9808 w 10000"/>
                <a:gd name="connsiteY105" fmla="*/ 4048 h 10000"/>
                <a:gd name="connsiteX106" fmla="*/ 9808 w 10000"/>
                <a:gd name="connsiteY106" fmla="*/ 3810 h 10000"/>
                <a:gd name="connsiteX107" fmla="*/ 9808 w 10000"/>
                <a:gd name="connsiteY107" fmla="*/ 3571 h 10000"/>
                <a:gd name="connsiteX108" fmla="*/ 10000 w 10000"/>
                <a:gd name="connsiteY108" fmla="*/ 3333 h 10000"/>
                <a:gd name="connsiteX109" fmla="*/ 10000 w 10000"/>
                <a:gd name="connsiteY109" fmla="*/ 2937 h 10000"/>
                <a:gd name="connsiteX110" fmla="*/ 9808 w 10000"/>
                <a:gd name="connsiteY110"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115 w 10000"/>
                <a:gd name="connsiteY20" fmla="*/ 1270 h 10000"/>
                <a:gd name="connsiteX21" fmla="*/ 2308 w 10000"/>
                <a:gd name="connsiteY21" fmla="*/ 1667 h 10000"/>
                <a:gd name="connsiteX22" fmla="*/ 2500 w 10000"/>
                <a:gd name="connsiteY22" fmla="*/ 1825 h 10000"/>
                <a:gd name="connsiteX23" fmla="*/ 2115 w 10000"/>
                <a:gd name="connsiteY23" fmla="*/ 2143 h 10000"/>
                <a:gd name="connsiteX24" fmla="*/ 1923 w 10000"/>
                <a:gd name="connsiteY24" fmla="*/ 2460 h 10000"/>
                <a:gd name="connsiteX25" fmla="*/ 2500 w 10000"/>
                <a:gd name="connsiteY25" fmla="*/ 2778 h 10000"/>
                <a:gd name="connsiteX26" fmla="*/ 3077 w 10000"/>
                <a:gd name="connsiteY26" fmla="*/ 2937 h 10000"/>
                <a:gd name="connsiteX27" fmla="*/ 3654 w 10000"/>
                <a:gd name="connsiteY27" fmla="*/ 3175 h 10000"/>
                <a:gd name="connsiteX28" fmla="*/ 4423 w 10000"/>
                <a:gd name="connsiteY28" fmla="*/ 3413 h 10000"/>
                <a:gd name="connsiteX29" fmla="*/ 5385 w 10000"/>
                <a:gd name="connsiteY29" fmla="*/ 3730 h 10000"/>
                <a:gd name="connsiteX30" fmla="*/ 5769 w 10000"/>
                <a:gd name="connsiteY30" fmla="*/ 3968 h 10000"/>
                <a:gd name="connsiteX31" fmla="*/ 5192 w 10000"/>
                <a:gd name="connsiteY31" fmla="*/ 4127 h 10000"/>
                <a:gd name="connsiteX32" fmla="*/ 2885 w 10000"/>
                <a:gd name="connsiteY32" fmla="*/ 5238 h 10000"/>
                <a:gd name="connsiteX33" fmla="*/ 2500 w 10000"/>
                <a:gd name="connsiteY33" fmla="*/ 5397 h 10000"/>
                <a:gd name="connsiteX34" fmla="*/ 1538 w 10000"/>
                <a:gd name="connsiteY34" fmla="*/ 5317 h 10000"/>
                <a:gd name="connsiteX35" fmla="*/ 577 w 10000"/>
                <a:gd name="connsiteY35" fmla="*/ 5556 h 10000"/>
                <a:gd name="connsiteX36" fmla="*/ 0 w 10000"/>
                <a:gd name="connsiteY36" fmla="*/ 5952 h 10000"/>
                <a:gd name="connsiteX37" fmla="*/ 2885 w 10000"/>
                <a:gd name="connsiteY37" fmla="*/ 10000 h 10000"/>
                <a:gd name="connsiteX38" fmla="*/ 6731 w 10000"/>
                <a:gd name="connsiteY38" fmla="*/ 9683 h 10000"/>
                <a:gd name="connsiteX39" fmla="*/ 6731 w 10000"/>
                <a:gd name="connsiteY39" fmla="*/ 9286 h 10000"/>
                <a:gd name="connsiteX40" fmla="*/ 6538 w 10000"/>
                <a:gd name="connsiteY40" fmla="*/ 9127 h 10000"/>
                <a:gd name="connsiteX41" fmla="*/ 6538 w 10000"/>
                <a:gd name="connsiteY41" fmla="*/ 9127 h 10000"/>
                <a:gd name="connsiteX42" fmla="*/ 6346 w 10000"/>
                <a:gd name="connsiteY42" fmla="*/ 9286 h 10000"/>
                <a:gd name="connsiteX43" fmla="*/ 5962 w 10000"/>
                <a:gd name="connsiteY43" fmla="*/ 9286 h 10000"/>
                <a:gd name="connsiteX44" fmla="*/ 5769 w 10000"/>
                <a:gd name="connsiteY44" fmla="*/ 9206 h 10000"/>
                <a:gd name="connsiteX45" fmla="*/ 5962 w 10000"/>
                <a:gd name="connsiteY45" fmla="*/ 9048 h 10000"/>
                <a:gd name="connsiteX46" fmla="*/ 5962 w 10000"/>
                <a:gd name="connsiteY46" fmla="*/ 8968 h 10000"/>
                <a:gd name="connsiteX47" fmla="*/ 6154 w 10000"/>
                <a:gd name="connsiteY47" fmla="*/ 8810 h 10000"/>
                <a:gd name="connsiteX48" fmla="*/ 6154 w 10000"/>
                <a:gd name="connsiteY48" fmla="*/ 8571 h 10000"/>
                <a:gd name="connsiteX49" fmla="*/ 5577 w 10000"/>
                <a:gd name="connsiteY49" fmla="*/ 8571 h 10000"/>
                <a:gd name="connsiteX50" fmla="*/ 5000 w 10000"/>
                <a:gd name="connsiteY50" fmla="*/ 8492 h 10000"/>
                <a:gd name="connsiteX51" fmla="*/ 4615 w 10000"/>
                <a:gd name="connsiteY51" fmla="*/ 8254 h 10000"/>
                <a:gd name="connsiteX52" fmla="*/ 4231 w 10000"/>
                <a:gd name="connsiteY52" fmla="*/ 8016 h 10000"/>
                <a:gd name="connsiteX53" fmla="*/ 3846 w 10000"/>
                <a:gd name="connsiteY53" fmla="*/ 7857 h 10000"/>
                <a:gd name="connsiteX54" fmla="*/ 3654 w 10000"/>
                <a:gd name="connsiteY54" fmla="*/ 7778 h 10000"/>
                <a:gd name="connsiteX55" fmla="*/ 3462 w 10000"/>
                <a:gd name="connsiteY55" fmla="*/ 7460 h 10000"/>
                <a:gd name="connsiteX56" fmla="*/ 3269 w 10000"/>
                <a:gd name="connsiteY56" fmla="*/ 7222 h 10000"/>
                <a:gd name="connsiteX57" fmla="*/ 2692 w 10000"/>
                <a:gd name="connsiteY57" fmla="*/ 6984 h 10000"/>
                <a:gd name="connsiteX58" fmla="*/ 2308 w 10000"/>
                <a:gd name="connsiteY58" fmla="*/ 6905 h 10000"/>
                <a:gd name="connsiteX59" fmla="*/ 1923 w 10000"/>
                <a:gd name="connsiteY59" fmla="*/ 6746 h 10000"/>
                <a:gd name="connsiteX60" fmla="*/ 1731 w 10000"/>
                <a:gd name="connsiteY60" fmla="*/ 6349 h 10000"/>
                <a:gd name="connsiteX61" fmla="*/ 1346 w 10000"/>
                <a:gd name="connsiteY61" fmla="*/ 6190 h 10000"/>
                <a:gd name="connsiteX62" fmla="*/ 1538 w 10000"/>
                <a:gd name="connsiteY62" fmla="*/ 5952 h 10000"/>
                <a:gd name="connsiteX63" fmla="*/ 1923 w 10000"/>
                <a:gd name="connsiteY63" fmla="*/ 5635 h 10000"/>
                <a:gd name="connsiteX64" fmla="*/ 1923 w 10000"/>
                <a:gd name="connsiteY64" fmla="*/ 5794 h 10000"/>
                <a:gd name="connsiteX65" fmla="*/ 1731 w 10000"/>
                <a:gd name="connsiteY65" fmla="*/ 6032 h 10000"/>
                <a:gd name="connsiteX66" fmla="*/ 2115 w 10000"/>
                <a:gd name="connsiteY66" fmla="*/ 6587 h 10000"/>
                <a:gd name="connsiteX67" fmla="*/ 2692 w 10000"/>
                <a:gd name="connsiteY67" fmla="*/ 6746 h 10000"/>
                <a:gd name="connsiteX68" fmla="*/ 3077 w 10000"/>
                <a:gd name="connsiteY68" fmla="*/ 6825 h 10000"/>
                <a:gd name="connsiteX69" fmla="*/ 3654 w 10000"/>
                <a:gd name="connsiteY69" fmla="*/ 6905 h 10000"/>
                <a:gd name="connsiteX70" fmla="*/ 3846 w 10000"/>
                <a:gd name="connsiteY70" fmla="*/ 7063 h 10000"/>
                <a:gd name="connsiteX71" fmla="*/ 4231 w 10000"/>
                <a:gd name="connsiteY71" fmla="*/ 7063 h 10000"/>
                <a:gd name="connsiteX72" fmla="*/ 4615 w 10000"/>
                <a:gd name="connsiteY72" fmla="*/ 7143 h 10000"/>
                <a:gd name="connsiteX73" fmla="*/ 4808 w 10000"/>
                <a:gd name="connsiteY73" fmla="*/ 7302 h 10000"/>
                <a:gd name="connsiteX74" fmla="*/ 5192 w 10000"/>
                <a:gd name="connsiteY74" fmla="*/ 7222 h 10000"/>
                <a:gd name="connsiteX75" fmla="*/ 5577 w 10000"/>
                <a:gd name="connsiteY75" fmla="*/ 7143 h 10000"/>
                <a:gd name="connsiteX76" fmla="*/ 5962 w 10000"/>
                <a:gd name="connsiteY76" fmla="*/ 7222 h 10000"/>
                <a:gd name="connsiteX77" fmla="*/ 6538 w 10000"/>
                <a:gd name="connsiteY77" fmla="*/ 7222 h 10000"/>
                <a:gd name="connsiteX78" fmla="*/ 6538 w 10000"/>
                <a:gd name="connsiteY78" fmla="*/ 7460 h 10000"/>
                <a:gd name="connsiteX79" fmla="*/ 6346 w 10000"/>
                <a:gd name="connsiteY79" fmla="*/ 7857 h 10000"/>
                <a:gd name="connsiteX80" fmla="*/ 6538 w 10000"/>
                <a:gd name="connsiteY80" fmla="*/ 8016 h 10000"/>
                <a:gd name="connsiteX81" fmla="*/ 7115 w 10000"/>
                <a:gd name="connsiteY81" fmla="*/ 7857 h 10000"/>
                <a:gd name="connsiteX82" fmla="*/ 7308 w 10000"/>
                <a:gd name="connsiteY82" fmla="*/ 7698 h 10000"/>
                <a:gd name="connsiteX83" fmla="*/ 7308 w 10000"/>
                <a:gd name="connsiteY83" fmla="*/ 7540 h 10000"/>
                <a:gd name="connsiteX84" fmla="*/ 7692 w 10000"/>
                <a:gd name="connsiteY84" fmla="*/ 7460 h 10000"/>
                <a:gd name="connsiteX85" fmla="*/ 7692 w 10000"/>
                <a:gd name="connsiteY85" fmla="*/ 7302 h 10000"/>
                <a:gd name="connsiteX86" fmla="*/ 7885 w 10000"/>
                <a:gd name="connsiteY86" fmla="*/ 7143 h 10000"/>
                <a:gd name="connsiteX87" fmla="*/ 8077 w 10000"/>
                <a:gd name="connsiteY87" fmla="*/ 6905 h 10000"/>
                <a:gd name="connsiteX88" fmla="*/ 7692 w 10000"/>
                <a:gd name="connsiteY88" fmla="*/ 6667 h 10000"/>
                <a:gd name="connsiteX89" fmla="*/ 8077 w 10000"/>
                <a:gd name="connsiteY89" fmla="*/ 6587 h 10000"/>
                <a:gd name="connsiteX90" fmla="*/ 8269 w 10000"/>
                <a:gd name="connsiteY90" fmla="*/ 6429 h 10000"/>
                <a:gd name="connsiteX91" fmla="*/ 8462 w 10000"/>
                <a:gd name="connsiteY91" fmla="*/ 6349 h 10000"/>
                <a:gd name="connsiteX92" fmla="*/ 8846 w 10000"/>
                <a:gd name="connsiteY92" fmla="*/ 6349 h 10000"/>
                <a:gd name="connsiteX93" fmla="*/ 8846 w 10000"/>
                <a:gd name="connsiteY93" fmla="*/ 6270 h 10000"/>
                <a:gd name="connsiteX94" fmla="*/ 8654 w 10000"/>
                <a:gd name="connsiteY94" fmla="*/ 6190 h 10000"/>
                <a:gd name="connsiteX95" fmla="*/ 8846 w 10000"/>
                <a:gd name="connsiteY95" fmla="*/ 5952 h 10000"/>
                <a:gd name="connsiteX96" fmla="*/ 8654 w 10000"/>
                <a:gd name="connsiteY96" fmla="*/ 5794 h 10000"/>
                <a:gd name="connsiteX97" fmla="*/ 8654 w 10000"/>
                <a:gd name="connsiteY97" fmla="*/ 5714 h 10000"/>
                <a:gd name="connsiteX98" fmla="*/ 9038 w 10000"/>
                <a:gd name="connsiteY98" fmla="*/ 5714 h 10000"/>
                <a:gd name="connsiteX99" fmla="*/ 9231 w 10000"/>
                <a:gd name="connsiteY99" fmla="*/ 5476 h 10000"/>
                <a:gd name="connsiteX100" fmla="*/ 9808 w 10000"/>
                <a:gd name="connsiteY100" fmla="*/ 5159 h 10000"/>
                <a:gd name="connsiteX101" fmla="*/ 9615 w 10000"/>
                <a:gd name="connsiteY101" fmla="*/ 4841 h 10000"/>
                <a:gd name="connsiteX102" fmla="*/ 9808 w 10000"/>
                <a:gd name="connsiteY102" fmla="*/ 4603 h 10000"/>
                <a:gd name="connsiteX103" fmla="*/ 9808 w 10000"/>
                <a:gd name="connsiteY103" fmla="*/ 4286 h 10000"/>
                <a:gd name="connsiteX104" fmla="*/ 9808 w 10000"/>
                <a:gd name="connsiteY104" fmla="*/ 4048 h 10000"/>
                <a:gd name="connsiteX105" fmla="*/ 9808 w 10000"/>
                <a:gd name="connsiteY105" fmla="*/ 3810 h 10000"/>
                <a:gd name="connsiteX106" fmla="*/ 9808 w 10000"/>
                <a:gd name="connsiteY106" fmla="*/ 3571 h 10000"/>
                <a:gd name="connsiteX107" fmla="*/ 10000 w 10000"/>
                <a:gd name="connsiteY107" fmla="*/ 3333 h 10000"/>
                <a:gd name="connsiteX108" fmla="*/ 10000 w 10000"/>
                <a:gd name="connsiteY108" fmla="*/ 2937 h 10000"/>
                <a:gd name="connsiteX109" fmla="*/ 9808 w 10000"/>
                <a:gd name="connsiteY109"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115 w 10000"/>
                <a:gd name="connsiteY20" fmla="*/ 1270 h 10000"/>
                <a:gd name="connsiteX21" fmla="*/ 2308 w 10000"/>
                <a:gd name="connsiteY21" fmla="*/ 1667 h 10000"/>
                <a:gd name="connsiteX22" fmla="*/ 2500 w 10000"/>
                <a:gd name="connsiteY22" fmla="*/ 1825 h 10000"/>
                <a:gd name="connsiteX23" fmla="*/ 2115 w 10000"/>
                <a:gd name="connsiteY23" fmla="*/ 2143 h 10000"/>
                <a:gd name="connsiteX24" fmla="*/ 1923 w 10000"/>
                <a:gd name="connsiteY24" fmla="*/ 2460 h 10000"/>
                <a:gd name="connsiteX25" fmla="*/ 2500 w 10000"/>
                <a:gd name="connsiteY25" fmla="*/ 2778 h 10000"/>
                <a:gd name="connsiteX26" fmla="*/ 3077 w 10000"/>
                <a:gd name="connsiteY26" fmla="*/ 2937 h 10000"/>
                <a:gd name="connsiteX27" fmla="*/ 3654 w 10000"/>
                <a:gd name="connsiteY27" fmla="*/ 3175 h 10000"/>
                <a:gd name="connsiteX28" fmla="*/ 4423 w 10000"/>
                <a:gd name="connsiteY28" fmla="*/ 3413 h 10000"/>
                <a:gd name="connsiteX29" fmla="*/ 5385 w 10000"/>
                <a:gd name="connsiteY29" fmla="*/ 3730 h 10000"/>
                <a:gd name="connsiteX30" fmla="*/ 5769 w 10000"/>
                <a:gd name="connsiteY30" fmla="*/ 3968 h 10000"/>
                <a:gd name="connsiteX31" fmla="*/ 2885 w 10000"/>
                <a:gd name="connsiteY31" fmla="*/ 5238 h 10000"/>
                <a:gd name="connsiteX32" fmla="*/ 2500 w 10000"/>
                <a:gd name="connsiteY32" fmla="*/ 5397 h 10000"/>
                <a:gd name="connsiteX33" fmla="*/ 1538 w 10000"/>
                <a:gd name="connsiteY33" fmla="*/ 5317 h 10000"/>
                <a:gd name="connsiteX34" fmla="*/ 577 w 10000"/>
                <a:gd name="connsiteY34" fmla="*/ 5556 h 10000"/>
                <a:gd name="connsiteX35" fmla="*/ 0 w 10000"/>
                <a:gd name="connsiteY35" fmla="*/ 5952 h 10000"/>
                <a:gd name="connsiteX36" fmla="*/ 2885 w 10000"/>
                <a:gd name="connsiteY36" fmla="*/ 10000 h 10000"/>
                <a:gd name="connsiteX37" fmla="*/ 6731 w 10000"/>
                <a:gd name="connsiteY37" fmla="*/ 9683 h 10000"/>
                <a:gd name="connsiteX38" fmla="*/ 6731 w 10000"/>
                <a:gd name="connsiteY38" fmla="*/ 9286 h 10000"/>
                <a:gd name="connsiteX39" fmla="*/ 6538 w 10000"/>
                <a:gd name="connsiteY39" fmla="*/ 9127 h 10000"/>
                <a:gd name="connsiteX40" fmla="*/ 6538 w 10000"/>
                <a:gd name="connsiteY40" fmla="*/ 9127 h 10000"/>
                <a:gd name="connsiteX41" fmla="*/ 6346 w 10000"/>
                <a:gd name="connsiteY41" fmla="*/ 9286 h 10000"/>
                <a:gd name="connsiteX42" fmla="*/ 5962 w 10000"/>
                <a:gd name="connsiteY42" fmla="*/ 9286 h 10000"/>
                <a:gd name="connsiteX43" fmla="*/ 5769 w 10000"/>
                <a:gd name="connsiteY43" fmla="*/ 9206 h 10000"/>
                <a:gd name="connsiteX44" fmla="*/ 5962 w 10000"/>
                <a:gd name="connsiteY44" fmla="*/ 9048 h 10000"/>
                <a:gd name="connsiteX45" fmla="*/ 5962 w 10000"/>
                <a:gd name="connsiteY45" fmla="*/ 8968 h 10000"/>
                <a:gd name="connsiteX46" fmla="*/ 6154 w 10000"/>
                <a:gd name="connsiteY46" fmla="*/ 8810 h 10000"/>
                <a:gd name="connsiteX47" fmla="*/ 6154 w 10000"/>
                <a:gd name="connsiteY47" fmla="*/ 8571 h 10000"/>
                <a:gd name="connsiteX48" fmla="*/ 5577 w 10000"/>
                <a:gd name="connsiteY48" fmla="*/ 8571 h 10000"/>
                <a:gd name="connsiteX49" fmla="*/ 5000 w 10000"/>
                <a:gd name="connsiteY49" fmla="*/ 8492 h 10000"/>
                <a:gd name="connsiteX50" fmla="*/ 4615 w 10000"/>
                <a:gd name="connsiteY50" fmla="*/ 8254 h 10000"/>
                <a:gd name="connsiteX51" fmla="*/ 4231 w 10000"/>
                <a:gd name="connsiteY51" fmla="*/ 8016 h 10000"/>
                <a:gd name="connsiteX52" fmla="*/ 3846 w 10000"/>
                <a:gd name="connsiteY52" fmla="*/ 7857 h 10000"/>
                <a:gd name="connsiteX53" fmla="*/ 3654 w 10000"/>
                <a:gd name="connsiteY53" fmla="*/ 7778 h 10000"/>
                <a:gd name="connsiteX54" fmla="*/ 3462 w 10000"/>
                <a:gd name="connsiteY54" fmla="*/ 7460 h 10000"/>
                <a:gd name="connsiteX55" fmla="*/ 3269 w 10000"/>
                <a:gd name="connsiteY55" fmla="*/ 7222 h 10000"/>
                <a:gd name="connsiteX56" fmla="*/ 2692 w 10000"/>
                <a:gd name="connsiteY56" fmla="*/ 6984 h 10000"/>
                <a:gd name="connsiteX57" fmla="*/ 2308 w 10000"/>
                <a:gd name="connsiteY57" fmla="*/ 6905 h 10000"/>
                <a:gd name="connsiteX58" fmla="*/ 1923 w 10000"/>
                <a:gd name="connsiteY58" fmla="*/ 6746 h 10000"/>
                <a:gd name="connsiteX59" fmla="*/ 1731 w 10000"/>
                <a:gd name="connsiteY59" fmla="*/ 6349 h 10000"/>
                <a:gd name="connsiteX60" fmla="*/ 1346 w 10000"/>
                <a:gd name="connsiteY60" fmla="*/ 6190 h 10000"/>
                <a:gd name="connsiteX61" fmla="*/ 1538 w 10000"/>
                <a:gd name="connsiteY61" fmla="*/ 5952 h 10000"/>
                <a:gd name="connsiteX62" fmla="*/ 1923 w 10000"/>
                <a:gd name="connsiteY62" fmla="*/ 5635 h 10000"/>
                <a:gd name="connsiteX63" fmla="*/ 1923 w 10000"/>
                <a:gd name="connsiteY63" fmla="*/ 5794 h 10000"/>
                <a:gd name="connsiteX64" fmla="*/ 1731 w 10000"/>
                <a:gd name="connsiteY64" fmla="*/ 6032 h 10000"/>
                <a:gd name="connsiteX65" fmla="*/ 2115 w 10000"/>
                <a:gd name="connsiteY65" fmla="*/ 6587 h 10000"/>
                <a:gd name="connsiteX66" fmla="*/ 2692 w 10000"/>
                <a:gd name="connsiteY66" fmla="*/ 6746 h 10000"/>
                <a:gd name="connsiteX67" fmla="*/ 3077 w 10000"/>
                <a:gd name="connsiteY67" fmla="*/ 6825 h 10000"/>
                <a:gd name="connsiteX68" fmla="*/ 3654 w 10000"/>
                <a:gd name="connsiteY68" fmla="*/ 6905 h 10000"/>
                <a:gd name="connsiteX69" fmla="*/ 3846 w 10000"/>
                <a:gd name="connsiteY69" fmla="*/ 7063 h 10000"/>
                <a:gd name="connsiteX70" fmla="*/ 4231 w 10000"/>
                <a:gd name="connsiteY70" fmla="*/ 7063 h 10000"/>
                <a:gd name="connsiteX71" fmla="*/ 4615 w 10000"/>
                <a:gd name="connsiteY71" fmla="*/ 7143 h 10000"/>
                <a:gd name="connsiteX72" fmla="*/ 4808 w 10000"/>
                <a:gd name="connsiteY72" fmla="*/ 7302 h 10000"/>
                <a:gd name="connsiteX73" fmla="*/ 5192 w 10000"/>
                <a:gd name="connsiteY73" fmla="*/ 7222 h 10000"/>
                <a:gd name="connsiteX74" fmla="*/ 5577 w 10000"/>
                <a:gd name="connsiteY74" fmla="*/ 7143 h 10000"/>
                <a:gd name="connsiteX75" fmla="*/ 5962 w 10000"/>
                <a:gd name="connsiteY75" fmla="*/ 7222 h 10000"/>
                <a:gd name="connsiteX76" fmla="*/ 6538 w 10000"/>
                <a:gd name="connsiteY76" fmla="*/ 7222 h 10000"/>
                <a:gd name="connsiteX77" fmla="*/ 6538 w 10000"/>
                <a:gd name="connsiteY77" fmla="*/ 7460 h 10000"/>
                <a:gd name="connsiteX78" fmla="*/ 6346 w 10000"/>
                <a:gd name="connsiteY78" fmla="*/ 7857 h 10000"/>
                <a:gd name="connsiteX79" fmla="*/ 6538 w 10000"/>
                <a:gd name="connsiteY79" fmla="*/ 8016 h 10000"/>
                <a:gd name="connsiteX80" fmla="*/ 7115 w 10000"/>
                <a:gd name="connsiteY80" fmla="*/ 7857 h 10000"/>
                <a:gd name="connsiteX81" fmla="*/ 7308 w 10000"/>
                <a:gd name="connsiteY81" fmla="*/ 7698 h 10000"/>
                <a:gd name="connsiteX82" fmla="*/ 7308 w 10000"/>
                <a:gd name="connsiteY82" fmla="*/ 7540 h 10000"/>
                <a:gd name="connsiteX83" fmla="*/ 7692 w 10000"/>
                <a:gd name="connsiteY83" fmla="*/ 7460 h 10000"/>
                <a:gd name="connsiteX84" fmla="*/ 7692 w 10000"/>
                <a:gd name="connsiteY84" fmla="*/ 7302 h 10000"/>
                <a:gd name="connsiteX85" fmla="*/ 7885 w 10000"/>
                <a:gd name="connsiteY85" fmla="*/ 7143 h 10000"/>
                <a:gd name="connsiteX86" fmla="*/ 8077 w 10000"/>
                <a:gd name="connsiteY86" fmla="*/ 6905 h 10000"/>
                <a:gd name="connsiteX87" fmla="*/ 7692 w 10000"/>
                <a:gd name="connsiteY87" fmla="*/ 6667 h 10000"/>
                <a:gd name="connsiteX88" fmla="*/ 8077 w 10000"/>
                <a:gd name="connsiteY88" fmla="*/ 6587 h 10000"/>
                <a:gd name="connsiteX89" fmla="*/ 8269 w 10000"/>
                <a:gd name="connsiteY89" fmla="*/ 6429 h 10000"/>
                <a:gd name="connsiteX90" fmla="*/ 8462 w 10000"/>
                <a:gd name="connsiteY90" fmla="*/ 6349 h 10000"/>
                <a:gd name="connsiteX91" fmla="*/ 8846 w 10000"/>
                <a:gd name="connsiteY91" fmla="*/ 6349 h 10000"/>
                <a:gd name="connsiteX92" fmla="*/ 8846 w 10000"/>
                <a:gd name="connsiteY92" fmla="*/ 6270 h 10000"/>
                <a:gd name="connsiteX93" fmla="*/ 8654 w 10000"/>
                <a:gd name="connsiteY93" fmla="*/ 6190 h 10000"/>
                <a:gd name="connsiteX94" fmla="*/ 8846 w 10000"/>
                <a:gd name="connsiteY94" fmla="*/ 5952 h 10000"/>
                <a:gd name="connsiteX95" fmla="*/ 8654 w 10000"/>
                <a:gd name="connsiteY95" fmla="*/ 5794 h 10000"/>
                <a:gd name="connsiteX96" fmla="*/ 8654 w 10000"/>
                <a:gd name="connsiteY96" fmla="*/ 5714 h 10000"/>
                <a:gd name="connsiteX97" fmla="*/ 9038 w 10000"/>
                <a:gd name="connsiteY97" fmla="*/ 5714 h 10000"/>
                <a:gd name="connsiteX98" fmla="*/ 9231 w 10000"/>
                <a:gd name="connsiteY98" fmla="*/ 5476 h 10000"/>
                <a:gd name="connsiteX99" fmla="*/ 9808 w 10000"/>
                <a:gd name="connsiteY99" fmla="*/ 5159 h 10000"/>
                <a:gd name="connsiteX100" fmla="*/ 9615 w 10000"/>
                <a:gd name="connsiteY100" fmla="*/ 4841 h 10000"/>
                <a:gd name="connsiteX101" fmla="*/ 9808 w 10000"/>
                <a:gd name="connsiteY101" fmla="*/ 4603 h 10000"/>
                <a:gd name="connsiteX102" fmla="*/ 9808 w 10000"/>
                <a:gd name="connsiteY102" fmla="*/ 4286 h 10000"/>
                <a:gd name="connsiteX103" fmla="*/ 9808 w 10000"/>
                <a:gd name="connsiteY103" fmla="*/ 4048 h 10000"/>
                <a:gd name="connsiteX104" fmla="*/ 9808 w 10000"/>
                <a:gd name="connsiteY104" fmla="*/ 3810 h 10000"/>
                <a:gd name="connsiteX105" fmla="*/ 9808 w 10000"/>
                <a:gd name="connsiteY105" fmla="*/ 3571 h 10000"/>
                <a:gd name="connsiteX106" fmla="*/ 10000 w 10000"/>
                <a:gd name="connsiteY106" fmla="*/ 3333 h 10000"/>
                <a:gd name="connsiteX107" fmla="*/ 10000 w 10000"/>
                <a:gd name="connsiteY107" fmla="*/ 2937 h 10000"/>
                <a:gd name="connsiteX108" fmla="*/ 9808 w 10000"/>
                <a:gd name="connsiteY108"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115 w 10000"/>
                <a:gd name="connsiteY20" fmla="*/ 1270 h 10000"/>
                <a:gd name="connsiteX21" fmla="*/ 2308 w 10000"/>
                <a:gd name="connsiteY21" fmla="*/ 1667 h 10000"/>
                <a:gd name="connsiteX22" fmla="*/ 2500 w 10000"/>
                <a:gd name="connsiteY22" fmla="*/ 1825 h 10000"/>
                <a:gd name="connsiteX23" fmla="*/ 2115 w 10000"/>
                <a:gd name="connsiteY23" fmla="*/ 2143 h 10000"/>
                <a:gd name="connsiteX24" fmla="*/ 1923 w 10000"/>
                <a:gd name="connsiteY24" fmla="*/ 2460 h 10000"/>
                <a:gd name="connsiteX25" fmla="*/ 2500 w 10000"/>
                <a:gd name="connsiteY25" fmla="*/ 2778 h 10000"/>
                <a:gd name="connsiteX26" fmla="*/ 3077 w 10000"/>
                <a:gd name="connsiteY26" fmla="*/ 2937 h 10000"/>
                <a:gd name="connsiteX27" fmla="*/ 3654 w 10000"/>
                <a:gd name="connsiteY27" fmla="*/ 3175 h 10000"/>
                <a:gd name="connsiteX28" fmla="*/ 4423 w 10000"/>
                <a:gd name="connsiteY28" fmla="*/ 3413 h 10000"/>
                <a:gd name="connsiteX29" fmla="*/ 5385 w 10000"/>
                <a:gd name="connsiteY29" fmla="*/ 3730 h 10000"/>
                <a:gd name="connsiteX30" fmla="*/ 2885 w 10000"/>
                <a:gd name="connsiteY30" fmla="*/ 5238 h 10000"/>
                <a:gd name="connsiteX31" fmla="*/ 2500 w 10000"/>
                <a:gd name="connsiteY31" fmla="*/ 5397 h 10000"/>
                <a:gd name="connsiteX32" fmla="*/ 1538 w 10000"/>
                <a:gd name="connsiteY32" fmla="*/ 5317 h 10000"/>
                <a:gd name="connsiteX33" fmla="*/ 577 w 10000"/>
                <a:gd name="connsiteY33" fmla="*/ 5556 h 10000"/>
                <a:gd name="connsiteX34" fmla="*/ 0 w 10000"/>
                <a:gd name="connsiteY34" fmla="*/ 5952 h 10000"/>
                <a:gd name="connsiteX35" fmla="*/ 2885 w 10000"/>
                <a:gd name="connsiteY35" fmla="*/ 10000 h 10000"/>
                <a:gd name="connsiteX36" fmla="*/ 6731 w 10000"/>
                <a:gd name="connsiteY36" fmla="*/ 9683 h 10000"/>
                <a:gd name="connsiteX37" fmla="*/ 6731 w 10000"/>
                <a:gd name="connsiteY37" fmla="*/ 9286 h 10000"/>
                <a:gd name="connsiteX38" fmla="*/ 6538 w 10000"/>
                <a:gd name="connsiteY38" fmla="*/ 9127 h 10000"/>
                <a:gd name="connsiteX39" fmla="*/ 6538 w 10000"/>
                <a:gd name="connsiteY39" fmla="*/ 9127 h 10000"/>
                <a:gd name="connsiteX40" fmla="*/ 6346 w 10000"/>
                <a:gd name="connsiteY40" fmla="*/ 9286 h 10000"/>
                <a:gd name="connsiteX41" fmla="*/ 5962 w 10000"/>
                <a:gd name="connsiteY41" fmla="*/ 9286 h 10000"/>
                <a:gd name="connsiteX42" fmla="*/ 5769 w 10000"/>
                <a:gd name="connsiteY42" fmla="*/ 9206 h 10000"/>
                <a:gd name="connsiteX43" fmla="*/ 5962 w 10000"/>
                <a:gd name="connsiteY43" fmla="*/ 9048 h 10000"/>
                <a:gd name="connsiteX44" fmla="*/ 5962 w 10000"/>
                <a:gd name="connsiteY44" fmla="*/ 8968 h 10000"/>
                <a:gd name="connsiteX45" fmla="*/ 6154 w 10000"/>
                <a:gd name="connsiteY45" fmla="*/ 8810 h 10000"/>
                <a:gd name="connsiteX46" fmla="*/ 6154 w 10000"/>
                <a:gd name="connsiteY46" fmla="*/ 8571 h 10000"/>
                <a:gd name="connsiteX47" fmla="*/ 5577 w 10000"/>
                <a:gd name="connsiteY47" fmla="*/ 8571 h 10000"/>
                <a:gd name="connsiteX48" fmla="*/ 5000 w 10000"/>
                <a:gd name="connsiteY48" fmla="*/ 8492 h 10000"/>
                <a:gd name="connsiteX49" fmla="*/ 4615 w 10000"/>
                <a:gd name="connsiteY49" fmla="*/ 8254 h 10000"/>
                <a:gd name="connsiteX50" fmla="*/ 4231 w 10000"/>
                <a:gd name="connsiteY50" fmla="*/ 8016 h 10000"/>
                <a:gd name="connsiteX51" fmla="*/ 3846 w 10000"/>
                <a:gd name="connsiteY51" fmla="*/ 7857 h 10000"/>
                <a:gd name="connsiteX52" fmla="*/ 3654 w 10000"/>
                <a:gd name="connsiteY52" fmla="*/ 7778 h 10000"/>
                <a:gd name="connsiteX53" fmla="*/ 3462 w 10000"/>
                <a:gd name="connsiteY53" fmla="*/ 7460 h 10000"/>
                <a:gd name="connsiteX54" fmla="*/ 3269 w 10000"/>
                <a:gd name="connsiteY54" fmla="*/ 7222 h 10000"/>
                <a:gd name="connsiteX55" fmla="*/ 2692 w 10000"/>
                <a:gd name="connsiteY55" fmla="*/ 6984 h 10000"/>
                <a:gd name="connsiteX56" fmla="*/ 2308 w 10000"/>
                <a:gd name="connsiteY56" fmla="*/ 6905 h 10000"/>
                <a:gd name="connsiteX57" fmla="*/ 1923 w 10000"/>
                <a:gd name="connsiteY57" fmla="*/ 6746 h 10000"/>
                <a:gd name="connsiteX58" fmla="*/ 1731 w 10000"/>
                <a:gd name="connsiteY58" fmla="*/ 6349 h 10000"/>
                <a:gd name="connsiteX59" fmla="*/ 1346 w 10000"/>
                <a:gd name="connsiteY59" fmla="*/ 6190 h 10000"/>
                <a:gd name="connsiteX60" fmla="*/ 1538 w 10000"/>
                <a:gd name="connsiteY60" fmla="*/ 5952 h 10000"/>
                <a:gd name="connsiteX61" fmla="*/ 1923 w 10000"/>
                <a:gd name="connsiteY61" fmla="*/ 5635 h 10000"/>
                <a:gd name="connsiteX62" fmla="*/ 1923 w 10000"/>
                <a:gd name="connsiteY62" fmla="*/ 5794 h 10000"/>
                <a:gd name="connsiteX63" fmla="*/ 1731 w 10000"/>
                <a:gd name="connsiteY63" fmla="*/ 6032 h 10000"/>
                <a:gd name="connsiteX64" fmla="*/ 2115 w 10000"/>
                <a:gd name="connsiteY64" fmla="*/ 6587 h 10000"/>
                <a:gd name="connsiteX65" fmla="*/ 2692 w 10000"/>
                <a:gd name="connsiteY65" fmla="*/ 6746 h 10000"/>
                <a:gd name="connsiteX66" fmla="*/ 3077 w 10000"/>
                <a:gd name="connsiteY66" fmla="*/ 6825 h 10000"/>
                <a:gd name="connsiteX67" fmla="*/ 3654 w 10000"/>
                <a:gd name="connsiteY67" fmla="*/ 6905 h 10000"/>
                <a:gd name="connsiteX68" fmla="*/ 3846 w 10000"/>
                <a:gd name="connsiteY68" fmla="*/ 7063 h 10000"/>
                <a:gd name="connsiteX69" fmla="*/ 4231 w 10000"/>
                <a:gd name="connsiteY69" fmla="*/ 7063 h 10000"/>
                <a:gd name="connsiteX70" fmla="*/ 4615 w 10000"/>
                <a:gd name="connsiteY70" fmla="*/ 7143 h 10000"/>
                <a:gd name="connsiteX71" fmla="*/ 4808 w 10000"/>
                <a:gd name="connsiteY71" fmla="*/ 7302 h 10000"/>
                <a:gd name="connsiteX72" fmla="*/ 5192 w 10000"/>
                <a:gd name="connsiteY72" fmla="*/ 7222 h 10000"/>
                <a:gd name="connsiteX73" fmla="*/ 5577 w 10000"/>
                <a:gd name="connsiteY73" fmla="*/ 7143 h 10000"/>
                <a:gd name="connsiteX74" fmla="*/ 5962 w 10000"/>
                <a:gd name="connsiteY74" fmla="*/ 7222 h 10000"/>
                <a:gd name="connsiteX75" fmla="*/ 6538 w 10000"/>
                <a:gd name="connsiteY75" fmla="*/ 7222 h 10000"/>
                <a:gd name="connsiteX76" fmla="*/ 6538 w 10000"/>
                <a:gd name="connsiteY76" fmla="*/ 7460 h 10000"/>
                <a:gd name="connsiteX77" fmla="*/ 6346 w 10000"/>
                <a:gd name="connsiteY77" fmla="*/ 7857 h 10000"/>
                <a:gd name="connsiteX78" fmla="*/ 6538 w 10000"/>
                <a:gd name="connsiteY78" fmla="*/ 8016 h 10000"/>
                <a:gd name="connsiteX79" fmla="*/ 7115 w 10000"/>
                <a:gd name="connsiteY79" fmla="*/ 7857 h 10000"/>
                <a:gd name="connsiteX80" fmla="*/ 7308 w 10000"/>
                <a:gd name="connsiteY80" fmla="*/ 7698 h 10000"/>
                <a:gd name="connsiteX81" fmla="*/ 7308 w 10000"/>
                <a:gd name="connsiteY81" fmla="*/ 7540 h 10000"/>
                <a:gd name="connsiteX82" fmla="*/ 7692 w 10000"/>
                <a:gd name="connsiteY82" fmla="*/ 7460 h 10000"/>
                <a:gd name="connsiteX83" fmla="*/ 7692 w 10000"/>
                <a:gd name="connsiteY83" fmla="*/ 7302 h 10000"/>
                <a:gd name="connsiteX84" fmla="*/ 7885 w 10000"/>
                <a:gd name="connsiteY84" fmla="*/ 7143 h 10000"/>
                <a:gd name="connsiteX85" fmla="*/ 8077 w 10000"/>
                <a:gd name="connsiteY85" fmla="*/ 6905 h 10000"/>
                <a:gd name="connsiteX86" fmla="*/ 7692 w 10000"/>
                <a:gd name="connsiteY86" fmla="*/ 6667 h 10000"/>
                <a:gd name="connsiteX87" fmla="*/ 8077 w 10000"/>
                <a:gd name="connsiteY87" fmla="*/ 6587 h 10000"/>
                <a:gd name="connsiteX88" fmla="*/ 8269 w 10000"/>
                <a:gd name="connsiteY88" fmla="*/ 6429 h 10000"/>
                <a:gd name="connsiteX89" fmla="*/ 8462 w 10000"/>
                <a:gd name="connsiteY89" fmla="*/ 6349 h 10000"/>
                <a:gd name="connsiteX90" fmla="*/ 8846 w 10000"/>
                <a:gd name="connsiteY90" fmla="*/ 6349 h 10000"/>
                <a:gd name="connsiteX91" fmla="*/ 8846 w 10000"/>
                <a:gd name="connsiteY91" fmla="*/ 6270 h 10000"/>
                <a:gd name="connsiteX92" fmla="*/ 8654 w 10000"/>
                <a:gd name="connsiteY92" fmla="*/ 6190 h 10000"/>
                <a:gd name="connsiteX93" fmla="*/ 8846 w 10000"/>
                <a:gd name="connsiteY93" fmla="*/ 5952 h 10000"/>
                <a:gd name="connsiteX94" fmla="*/ 8654 w 10000"/>
                <a:gd name="connsiteY94" fmla="*/ 5794 h 10000"/>
                <a:gd name="connsiteX95" fmla="*/ 8654 w 10000"/>
                <a:gd name="connsiteY95" fmla="*/ 5714 h 10000"/>
                <a:gd name="connsiteX96" fmla="*/ 9038 w 10000"/>
                <a:gd name="connsiteY96" fmla="*/ 5714 h 10000"/>
                <a:gd name="connsiteX97" fmla="*/ 9231 w 10000"/>
                <a:gd name="connsiteY97" fmla="*/ 5476 h 10000"/>
                <a:gd name="connsiteX98" fmla="*/ 9808 w 10000"/>
                <a:gd name="connsiteY98" fmla="*/ 5159 h 10000"/>
                <a:gd name="connsiteX99" fmla="*/ 9615 w 10000"/>
                <a:gd name="connsiteY99" fmla="*/ 4841 h 10000"/>
                <a:gd name="connsiteX100" fmla="*/ 9808 w 10000"/>
                <a:gd name="connsiteY100" fmla="*/ 4603 h 10000"/>
                <a:gd name="connsiteX101" fmla="*/ 9808 w 10000"/>
                <a:gd name="connsiteY101" fmla="*/ 4286 h 10000"/>
                <a:gd name="connsiteX102" fmla="*/ 9808 w 10000"/>
                <a:gd name="connsiteY102" fmla="*/ 4048 h 10000"/>
                <a:gd name="connsiteX103" fmla="*/ 9808 w 10000"/>
                <a:gd name="connsiteY103" fmla="*/ 3810 h 10000"/>
                <a:gd name="connsiteX104" fmla="*/ 9808 w 10000"/>
                <a:gd name="connsiteY104" fmla="*/ 3571 h 10000"/>
                <a:gd name="connsiteX105" fmla="*/ 10000 w 10000"/>
                <a:gd name="connsiteY105" fmla="*/ 3333 h 10000"/>
                <a:gd name="connsiteX106" fmla="*/ 10000 w 10000"/>
                <a:gd name="connsiteY106" fmla="*/ 2937 h 10000"/>
                <a:gd name="connsiteX107" fmla="*/ 9808 w 10000"/>
                <a:gd name="connsiteY107"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115 w 10000"/>
                <a:gd name="connsiteY20" fmla="*/ 1270 h 10000"/>
                <a:gd name="connsiteX21" fmla="*/ 2308 w 10000"/>
                <a:gd name="connsiteY21" fmla="*/ 1667 h 10000"/>
                <a:gd name="connsiteX22" fmla="*/ 2500 w 10000"/>
                <a:gd name="connsiteY22" fmla="*/ 1825 h 10000"/>
                <a:gd name="connsiteX23" fmla="*/ 2115 w 10000"/>
                <a:gd name="connsiteY23" fmla="*/ 2143 h 10000"/>
                <a:gd name="connsiteX24" fmla="*/ 1923 w 10000"/>
                <a:gd name="connsiteY24" fmla="*/ 2460 h 10000"/>
                <a:gd name="connsiteX25" fmla="*/ 2500 w 10000"/>
                <a:gd name="connsiteY25" fmla="*/ 2778 h 10000"/>
                <a:gd name="connsiteX26" fmla="*/ 3077 w 10000"/>
                <a:gd name="connsiteY26" fmla="*/ 2937 h 10000"/>
                <a:gd name="connsiteX27" fmla="*/ 3654 w 10000"/>
                <a:gd name="connsiteY27" fmla="*/ 3175 h 10000"/>
                <a:gd name="connsiteX28" fmla="*/ 4423 w 10000"/>
                <a:gd name="connsiteY28" fmla="*/ 3413 h 10000"/>
                <a:gd name="connsiteX29" fmla="*/ 2885 w 10000"/>
                <a:gd name="connsiteY29" fmla="*/ 5238 h 10000"/>
                <a:gd name="connsiteX30" fmla="*/ 2500 w 10000"/>
                <a:gd name="connsiteY30" fmla="*/ 5397 h 10000"/>
                <a:gd name="connsiteX31" fmla="*/ 1538 w 10000"/>
                <a:gd name="connsiteY31" fmla="*/ 5317 h 10000"/>
                <a:gd name="connsiteX32" fmla="*/ 577 w 10000"/>
                <a:gd name="connsiteY32" fmla="*/ 5556 h 10000"/>
                <a:gd name="connsiteX33" fmla="*/ 0 w 10000"/>
                <a:gd name="connsiteY33" fmla="*/ 5952 h 10000"/>
                <a:gd name="connsiteX34" fmla="*/ 2885 w 10000"/>
                <a:gd name="connsiteY34" fmla="*/ 10000 h 10000"/>
                <a:gd name="connsiteX35" fmla="*/ 6731 w 10000"/>
                <a:gd name="connsiteY35" fmla="*/ 9683 h 10000"/>
                <a:gd name="connsiteX36" fmla="*/ 6731 w 10000"/>
                <a:gd name="connsiteY36" fmla="*/ 9286 h 10000"/>
                <a:gd name="connsiteX37" fmla="*/ 6538 w 10000"/>
                <a:gd name="connsiteY37" fmla="*/ 9127 h 10000"/>
                <a:gd name="connsiteX38" fmla="*/ 6538 w 10000"/>
                <a:gd name="connsiteY38" fmla="*/ 9127 h 10000"/>
                <a:gd name="connsiteX39" fmla="*/ 6346 w 10000"/>
                <a:gd name="connsiteY39" fmla="*/ 9286 h 10000"/>
                <a:gd name="connsiteX40" fmla="*/ 5962 w 10000"/>
                <a:gd name="connsiteY40" fmla="*/ 9286 h 10000"/>
                <a:gd name="connsiteX41" fmla="*/ 5769 w 10000"/>
                <a:gd name="connsiteY41" fmla="*/ 9206 h 10000"/>
                <a:gd name="connsiteX42" fmla="*/ 5962 w 10000"/>
                <a:gd name="connsiteY42" fmla="*/ 9048 h 10000"/>
                <a:gd name="connsiteX43" fmla="*/ 5962 w 10000"/>
                <a:gd name="connsiteY43" fmla="*/ 8968 h 10000"/>
                <a:gd name="connsiteX44" fmla="*/ 6154 w 10000"/>
                <a:gd name="connsiteY44" fmla="*/ 8810 h 10000"/>
                <a:gd name="connsiteX45" fmla="*/ 6154 w 10000"/>
                <a:gd name="connsiteY45" fmla="*/ 8571 h 10000"/>
                <a:gd name="connsiteX46" fmla="*/ 5577 w 10000"/>
                <a:gd name="connsiteY46" fmla="*/ 8571 h 10000"/>
                <a:gd name="connsiteX47" fmla="*/ 5000 w 10000"/>
                <a:gd name="connsiteY47" fmla="*/ 8492 h 10000"/>
                <a:gd name="connsiteX48" fmla="*/ 4615 w 10000"/>
                <a:gd name="connsiteY48" fmla="*/ 8254 h 10000"/>
                <a:gd name="connsiteX49" fmla="*/ 4231 w 10000"/>
                <a:gd name="connsiteY49" fmla="*/ 8016 h 10000"/>
                <a:gd name="connsiteX50" fmla="*/ 3846 w 10000"/>
                <a:gd name="connsiteY50" fmla="*/ 7857 h 10000"/>
                <a:gd name="connsiteX51" fmla="*/ 3654 w 10000"/>
                <a:gd name="connsiteY51" fmla="*/ 7778 h 10000"/>
                <a:gd name="connsiteX52" fmla="*/ 3462 w 10000"/>
                <a:gd name="connsiteY52" fmla="*/ 7460 h 10000"/>
                <a:gd name="connsiteX53" fmla="*/ 3269 w 10000"/>
                <a:gd name="connsiteY53" fmla="*/ 7222 h 10000"/>
                <a:gd name="connsiteX54" fmla="*/ 2692 w 10000"/>
                <a:gd name="connsiteY54" fmla="*/ 6984 h 10000"/>
                <a:gd name="connsiteX55" fmla="*/ 2308 w 10000"/>
                <a:gd name="connsiteY55" fmla="*/ 6905 h 10000"/>
                <a:gd name="connsiteX56" fmla="*/ 1923 w 10000"/>
                <a:gd name="connsiteY56" fmla="*/ 6746 h 10000"/>
                <a:gd name="connsiteX57" fmla="*/ 1731 w 10000"/>
                <a:gd name="connsiteY57" fmla="*/ 6349 h 10000"/>
                <a:gd name="connsiteX58" fmla="*/ 1346 w 10000"/>
                <a:gd name="connsiteY58" fmla="*/ 6190 h 10000"/>
                <a:gd name="connsiteX59" fmla="*/ 1538 w 10000"/>
                <a:gd name="connsiteY59" fmla="*/ 5952 h 10000"/>
                <a:gd name="connsiteX60" fmla="*/ 1923 w 10000"/>
                <a:gd name="connsiteY60" fmla="*/ 5635 h 10000"/>
                <a:gd name="connsiteX61" fmla="*/ 1923 w 10000"/>
                <a:gd name="connsiteY61" fmla="*/ 5794 h 10000"/>
                <a:gd name="connsiteX62" fmla="*/ 1731 w 10000"/>
                <a:gd name="connsiteY62" fmla="*/ 6032 h 10000"/>
                <a:gd name="connsiteX63" fmla="*/ 2115 w 10000"/>
                <a:gd name="connsiteY63" fmla="*/ 6587 h 10000"/>
                <a:gd name="connsiteX64" fmla="*/ 2692 w 10000"/>
                <a:gd name="connsiteY64" fmla="*/ 6746 h 10000"/>
                <a:gd name="connsiteX65" fmla="*/ 3077 w 10000"/>
                <a:gd name="connsiteY65" fmla="*/ 6825 h 10000"/>
                <a:gd name="connsiteX66" fmla="*/ 3654 w 10000"/>
                <a:gd name="connsiteY66" fmla="*/ 6905 h 10000"/>
                <a:gd name="connsiteX67" fmla="*/ 3846 w 10000"/>
                <a:gd name="connsiteY67" fmla="*/ 7063 h 10000"/>
                <a:gd name="connsiteX68" fmla="*/ 4231 w 10000"/>
                <a:gd name="connsiteY68" fmla="*/ 7063 h 10000"/>
                <a:gd name="connsiteX69" fmla="*/ 4615 w 10000"/>
                <a:gd name="connsiteY69" fmla="*/ 7143 h 10000"/>
                <a:gd name="connsiteX70" fmla="*/ 4808 w 10000"/>
                <a:gd name="connsiteY70" fmla="*/ 7302 h 10000"/>
                <a:gd name="connsiteX71" fmla="*/ 5192 w 10000"/>
                <a:gd name="connsiteY71" fmla="*/ 7222 h 10000"/>
                <a:gd name="connsiteX72" fmla="*/ 5577 w 10000"/>
                <a:gd name="connsiteY72" fmla="*/ 7143 h 10000"/>
                <a:gd name="connsiteX73" fmla="*/ 5962 w 10000"/>
                <a:gd name="connsiteY73" fmla="*/ 7222 h 10000"/>
                <a:gd name="connsiteX74" fmla="*/ 6538 w 10000"/>
                <a:gd name="connsiteY74" fmla="*/ 7222 h 10000"/>
                <a:gd name="connsiteX75" fmla="*/ 6538 w 10000"/>
                <a:gd name="connsiteY75" fmla="*/ 7460 h 10000"/>
                <a:gd name="connsiteX76" fmla="*/ 6346 w 10000"/>
                <a:gd name="connsiteY76" fmla="*/ 7857 h 10000"/>
                <a:gd name="connsiteX77" fmla="*/ 6538 w 10000"/>
                <a:gd name="connsiteY77" fmla="*/ 8016 h 10000"/>
                <a:gd name="connsiteX78" fmla="*/ 7115 w 10000"/>
                <a:gd name="connsiteY78" fmla="*/ 7857 h 10000"/>
                <a:gd name="connsiteX79" fmla="*/ 7308 w 10000"/>
                <a:gd name="connsiteY79" fmla="*/ 7698 h 10000"/>
                <a:gd name="connsiteX80" fmla="*/ 7308 w 10000"/>
                <a:gd name="connsiteY80" fmla="*/ 7540 h 10000"/>
                <a:gd name="connsiteX81" fmla="*/ 7692 w 10000"/>
                <a:gd name="connsiteY81" fmla="*/ 7460 h 10000"/>
                <a:gd name="connsiteX82" fmla="*/ 7692 w 10000"/>
                <a:gd name="connsiteY82" fmla="*/ 7302 h 10000"/>
                <a:gd name="connsiteX83" fmla="*/ 7885 w 10000"/>
                <a:gd name="connsiteY83" fmla="*/ 7143 h 10000"/>
                <a:gd name="connsiteX84" fmla="*/ 8077 w 10000"/>
                <a:gd name="connsiteY84" fmla="*/ 6905 h 10000"/>
                <a:gd name="connsiteX85" fmla="*/ 7692 w 10000"/>
                <a:gd name="connsiteY85" fmla="*/ 6667 h 10000"/>
                <a:gd name="connsiteX86" fmla="*/ 8077 w 10000"/>
                <a:gd name="connsiteY86" fmla="*/ 6587 h 10000"/>
                <a:gd name="connsiteX87" fmla="*/ 8269 w 10000"/>
                <a:gd name="connsiteY87" fmla="*/ 6429 h 10000"/>
                <a:gd name="connsiteX88" fmla="*/ 8462 w 10000"/>
                <a:gd name="connsiteY88" fmla="*/ 6349 h 10000"/>
                <a:gd name="connsiteX89" fmla="*/ 8846 w 10000"/>
                <a:gd name="connsiteY89" fmla="*/ 6349 h 10000"/>
                <a:gd name="connsiteX90" fmla="*/ 8846 w 10000"/>
                <a:gd name="connsiteY90" fmla="*/ 6270 h 10000"/>
                <a:gd name="connsiteX91" fmla="*/ 8654 w 10000"/>
                <a:gd name="connsiteY91" fmla="*/ 6190 h 10000"/>
                <a:gd name="connsiteX92" fmla="*/ 8846 w 10000"/>
                <a:gd name="connsiteY92" fmla="*/ 5952 h 10000"/>
                <a:gd name="connsiteX93" fmla="*/ 8654 w 10000"/>
                <a:gd name="connsiteY93" fmla="*/ 5794 h 10000"/>
                <a:gd name="connsiteX94" fmla="*/ 8654 w 10000"/>
                <a:gd name="connsiteY94" fmla="*/ 5714 h 10000"/>
                <a:gd name="connsiteX95" fmla="*/ 9038 w 10000"/>
                <a:gd name="connsiteY95" fmla="*/ 5714 h 10000"/>
                <a:gd name="connsiteX96" fmla="*/ 9231 w 10000"/>
                <a:gd name="connsiteY96" fmla="*/ 5476 h 10000"/>
                <a:gd name="connsiteX97" fmla="*/ 9808 w 10000"/>
                <a:gd name="connsiteY97" fmla="*/ 5159 h 10000"/>
                <a:gd name="connsiteX98" fmla="*/ 9615 w 10000"/>
                <a:gd name="connsiteY98" fmla="*/ 4841 h 10000"/>
                <a:gd name="connsiteX99" fmla="*/ 9808 w 10000"/>
                <a:gd name="connsiteY99" fmla="*/ 4603 h 10000"/>
                <a:gd name="connsiteX100" fmla="*/ 9808 w 10000"/>
                <a:gd name="connsiteY100" fmla="*/ 4286 h 10000"/>
                <a:gd name="connsiteX101" fmla="*/ 9808 w 10000"/>
                <a:gd name="connsiteY101" fmla="*/ 4048 h 10000"/>
                <a:gd name="connsiteX102" fmla="*/ 9808 w 10000"/>
                <a:gd name="connsiteY102" fmla="*/ 3810 h 10000"/>
                <a:gd name="connsiteX103" fmla="*/ 9808 w 10000"/>
                <a:gd name="connsiteY103" fmla="*/ 3571 h 10000"/>
                <a:gd name="connsiteX104" fmla="*/ 10000 w 10000"/>
                <a:gd name="connsiteY104" fmla="*/ 3333 h 10000"/>
                <a:gd name="connsiteX105" fmla="*/ 10000 w 10000"/>
                <a:gd name="connsiteY105" fmla="*/ 2937 h 10000"/>
                <a:gd name="connsiteX106" fmla="*/ 9808 w 10000"/>
                <a:gd name="connsiteY106"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115 w 10000"/>
                <a:gd name="connsiteY20" fmla="*/ 1270 h 10000"/>
                <a:gd name="connsiteX21" fmla="*/ 2308 w 10000"/>
                <a:gd name="connsiteY21" fmla="*/ 1667 h 10000"/>
                <a:gd name="connsiteX22" fmla="*/ 2500 w 10000"/>
                <a:gd name="connsiteY22" fmla="*/ 1825 h 10000"/>
                <a:gd name="connsiteX23" fmla="*/ 2115 w 10000"/>
                <a:gd name="connsiteY23" fmla="*/ 2143 h 10000"/>
                <a:gd name="connsiteX24" fmla="*/ 1923 w 10000"/>
                <a:gd name="connsiteY24" fmla="*/ 2460 h 10000"/>
                <a:gd name="connsiteX25" fmla="*/ 2500 w 10000"/>
                <a:gd name="connsiteY25" fmla="*/ 2778 h 10000"/>
                <a:gd name="connsiteX26" fmla="*/ 3077 w 10000"/>
                <a:gd name="connsiteY26" fmla="*/ 2937 h 10000"/>
                <a:gd name="connsiteX27" fmla="*/ 3654 w 10000"/>
                <a:gd name="connsiteY27" fmla="*/ 3175 h 10000"/>
                <a:gd name="connsiteX28" fmla="*/ 2885 w 10000"/>
                <a:gd name="connsiteY28" fmla="*/ 5238 h 10000"/>
                <a:gd name="connsiteX29" fmla="*/ 2500 w 10000"/>
                <a:gd name="connsiteY29" fmla="*/ 5397 h 10000"/>
                <a:gd name="connsiteX30" fmla="*/ 1538 w 10000"/>
                <a:gd name="connsiteY30" fmla="*/ 5317 h 10000"/>
                <a:gd name="connsiteX31" fmla="*/ 577 w 10000"/>
                <a:gd name="connsiteY31" fmla="*/ 5556 h 10000"/>
                <a:gd name="connsiteX32" fmla="*/ 0 w 10000"/>
                <a:gd name="connsiteY32" fmla="*/ 5952 h 10000"/>
                <a:gd name="connsiteX33" fmla="*/ 2885 w 10000"/>
                <a:gd name="connsiteY33" fmla="*/ 10000 h 10000"/>
                <a:gd name="connsiteX34" fmla="*/ 6731 w 10000"/>
                <a:gd name="connsiteY34" fmla="*/ 9683 h 10000"/>
                <a:gd name="connsiteX35" fmla="*/ 6731 w 10000"/>
                <a:gd name="connsiteY35" fmla="*/ 9286 h 10000"/>
                <a:gd name="connsiteX36" fmla="*/ 6538 w 10000"/>
                <a:gd name="connsiteY36" fmla="*/ 9127 h 10000"/>
                <a:gd name="connsiteX37" fmla="*/ 6538 w 10000"/>
                <a:gd name="connsiteY37" fmla="*/ 9127 h 10000"/>
                <a:gd name="connsiteX38" fmla="*/ 6346 w 10000"/>
                <a:gd name="connsiteY38" fmla="*/ 9286 h 10000"/>
                <a:gd name="connsiteX39" fmla="*/ 5962 w 10000"/>
                <a:gd name="connsiteY39" fmla="*/ 9286 h 10000"/>
                <a:gd name="connsiteX40" fmla="*/ 5769 w 10000"/>
                <a:gd name="connsiteY40" fmla="*/ 9206 h 10000"/>
                <a:gd name="connsiteX41" fmla="*/ 5962 w 10000"/>
                <a:gd name="connsiteY41" fmla="*/ 9048 h 10000"/>
                <a:gd name="connsiteX42" fmla="*/ 5962 w 10000"/>
                <a:gd name="connsiteY42" fmla="*/ 8968 h 10000"/>
                <a:gd name="connsiteX43" fmla="*/ 6154 w 10000"/>
                <a:gd name="connsiteY43" fmla="*/ 8810 h 10000"/>
                <a:gd name="connsiteX44" fmla="*/ 6154 w 10000"/>
                <a:gd name="connsiteY44" fmla="*/ 8571 h 10000"/>
                <a:gd name="connsiteX45" fmla="*/ 5577 w 10000"/>
                <a:gd name="connsiteY45" fmla="*/ 8571 h 10000"/>
                <a:gd name="connsiteX46" fmla="*/ 5000 w 10000"/>
                <a:gd name="connsiteY46" fmla="*/ 8492 h 10000"/>
                <a:gd name="connsiteX47" fmla="*/ 4615 w 10000"/>
                <a:gd name="connsiteY47" fmla="*/ 8254 h 10000"/>
                <a:gd name="connsiteX48" fmla="*/ 4231 w 10000"/>
                <a:gd name="connsiteY48" fmla="*/ 8016 h 10000"/>
                <a:gd name="connsiteX49" fmla="*/ 3846 w 10000"/>
                <a:gd name="connsiteY49" fmla="*/ 7857 h 10000"/>
                <a:gd name="connsiteX50" fmla="*/ 3654 w 10000"/>
                <a:gd name="connsiteY50" fmla="*/ 7778 h 10000"/>
                <a:gd name="connsiteX51" fmla="*/ 3462 w 10000"/>
                <a:gd name="connsiteY51" fmla="*/ 7460 h 10000"/>
                <a:gd name="connsiteX52" fmla="*/ 3269 w 10000"/>
                <a:gd name="connsiteY52" fmla="*/ 7222 h 10000"/>
                <a:gd name="connsiteX53" fmla="*/ 2692 w 10000"/>
                <a:gd name="connsiteY53" fmla="*/ 6984 h 10000"/>
                <a:gd name="connsiteX54" fmla="*/ 2308 w 10000"/>
                <a:gd name="connsiteY54" fmla="*/ 6905 h 10000"/>
                <a:gd name="connsiteX55" fmla="*/ 1923 w 10000"/>
                <a:gd name="connsiteY55" fmla="*/ 6746 h 10000"/>
                <a:gd name="connsiteX56" fmla="*/ 1731 w 10000"/>
                <a:gd name="connsiteY56" fmla="*/ 6349 h 10000"/>
                <a:gd name="connsiteX57" fmla="*/ 1346 w 10000"/>
                <a:gd name="connsiteY57" fmla="*/ 6190 h 10000"/>
                <a:gd name="connsiteX58" fmla="*/ 1538 w 10000"/>
                <a:gd name="connsiteY58" fmla="*/ 5952 h 10000"/>
                <a:gd name="connsiteX59" fmla="*/ 1923 w 10000"/>
                <a:gd name="connsiteY59" fmla="*/ 5635 h 10000"/>
                <a:gd name="connsiteX60" fmla="*/ 1923 w 10000"/>
                <a:gd name="connsiteY60" fmla="*/ 5794 h 10000"/>
                <a:gd name="connsiteX61" fmla="*/ 1731 w 10000"/>
                <a:gd name="connsiteY61" fmla="*/ 6032 h 10000"/>
                <a:gd name="connsiteX62" fmla="*/ 2115 w 10000"/>
                <a:gd name="connsiteY62" fmla="*/ 6587 h 10000"/>
                <a:gd name="connsiteX63" fmla="*/ 2692 w 10000"/>
                <a:gd name="connsiteY63" fmla="*/ 6746 h 10000"/>
                <a:gd name="connsiteX64" fmla="*/ 3077 w 10000"/>
                <a:gd name="connsiteY64" fmla="*/ 6825 h 10000"/>
                <a:gd name="connsiteX65" fmla="*/ 3654 w 10000"/>
                <a:gd name="connsiteY65" fmla="*/ 6905 h 10000"/>
                <a:gd name="connsiteX66" fmla="*/ 3846 w 10000"/>
                <a:gd name="connsiteY66" fmla="*/ 7063 h 10000"/>
                <a:gd name="connsiteX67" fmla="*/ 4231 w 10000"/>
                <a:gd name="connsiteY67" fmla="*/ 7063 h 10000"/>
                <a:gd name="connsiteX68" fmla="*/ 4615 w 10000"/>
                <a:gd name="connsiteY68" fmla="*/ 7143 h 10000"/>
                <a:gd name="connsiteX69" fmla="*/ 4808 w 10000"/>
                <a:gd name="connsiteY69" fmla="*/ 7302 h 10000"/>
                <a:gd name="connsiteX70" fmla="*/ 5192 w 10000"/>
                <a:gd name="connsiteY70" fmla="*/ 7222 h 10000"/>
                <a:gd name="connsiteX71" fmla="*/ 5577 w 10000"/>
                <a:gd name="connsiteY71" fmla="*/ 7143 h 10000"/>
                <a:gd name="connsiteX72" fmla="*/ 5962 w 10000"/>
                <a:gd name="connsiteY72" fmla="*/ 7222 h 10000"/>
                <a:gd name="connsiteX73" fmla="*/ 6538 w 10000"/>
                <a:gd name="connsiteY73" fmla="*/ 7222 h 10000"/>
                <a:gd name="connsiteX74" fmla="*/ 6538 w 10000"/>
                <a:gd name="connsiteY74" fmla="*/ 7460 h 10000"/>
                <a:gd name="connsiteX75" fmla="*/ 6346 w 10000"/>
                <a:gd name="connsiteY75" fmla="*/ 7857 h 10000"/>
                <a:gd name="connsiteX76" fmla="*/ 6538 w 10000"/>
                <a:gd name="connsiteY76" fmla="*/ 8016 h 10000"/>
                <a:gd name="connsiteX77" fmla="*/ 7115 w 10000"/>
                <a:gd name="connsiteY77" fmla="*/ 7857 h 10000"/>
                <a:gd name="connsiteX78" fmla="*/ 7308 w 10000"/>
                <a:gd name="connsiteY78" fmla="*/ 7698 h 10000"/>
                <a:gd name="connsiteX79" fmla="*/ 7308 w 10000"/>
                <a:gd name="connsiteY79" fmla="*/ 7540 h 10000"/>
                <a:gd name="connsiteX80" fmla="*/ 7692 w 10000"/>
                <a:gd name="connsiteY80" fmla="*/ 7460 h 10000"/>
                <a:gd name="connsiteX81" fmla="*/ 7692 w 10000"/>
                <a:gd name="connsiteY81" fmla="*/ 7302 h 10000"/>
                <a:gd name="connsiteX82" fmla="*/ 7885 w 10000"/>
                <a:gd name="connsiteY82" fmla="*/ 7143 h 10000"/>
                <a:gd name="connsiteX83" fmla="*/ 8077 w 10000"/>
                <a:gd name="connsiteY83" fmla="*/ 6905 h 10000"/>
                <a:gd name="connsiteX84" fmla="*/ 7692 w 10000"/>
                <a:gd name="connsiteY84" fmla="*/ 6667 h 10000"/>
                <a:gd name="connsiteX85" fmla="*/ 8077 w 10000"/>
                <a:gd name="connsiteY85" fmla="*/ 6587 h 10000"/>
                <a:gd name="connsiteX86" fmla="*/ 8269 w 10000"/>
                <a:gd name="connsiteY86" fmla="*/ 6429 h 10000"/>
                <a:gd name="connsiteX87" fmla="*/ 8462 w 10000"/>
                <a:gd name="connsiteY87" fmla="*/ 6349 h 10000"/>
                <a:gd name="connsiteX88" fmla="*/ 8846 w 10000"/>
                <a:gd name="connsiteY88" fmla="*/ 6349 h 10000"/>
                <a:gd name="connsiteX89" fmla="*/ 8846 w 10000"/>
                <a:gd name="connsiteY89" fmla="*/ 6270 h 10000"/>
                <a:gd name="connsiteX90" fmla="*/ 8654 w 10000"/>
                <a:gd name="connsiteY90" fmla="*/ 6190 h 10000"/>
                <a:gd name="connsiteX91" fmla="*/ 8846 w 10000"/>
                <a:gd name="connsiteY91" fmla="*/ 5952 h 10000"/>
                <a:gd name="connsiteX92" fmla="*/ 8654 w 10000"/>
                <a:gd name="connsiteY92" fmla="*/ 5794 h 10000"/>
                <a:gd name="connsiteX93" fmla="*/ 8654 w 10000"/>
                <a:gd name="connsiteY93" fmla="*/ 5714 h 10000"/>
                <a:gd name="connsiteX94" fmla="*/ 9038 w 10000"/>
                <a:gd name="connsiteY94" fmla="*/ 5714 h 10000"/>
                <a:gd name="connsiteX95" fmla="*/ 9231 w 10000"/>
                <a:gd name="connsiteY95" fmla="*/ 5476 h 10000"/>
                <a:gd name="connsiteX96" fmla="*/ 9808 w 10000"/>
                <a:gd name="connsiteY96" fmla="*/ 5159 h 10000"/>
                <a:gd name="connsiteX97" fmla="*/ 9615 w 10000"/>
                <a:gd name="connsiteY97" fmla="*/ 4841 h 10000"/>
                <a:gd name="connsiteX98" fmla="*/ 9808 w 10000"/>
                <a:gd name="connsiteY98" fmla="*/ 4603 h 10000"/>
                <a:gd name="connsiteX99" fmla="*/ 9808 w 10000"/>
                <a:gd name="connsiteY99" fmla="*/ 4286 h 10000"/>
                <a:gd name="connsiteX100" fmla="*/ 9808 w 10000"/>
                <a:gd name="connsiteY100" fmla="*/ 4048 h 10000"/>
                <a:gd name="connsiteX101" fmla="*/ 9808 w 10000"/>
                <a:gd name="connsiteY101" fmla="*/ 3810 h 10000"/>
                <a:gd name="connsiteX102" fmla="*/ 9808 w 10000"/>
                <a:gd name="connsiteY102" fmla="*/ 3571 h 10000"/>
                <a:gd name="connsiteX103" fmla="*/ 10000 w 10000"/>
                <a:gd name="connsiteY103" fmla="*/ 3333 h 10000"/>
                <a:gd name="connsiteX104" fmla="*/ 10000 w 10000"/>
                <a:gd name="connsiteY104" fmla="*/ 2937 h 10000"/>
                <a:gd name="connsiteX105" fmla="*/ 9808 w 10000"/>
                <a:gd name="connsiteY105"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115 w 10000"/>
                <a:gd name="connsiteY20" fmla="*/ 1270 h 10000"/>
                <a:gd name="connsiteX21" fmla="*/ 2308 w 10000"/>
                <a:gd name="connsiteY21" fmla="*/ 1667 h 10000"/>
                <a:gd name="connsiteX22" fmla="*/ 2500 w 10000"/>
                <a:gd name="connsiteY22" fmla="*/ 1825 h 10000"/>
                <a:gd name="connsiteX23" fmla="*/ 2115 w 10000"/>
                <a:gd name="connsiteY23" fmla="*/ 2143 h 10000"/>
                <a:gd name="connsiteX24" fmla="*/ 1923 w 10000"/>
                <a:gd name="connsiteY24" fmla="*/ 2460 h 10000"/>
                <a:gd name="connsiteX25" fmla="*/ 2500 w 10000"/>
                <a:gd name="connsiteY25" fmla="*/ 2778 h 10000"/>
                <a:gd name="connsiteX26" fmla="*/ 3077 w 10000"/>
                <a:gd name="connsiteY26" fmla="*/ 2937 h 10000"/>
                <a:gd name="connsiteX27" fmla="*/ 2885 w 10000"/>
                <a:gd name="connsiteY27" fmla="*/ 5238 h 10000"/>
                <a:gd name="connsiteX28" fmla="*/ 2500 w 10000"/>
                <a:gd name="connsiteY28" fmla="*/ 5397 h 10000"/>
                <a:gd name="connsiteX29" fmla="*/ 1538 w 10000"/>
                <a:gd name="connsiteY29" fmla="*/ 5317 h 10000"/>
                <a:gd name="connsiteX30" fmla="*/ 577 w 10000"/>
                <a:gd name="connsiteY30" fmla="*/ 5556 h 10000"/>
                <a:gd name="connsiteX31" fmla="*/ 0 w 10000"/>
                <a:gd name="connsiteY31" fmla="*/ 5952 h 10000"/>
                <a:gd name="connsiteX32" fmla="*/ 2885 w 10000"/>
                <a:gd name="connsiteY32" fmla="*/ 10000 h 10000"/>
                <a:gd name="connsiteX33" fmla="*/ 6731 w 10000"/>
                <a:gd name="connsiteY33" fmla="*/ 9683 h 10000"/>
                <a:gd name="connsiteX34" fmla="*/ 6731 w 10000"/>
                <a:gd name="connsiteY34" fmla="*/ 9286 h 10000"/>
                <a:gd name="connsiteX35" fmla="*/ 6538 w 10000"/>
                <a:gd name="connsiteY35" fmla="*/ 9127 h 10000"/>
                <a:gd name="connsiteX36" fmla="*/ 6538 w 10000"/>
                <a:gd name="connsiteY36" fmla="*/ 9127 h 10000"/>
                <a:gd name="connsiteX37" fmla="*/ 6346 w 10000"/>
                <a:gd name="connsiteY37" fmla="*/ 9286 h 10000"/>
                <a:gd name="connsiteX38" fmla="*/ 5962 w 10000"/>
                <a:gd name="connsiteY38" fmla="*/ 9286 h 10000"/>
                <a:gd name="connsiteX39" fmla="*/ 5769 w 10000"/>
                <a:gd name="connsiteY39" fmla="*/ 9206 h 10000"/>
                <a:gd name="connsiteX40" fmla="*/ 5962 w 10000"/>
                <a:gd name="connsiteY40" fmla="*/ 9048 h 10000"/>
                <a:gd name="connsiteX41" fmla="*/ 5962 w 10000"/>
                <a:gd name="connsiteY41" fmla="*/ 8968 h 10000"/>
                <a:gd name="connsiteX42" fmla="*/ 6154 w 10000"/>
                <a:gd name="connsiteY42" fmla="*/ 8810 h 10000"/>
                <a:gd name="connsiteX43" fmla="*/ 6154 w 10000"/>
                <a:gd name="connsiteY43" fmla="*/ 8571 h 10000"/>
                <a:gd name="connsiteX44" fmla="*/ 5577 w 10000"/>
                <a:gd name="connsiteY44" fmla="*/ 8571 h 10000"/>
                <a:gd name="connsiteX45" fmla="*/ 5000 w 10000"/>
                <a:gd name="connsiteY45" fmla="*/ 8492 h 10000"/>
                <a:gd name="connsiteX46" fmla="*/ 4615 w 10000"/>
                <a:gd name="connsiteY46" fmla="*/ 8254 h 10000"/>
                <a:gd name="connsiteX47" fmla="*/ 4231 w 10000"/>
                <a:gd name="connsiteY47" fmla="*/ 8016 h 10000"/>
                <a:gd name="connsiteX48" fmla="*/ 3846 w 10000"/>
                <a:gd name="connsiteY48" fmla="*/ 7857 h 10000"/>
                <a:gd name="connsiteX49" fmla="*/ 3654 w 10000"/>
                <a:gd name="connsiteY49" fmla="*/ 7778 h 10000"/>
                <a:gd name="connsiteX50" fmla="*/ 3462 w 10000"/>
                <a:gd name="connsiteY50" fmla="*/ 7460 h 10000"/>
                <a:gd name="connsiteX51" fmla="*/ 3269 w 10000"/>
                <a:gd name="connsiteY51" fmla="*/ 7222 h 10000"/>
                <a:gd name="connsiteX52" fmla="*/ 2692 w 10000"/>
                <a:gd name="connsiteY52" fmla="*/ 6984 h 10000"/>
                <a:gd name="connsiteX53" fmla="*/ 2308 w 10000"/>
                <a:gd name="connsiteY53" fmla="*/ 6905 h 10000"/>
                <a:gd name="connsiteX54" fmla="*/ 1923 w 10000"/>
                <a:gd name="connsiteY54" fmla="*/ 6746 h 10000"/>
                <a:gd name="connsiteX55" fmla="*/ 1731 w 10000"/>
                <a:gd name="connsiteY55" fmla="*/ 6349 h 10000"/>
                <a:gd name="connsiteX56" fmla="*/ 1346 w 10000"/>
                <a:gd name="connsiteY56" fmla="*/ 6190 h 10000"/>
                <a:gd name="connsiteX57" fmla="*/ 1538 w 10000"/>
                <a:gd name="connsiteY57" fmla="*/ 5952 h 10000"/>
                <a:gd name="connsiteX58" fmla="*/ 1923 w 10000"/>
                <a:gd name="connsiteY58" fmla="*/ 5635 h 10000"/>
                <a:gd name="connsiteX59" fmla="*/ 1923 w 10000"/>
                <a:gd name="connsiteY59" fmla="*/ 5794 h 10000"/>
                <a:gd name="connsiteX60" fmla="*/ 1731 w 10000"/>
                <a:gd name="connsiteY60" fmla="*/ 6032 h 10000"/>
                <a:gd name="connsiteX61" fmla="*/ 2115 w 10000"/>
                <a:gd name="connsiteY61" fmla="*/ 6587 h 10000"/>
                <a:gd name="connsiteX62" fmla="*/ 2692 w 10000"/>
                <a:gd name="connsiteY62" fmla="*/ 6746 h 10000"/>
                <a:gd name="connsiteX63" fmla="*/ 3077 w 10000"/>
                <a:gd name="connsiteY63" fmla="*/ 6825 h 10000"/>
                <a:gd name="connsiteX64" fmla="*/ 3654 w 10000"/>
                <a:gd name="connsiteY64" fmla="*/ 6905 h 10000"/>
                <a:gd name="connsiteX65" fmla="*/ 3846 w 10000"/>
                <a:gd name="connsiteY65" fmla="*/ 7063 h 10000"/>
                <a:gd name="connsiteX66" fmla="*/ 4231 w 10000"/>
                <a:gd name="connsiteY66" fmla="*/ 7063 h 10000"/>
                <a:gd name="connsiteX67" fmla="*/ 4615 w 10000"/>
                <a:gd name="connsiteY67" fmla="*/ 7143 h 10000"/>
                <a:gd name="connsiteX68" fmla="*/ 4808 w 10000"/>
                <a:gd name="connsiteY68" fmla="*/ 7302 h 10000"/>
                <a:gd name="connsiteX69" fmla="*/ 5192 w 10000"/>
                <a:gd name="connsiteY69" fmla="*/ 7222 h 10000"/>
                <a:gd name="connsiteX70" fmla="*/ 5577 w 10000"/>
                <a:gd name="connsiteY70" fmla="*/ 7143 h 10000"/>
                <a:gd name="connsiteX71" fmla="*/ 5962 w 10000"/>
                <a:gd name="connsiteY71" fmla="*/ 7222 h 10000"/>
                <a:gd name="connsiteX72" fmla="*/ 6538 w 10000"/>
                <a:gd name="connsiteY72" fmla="*/ 7222 h 10000"/>
                <a:gd name="connsiteX73" fmla="*/ 6538 w 10000"/>
                <a:gd name="connsiteY73" fmla="*/ 7460 h 10000"/>
                <a:gd name="connsiteX74" fmla="*/ 6346 w 10000"/>
                <a:gd name="connsiteY74" fmla="*/ 7857 h 10000"/>
                <a:gd name="connsiteX75" fmla="*/ 6538 w 10000"/>
                <a:gd name="connsiteY75" fmla="*/ 8016 h 10000"/>
                <a:gd name="connsiteX76" fmla="*/ 7115 w 10000"/>
                <a:gd name="connsiteY76" fmla="*/ 7857 h 10000"/>
                <a:gd name="connsiteX77" fmla="*/ 7308 w 10000"/>
                <a:gd name="connsiteY77" fmla="*/ 7698 h 10000"/>
                <a:gd name="connsiteX78" fmla="*/ 7308 w 10000"/>
                <a:gd name="connsiteY78" fmla="*/ 7540 h 10000"/>
                <a:gd name="connsiteX79" fmla="*/ 7692 w 10000"/>
                <a:gd name="connsiteY79" fmla="*/ 7460 h 10000"/>
                <a:gd name="connsiteX80" fmla="*/ 7692 w 10000"/>
                <a:gd name="connsiteY80" fmla="*/ 7302 h 10000"/>
                <a:gd name="connsiteX81" fmla="*/ 7885 w 10000"/>
                <a:gd name="connsiteY81" fmla="*/ 7143 h 10000"/>
                <a:gd name="connsiteX82" fmla="*/ 8077 w 10000"/>
                <a:gd name="connsiteY82" fmla="*/ 6905 h 10000"/>
                <a:gd name="connsiteX83" fmla="*/ 7692 w 10000"/>
                <a:gd name="connsiteY83" fmla="*/ 6667 h 10000"/>
                <a:gd name="connsiteX84" fmla="*/ 8077 w 10000"/>
                <a:gd name="connsiteY84" fmla="*/ 6587 h 10000"/>
                <a:gd name="connsiteX85" fmla="*/ 8269 w 10000"/>
                <a:gd name="connsiteY85" fmla="*/ 6429 h 10000"/>
                <a:gd name="connsiteX86" fmla="*/ 8462 w 10000"/>
                <a:gd name="connsiteY86" fmla="*/ 6349 h 10000"/>
                <a:gd name="connsiteX87" fmla="*/ 8846 w 10000"/>
                <a:gd name="connsiteY87" fmla="*/ 6349 h 10000"/>
                <a:gd name="connsiteX88" fmla="*/ 8846 w 10000"/>
                <a:gd name="connsiteY88" fmla="*/ 6270 h 10000"/>
                <a:gd name="connsiteX89" fmla="*/ 8654 w 10000"/>
                <a:gd name="connsiteY89" fmla="*/ 6190 h 10000"/>
                <a:gd name="connsiteX90" fmla="*/ 8846 w 10000"/>
                <a:gd name="connsiteY90" fmla="*/ 5952 h 10000"/>
                <a:gd name="connsiteX91" fmla="*/ 8654 w 10000"/>
                <a:gd name="connsiteY91" fmla="*/ 5794 h 10000"/>
                <a:gd name="connsiteX92" fmla="*/ 8654 w 10000"/>
                <a:gd name="connsiteY92" fmla="*/ 5714 h 10000"/>
                <a:gd name="connsiteX93" fmla="*/ 9038 w 10000"/>
                <a:gd name="connsiteY93" fmla="*/ 5714 h 10000"/>
                <a:gd name="connsiteX94" fmla="*/ 9231 w 10000"/>
                <a:gd name="connsiteY94" fmla="*/ 5476 h 10000"/>
                <a:gd name="connsiteX95" fmla="*/ 9808 w 10000"/>
                <a:gd name="connsiteY95" fmla="*/ 5159 h 10000"/>
                <a:gd name="connsiteX96" fmla="*/ 9615 w 10000"/>
                <a:gd name="connsiteY96" fmla="*/ 4841 h 10000"/>
                <a:gd name="connsiteX97" fmla="*/ 9808 w 10000"/>
                <a:gd name="connsiteY97" fmla="*/ 4603 h 10000"/>
                <a:gd name="connsiteX98" fmla="*/ 9808 w 10000"/>
                <a:gd name="connsiteY98" fmla="*/ 4286 h 10000"/>
                <a:gd name="connsiteX99" fmla="*/ 9808 w 10000"/>
                <a:gd name="connsiteY99" fmla="*/ 4048 h 10000"/>
                <a:gd name="connsiteX100" fmla="*/ 9808 w 10000"/>
                <a:gd name="connsiteY100" fmla="*/ 3810 h 10000"/>
                <a:gd name="connsiteX101" fmla="*/ 9808 w 10000"/>
                <a:gd name="connsiteY101" fmla="*/ 3571 h 10000"/>
                <a:gd name="connsiteX102" fmla="*/ 10000 w 10000"/>
                <a:gd name="connsiteY102" fmla="*/ 3333 h 10000"/>
                <a:gd name="connsiteX103" fmla="*/ 10000 w 10000"/>
                <a:gd name="connsiteY103" fmla="*/ 2937 h 10000"/>
                <a:gd name="connsiteX104" fmla="*/ 9808 w 10000"/>
                <a:gd name="connsiteY104"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115 w 10000"/>
                <a:gd name="connsiteY20" fmla="*/ 1270 h 10000"/>
                <a:gd name="connsiteX21" fmla="*/ 2308 w 10000"/>
                <a:gd name="connsiteY21" fmla="*/ 1667 h 10000"/>
                <a:gd name="connsiteX22" fmla="*/ 2500 w 10000"/>
                <a:gd name="connsiteY22" fmla="*/ 1825 h 10000"/>
                <a:gd name="connsiteX23" fmla="*/ 2115 w 10000"/>
                <a:gd name="connsiteY23" fmla="*/ 2143 h 10000"/>
                <a:gd name="connsiteX24" fmla="*/ 1923 w 10000"/>
                <a:gd name="connsiteY24" fmla="*/ 2460 h 10000"/>
                <a:gd name="connsiteX25" fmla="*/ 2500 w 10000"/>
                <a:gd name="connsiteY25" fmla="*/ 2778 h 10000"/>
                <a:gd name="connsiteX26" fmla="*/ 2885 w 10000"/>
                <a:gd name="connsiteY26" fmla="*/ 5238 h 10000"/>
                <a:gd name="connsiteX27" fmla="*/ 2500 w 10000"/>
                <a:gd name="connsiteY27" fmla="*/ 5397 h 10000"/>
                <a:gd name="connsiteX28" fmla="*/ 1538 w 10000"/>
                <a:gd name="connsiteY28" fmla="*/ 5317 h 10000"/>
                <a:gd name="connsiteX29" fmla="*/ 577 w 10000"/>
                <a:gd name="connsiteY29" fmla="*/ 5556 h 10000"/>
                <a:gd name="connsiteX30" fmla="*/ 0 w 10000"/>
                <a:gd name="connsiteY30" fmla="*/ 5952 h 10000"/>
                <a:gd name="connsiteX31" fmla="*/ 2885 w 10000"/>
                <a:gd name="connsiteY31" fmla="*/ 10000 h 10000"/>
                <a:gd name="connsiteX32" fmla="*/ 6731 w 10000"/>
                <a:gd name="connsiteY32" fmla="*/ 9683 h 10000"/>
                <a:gd name="connsiteX33" fmla="*/ 6731 w 10000"/>
                <a:gd name="connsiteY33" fmla="*/ 9286 h 10000"/>
                <a:gd name="connsiteX34" fmla="*/ 6538 w 10000"/>
                <a:gd name="connsiteY34" fmla="*/ 9127 h 10000"/>
                <a:gd name="connsiteX35" fmla="*/ 6538 w 10000"/>
                <a:gd name="connsiteY35" fmla="*/ 9127 h 10000"/>
                <a:gd name="connsiteX36" fmla="*/ 6346 w 10000"/>
                <a:gd name="connsiteY36" fmla="*/ 9286 h 10000"/>
                <a:gd name="connsiteX37" fmla="*/ 5962 w 10000"/>
                <a:gd name="connsiteY37" fmla="*/ 9286 h 10000"/>
                <a:gd name="connsiteX38" fmla="*/ 5769 w 10000"/>
                <a:gd name="connsiteY38" fmla="*/ 9206 h 10000"/>
                <a:gd name="connsiteX39" fmla="*/ 5962 w 10000"/>
                <a:gd name="connsiteY39" fmla="*/ 9048 h 10000"/>
                <a:gd name="connsiteX40" fmla="*/ 5962 w 10000"/>
                <a:gd name="connsiteY40" fmla="*/ 8968 h 10000"/>
                <a:gd name="connsiteX41" fmla="*/ 6154 w 10000"/>
                <a:gd name="connsiteY41" fmla="*/ 8810 h 10000"/>
                <a:gd name="connsiteX42" fmla="*/ 6154 w 10000"/>
                <a:gd name="connsiteY42" fmla="*/ 8571 h 10000"/>
                <a:gd name="connsiteX43" fmla="*/ 5577 w 10000"/>
                <a:gd name="connsiteY43" fmla="*/ 8571 h 10000"/>
                <a:gd name="connsiteX44" fmla="*/ 5000 w 10000"/>
                <a:gd name="connsiteY44" fmla="*/ 8492 h 10000"/>
                <a:gd name="connsiteX45" fmla="*/ 4615 w 10000"/>
                <a:gd name="connsiteY45" fmla="*/ 8254 h 10000"/>
                <a:gd name="connsiteX46" fmla="*/ 4231 w 10000"/>
                <a:gd name="connsiteY46" fmla="*/ 8016 h 10000"/>
                <a:gd name="connsiteX47" fmla="*/ 3846 w 10000"/>
                <a:gd name="connsiteY47" fmla="*/ 7857 h 10000"/>
                <a:gd name="connsiteX48" fmla="*/ 3654 w 10000"/>
                <a:gd name="connsiteY48" fmla="*/ 7778 h 10000"/>
                <a:gd name="connsiteX49" fmla="*/ 3462 w 10000"/>
                <a:gd name="connsiteY49" fmla="*/ 7460 h 10000"/>
                <a:gd name="connsiteX50" fmla="*/ 3269 w 10000"/>
                <a:gd name="connsiteY50" fmla="*/ 7222 h 10000"/>
                <a:gd name="connsiteX51" fmla="*/ 2692 w 10000"/>
                <a:gd name="connsiteY51" fmla="*/ 6984 h 10000"/>
                <a:gd name="connsiteX52" fmla="*/ 2308 w 10000"/>
                <a:gd name="connsiteY52" fmla="*/ 6905 h 10000"/>
                <a:gd name="connsiteX53" fmla="*/ 1923 w 10000"/>
                <a:gd name="connsiteY53" fmla="*/ 6746 h 10000"/>
                <a:gd name="connsiteX54" fmla="*/ 1731 w 10000"/>
                <a:gd name="connsiteY54" fmla="*/ 6349 h 10000"/>
                <a:gd name="connsiteX55" fmla="*/ 1346 w 10000"/>
                <a:gd name="connsiteY55" fmla="*/ 6190 h 10000"/>
                <a:gd name="connsiteX56" fmla="*/ 1538 w 10000"/>
                <a:gd name="connsiteY56" fmla="*/ 5952 h 10000"/>
                <a:gd name="connsiteX57" fmla="*/ 1923 w 10000"/>
                <a:gd name="connsiteY57" fmla="*/ 5635 h 10000"/>
                <a:gd name="connsiteX58" fmla="*/ 1923 w 10000"/>
                <a:gd name="connsiteY58" fmla="*/ 5794 h 10000"/>
                <a:gd name="connsiteX59" fmla="*/ 1731 w 10000"/>
                <a:gd name="connsiteY59" fmla="*/ 6032 h 10000"/>
                <a:gd name="connsiteX60" fmla="*/ 2115 w 10000"/>
                <a:gd name="connsiteY60" fmla="*/ 6587 h 10000"/>
                <a:gd name="connsiteX61" fmla="*/ 2692 w 10000"/>
                <a:gd name="connsiteY61" fmla="*/ 6746 h 10000"/>
                <a:gd name="connsiteX62" fmla="*/ 3077 w 10000"/>
                <a:gd name="connsiteY62" fmla="*/ 6825 h 10000"/>
                <a:gd name="connsiteX63" fmla="*/ 3654 w 10000"/>
                <a:gd name="connsiteY63" fmla="*/ 6905 h 10000"/>
                <a:gd name="connsiteX64" fmla="*/ 3846 w 10000"/>
                <a:gd name="connsiteY64" fmla="*/ 7063 h 10000"/>
                <a:gd name="connsiteX65" fmla="*/ 4231 w 10000"/>
                <a:gd name="connsiteY65" fmla="*/ 7063 h 10000"/>
                <a:gd name="connsiteX66" fmla="*/ 4615 w 10000"/>
                <a:gd name="connsiteY66" fmla="*/ 7143 h 10000"/>
                <a:gd name="connsiteX67" fmla="*/ 4808 w 10000"/>
                <a:gd name="connsiteY67" fmla="*/ 7302 h 10000"/>
                <a:gd name="connsiteX68" fmla="*/ 5192 w 10000"/>
                <a:gd name="connsiteY68" fmla="*/ 7222 h 10000"/>
                <a:gd name="connsiteX69" fmla="*/ 5577 w 10000"/>
                <a:gd name="connsiteY69" fmla="*/ 7143 h 10000"/>
                <a:gd name="connsiteX70" fmla="*/ 5962 w 10000"/>
                <a:gd name="connsiteY70" fmla="*/ 7222 h 10000"/>
                <a:gd name="connsiteX71" fmla="*/ 6538 w 10000"/>
                <a:gd name="connsiteY71" fmla="*/ 7222 h 10000"/>
                <a:gd name="connsiteX72" fmla="*/ 6538 w 10000"/>
                <a:gd name="connsiteY72" fmla="*/ 7460 h 10000"/>
                <a:gd name="connsiteX73" fmla="*/ 6346 w 10000"/>
                <a:gd name="connsiteY73" fmla="*/ 7857 h 10000"/>
                <a:gd name="connsiteX74" fmla="*/ 6538 w 10000"/>
                <a:gd name="connsiteY74" fmla="*/ 8016 h 10000"/>
                <a:gd name="connsiteX75" fmla="*/ 7115 w 10000"/>
                <a:gd name="connsiteY75" fmla="*/ 7857 h 10000"/>
                <a:gd name="connsiteX76" fmla="*/ 7308 w 10000"/>
                <a:gd name="connsiteY76" fmla="*/ 7698 h 10000"/>
                <a:gd name="connsiteX77" fmla="*/ 7308 w 10000"/>
                <a:gd name="connsiteY77" fmla="*/ 7540 h 10000"/>
                <a:gd name="connsiteX78" fmla="*/ 7692 w 10000"/>
                <a:gd name="connsiteY78" fmla="*/ 7460 h 10000"/>
                <a:gd name="connsiteX79" fmla="*/ 7692 w 10000"/>
                <a:gd name="connsiteY79" fmla="*/ 7302 h 10000"/>
                <a:gd name="connsiteX80" fmla="*/ 7885 w 10000"/>
                <a:gd name="connsiteY80" fmla="*/ 7143 h 10000"/>
                <a:gd name="connsiteX81" fmla="*/ 8077 w 10000"/>
                <a:gd name="connsiteY81" fmla="*/ 6905 h 10000"/>
                <a:gd name="connsiteX82" fmla="*/ 7692 w 10000"/>
                <a:gd name="connsiteY82" fmla="*/ 6667 h 10000"/>
                <a:gd name="connsiteX83" fmla="*/ 8077 w 10000"/>
                <a:gd name="connsiteY83" fmla="*/ 6587 h 10000"/>
                <a:gd name="connsiteX84" fmla="*/ 8269 w 10000"/>
                <a:gd name="connsiteY84" fmla="*/ 6429 h 10000"/>
                <a:gd name="connsiteX85" fmla="*/ 8462 w 10000"/>
                <a:gd name="connsiteY85" fmla="*/ 6349 h 10000"/>
                <a:gd name="connsiteX86" fmla="*/ 8846 w 10000"/>
                <a:gd name="connsiteY86" fmla="*/ 6349 h 10000"/>
                <a:gd name="connsiteX87" fmla="*/ 8846 w 10000"/>
                <a:gd name="connsiteY87" fmla="*/ 6270 h 10000"/>
                <a:gd name="connsiteX88" fmla="*/ 8654 w 10000"/>
                <a:gd name="connsiteY88" fmla="*/ 6190 h 10000"/>
                <a:gd name="connsiteX89" fmla="*/ 8846 w 10000"/>
                <a:gd name="connsiteY89" fmla="*/ 5952 h 10000"/>
                <a:gd name="connsiteX90" fmla="*/ 8654 w 10000"/>
                <a:gd name="connsiteY90" fmla="*/ 5794 h 10000"/>
                <a:gd name="connsiteX91" fmla="*/ 8654 w 10000"/>
                <a:gd name="connsiteY91" fmla="*/ 5714 h 10000"/>
                <a:gd name="connsiteX92" fmla="*/ 9038 w 10000"/>
                <a:gd name="connsiteY92" fmla="*/ 5714 h 10000"/>
                <a:gd name="connsiteX93" fmla="*/ 9231 w 10000"/>
                <a:gd name="connsiteY93" fmla="*/ 5476 h 10000"/>
                <a:gd name="connsiteX94" fmla="*/ 9808 w 10000"/>
                <a:gd name="connsiteY94" fmla="*/ 5159 h 10000"/>
                <a:gd name="connsiteX95" fmla="*/ 9615 w 10000"/>
                <a:gd name="connsiteY95" fmla="*/ 4841 h 10000"/>
                <a:gd name="connsiteX96" fmla="*/ 9808 w 10000"/>
                <a:gd name="connsiteY96" fmla="*/ 4603 h 10000"/>
                <a:gd name="connsiteX97" fmla="*/ 9808 w 10000"/>
                <a:gd name="connsiteY97" fmla="*/ 4286 h 10000"/>
                <a:gd name="connsiteX98" fmla="*/ 9808 w 10000"/>
                <a:gd name="connsiteY98" fmla="*/ 4048 h 10000"/>
                <a:gd name="connsiteX99" fmla="*/ 9808 w 10000"/>
                <a:gd name="connsiteY99" fmla="*/ 3810 h 10000"/>
                <a:gd name="connsiteX100" fmla="*/ 9808 w 10000"/>
                <a:gd name="connsiteY100" fmla="*/ 3571 h 10000"/>
                <a:gd name="connsiteX101" fmla="*/ 10000 w 10000"/>
                <a:gd name="connsiteY101" fmla="*/ 3333 h 10000"/>
                <a:gd name="connsiteX102" fmla="*/ 10000 w 10000"/>
                <a:gd name="connsiteY102" fmla="*/ 2937 h 10000"/>
                <a:gd name="connsiteX103" fmla="*/ 9808 w 10000"/>
                <a:gd name="connsiteY103"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115 w 10000"/>
                <a:gd name="connsiteY20" fmla="*/ 1270 h 10000"/>
                <a:gd name="connsiteX21" fmla="*/ 2308 w 10000"/>
                <a:gd name="connsiteY21" fmla="*/ 1667 h 10000"/>
                <a:gd name="connsiteX22" fmla="*/ 2500 w 10000"/>
                <a:gd name="connsiteY22" fmla="*/ 1825 h 10000"/>
                <a:gd name="connsiteX23" fmla="*/ 2115 w 10000"/>
                <a:gd name="connsiteY23" fmla="*/ 2143 h 10000"/>
                <a:gd name="connsiteX24" fmla="*/ 1923 w 10000"/>
                <a:gd name="connsiteY24" fmla="*/ 2460 h 10000"/>
                <a:gd name="connsiteX25" fmla="*/ 2885 w 10000"/>
                <a:gd name="connsiteY25" fmla="*/ 5238 h 10000"/>
                <a:gd name="connsiteX26" fmla="*/ 2500 w 10000"/>
                <a:gd name="connsiteY26" fmla="*/ 5397 h 10000"/>
                <a:gd name="connsiteX27" fmla="*/ 1538 w 10000"/>
                <a:gd name="connsiteY27" fmla="*/ 5317 h 10000"/>
                <a:gd name="connsiteX28" fmla="*/ 577 w 10000"/>
                <a:gd name="connsiteY28" fmla="*/ 5556 h 10000"/>
                <a:gd name="connsiteX29" fmla="*/ 0 w 10000"/>
                <a:gd name="connsiteY29" fmla="*/ 5952 h 10000"/>
                <a:gd name="connsiteX30" fmla="*/ 2885 w 10000"/>
                <a:gd name="connsiteY30" fmla="*/ 10000 h 10000"/>
                <a:gd name="connsiteX31" fmla="*/ 6731 w 10000"/>
                <a:gd name="connsiteY31" fmla="*/ 9683 h 10000"/>
                <a:gd name="connsiteX32" fmla="*/ 6731 w 10000"/>
                <a:gd name="connsiteY32" fmla="*/ 9286 h 10000"/>
                <a:gd name="connsiteX33" fmla="*/ 6538 w 10000"/>
                <a:gd name="connsiteY33" fmla="*/ 9127 h 10000"/>
                <a:gd name="connsiteX34" fmla="*/ 6538 w 10000"/>
                <a:gd name="connsiteY34" fmla="*/ 9127 h 10000"/>
                <a:gd name="connsiteX35" fmla="*/ 6346 w 10000"/>
                <a:gd name="connsiteY35" fmla="*/ 9286 h 10000"/>
                <a:gd name="connsiteX36" fmla="*/ 5962 w 10000"/>
                <a:gd name="connsiteY36" fmla="*/ 9286 h 10000"/>
                <a:gd name="connsiteX37" fmla="*/ 5769 w 10000"/>
                <a:gd name="connsiteY37" fmla="*/ 9206 h 10000"/>
                <a:gd name="connsiteX38" fmla="*/ 5962 w 10000"/>
                <a:gd name="connsiteY38" fmla="*/ 9048 h 10000"/>
                <a:gd name="connsiteX39" fmla="*/ 5962 w 10000"/>
                <a:gd name="connsiteY39" fmla="*/ 8968 h 10000"/>
                <a:gd name="connsiteX40" fmla="*/ 6154 w 10000"/>
                <a:gd name="connsiteY40" fmla="*/ 8810 h 10000"/>
                <a:gd name="connsiteX41" fmla="*/ 6154 w 10000"/>
                <a:gd name="connsiteY41" fmla="*/ 8571 h 10000"/>
                <a:gd name="connsiteX42" fmla="*/ 5577 w 10000"/>
                <a:gd name="connsiteY42" fmla="*/ 8571 h 10000"/>
                <a:gd name="connsiteX43" fmla="*/ 5000 w 10000"/>
                <a:gd name="connsiteY43" fmla="*/ 8492 h 10000"/>
                <a:gd name="connsiteX44" fmla="*/ 4615 w 10000"/>
                <a:gd name="connsiteY44" fmla="*/ 8254 h 10000"/>
                <a:gd name="connsiteX45" fmla="*/ 4231 w 10000"/>
                <a:gd name="connsiteY45" fmla="*/ 8016 h 10000"/>
                <a:gd name="connsiteX46" fmla="*/ 3846 w 10000"/>
                <a:gd name="connsiteY46" fmla="*/ 7857 h 10000"/>
                <a:gd name="connsiteX47" fmla="*/ 3654 w 10000"/>
                <a:gd name="connsiteY47" fmla="*/ 7778 h 10000"/>
                <a:gd name="connsiteX48" fmla="*/ 3462 w 10000"/>
                <a:gd name="connsiteY48" fmla="*/ 7460 h 10000"/>
                <a:gd name="connsiteX49" fmla="*/ 3269 w 10000"/>
                <a:gd name="connsiteY49" fmla="*/ 7222 h 10000"/>
                <a:gd name="connsiteX50" fmla="*/ 2692 w 10000"/>
                <a:gd name="connsiteY50" fmla="*/ 6984 h 10000"/>
                <a:gd name="connsiteX51" fmla="*/ 2308 w 10000"/>
                <a:gd name="connsiteY51" fmla="*/ 6905 h 10000"/>
                <a:gd name="connsiteX52" fmla="*/ 1923 w 10000"/>
                <a:gd name="connsiteY52" fmla="*/ 6746 h 10000"/>
                <a:gd name="connsiteX53" fmla="*/ 1731 w 10000"/>
                <a:gd name="connsiteY53" fmla="*/ 6349 h 10000"/>
                <a:gd name="connsiteX54" fmla="*/ 1346 w 10000"/>
                <a:gd name="connsiteY54" fmla="*/ 6190 h 10000"/>
                <a:gd name="connsiteX55" fmla="*/ 1538 w 10000"/>
                <a:gd name="connsiteY55" fmla="*/ 5952 h 10000"/>
                <a:gd name="connsiteX56" fmla="*/ 1923 w 10000"/>
                <a:gd name="connsiteY56" fmla="*/ 5635 h 10000"/>
                <a:gd name="connsiteX57" fmla="*/ 1923 w 10000"/>
                <a:gd name="connsiteY57" fmla="*/ 5794 h 10000"/>
                <a:gd name="connsiteX58" fmla="*/ 1731 w 10000"/>
                <a:gd name="connsiteY58" fmla="*/ 6032 h 10000"/>
                <a:gd name="connsiteX59" fmla="*/ 2115 w 10000"/>
                <a:gd name="connsiteY59" fmla="*/ 6587 h 10000"/>
                <a:gd name="connsiteX60" fmla="*/ 2692 w 10000"/>
                <a:gd name="connsiteY60" fmla="*/ 6746 h 10000"/>
                <a:gd name="connsiteX61" fmla="*/ 3077 w 10000"/>
                <a:gd name="connsiteY61" fmla="*/ 6825 h 10000"/>
                <a:gd name="connsiteX62" fmla="*/ 3654 w 10000"/>
                <a:gd name="connsiteY62" fmla="*/ 6905 h 10000"/>
                <a:gd name="connsiteX63" fmla="*/ 3846 w 10000"/>
                <a:gd name="connsiteY63" fmla="*/ 7063 h 10000"/>
                <a:gd name="connsiteX64" fmla="*/ 4231 w 10000"/>
                <a:gd name="connsiteY64" fmla="*/ 7063 h 10000"/>
                <a:gd name="connsiteX65" fmla="*/ 4615 w 10000"/>
                <a:gd name="connsiteY65" fmla="*/ 7143 h 10000"/>
                <a:gd name="connsiteX66" fmla="*/ 4808 w 10000"/>
                <a:gd name="connsiteY66" fmla="*/ 7302 h 10000"/>
                <a:gd name="connsiteX67" fmla="*/ 5192 w 10000"/>
                <a:gd name="connsiteY67" fmla="*/ 7222 h 10000"/>
                <a:gd name="connsiteX68" fmla="*/ 5577 w 10000"/>
                <a:gd name="connsiteY68" fmla="*/ 7143 h 10000"/>
                <a:gd name="connsiteX69" fmla="*/ 5962 w 10000"/>
                <a:gd name="connsiteY69" fmla="*/ 7222 h 10000"/>
                <a:gd name="connsiteX70" fmla="*/ 6538 w 10000"/>
                <a:gd name="connsiteY70" fmla="*/ 7222 h 10000"/>
                <a:gd name="connsiteX71" fmla="*/ 6538 w 10000"/>
                <a:gd name="connsiteY71" fmla="*/ 7460 h 10000"/>
                <a:gd name="connsiteX72" fmla="*/ 6346 w 10000"/>
                <a:gd name="connsiteY72" fmla="*/ 7857 h 10000"/>
                <a:gd name="connsiteX73" fmla="*/ 6538 w 10000"/>
                <a:gd name="connsiteY73" fmla="*/ 8016 h 10000"/>
                <a:gd name="connsiteX74" fmla="*/ 7115 w 10000"/>
                <a:gd name="connsiteY74" fmla="*/ 7857 h 10000"/>
                <a:gd name="connsiteX75" fmla="*/ 7308 w 10000"/>
                <a:gd name="connsiteY75" fmla="*/ 7698 h 10000"/>
                <a:gd name="connsiteX76" fmla="*/ 7308 w 10000"/>
                <a:gd name="connsiteY76" fmla="*/ 7540 h 10000"/>
                <a:gd name="connsiteX77" fmla="*/ 7692 w 10000"/>
                <a:gd name="connsiteY77" fmla="*/ 7460 h 10000"/>
                <a:gd name="connsiteX78" fmla="*/ 7692 w 10000"/>
                <a:gd name="connsiteY78" fmla="*/ 7302 h 10000"/>
                <a:gd name="connsiteX79" fmla="*/ 7885 w 10000"/>
                <a:gd name="connsiteY79" fmla="*/ 7143 h 10000"/>
                <a:gd name="connsiteX80" fmla="*/ 8077 w 10000"/>
                <a:gd name="connsiteY80" fmla="*/ 6905 h 10000"/>
                <a:gd name="connsiteX81" fmla="*/ 7692 w 10000"/>
                <a:gd name="connsiteY81" fmla="*/ 6667 h 10000"/>
                <a:gd name="connsiteX82" fmla="*/ 8077 w 10000"/>
                <a:gd name="connsiteY82" fmla="*/ 6587 h 10000"/>
                <a:gd name="connsiteX83" fmla="*/ 8269 w 10000"/>
                <a:gd name="connsiteY83" fmla="*/ 6429 h 10000"/>
                <a:gd name="connsiteX84" fmla="*/ 8462 w 10000"/>
                <a:gd name="connsiteY84" fmla="*/ 6349 h 10000"/>
                <a:gd name="connsiteX85" fmla="*/ 8846 w 10000"/>
                <a:gd name="connsiteY85" fmla="*/ 6349 h 10000"/>
                <a:gd name="connsiteX86" fmla="*/ 8846 w 10000"/>
                <a:gd name="connsiteY86" fmla="*/ 6270 h 10000"/>
                <a:gd name="connsiteX87" fmla="*/ 8654 w 10000"/>
                <a:gd name="connsiteY87" fmla="*/ 6190 h 10000"/>
                <a:gd name="connsiteX88" fmla="*/ 8846 w 10000"/>
                <a:gd name="connsiteY88" fmla="*/ 5952 h 10000"/>
                <a:gd name="connsiteX89" fmla="*/ 8654 w 10000"/>
                <a:gd name="connsiteY89" fmla="*/ 5794 h 10000"/>
                <a:gd name="connsiteX90" fmla="*/ 8654 w 10000"/>
                <a:gd name="connsiteY90" fmla="*/ 5714 h 10000"/>
                <a:gd name="connsiteX91" fmla="*/ 9038 w 10000"/>
                <a:gd name="connsiteY91" fmla="*/ 5714 h 10000"/>
                <a:gd name="connsiteX92" fmla="*/ 9231 w 10000"/>
                <a:gd name="connsiteY92" fmla="*/ 5476 h 10000"/>
                <a:gd name="connsiteX93" fmla="*/ 9808 w 10000"/>
                <a:gd name="connsiteY93" fmla="*/ 5159 h 10000"/>
                <a:gd name="connsiteX94" fmla="*/ 9615 w 10000"/>
                <a:gd name="connsiteY94" fmla="*/ 4841 h 10000"/>
                <a:gd name="connsiteX95" fmla="*/ 9808 w 10000"/>
                <a:gd name="connsiteY95" fmla="*/ 4603 h 10000"/>
                <a:gd name="connsiteX96" fmla="*/ 9808 w 10000"/>
                <a:gd name="connsiteY96" fmla="*/ 4286 h 10000"/>
                <a:gd name="connsiteX97" fmla="*/ 9808 w 10000"/>
                <a:gd name="connsiteY97" fmla="*/ 4048 h 10000"/>
                <a:gd name="connsiteX98" fmla="*/ 9808 w 10000"/>
                <a:gd name="connsiteY98" fmla="*/ 3810 h 10000"/>
                <a:gd name="connsiteX99" fmla="*/ 9808 w 10000"/>
                <a:gd name="connsiteY99" fmla="*/ 3571 h 10000"/>
                <a:gd name="connsiteX100" fmla="*/ 10000 w 10000"/>
                <a:gd name="connsiteY100" fmla="*/ 3333 h 10000"/>
                <a:gd name="connsiteX101" fmla="*/ 10000 w 10000"/>
                <a:gd name="connsiteY101" fmla="*/ 2937 h 10000"/>
                <a:gd name="connsiteX102" fmla="*/ 9808 w 10000"/>
                <a:gd name="connsiteY102"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115 w 10000"/>
                <a:gd name="connsiteY20" fmla="*/ 1270 h 10000"/>
                <a:gd name="connsiteX21" fmla="*/ 2308 w 10000"/>
                <a:gd name="connsiteY21" fmla="*/ 1667 h 10000"/>
                <a:gd name="connsiteX22" fmla="*/ 2500 w 10000"/>
                <a:gd name="connsiteY22" fmla="*/ 1825 h 10000"/>
                <a:gd name="connsiteX23" fmla="*/ 2115 w 10000"/>
                <a:gd name="connsiteY23" fmla="*/ 2143 h 10000"/>
                <a:gd name="connsiteX24" fmla="*/ 2885 w 10000"/>
                <a:gd name="connsiteY24" fmla="*/ 5238 h 10000"/>
                <a:gd name="connsiteX25" fmla="*/ 2500 w 10000"/>
                <a:gd name="connsiteY25" fmla="*/ 5397 h 10000"/>
                <a:gd name="connsiteX26" fmla="*/ 1538 w 10000"/>
                <a:gd name="connsiteY26" fmla="*/ 5317 h 10000"/>
                <a:gd name="connsiteX27" fmla="*/ 577 w 10000"/>
                <a:gd name="connsiteY27" fmla="*/ 5556 h 10000"/>
                <a:gd name="connsiteX28" fmla="*/ 0 w 10000"/>
                <a:gd name="connsiteY28" fmla="*/ 5952 h 10000"/>
                <a:gd name="connsiteX29" fmla="*/ 2885 w 10000"/>
                <a:gd name="connsiteY29" fmla="*/ 10000 h 10000"/>
                <a:gd name="connsiteX30" fmla="*/ 6731 w 10000"/>
                <a:gd name="connsiteY30" fmla="*/ 9683 h 10000"/>
                <a:gd name="connsiteX31" fmla="*/ 6731 w 10000"/>
                <a:gd name="connsiteY31" fmla="*/ 9286 h 10000"/>
                <a:gd name="connsiteX32" fmla="*/ 6538 w 10000"/>
                <a:gd name="connsiteY32" fmla="*/ 9127 h 10000"/>
                <a:gd name="connsiteX33" fmla="*/ 6538 w 10000"/>
                <a:gd name="connsiteY33" fmla="*/ 9127 h 10000"/>
                <a:gd name="connsiteX34" fmla="*/ 6346 w 10000"/>
                <a:gd name="connsiteY34" fmla="*/ 9286 h 10000"/>
                <a:gd name="connsiteX35" fmla="*/ 5962 w 10000"/>
                <a:gd name="connsiteY35" fmla="*/ 9286 h 10000"/>
                <a:gd name="connsiteX36" fmla="*/ 5769 w 10000"/>
                <a:gd name="connsiteY36" fmla="*/ 9206 h 10000"/>
                <a:gd name="connsiteX37" fmla="*/ 5962 w 10000"/>
                <a:gd name="connsiteY37" fmla="*/ 9048 h 10000"/>
                <a:gd name="connsiteX38" fmla="*/ 5962 w 10000"/>
                <a:gd name="connsiteY38" fmla="*/ 8968 h 10000"/>
                <a:gd name="connsiteX39" fmla="*/ 6154 w 10000"/>
                <a:gd name="connsiteY39" fmla="*/ 8810 h 10000"/>
                <a:gd name="connsiteX40" fmla="*/ 6154 w 10000"/>
                <a:gd name="connsiteY40" fmla="*/ 8571 h 10000"/>
                <a:gd name="connsiteX41" fmla="*/ 5577 w 10000"/>
                <a:gd name="connsiteY41" fmla="*/ 8571 h 10000"/>
                <a:gd name="connsiteX42" fmla="*/ 5000 w 10000"/>
                <a:gd name="connsiteY42" fmla="*/ 8492 h 10000"/>
                <a:gd name="connsiteX43" fmla="*/ 4615 w 10000"/>
                <a:gd name="connsiteY43" fmla="*/ 8254 h 10000"/>
                <a:gd name="connsiteX44" fmla="*/ 4231 w 10000"/>
                <a:gd name="connsiteY44" fmla="*/ 8016 h 10000"/>
                <a:gd name="connsiteX45" fmla="*/ 3846 w 10000"/>
                <a:gd name="connsiteY45" fmla="*/ 7857 h 10000"/>
                <a:gd name="connsiteX46" fmla="*/ 3654 w 10000"/>
                <a:gd name="connsiteY46" fmla="*/ 7778 h 10000"/>
                <a:gd name="connsiteX47" fmla="*/ 3462 w 10000"/>
                <a:gd name="connsiteY47" fmla="*/ 7460 h 10000"/>
                <a:gd name="connsiteX48" fmla="*/ 3269 w 10000"/>
                <a:gd name="connsiteY48" fmla="*/ 7222 h 10000"/>
                <a:gd name="connsiteX49" fmla="*/ 2692 w 10000"/>
                <a:gd name="connsiteY49" fmla="*/ 6984 h 10000"/>
                <a:gd name="connsiteX50" fmla="*/ 2308 w 10000"/>
                <a:gd name="connsiteY50" fmla="*/ 6905 h 10000"/>
                <a:gd name="connsiteX51" fmla="*/ 1923 w 10000"/>
                <a:gd name="connsiteY51" fmla="*/ 6746 h 10000"/>
                <a:gd name="connsiteX52" fmla="*/ 1731 w 10000"/>
                <a:gd name="connsiteY52" fmla="*/ 6349 h 10000"/>
                <a:gd name="connsiteX53" fmla="*/ 1346 w 10000"/>
                <a:gd name="connsiteY53" fmla="*/ 6190 h 10000"/>
                <a:gd name="connsiteX54" fmla="*/ 1538 w 10000"/>
                <a:gd name="connsiteY54" fmla="*/ 5952 h 10000"/>
                <a:gd name="connsiteX55" fmla="*/ 1923 w 10000"/>
                <a:gd name="connsiteY55" fmla="*/ 5635 h 10000"/>
                <a:gd name="connsiteX56" fmla="*/ 1923 w 10000"/>
                <a:gd name="connsiteY56" fmla="*/ 5794 h 10000"/>
                <a:gd name="connsiteX57" fmla="*/ 1731 w 10000"/>
                <a:gd name="connsiteY57" fmla="*/ 6032 h 10000"/>
                <a:gd name="connsiteX58" fmla="*/ 2115 w 10000"/>
                <a:gd name="connsiteY58" fmla="*/ 6587 h 10000"/>
                <a:gd name="connsiteX59" fmla="*/ 2692 w 10000"/>
                <a:gd name="connsiteY59" fmla="*/ 6746 h 10000"/>
                <a:gd name="connsiteX60" fmla="*/ 3077 w 10000"/>
                <a:gd name="connsiteY60" fmla="*/ 6825 h 10000"/>
                <a:gd name="connsiteX61" fmla="*/ 3654 w 10000"/>
                <a:gd name="connsiteY61" fmla="*/ 6905 h 10000"/>
                <a:gd name="connsiteX62" fmla="*/ 3846 w 10000"/>
                <a:gd name="connsiteY62" fmla="*/ 7063 h 10000"/>
                <a:gd name="connsiteX63" fmla="*/ 4231 w 10000"/>
                <a:gd name="connsiteY63" fmla="*/ 7063 h 10000"/>
                <a:gd name="connsiteX64" fmla="*/ 4615 w 10000"/>
                <a:gd name="connsiteY64" fmla="*/ 7143 h 10000"/>
                <a:gd name="connsiteX65" fmla="*/ 4808 w 10000"/>
                <a:gd name="connsiteY65" fmla="*/ 7302 h 10000"/>
                <a:gd name="connsiteX66" fmla="*/ 5192 w 10000"/>
                <a:gd name="connsiteY66" fmla="*/ 7222 h 10000"/>
                <a:gd name="connsiteX67" fmla="*/ 5577 w 10000"/>
                <a:gd name="connsiteY67" fmla="*/ 7143 h 10000"/>
                <a:gd name="connsiteX68" fmla="*/ 5962 w 10000"/>
                <a:gd name="connsiteY68" fmla="*/ 7222 h 10000"/>
                <a:gd name="connsiteX69" fmla="*/ 6538 w 10000"/>
                <a:gd name="connsiteY69" fmla="*/ 7222 h 10000"/>
                <a:gd name="connsiteX70" fmla="*/ 6538 w 10000"/>
                <a:gd name="connsiteY70" fmla="*/ 7460 h 10000"/>
                <a:gd name="connsiteX71" fmla="*/ 6346 w 10000"/>
                <a:gd name="connsiteY71" fmla="*/ 7857 h 10000"/>
                <a:gd name="connsiteX72" fmla="*/ 6538 w 10000"/>
                <a:gd name="connsiteY72" fmla="*/ 8016 h 10000"/>
                <a:gd name="connsiteX73" fmla="*/ 7115 w 10000"/>
                <a:gd name="connsiteY73" fmla="*/ 7857 h 10000"/>
                <a:gd name="connsiteX74" fmla="*/ 7308 w 10000"/>
                <a:gd name="connsiteY74" fmla="*/ 7698 h 10000"/>
                <a:gd name="connsiteX75" fmla="*/ 7308 w 10000"/>
                <a:gd name="connsiteY75" fmla="*/ 7540 h 10000"/>
                <a:gd name="connsiteX76" fmla="*/ 7692 w 10000"/>
                <a:gd name="connsiteY76" fmla="*/ 7460 h 10000"/>
                <a:gd name="connsiteX77" fmla="*/ 7692 w 10000"/>
                <a:gd name="connsiteY77" fmla="*/ 7302 h 10000"/>
                <a:gd name="connsiteX78" fmla="*/ 7885 w 10000"/>
                <a:gd name="connsiteY78" fmla="*/ 7143 h 10000"/>
                <a:gd name="connsiteX79" fmla="*/ 8077 w 10000"/>
                <a:gd name="connsiteY79" fmla="*/ 6905 h 10000"/>
                <a:gd name="connsiteX80" fmla="*/ 7692 w 10000"/>
                <a:gd name="connsiteY80" fmla="*/ 6667 h 10000"/>
                <a:gd name="connsiteX81" fmla="*/ 8077 w 10000"/>
                <a:gd name="connsiteY81" fmla="*/ 6587 h 10000"/>
                <a:gd name="connsiteX82" fmla="*/ 8269 w 10000"/>
                <a:gd name="connsiteY82" fmla="*/ 6429 h 10000"/>
                <a:gd name="connsiteX83" fmla="*/ 8462 w 10000"/>
                <a:gd name="connsiteY83" fmla="*/ 6349 h 10000"/>
                <a:gd name="connsiteX84" fmla="*/ 8846 w 10000"/>
                <a:gd name="connsiteY84" fmla="*/ 6349 h 10000"/>
                <a:gd name="connsiteX85" fmla="*/ 8846 w 10000"/>
                <a:gd name="connsiteY85" fmla="*/ 6270 h 10000"/>
                <a:gd name="connsiteX86" fmla="*/ 8654 w 10000"/>
                <a:gd name="connsiteY86" fmla="*/ 6190 h 10000"/>
                <a:gd name="connsiteX87" fmla="*/ 8846 w 10000"/>
                <a:gd name="connsiteY87" fmla="*/ 5952 h 10000"/>
                <a:gd name="connsiteX88" fmla="*/ 8654 w 10000"/>
                <a:gd name="connsiteY88" fmla="*/ 5794 h 10000"/>
                <a:gd name="connsiteX89" fmla="*/ 8654 w 10000"/>
                <a:gd name="connsiteY89" fmla="*/ 5714 h 10000"/>
                <a:gd name="connsiteX90" fmla="*/ 9038 w 10000"/>
                <a:gd name="connsiteY90" fmla="*/ 5714 h 10000"/>
                <a:gd name="connsiteX91" fmla="*/ 9231 w 10000"/>
                <a:gd name="connsiteY91" fmla="*/ 5476 h 10000"/>
                <a:gd name="connsiteX92" fmla="*/ 9808 w 10000"/>
                <a:gd name="connsiteY92" fmla="*/ 5159 h 10000"/>
                <a:gd name="connsiteX93" fmla="*/ 9615 w 10000"/>
                <a:gd name="connsiteY93" fmla="*/ 4841 h 10000"/>
                <a:gd name="connsiteX94" fmla="*/ 9808 w 10000"/>
                <a:gd name="connsiteY94" fmla="*/ 4603 h 10000"/>
                <a:gd name="connsiteX95" fmla="*/ 9808 w 10000"/>
                <a:gd name="connsiteY95" fmla="*/ 4286 h 10000"/>
                <a:gd name="connsiteX96" fmla="*/ 9808 w 10000"/>
                <a:gd name="connsiteY96" fmla="*/ 4048 h 10000"/>
                <a:gd name="connsiteX97" fmla="*/ 9808 w 10000"/>
                <a:gd name="connsiteY97" fmla="*/ 3810 h 10000"/>
                <a:gd name="connsiteX98" fmla="*/ 9808 w 10000"/>
                <a:gd name="connsiteY98" fmla="*/ 3571 h 10000"/>
                <a:gd name="connsiteX99" fmla="*/ 10000 w 10000"/>
                <a:gd name="connsiteY99" fmla="*/ 3333 h 10000"/>
                <a:gd name="connsiteX100" fmla="*/ 10000 w 10000"/>
                <a:gd name="connsiteY100" fmla="*/ 2937 h 10000"/>
                <a:gd name="connsiteX101" fmla="*/ 9808 w 10000"/>
                <a:gd name="connsiteY101"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115 w 10000"/>
                <a:gd name="connsiteY20" fmla="*/ 1270 h 10000"/>
                <a:gd name="connsiteX21" fmla="*/ 2308 w 10000"/>
                <a:gd name="connsiteY21" fmla="*/ 1667 h 10000"/>
                <a:gd name="connsiteX22" fmla="*/ 2500 w 10000"/>
                <a:gd name="connsiteY22" fmla="*/ 1825 h 10000"/>
                <a:gd name="connsiteX23" fmla="*/ 2885 w 10000"/>
                <a:gd name="connsiteY23" fmla="*/ 5238 h 10000"/>
                <a:gd name="connsiteX24" fmla="*/ 2500 w 10000"/>
                <a:gd name="connsiteY24" fmla="*/ 5397 h 10000"/>
                <a:gd name="connsiteX25" fmla="*/ 1538 w 10000"/>
                <a:gd name="connsiteY25" fmla="*/ 5317 h 10000"/>
                <a:gd name="connsiteX26" fmla="*/ 577 w 10000"/>
                <a:gd name="connsiteY26" fmla="*/ 5556 h 10000"/>
                <a:gd name="connsiteX27" fmla="*/ 0 w 10000"/>
                <a:gd name="connsiteY27" fmla="*/ 5952 h 10000"/>
                <a:gd name="connsiteX28" fmla="*/ 2885 w 10000"/>
                <a:gd name="connsiteY28" fmla="*/ 10000 h 10000"/>
                <a:gd name="connsiteX29" fmla="*/ 6731 w 10000"/>
                <a:gd name="connsiteY29" fmla="*/ 9683 h 10000"/>
                <a:gd name="connsiteX30" fmla="*/ 6731 w 10000"/>
                <a:gd name="connsiteY30" fmla="*/ 9286 h 10000"/>
                <a:gd name="connsiteX31" fmla="*/ 6538 w 10000"/>
                <a:gd name="connsiteY31" fmla="*/ 9127 h 10000"/>
                <a:gd name="connsiteX32" fmla="*/ 6538 w 10000"/>
                <a:gd name="connsiteY32" fmla="*/ 9127 h 10000"/>
                <a:gd name="connsiteX33" fmla="*/ 6346 w 10000"/>
                <a:gd name="connsiteY33" fmla="*/ 9286 h 10000"/>
                <a:gd name="connsiteX34" fmla="*/ 5962 w 10000"/>
                <a:gd name="connsiteY34" fmla="*/ 9286 h 10000"/>
                <a:gd name="connsiteX35" fmla="*/ 5769 w 10000"/>
                <a:gd name="connsiteY35" fmla="*/ 9206 h 10000"/>
                <a:gd name="connsiteX36" fmla="*/ 5962 w 10000"/>
                <a:gd name="connsiteY36" fmla="*/ 9048 h 10000"/>
                <a:gd name="connsiteX37" fmla="*/ 5962 w 10000"/>
                <a:gd name="connsiteY37" fmla="*/ 8968 h 10000"/>
                <a:gd name="connsiteX38" fmla="*/ 6154 w 10000"/>
                <a:gd name="connsiteY38" fmla="*/ 8810 h 10000"/>
                <a:gd name="connsiteX39" fmla="*/ 6154 w 10000"/>
                <a:gd name="connsiteY39" fmla="*/ 8571 h 10000"/>
                <a:gd name="connsiteX40" fmla="*/ 5577 w 10000"/>
                <a:gd name="connsiteY40" fmla="*/ 8571 h 10000"/>
                <a:gd name="connsiteX41" fmla="*/ 5000 w 10000"/>
                <a:gd name="connsiteY41" fmla="*/ 8492 h 10000"/>
                <a:gd name="connsiteX42" fmla="*/ 4615 w 10000"/>
                <a:gd name="connsiteY42" fmla="*/ 8254 h 10000"/>
                <a:gd name="connsiteX43" fmla="*/ 4231 w 10000"/>
                <a:gd name="connsiteY43" fmla="*/ 8016 h 10000"/>
                <a:gd name="connsiteX44" fmla="*/ 3846 w 10000"/>
                <a:gd name="connsiteY44" fmla="*/ 7857 h 10000"/>
                <a:gd name="connsiteX45" fmla="*/ 3654 w 10000"/>
                <a:gd name="connsiteY45" fmla="*/ 7778 h 10000"/>
                <a:gd name="connsiteX46" fmla="*/ 3462 w 10000"/>
                <a:gd name="connsiteY46" fmla="*/ 7460 h 10000"/>
                <a:gd name="connsiteX47" fmla="*/ 3269 w 10000"/>
                <a:gd name="connsiteY47" fmla="*/ 7222 h 10000"/>
                <a:gd name="connsiteX48" fmla="*/ 2692 w 10000"/>
                <a:gd name="connsiteY48" fmla="*/ 6984 h 10000"/>
                <a:gd name="connsiteX49" fmla="*/ 2308 w 10000"/>
                <a:gd name="connsiteY49" fmla="*/ 6905 h 10000"/>
                <a:gd name="connsiteX50" fmla="*/ 1923 w 10000"/>
                <a:gd name="connsiteY50" fmla="*/ 6746 h 10000"/>
                <a:gd name="connsiteX51" fmla="*/ 1731 w 10000"/>
                <a:gd name="connsiteY51" fmla="*/ 6349 h 10000"/>
                <a:gd name="connsiteX52" fmla="*/ 1346 w 10000"/>
                <a:gd name="connsiteY52" fmla="*/ 6190 h 10000"/>
                <a:gd name="connsiteX53" fmla="*/ 1538 w 10000"/>
                <a:gd name="connsiteY53" fmla="*/ 5952 h 10000"/>
                <a:gd name="connsiteX54" fmla="*/ 1923 w 10000"/>
                <a:gd name="connsiteY54" fmla="*/ 5635 h 10000"/>
                <a:gd name="connsiteX55" fmla="*/ 1923 w 10000"/>
                <a:gd name="connsiteY55" fmla="*/ 5794 h 10000"/>
                <a:gd name="connsiteX56" fmla="*/ 1731 w 10000"/>
                <a:gd name="connsiteY56" fmla="*/ 6032 h 10000"/>
                <a:gd name="connsiteX57" fmla="*/ 2115 w 10000"/>
                <a:gd name="connsiteY57" fmla="*/ 6587 h 10000"/>
                <a:gd name="connsiteX58" fmla="*/ 2692 w 10000"/>
                <a:gd name="connsiteY58" fmla="*/ 6746 h 10000"/>
                <a:gd name="connsiteX59" fmla="*/ 3077 w 10000"/>
                <a:gd name="connsiteY59" fmla="*/ 6825 h 10000"/>
                <a:gd name="connsiteX60" fmla="*/ 3654 w 10000"/>
                <a:gd name="connsiteY60" fmla="*/ 6905 h 10000"/>
                <a:gd name="connsiteX61" fmla="*/ 3846 w 10000"/>
                <a:gd name="connsiteY61" fmla="*/ 7063 h 10000"/>
                <a:gd name="connsiteX62" fmla="*/ 4231 w 10000"/>
                <a:gd name="connsiteY62" fmla="*/ 7063 h 10000"/>
                <a:gd name="connsiteX63" fmla="*/ 4615 w 10000"/>
                <a:gd name="connsiteY63" fmla="*/ 7143 h 10000"/>
                <a:gd name="connsiteX64" fmla="*/ 4808 w 10000"/>
                <a:gd name="connsiteY64" fmla="*/ 7302 h 10000"/>
                <a:gd name="connsiteX65" fmla="*/ 5192 w 10000"/>
                <a:gd name="connsiteY65" fmla="*/ 7222 h 10000"/>
                <a:gd name="connsiteX66" fmla="*/ 5577 w 10000"/>
                <a:gd name="connsiteY66" fmla="*/ 7143 h 10000"/>
                <a:gd name="connsiteX67" fmla="*/ 5962 w 10000"/>
                <a:gd name="connsiteY67" fmla="*/ 7222 h 10000"/>
                <a:gd name="connsiteX68" fmla="*/ 6538 w 10000"/>
                <a:gd name="connsiteY68" fmla="*/ 7222 h 10000"/>
                <a:gd name="connsiteX69" fmla="*/ 6538 w 10000"/>
                <a:gd name="connsiteY69" fmla="*/ 7460 h 10000"/>
                <a:gd name="connsiteX70" fmla="*/ 6346 w 10000"/>
                <a:gd name="connsiteY70" fmla="*/ 7857 h 10000"/>
                <a:gd name="connsiteX71" fmla="*/ 6538 w 10000"/>
                <a:gd name="connsiteY71" fmla="*/ 8016 h 10000"/>
                <a:gd name="connsiteX72" fmla="*/ 7115 w 10000"/>
                <a:gd name="connsiteY72" fmla="*/ 7857 h 10000"/>
                <a:gd name="connsiteX73" fmla="*/ 7308 w 10000"/>
                <a:gd name="connsiteY73" fmla="*/ 7698 h 10000"/>
                <a:gd name="connsiteX74" fmla="*/ 7308 w 10000"/>
                <a:gd name="connsiteY74" fmla="*/ 7540 h 10000"/>
                <a:gd name="connsiteX75" fmla="*/ 7692 w 10000"/>
                <a:gd name="connsiteY75" fmla="*/ 7460 h 10000"/>
                <a:gd name="connsiteX76" fmla="*/ 7692 w 10000"/>
                <a:gd name="connsiteY76" fmla="*/ 7302 h 10000"/>
                <a:gd name="connsiteX77" fmla="*/ 7885 w 10000"/>
                <a:gd name="connsiteY77" fmla="*/ 7143 h 10000"/>
                <a:gd name="connsiteX78" fmla="*/ 8077 w 10000"/>
                <a:gd name="connsiteY78" fmla="*/ 6905 h 10000"/>
                <a:gd name="connsiteX79" fmla="*/ 7692 w 10000"/>
                <a:gd name="connsiteY79" fmla="*/ 6667 h 10000"/>
                <a:gd name="connsiteX80" fmla="*/ 8077 w 10000"/>
                <a:gd name="connsiteY80" fmla="*/ 6587 h 10000"/>
                <a:gd name="connsiteX81" fmla="*/ 8269 w 10000"/>
                <a:gd name="connsiteY81" fmla="*/ 6429 h 10000"/>
                <a:gd name="connsiteX82" fmla="*/ 8462 w 10000"/>
                <a:gd name="connsiteY82" fmla="*/ 6349 h 10000"/>
                <a:gd name="connsiteX83" fmla="*/ 8846 w 10000"/>
                <a:gd name="connsiteY83" fmla="*/ 6349 h 10000"/>
                <a:gd name="connsiteX84" fmla="*/ 8846 w 10000"/>
                <a:gd name="connsiteY84" fmla="*/ 6270 h 10000"/>
                <a:gd name="connsiteX85" fmla="*/ 8654 w 10000"/>
                <a:gd name="connsiteY85" fmla="*/ 6190 h 10000"/>
                <a:gd name="connsiteX86" fmla="*/ 8846 w 10000"/>
                <a:gd name="connsiteY86" fmla="*/ 5952 h 10000"/>
                <a:gd name="connsiteX87" fmla="*/ 8654 w 10000"/>
                <a:gd name="connsiteY87" fmla="*/ 5794 h 10000"/>
                <a:gd name="connsiteX88" fmla="*/ 8654 w 10000"/>
                <a:gd name="connsiteY88" fmla="*/ 5714 h 10000"/>
                <a:gd name="connsiteX89" fmla="*/ 9038 w 10000"/>
                <a:gd name="connsiteY89" fmla="*/ 5714 h 10000"/>
                <a:gd name="connsiteX90" fmla="*/ 9231 w 10000"/>
                <a:gd name="connsiteY90" fmla="*/ 5476 h 10000"/>
                <a:gd name="connsiteX91" fmla="*/ 9808 w 10000"/>
                <a:gd name="connsiteY91" fmla="*/ 5159 h 10000"/>
                <a:gd name="connsiteX92" fmla="*/ 9615 w 10000"/>
                <a:gd name="connsiteY92" fmla="*/ 4841 h 10000"/>
                <a:gd name="connsiteX93" fmla="*/ 9808 w 10000"/>
                <a:gd name="connsiteY93" fmla="*/ 4603 h 10000"/>
                <a:gd name="connsiteX94" fmla="*/ 9808 w 10000"/>
                <a:gd name="connsiteY94" fmla="*/ 4286 h 10000"/>
                <a:gd name="connsiteX95" fmla="*/ 9808 w 10000"/>
                <a:gd name="connsiteY95" fmla="*/ 4048 h 10000"/>
                <a:gd name="connsiteX96" fmla="*/ 9808 w 10000"/>
                <a:gd name="connsiteY96" fmla="*/ 3810 h 10000"/>
                <a:gd name="connsiteX97" fmla="*/ 9808 w 10000"/>
                <a:gd name="connsiteY97" fmla="*/ 3571 h 10000"/>
                <a:gd name="connsiteX98" fmla="*/ 10000 w 10000"/>
                <a:gd name="connsiteY98" fmla="*/ 3333 h 10000"/>
                <a:gd name="connsiteX99" fmla="*/ 10000 w 10000"/>
                <a:gd name="connsiteY99" fmla="*/ 2937 h 10000"/>
                <a:gd name="connsiteX100" fmla="*/ 9808 w 10000"/>
                <a:gd name="connsiteY100"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115 w 10000"/>
                <a:gd name="connsiteY20" fmla="*/ 1270 h 10000"/>
                <a:gd name="connsiteX21" fmla="*/ 2308 w 10000"/>
                <a:gd name="connsiteY21" fmla="*/ 1667 h 10000"/>
                <a:gd name="connsiteX22" fmla="*/ 2885 w 10000"/>
                <a:gd name="connsiteY22" fmla="*/ 5238 h 10000"/>
                <a:gd name="connsiteX23" fmla="*/ 2500 w 10000"/>
                <a:gd name="connsiteY23" fmla="*/ 5397 h 10000"/>
                <a:gd name="connsiteX24" fmla="*/ 1538 w 10000"/>
                <a:gd name="connsiteY24" fmla="*/ 5317 h 10000"/>
                <a:gd name="connsiteX25" fmla="*/ 577 w 10000"/>
                <a:gd name="connsiteY25" fmla="*/ 5556 h 10000"/>
                <a:gd name="connsiteX26" fmla="*/ 0 w 10000"/>
                <a:gd name="connsiteY26" fmla="*/ 5952 h 10000"/>
                <a:gd name="connsiteX27" fmla="*/ 2885 w 10000"/>
                <a:gd name="connsiteY27" fmla="*/ 10000 h 10000"/>
                <a:gd name="connsiteX28" fmla="*/ 6731 w 10000"/>
                <a:gd name="connsiteY28" fmla="*/ 9683 h 10000"/>
                <a:gd name="connsiteX29" fmla="*/ 6731 w 10000"/>
                <a:gd name="connsiteY29" fmla="*/ 9286 h 10000"/>
                <a:gd name="connsiteX30" fmla="*/ 6538 w 10000"/>
                <a:gd name="connsiteY30" fmla="*/ 9127 h 10000"/>
                <a:gd name="connsiteX31" fmla="*/ 6538 w 10000"/>
                <a:gd name="connsiteY31" fmla="*/ 9127 h 10000"/>
                <a:gd name="connsiteX32" fmla="*/ 6346 w 10000"/>
                <a:gd name="connsiteY32" fmla="*/ 9286 h 10000"/>
                <a:gd name="connsiteX33" fmla="*/ 5962 w 10000"/>
                <a:gd name="connsiteY33" fmla="*/ 9286 h 10000"/>
                <a:gd name="connsiteX34" fmla="*/ 5769 w 10000"/>
                <a:gd name="connsiteY34" fmla="*/ 9206 h 10000"/>
                <a:gd name="connsiteX35" fmla="*/ 5962 w 10000"/>
                <a:gd name="connsiteY35" fmla="*/ 9048 h 10000"/>
                <a:gd name="connsiteX36" fmla="*/ 5962 w 10000"/>
                <a:gd name="connsiteY36" fmla="*/ 8968 h 10000"/>
                <a:gd name="connsiteX37" fmla="*/ 6154 w 10000"/>
                <a:gd name="connsiteY37" fmla="*/ 8810 h 10000"/>
                <a:gd name="connsiteX38" fmla="*/ 6154 w 10000"/>
                <a:gd name="connsiteY38" fmla="*/ 8571 h 10000"/>
                <a:gd name="connsiteX39" fmla="*/ 5577 w 10000"/>
                <a:gd name="connsiteY39" fmla="*/ 8571 h 10000"/>
                <a:gd name="connsiteX40" fmla="*/ 5000 w 10000"/>
                <a:gd name="connsiteY40" fmla="*/ 8492 h 10000"/>
                <a:gd name="connsiteX41" fmla="*/ 4615 w 10000"/>
                <a:gd name="connsiteY41" fmla="*/ 8254 h 10000"/>
                <a:gd name="connsiteX42" fmla="*/ 4231 w 10000"/>
                <a:gd name="connsiteY42" fmla="*/ 8016 h 10000"/>
                <a:gd name="connsiteX43" fmla="*/ 3846 w 10000"/>
                <a:gd name="connsiteY43" fmla="*/ 7857 h 10000"/>
                <a:gd name="connsiteX44" fmla="*/ 3654 w 10000"/>
                <a:gd name="connsiteY44" fmla="*/ 7778 h 10000"/>
                <a:gd name="connsiteX45" fmla="*/ 3462 w 10000"/>
                <a:gd name="connsiteY45" fmla="*/ 7460 h 10000"/>
                <a:gd name="connsiteX46" fmla="*/ 3269 w 10000"/>
                <a:gd name="connsiteY46" fmla="*/ 7222 h 10000"/>
                <a:gd name="connsiteX47" fmla="*/ 2692 w 10000"/>
                <a:gd name="connsiteY47" fmla="*/ 6984 h 10000"/>
                <a:gd name="connsiteX48" fmla="*/ 2308 w 10000"/>
                <a:gd name="connsiteY48" fmla="*/ 6905 h 10000"/>
                <a:gd name="connsiteX49" fmla="*/ 1923 w 10000"/>
                <a:gd name="connsiteY49" fmla="*/ 6746 h 10000"/>
                <a:gd name="connsiteX50" fmla="*/ 1731 w 10000"/>
                <a:gd name="connsiteY50" fmla="*/ 6349 h 10000"/>
                <a:gd name="connsiteX51" fmla="*/ 1346 w 10000"/>
                <a:gd name="connsiteY51" fmla="*/ 6190 h 10000"/>
                <a:gd name="connsiteX52" fmla="*/ 1538 w 10000"/>
                <a:gd name="connsiteY52" fmla="*/ 5952 h 10000"/>
                <a:gd name="connsiteX53" fmla="*/ 1923 w 10000"/>
                <a:gd name="connsiteY53" fmla="*/ 5635 h 10000"/>
                <a:gd name="connsiteX54" fmla="*/ 1923 w 10000"/>
                <a:gd name="connsiteY54" fmla="*/ 5794 h 10000"/>
                <a:gd name="connsiteX55" fmla="*/ 1731 w 10000"/>
                <a:gd name="connsiteY55" fmla="*/ 6032 h 10000"/>
                <a:gd name="connsiteX56" fmla="*/ 2115 w 10000"/>
                <a:gd name="connsiteY56" fmla="*/ 6587 h 10000"/>
                <a:gd name="connsiteX57" fmla="*/ 2692 w 10000"/>
                <a:gd name="connsiteY57" fmla="*/ 6746 h 10000"/>
                <a:gd name="connsiteX58" fmla="*/ 3077 w 10000"/>
                <a:gd name="connsiteY58" fmla="*/ 6825 h 10000"/>
                <a:gd name="connsiteX59" fmla="*/ 3654 w 10000"/>
                <a:gd name="connsiteY59" fmla="*/ 6905 h 10000"/>
                <a:gd name="connsiteX60" fmla="*/ 3846 w 10000"/>
                <a:gd name="connsiteY60" fmla="*/ 7063 h 10000"/>
                <a:gd name="connsiteX61" fmla="*/ 4231 w 10000"/>
                <a:gd name="connsiteY61" fmla="*/ 7063 h 10000"/>
                <a:gd name="connsiteX62" fmla="*/ 4615 w 10000"/>
                <a:gd name="connsiteY62" fmla="*/ 7143 h 10000"/>
                <a:gd name="connsiteX63" fmla="*/ 4808 w 10000"/>
                <a:gd name="connsiteY63" fmla="*/ 7302 h 10000"/>
                <a:gd name="connsiteX64" fmla="*/ 5192 w 10000"/>
                <a:gd name="connsiteY64" fmla="*/ 7222 h 10000"/>
                <a:gd name="connsiteX65" fmla="*/ 5577 w 10000"/>
                <a:gd name="connsiteY65" fmla="*/ 7143 h 10000"/>
                <a:gd name="connsiteX66" fmla="*/ 5962 w 10000"/>
                <a:gd name="connsiteY66" fmla="*/ 7222 h 10000"/>
                <a:gd name="connsiteX67" fmla="*/ 6538 w 10000"/>
                <a:gd name="connsiteY67" fmla="*/ 7222 h 10000"/>
                <a:gd name="connsiteX68" fmla="*/ 6538 w 10000"/>
                <a:gd name="connsiteY68" fmla="*/ 7460 h 10000"/>
                <a:gd name="connsiteX69" fmla="*/ 6346 w 10000"/>
                <a:gd name="connsiteY69" fmla="*/ 7857 h 10000"/>
                <a:gd name="connsiteX70" fmla="*/ 6538 w 10000"/>
                <a:gd name="connsiteY70" fmla="*/ 8016 h 10000"/>
                <a:gd name="connsiteX71" fmla="*/ 7115 w 10000"/>
                <a:gd name="connsiteY71" fmla="*/ 7857 h 10000"/>
                <a:gd name="connsiteX72" fmla="*/ 7308 w 10000"/>
                <a:gd name="connsiteY72" fmla="*/ 7698 h 10000"/>
                <a:gd name="connsiteX73" fmla="*/ 7308 w 10000"/>
                <a:gd name="connsiteY73" fmla="*/ 7540 h 10000"/>
                <a:gd name="connsiteX74" fmla="*/ 7692 w 10000"/>
                <a:gd name="connsiteY74" fmla="*/ 7460 h 10000"/>
                <a:gd name="connsiteX75" fmla="*/ 7692 w 10000"/>
                <a:gd name="connsiteY75" fmla="*/ 7302 h 10000"/>
                <a:gd name="connsiteX76" fmla="*/ 7885 w 10000"/>
                <a:gd name="connsiteY76" fmla="*/ 7143 h 10000"/>
                <a:gd name="connsiteX77" fmla="*/ 8077 w 10000"/>
                <a:gd name="connsiteY77" fmla="*/ 6905 h 10000"/>
                <a:gd name="connsiteX78" fmla="*/ 7692 w 10000"/>
                <a:gd name="connsiteY78" fmla="*/ 6667 h 10000"/>
                <a:gd name="connsiteX79" fmla="*/ 8077 w 10000"/>
                <a:gd name="connsiteY79" fmla="*/ 6587 h 10000"/>
                <a:gd name="connsiteX80" fmla="*/ 8269 w 10000"/>
                <a:gd name="connsiteY80" fmla="*/ 6429 h 10000"/>
                <a:gd name="connsiteX81" fmla="*/ 8462 w 10000"/>
                <a:gd name="connsiteY81" fmla="*/ 6349 h 10000"/>
                <a:gd name="connsiteX82" fmla="*/ 8846 w 10000"/>
                <a:gd name="connsiteY82" fmla="*/ 6349 h 10000"/>
                <a:gd name="connsiteX83" fmla="*/ 8846 w 10000"/>
                <a:gd name="connsiteY83" fmla="*/ 6270 h 10000"/>
                <a:gd name="connsiteX84" fmla="*/ 8654 w 10000"/>
                <a:gd name="connsiteY84" fmla="*/ 6190 h 10000"/>
                <a:gd name="connsiteX85" fmla="*/ 8846 w 10000"/>
                <a:gd name="connsiteY85" fmla="*/ 5952 h 10000"/>
                <a:gd name="connsiteX86" fmla="*/ 8654 w 10000"/>
                <a:gd name="connsiteY86" fmla="*/ 5794 h 10000"/>
                <a:gd name="connsiteX87" fmla="*/ 8654 w 10000"/>
                <a:gd name="connsiteY87" fmla="*/ 5714 h 10000"/>
                <a:gd name="connsiteX88" fmla="*/ 9038 w 10000"/>
                <a:gd name="connsiteY88" fmla="*/ 5714 h 10000"/>
                <a:gd name="connsiteX89" fmla="*/ 9231 w 10000"/>
                <a:gd name="connsiteY89" fmla="*/ 5476 h 10000"/>
                <a:gd name="connsiteX90" fmla="*/ 9808 w 10000"/>
                <a:gd name="connsiteY90" fmla="*/ 5159 h 10000"/>
                <a:gd name="connsiteX91" fmla="*/ 9615 w 10000"/>
                <a:gd name="connsiteY91" fmla="*/ 4841 h 10000"/>
                <a:gd name="connsiteX92" fmla="*/ 9808 w 10000"/>
                <a:gd name="connsiteY92" fmla="*/ 4603 h 10000"/>
                <a:gd name="connsiteX93" fmla="*/ 9808 w 10000"/>
                <a:gd name="connsiteY93" fmla="*/ 4286 h 10000"/>
                <a:gd name="connsiteX94" fmla="*/ 9808 w 10000"/>
                <a:gd name="connsiteY94" fmla="*/ 4048 h 10000"/>
                <a:gd name="connsiteX95" fmla="*/ 9808 w 10000"/>
                <a:gd name="connsiteY95" fmla="*/ 3810 h 10000"/>
                <a:gd name="connsiteX96" fmla="*/ 9808 w 10000"/>
                <a:gd name="connsiteY96" fmla="*/ 3571 h 10000"/>
                <a:gd name="connsiteX97" fmla="*/ 10000 w 10000"/>
                <a:gd name="connsiteY97" fmla="*/ 3333 h 10000"/>
                <a:gd name="connsiteX98" fmla="*/ 10000 w 10000"/>
                <a:gd name="connsiteY98" fmla="*/ 2937 h 10000"/>
                <a:gd name="connsiteX99" fmla="*/ 9808 w 10000"/>
                <a:gd name="connsiteY99"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115 w 10000"/>
                <a:gd name="connsiteY20" fmla="*/ 1270 h 10000"/>
                <a:gd name="connsiteX21" fmla="*/ 2885 w 10000"/>
                <a:gd name="connsiteY21" fmla="*/ 5238 h 10000"/>
                <a:gd name="connsiteX22" fmla="*/ 2500 w 10000"/>
                <a:gd name="connsiteY22" fmla="*/ 5397 h 10000"/>
                <a:gd name="connsiteX23" fmla="*/ 1538 w 10000"/>
                <a:gd name="connsiteY23" fmla="*/ 5317 h 10000"/>
                <a:gd name="connsiteX24" fmla="*/ 577 w 10000"/>
                <a:gd name="connsiteY24" fmla="*/ 5556 h 10000"/>
                <a:gd name="connsiteX25" fmla="*/ 0 w 10000"/>
                <a:gd name="connsiteY25" fmla="*/ 5952 h 10000"/>
                <a:gd name="connsiteX26" fmla="*/ 2885 w 10000"/>
                <a:gd name="connsiteY26" fmla="*/ 10000 h 10000"/>
                <a:gd name="connsiteX27" fmla="*/ 6731 w 10000"/>
                <a:gd name="connsiteY27" fmla="*/ 9683 h 10000"/>
                <a:gd name="connsiteX28" fmla="*/ 6731 w 10000"/>
                <a:gd name="connsiteY28" fmla="*/ 9286 h 10000"/>
                <a:gd name="connsiteX29" fmla="*/ 6538 w 10000"/>
                <a:gd name="connsiteY29" fmla="*/ 9127 h 10000"/>
                <a:gd name="connsiteX30" fmla="*/ 6538 w 10000"/>
                <a:gd name="connsiteY30" fmla="*/ 9127 h 10000"/>
                <a:gd name="connsiteX31" fmla="*/ 6346 w 10000"/>
                <a:gd name="connsiteY31" fmla="*/ 9286 h 10000"/>
                <a:gd name="connsiteX32" fmla="*/ 5962 w 10000"/>
                <a:gd name="connsiteY32" fmla="*/ 9286 h 10000"/>
                <a:gd name="connsiteX33" fmla="*/ 5769 w 10000"/>
                <a:gd name="connsiteY33" fmla="*/ 9206 h 10000"/>
                <a:gd name="connsiteX34" fmla="*/ 5962 w 10000"/>
                <a:gd name="connsiteY34" fmla="*/ 9048 h 10000"/>
                <a:gd name="connsiteX35" fmla="*/ 5962 w 10000"/>
                <a:gd name="connsiteY35" fmla="*/ 8968 h 10000"/>
                <a:gd name="connsiteX36" fmla="*/ 6154 w 10000"/>
                <a:gd name="connsiteY36" fmla="*/ 8810 h 10000"/>
                <a:gd name="connsiteX37" fmla="*/ 6154 w 10000"/>
                <a:gd name="connsiteY37" fmla="*/ 8571 h 10000"/>
                <a:gd name="connsiteX38" fmla="*/ 5577 w 10000"/>
                <a:gd name="connsiteY38" fmla="*/ 8571 h 10000"/>
                <a:gd name="connsiteX39" fmla="*/ 5000 w 10000"/>
                <a:gd name="connsiteY39" fmla="*/ 8492 h 10000"/>
                <a:gd name="connsiteX40" fmla="*/ 4615 w 10000"/>
                <a:gd name="connsiteY40" fmla="*/ 8254 h 10000"/>
                <a:gd name="connsiteX41" fmla="*/ 4231 w 10000"/>
                <a:gd name="connsiteY41" fmla="*/ 8016 h 10000"/>
                <a:gd name="connsiteX42" fmla="*/ 3846 w 10000"/>
                <a:gd name="connsiteY42" fmla="*/ 7857 h 10000"/>
                <a:gd name="connsiteX43" fmla="*/ 3654 w 10000"/>
                <a:gd name="connsiteY43" fmla="*/ 7778 h 10000"/>
                <a:gd name="connsiteX44" fmla="*/ 3462 w 10000"/>
                <a:gd name="connsiteY44" fmla="*/ 7460 h 10000"/>
                <a:gd name="connsiteX45" fmla="*/ 3269 w 10000"/>
                <a:gd name="connsiteY45" fmla="*/ 7222 h 10000"/>
                <a:gd name="connsiteX46" fmla="*/ 2692 w 10000"/>
                <a:gd name="connsiteY46" fmla="*/ 6984 h 10000"/>
                <a:gd name="connsiteX47" fmla="*/ 2308 w 10000"/>
                <a:gd name="connsiteY47" fmla="*/ 6905 h 10000"/>
                <a:gd name="connsiteX48" fmla="*/ 1923 w 10000"/>
                <a:gd name="connsiteY48" fmla="*/ 6746 h 10000"/>
                <a:gd name="connsiteX49" fmla="*/ 1731 w 10000"/>
                <a:gd name="connsiteY49" fmla="*/ 6349 h 10000"/>
                <a:gd name="connsiteX50" fmla="*/ 1346 w 10000"/>
                <a:gd name="connsiteY50" fmla="*/ 6190 h 10000"/>
                <a:gd name="connsiteX51" fmla="*/ 1538 w 10000"/>
                <a:gd name="connsiteY51" fmla="*/ 5952 h 10000"/>
                <a:gd name="connsiteX52" fmla="*/ 1923 w 10000"/>
                <a:gd name="connsiteY52" fmla="*/ 5635 h 10000"/>
                <a:gd name="connsiteX53" fmla="*/ 1923 w 10000"/>
                <a:gd name="connsiteY53" fmla="*/ 5794 h 10000"/>
                <a:gd name="connsiteX54" fmla="*/ 1731 w 10000"/>
                <a:gd name="connsiteY54" fmla="*/ 6032 h 10000"/>
                <a:gd name="connsiteX55" fmla="*/ 2115 w 10000"/>
                <a:gd name="connsiteY55" fmla="*/ 6587 h 10000"/>
                <a:gd name="connsiteX56" fmla="*/ 2692 w 10000"/>
                <a:gd name="connsiteY56" fmla="*/ 6746 h 10000"/>
                <a:gd name="connsiteX57" fmla="*/ 3077 w 10000"/>
                <a:gd name="connsiteY57" fmla="*/ 6825 h 10000"/>
                <a:gd name="connsiteX58" fmla="*/ 3654 w 10000"/>
                <a:gd name="connsiteY58" fmla="*/ 6905 h 10000"/>
                <a:gd name="connsiteX59" fmla="*/ 3846 w 10000"/>
                <a:gd name="connsiteY59" fmla="*/ 7063 h 10000"/>
                <a:gd name="connsiteX60" fmla="*/ 4231 w 10000"/>
                <a:gd name="connsiteY60" fmla="*/ 7063 h 10000"/>
                <a:gd name="connsiteX61" fmla="*/ 4615 w 10000"/>
                <a:gd name="connsiteY61" fmla="*/ 7143 h 10000"/>
                <a:gd name="connsiteX62" fmla="*/ 4808 w 10000"/>
                <a:gd name="connsiteY62" fmla="*/ 7302 h 10000"/>
                <a:gd name="connsiteX63" fmla="*/ 5192 w 10000"/>
                <a:gd name="connsiteY63" fmla="*/ 7222 h 10000"/>
                <a:gd name="connsiteX64" fmla="*/ 5577 w 10000"/>
                <a:gd name="connsiteY64" fmla="*/ 7143 h 10000"/>
                <a:gd name="connsiteX65" fmla="*/ 5962 w 10000"/>
                <a:gd name="connsiteY65" fmla="*/ 7222 h 10000"/>
                <a:gd name="connsiteX66" fmla="*/ 6538 w 10000"/>
                <a:gd name="connsiteY66" fmla="*/ 7222 h 10000"/>
                <a:gd name="connsiteX67" fmla="*/ 6538 w 10000"/>
                <a:gd name="connsiteY67" fmla="*/ 7460 h 10000"/>
                <a:gd name="connsiteX68" fmla="*/ 6346 w 10000"/>
                <a:gd name="connsiteY68" fmla="*/ 7857 h 10000"/>
                <a:gd name="connsiteX69" fmla="*/ 6538 w 10000"/>
                <a:gd name="connsiteY69" fmla="*/ 8016 h 10000"/>
                <a:gd name="connsiteX70" fmla="*/ 7115 w 10000"/>
                <a:gd name="connsiteY70" fmla="*/ 7857 h 10000"/>
                <a:gd name="connsiteX71" fmla="*/ 7308 w 10000"/>
                <a:gd name="connsiteY71" fmla="*/ 7698 h 10000"/>
                <a:gd name="connsiteX72" fmla="*/ 7308 w 10000"/>
                <a:gd name="connsiteY72" fmla="*/ 7540 h 10000"/>
                <a:gd name="connsiteX73" fmla="*/ 7692 w 10000"/>
                <a:gd name="connsiteY73" fmla="*/ 7460 h 10000"/>
                <a:gd name="connsiteX74" fmla="*/ 7692 w 10000"/>
                <a:gd name="connsiteY74" fmla="*/ 7302 h 10000"/>
                <a:gd name="connsiteX75" fmla="*/ 7885 w 10000"/>
                <a:gd name="connsiteY75" fmla="*/ 7143 h 10000"/>
                <a:gd name="connsiteX76" fmla="*/ 8077 w 10000"/>
                <a:gd name="connsiteY76" fmla="*/ 6905 h 10000"/>
                <a:gd name="connsiteX77" fmla="*/ 7692 w 10000"/>
                <a:gd name="connsiteY77" fmla="*/ 6667 h 10000"/>
                <a:gd name="connsiteX78" fmla="*/ 8077 w 10000"/>
                <a:gd name="connsiteY78" fmla="*/ 6587 h 10000"/>
                <a:gd name="connsiteX79" fmla="*/ 8269 w 10000"/>
                <a:gd name="connsiteY79" fmla="*/ 6429 h 10000"/>
                <a:gd name="connsiteX80" fmla="*/ 8462 w 10000"/>
                <a:gd name="connsiteY80" fmla="*/ 6349 h 10000"/>
                <a:gd name="connsiteX81" fmla="*/ 8846 w 10000"/>
                <a:gd name="connsiteY81" fmla="*/ 6349 h 10000"/>
                <a:gd name="connsiteX82" fmla="*/ 8846 w 10000"/>
                <a:gd name="connsiteY82" fmla="*/ 6270 h 10000"/>
                <a:gd name="connsiteX83" fmla="*/ 8654 w 10000"/>
                <a:gd name="connsiteY83" fmla="*/ 6190 h 10000"/>
                <a:gd name="connsiteX84" fmla="*/ 8846 w 10000"/>
                <a:gd name="connsiteY84" fmla="*/ 5952 h 10000"/>
                <a:gd name="connsiteX85" fmla="*/ 8654 w 10000"/>
                <a:gd name="connsiteY85" fmla="*/ 5794 h 10000"/>
                <a:gd name="connsiteX86" fmla="*/ 8654 w 10000"/>
                <a:gd name="connsiteY86" fmla="*/ 5714 h 10000"/>
                <a:gd name="connsiteX87" fmla="*/ 9038 w 10000"/>
                <a:gd name="connsiteY87" fmla="*/ 5714 h 10000"/>
                <a:gd name="connsiteX88" fmla="*/ 9231 w 10000"/>
                <a:gd name="connsiteY88" fmla="*/ 5476 h 10000"/>
                <a:gd name="connsiteX89" fmla="*/ 9808 w 10000"/>
                <a:gd name="connsiteY89" fmla="*/ 5159 h 10000"/>
                <a:gd name="connsiteX90" fmla="*/ 9615 w 10000"/>
                <a:gd name="connsiteY90" fmla="*/ 4841 h 10000"/>
                <a:gd name="connsiteX91" fmla="*/ 9808 w 10000"/>
                <a:gd name="connsiteY91" fmla="*/ 4603 h 10000"/>
                <a:gd name="connsiteX92" fmla="*/ 9808 w 10000"/>
                <a:gd name="connsiteY92" fmla="*/ 4286 h 10000"/>
                <a:gd name="connsiteX93" fmla="*/ 9808 w 10000"/>
                <a:gd name="connsiteY93" fmla="*/ 4048 h 10000"/>
                <a:gd name="connsiteX94" fmla="*/ 9808 w 10000"/>
                <a:gd name="connsiteY94" fmla="*/ 3810 h 10000"/>
                <a:gd name="connsiteX95" fmla="*/ 9808 w 10000"/>
                <a:gd name="connsiteY95" fmla="*/ 3571 h 10000"/>
                <a:gd name="connsiteX96" fmla="*/ 10000 w 10000"/>
                <a:gd name="connsiteY96" fmla="*/ 3333 h 10000"/>
                <a:gd name="connsiteX97" fmla="*/ 10000 w 10000"/>
                <a:gd name="connsiteY97" fmla="*/ 2937 h 10000"/>
                <a:gd name="connsiteX98" fmla="*/ 9808 w 10000"/>
                <a:gd name="connsiteY98"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692 w 10000"/>
                <a:gd name="connsiteY19" fmla="*/ 1032 h 10000"/>
                <a:gd name="connsiteX20" fmla="*/ 2885 w 10000"/>
                <a:gd name="connsiteY20" fmla="*/ 5238 h 10000"/>
                <a:gd name="connsiteX21" fmla="*/ 2500 w 10000"/>
                <a:gd name="connsiteY21" fmla="*/ 5397 h 10000"/>
                <a:gd name="connsiteX22" fmla="*/ 1538 w 10000"/>
                <a:gd name="connsiteY22" fmla="*/ 5317 h 10000"/>
                <a:gd name="connsiteX23" fmla="*/ 577 w 10000"/>
                <a:gd name="connsiteY23" fmla="*/ 5556 h 10000"/>
                <a:gd name="connsiteX24" fmla="*/ 0 w 10000"/>
                <a:gd name="connsiteY24" fmla="*/ 5952 h 10000"/>
                <a:gd name="connsiteX25" fmla="*/ 2885 w 10000"/>
                <a:gd name="connsiteY25" fmla="*/ 10000 h 10000"/>
                <a:gd name="connsiteX26" fmla="*/ 6731 w 10000"/>
                <a:gd name="connsiteY26" fmla="*/ 9683 h 10000"/>
                <a:gd name="connsiteX27" fmla="*/ 6731 w 10000"/>
                <a:gd name="connsiteY27" fmla="*/ 9286 h 10000"/>
                <a:gd name="connsiteX28" fmla="*/ 6538 w 10000"/>
                <a:gd name="connsiteY28" fmla="*/ 9127 h 10000"/>
                <a:gd name="connsiteX29" fmla="*/ 6538 w 10000"/>
                <a:gd name="connsiteY29" fmla="*/ 9127 h 10000"/>
                <a:gd name="connsiteX30" fmla="*/ 6346 w 10000"/>
                <a:gd name="connsiteY30" fmla="*/ 9286 h 10000"/>
                <a:gd name="connsiteX31" fmla="*/ 5962 w 10000"/>
                <a:gd name="connsiteY31" fmla="*/ 9286 h 10000"/>
                <a:gd name="connsiteX32" fmla="*/ 5769 w 10000"/>
                <a:gd name="connsiteY32" fmla="*/ 9206 h 10000"/>
                <a:gd name="connsiteX33" fmla="*/ 5962 w 10000"/>
                <a:gd name="connsiteY33" fmla="*/ 9048 h 10000"/>
                <a:gd name="connsiteX34" fmla="*/ 5962 w 10000"/>
                <a:gd name="connsiteY34" fmla="*/ 8968 h 10000"/>
                <a:gd name="connsiteX35" fmla="*/ 6154 w 10000"/>
                <a:gd name="connsiteY35" fmla="*/ 8810 h 10000"/>
                <a:gd name="connsiteX36" fmla="*/ 6154 w 10000"/>
                <a:gd name="connsiteY36" fmla="*/ 8571 h 10000"/>
                <a:gd name="connsiteX37" fmla="*/ 5577 w 10000"/>
                <a:gd name="connsiteY37" fmla="*/ 8571 h 10000"/>
                <a:gd name="connsiteX38" fmla="*/ 5000 w 10000"/>
                <a:gd name="connsiteY38" fmla="*/ 8492 h 10000"/>
                <a:gd name="connsiteX39" fmla="*/ 4615 w 10000"/>
                <a:gd name="connsiteY39" fmla="*/ 8254 h 10000"/>
                <a:gd name="connsiteX40" fmla="*/ 4231 w 10000"/>
                <a:gd name="connsiteY40" fmla="*/ 8016 h 10000"/>
                <a:gd name="connsiteX41" fmla="*/ 3846 w 10000"/>
                <a:gd name="connsiteY41" fmla="*/ 7857 h 10000"/>
                <a:gd name="connsiteX42" fmla="*/ 3654 w 10000"/>
                <a:gd name="connsiteY42" fmla="*/ 7778 h 10000"/>
                <a:gd name="connsiteX43" fmla="*/ 3462 w 10000"/>
                <a:gd name="connsiteY43" fmla="*/ 7460 h 10000"/>
                <a:gd name="connsiteX44" fmla="*/ 3269 w 10000"/>
                <a:gd name="connsiteY44" fmla="*/ 7222 h 10000"/>
                <a:gd name="connsiteX45" fmla="*/ 2692 w 10000"/>
                <a:gd name="connsiteY45" fmla="*/ 6984 h 10000"/>
                <a:gd name="connsiteX46" fmla="*/ 2308 w 10000"/>
                <a:gd name="connsiteY46" fmla="*/ 6905 h 10000"/>
                <a:gd name="connsiteX47" fmla="*/ 1923 w 10000"/>
                <a:gd name="connsiteY47" fmla="*/ 6746 h 10000"/>
                <a:gd name="connsiteX48" fmla="*/ 1731 w 10000"/>
                <a:gd name="connsiteY48" fmla="*/ 6349 h 10000"/>
                <a:gd name="connsiteX49" fmla="*/ 1346 w 10000"/>
                <a:gd name="connsiteY49" fmla="*/ 6190 h 10000"/>
                <a:gd name="connsiteX50" fmla="*/ 1538 w 10000"/>
                <a:gd name="connsiteY50" fmla="*/ 5952 h 10000"/>
                <a:gd name="connsiteX51" fmla="*/ 1923 w 10000"/>
                <a:gd name="connsiteY51" fmla="*/ 5635 h 10000"/>
                <a:gd name="connsiteX52" fmla="*/ 1923 w 10000"/>
                <a:gd name="connsiteY52" fmla="*/ 5794 h 10000"/>
                <a:gd name="connsiteX53" fmla="*/ 1731 w 10000"/>
                <a:gd name="connsiteY53" fmla="*/ 6032 h 10000"/>
                <a:gd name="connsiteX54" fmla="*/ 2115 w 10000"/>
                <a:gd name="connsiteY54" fmla="*/ 6587 h 10000"/>
                <a:gd name="connsiteX55" fmla="*/ 2692 w 10000"/>
                <a:gd name="connsiteY55" fmla="*/ 6746 h 10000"/>
                <a:gd name="connsiteX56" fmla="*/ 3077 w 10000"/>
                <a:gd name="connsiteY56" fmla="*/ 6825 h 10000"/>
                <a:gd name="connsiteX57" fmla="*/ 3654 w 10000"/>
                <a:gd name="connsiteY57" fmla="*/ 6905 h 10000"/>
                <a:gd name="connsiteX58" fmla="*/ 3846 w 10000"/>
                <a:gd name="connsiteY58" fmla="*/ 7063 h 10000"/>
                <a:gd name="connsiteX59" fmla="*/ 4231 w 10000"/>
                <a:gd name="connsiteY59" fmla="*/ 7063 h 10000"/>
                <a:gd name="connsiteX60" fmla="*/ 4615 w 10000"/>
                <a:gd name="connsiteY60" fmla="*/ 7143 h 10000"/>
                <a:gd name="connsiteX61" fmla="*/ 4808 w 10000"/>
                <a:gd name="connsiteY61" fmla="*/ 7302 h 10000"/>
                <a:gd name="connsiteX62" fmla="*/ 5192 w 10000"/>
                <a:gd name="connsiteY62" fmla="*/ 7222 h 10000"/>
                <a:gd name="connsiteX63" fmla="*/ 5577 w 10000"/>
                <a:gd name="connsiteY63" fmla="*/ 7143 h 10000"/>
                <a:gd name="connsiteX64" fmla="*/ 5962 w 10000"/>
                <a:gd name="connsiteY64" fmla="*/ 7222 h 10000"/>
                <a:gd name="connsiteX65" fmla="*/ 6538 w 10000"/>
                <a:gd name="connsiteY65" fmla="*/ 7222 h 10000"/>
                <a:gd name="connsiteX66" fmla="*/ 6538 w 10000"/>
                <a:gd name="connsiteY66" fmla="*/ 7460 h 10000"/>
                <a:gd name="connsiteX67" fmla="*/ 6346 w 10000"/>
                <a:gd name="connsiteY67" fmla="*/ 7857 h 10000"/>
                <a:gd name="connsiteX68" fmla="*/ 6538 w 10000"/>
                <a:gd name="connsiteY68" fmla="*/ 8016 h 10000"/>
                <a:gd name="connsiteX69" fmla="*/ 7115 w 10000"/>
                <a:gd name="connsiteY69" fmla="*/ 7857 h 10000"/>
                <a:gd name="connsiteX70" fmla="*/ 7308 w 10000"/>
                <a:gd name="connsiteY70" fmla="*/ 7698 h 10000"/>
                <a:gd name="connsiteX71" fmla="*/ 7308 w 10000"/>
                <a:gd name="connsiteY71" fmla="*/ 7540 h 10000"/>
                <a:gd name="connsiteX72" fmla="*/ 7692 w 10000"/>
                <a:gd name="connsiteY72" fmla="*/ 7460 h 10000"/>
                <a:gd name="connsiteX73" fmla="*/ 7692 w 10000"/>
                <a:gd name="connsiteY73" fmla="*/ 7302 h 10000"/>
                <a:gd name="connsiteX74" fmla="*/ 7885 w 10000"/>
                <a:gd name="connsiteY74" fmla="*/ 7143 h 10000"/>
                <a:gd name="connsiteX75" fmla="*/ 8077 w 10000"/>
                <a:gd name="connsiteY75" fmla="*/ 6905 h 10000"/>
                <a:gd name="connsiteX76" fmla="*/ 7692 w 10000"/>
                <a:gd name="connsiteY76" fmla="*/ 6667 h 10000"/>
                <a:gd name="connsiteX77" fmla="*/ 8077 w 10000"/>
                <a:gd name="connsiteY77" fmla="*/ 6587 h 10000"/>
                <a:gd name="connsiteX78" fmla="*/ 8269 w 10000"/>
                <a:gd name="connsiteY78" fmla="*/ 6429 h 10000"/>
                <a:gd name="connsiteX79" fmla="*/ 8462 w 10000"/>
                <a:gd name="connsiteY79" fmla="*/ 6349 h 10000"/>
                <a:gd name="connsiteX80" fmla="*/ 8846 w 10000"/>
                <a:gd name="connsiteY80" fmla="*/ 6349 h 10000"/>
                <a:gd name="connsiteX81" fmla="*/ 8846 w 10000"/>
                <a:gd name="connsiteY81" fmla="*/ 6270 h 10000"/>
                <a:gd name="connsiteX82" fmla="*/ 8654 w 10000"/>
                <a:gd name="connsiteY82" fmla="*/ 6190 h 10000"/>
                <a:gd name="connsiteX83" fmla="*/ 8846 w 10000"/>
                <a:gd name="connsiteY83" fmla="*/ 5952 h 10000"/>
                <a:gd name="connsiteX84" fmla="*/ 8654 w 10000"/>
                <a:gd name="connsiteY84" fmla="*/ 5794 h 10000"/>
                <a:gd name="connsiteX85" fmla="*/ 8654 w 10000"/>
                <a:gd name="connsiteY85" fmla="*/ 5714 h 10000"/>
                <a:gd name="connsiteX86" fmla="*/ 9038 w 10000"/>
                <a:gd name="connsiteY86" fmla="*/ 5714 h 10000"/>
                <a:gd name="connsiteX87" fmla="*/ 9231 w 10000"/>
                <a:gd name="connsiteY87" fmla="*/ 5476 h 10000"/>
                <a:gd name="connsiteX88" fmla="*/ 9808 w 10000"/>
                <a:gd name="connsiteY88" fmla="*/ 5159 h 10000"/>
                <a:gd name="connsiteX89" fmla="*/ 9615 w 10000"/>
                <a:gd name="connsiteY89" fmla="*/ 4841 h 10000"/>
                <a:gd name="connsiteX90" fmla="*/ 9808 w 10000"/>
                <a:gd name="connsiteY90" fmla="*/ 4603 h 10000"/>
                <a:gd name="connsiteX91" fmla="*/ 9808 w 10000"/>
                <a:gd name="connsiteY91" fmla="*/ 4286 h 10000"/>
                <a:gd name="connsiteX92" fmla="*/ 9808 w 10000"/>
                <a:gd name="connsiteY92" fmla="*/ 4048 h 10000"/>
                <a:gd name="connsiteX93" fmla="*/ 9808 w 10000"/>
                <a:gd name="connsiteY93" fmla="*/ 3810 h 10000"/>
                <a:gd name="connsiteX94" fmla="*/ 9808 w 10000"/>
                <a:gd name="connsiteY94" fmla="*/ 3571 h 10000"/>
                <a:gd name="connsiteX95" fmla="*/ 10000 w 10000"/>
                <a:gd name="connsiteY95" fmla="*/ 3333 h 10000"/>
                <a:gd name="connsiteX96" fmla="*/ 10000 w 10000"/>
                <a:gd name="connsiteY96" fmla="*/ 2937 h 10000"/>
                <a:gd name="connsiteX97" fmla="*/ 9808 w 10000"/>
                <a:gd name="connsiteY97"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3077 w 10000"/>
                <a:gd name="connsiteY17" fmla="*/ 397 h 10000"/>
                <a:gd name="connsiteX18" fmla="*/ 2885 w 10000"/>
                <a:gd name="connsiteY18" fmla="*/ 714 h 10000"/>
                <a:gd name="connsiteX19" fmla="*/ 2885 w 10000"/>
                <a:gd name="connsiteY19" fmla="*/ 5238 h 10000"/>
                <a:gd name="connsiteX20" fmla="*/ 2500 w 10000"/>
                <a:gd name="connsiteY20" fmla="*/ 5397 h 10000"/>
                <a:gd name="connsiteX21" fmla="*/ 1538 w 10000"/>
                <a:gd name="connsiteY21" fmla="*/ 5317 h 10000"/>
                <a:gd name="connsiteX22" fmla="*/ 577 w 10000"/>
                <a:gd name="connsiteY22" fmla="*/ 5556 h 10000"/>
                <a:gd name="connsiteX23" fmla="*/ 0 w 10000"/>
                <a:gd name="connsiteY23" fmla="*/ 5952 h 10000"/>
                <a:gd name="connsiteX24" fmla="*/ 2885 w 10000"/>
                <a:gd name="connsiteY24" fmla="*/ 10000 h 10000"/>
                <a:gd name="connsiteX25" fmla="*/ 6731 w 10000"/>
                <a:gd name="connsiteY25" fmla="*/ 9683 h 10000"/>
                <a:gd name="connsiteX26" fmla="*/ 6731 w 10000"/>
                <a:gd name="connsiteY26" fmla="*/ 9286 h 10000"/>
                <a:gd name="connsiteX27" fmla="*/ 6538 w 10000"/>
                <a:gd name="connsiteY27" fmla="*/ 9127 h 10000"/>
                <a:gd name="connsiteX28" fmla="*/ 6538 w 10000"/>
                <a:gd name="connsiteY28" fmla="*/ 9127 h 10000"/>
                <a:gd name="connsiteX29" fmla="*/ 6346 w 10000"/>
                <a:gd name="connsiteY29" fmla="*/ 9286 h 10000"/>
                <a:gd name="connsiteX30" fmla="*/ 5962 w 10000"/>
                <a:gd name="connsiteY30" fmla="*/ 9286 h 10000"/>
                <a:gd name="connsiteX31" fmla="*/ 5769 w 10000"/>
                <a:gd name="connsiteY31" fmla="*/ 9206 h 10000"/>
                <a:gd name="connsiteX32" fmla="*/ 5962 w 10000"/>
                <a:gd name="connsiteY32" fmla="*/ 9048 h 10000"/>
                <a:gd name="connsiteX33" fmla="*/ 5962 w 10000"/>
                <a:gd name="connsiteY33" fmla="*/ 8968 h 10000"/>
                <a:gd name="connsiteX34" fmla="*/ 6154 w 10000"/>
                <a:gd name="connsiteY34" fmla="*/ 8810 h 10000"/>
                <a:gd name="connsiteX35" fmla="*/ 6154 w 10000"/>
                <a:gd name="connsiteY35" fmla="*/ 8571 h 10000"/>
                <a:gd name="connsiteX36" fmla="*/ 5577 w 10000"/>
                <a:gd name="connsiteY36" fmla="*/ 8571 h 10000"/>
                <a:gd name="connsiteX37" fmla="*/ 5000 w 10000"/>
                <a:gd name="connsiteY37" fmla="*/ 8492 h 10000"/>
                <a:gd name="connsiteX38" fmla="*/ 4615 w 10000"/>
                <a:gd name="connsiteY38" fmla="*/ 8254 h 10000"/>
                <a:gd name="connsiteX39" fmla="*/ 4231 w 10000"/>
                <a:gd name="connsiteY39" fmla="*/ 8016 h 10000"/>
                <a:gd name="connsiteX40" fmla="*/ 3846 w 10000"/>
                <a:gd name="connsiteY40" fmla="*/ 7857 h 10000"/>
                <a:gd name="connsiteX41" fmla="*/ 3654 w 10000"/>
                <a:gd name="connsiteY41" fmla="*/ 7778 h 10000"/>
                <a:gd name="connsiteX42" fmla="*/ 3462 w 10000"/>
                <a:gd name="connsiteY42" fmla="*/ 7460 h 10000"/>
                <a:gd name="connsiteX43" fmla="*/ 3269 w 10000"/>
                <a:gd name="connsiteY43" fmla="*/ 7222 h 10000"/>
                <a:gd name="connsiteX44" fmla="*/ 2692 w 10000"/>
                <a:gd name="connsiteY44" fmla="*/ 6984 h 10000"/>
                <a:gd name="connsiteX45" fmla="*/ 2308 w 10000"/>
                <a:gd name="connsiteY45" fmla="*/ 6905 h 10000"/>
                <a:gd name="connsiteX46" fmla="*/ 1923 w 10000"/>
                <a:gd name="connsiteY46" fmla="*/ 6746 h 10000"/>
                <a:gd name="connsiteX47" fmla="*/ 1731 w 10000"/>
                <a:gd name="connsiteY47" fmla="*/ 6349 h 10000"/>
                <a:gd name="connsiteX48" fmla="*/ 1346 w 10000"/>
                <a:gd name="connsiteY48" fmla="*/ 6190 h 10000"/>
                <a:gd name="connsiteX49" fmla="*/ 1538 w 10000"/>
                <a:gd name="connsiteY49" fmla="*/ 5952 h 10000"/>
                <a:gd name="connsiteX50" fmla="*/ 1923 w 10000"/>
                <a:gd name="connsiteY50" fmla="*/ 5635 h 10000"/>
                <a:gd name="connsiteX51" fmla="*/ 1923 w 10000"/>
                <a:gd name="connsiteY51" fmla="*/ 5794 h 10000"/>
                <a:gd name="connsiteX52" fmla="*/ 1731 w 10000"/>
                <a:gd name="connsiteY52" fmla="*/ 6032 h 10000"/>
                <a:gd name="connsiteX53" fmla="*/ 2115 w 10000"/>
                <a:gd name="connsiteY53" fmla="*/ 6587 h 10000"/>
                <a:gd name="connsiteX54" fmla="*/ 2692 w 10000"/>
                <a:gd name="connsiteY54" fmla="*/ 6746 h 10000"/>
                <a:gd name="connsiteX55" fmla="*/ 3077 w 10000"/>
                <a:gd name="connsiteY55" fmla="*/ 6825 h 10000"/>
                <a:gd name="connsiteX56" fmla="*/ 3654 w 10000"/>
                <a:gd name="connsiteY56" fmla="*/ 6905 h 10000"/>
                <a:gd name="connsiteX57" fmla="*/ 3846 w 10000"/>
                <a:gd name="connsiteY57" fmla="*/ 7063 h 10000"/>
                <a:gd name="connsiteX58" fmla="*/ 4231 w 10000"/>
                <a:gd name="connsiteY58" fmla="*/ 7063 h 10000"/>
                <a:gd name="connsiteX59" fmla="*/ 4615 w 10000"/>
                <a:gd name="connsiteY59" fmla="*/ 7143 h 10000"/>
                <a:gd name="connsiteX60" fmla="*/ 4808 w 10000"/>
                <a:gd name="connsiteY60" fmla="*/ 7302 h 10000"/>
                <a:gd name="connsiteX61" fmla="*/ 5192 w 10000"/>
                <a:gd name="connsiteY61" fmla="*/ 7222 h 10000"/>
                <a:gd name="connsiteX62" fmla="*/ 5577 w 10000"/>
                <a:gd name="connsiteY62" fmla="*/ 7143 h 10000"/>
                <a:gd name="connsiteX63" fmla="*/ 5962 w 10000"/>
                <a:gd name="connsiteY63" fmla="*/ 7222 h 10000"/>
                <a:gd name="connsiteX64" fmla="*/ 6538 w 10000"/>
                <a:gd name="connsiteY64" fmla="*/ 7222 h 10000"/>
                <a:gd name="connsiteX65" fmla="*/ 6538 w 10000"/>
                <a:gd name="connsiteY65" fmla="*/ 7460 h 10000"/>
                <a:gd name="connsiteX66" fmla="*/ 6346 w 10000"/>
                <a:gd name="connsiteY66" fmla="*/ 7857 h 10000"/>
                <a:gd name="connsiteX67" fmla="*/ 6538 w 10000"/>
                <a:gd name="connsiteY67" fmla="*/ 8016 h 10000"/>
                <a:gd name="connsiteX68" fmla="*/ 7115 w 10000"/>
                <a:gd name="connsiteY68" fmla="*/ 7857 h 10000"/>
                <a:gd name="connsiteX69" fmla="*/ 7308 w 10000"/>
                <a:gd name="connsiteY69" fmla="*/ 7698 h 10000"/>
                <a:gd name="connsiteX70" fmla="*/ 7308 w 10000"/>
                <a:gd name="connsiteY70" fmla="*/ 7540 h 10000"/>
                <a:gd name="connsiteX71" fmla="*/ 7692 w 10000"/>
                <a:gd name="connsiteY71" fmla="*/ 7460 h 10000"/>
                <a:gd name="connsiteX72" fmla="*/ 7692 w 10000"/>
                <a:gd name="connsiteY72" fmla="*/ 7302 h 10000"/>
                <a:gd name="connsiteX73" fmla="*/ 7885 w 10000"/>
                <a:gd name="connsiteY73" fmla="*/ 7143 h 10000"/>
                <a:gd name="connsiteX74" fmla="*/ 8077 w 10000"/>
                <a:gd name="connsiteY74" fmla="*/ 6905 h 10000"/>
                <a:gd name="connsiteX75" fmla="*/ 7692 w 10000"/>
                <a:gd name="connsiteY75" fmla="*/ 6667 h 10000"/>
                <a:gd name="connsiteX76" fmla="*/ 8077 w 10000"/>
                <a:gd name="connsiteY76" fmla="*/ 6587 h 10000"/>
                <a:gd name="connsiteX77" fmla="*/ 8269 w 10000"/>
                <a:gd name="connsiteY77" fmla="*/ 6429 h 10000"/>
                <a:gd name="connsiteX78" fmla="*/ 8462 w 10000"/>
                <a:gd name="connsiteY78" fmla="*/ 6349 h 10000"/>
                <a:gd name="connsiteX79" fmla="*/ 8846 w 10000"/>
                <a:gd name="connsiteY79" fmla="*/ 6349 h 10000"/>
                <a:gd name="connsiteX80" fmla="*/ 8846 w 10000"/>
                <a:gd name="connsiteY80" fmla="*/ 6270 h 10000"/>
                <a:gd name="connsiteX81" fmla="*/ 8654 w 10000"/>
                <a:gd name="connsiteY81" fmla="*/ 6190 h 10000"/>
                <a:gd name="connsiteX82" fmla="*/ 8846 w 10000"/>
                <a:gd name="connsiteY82" fmla="*/ 5952 h 10000"/>
                <a:gd name="connsiteX83" fmla="*/ 8654 w 10000"/>
                <a:gd name="connsiteY83" fmla="*/ 5794 h 10000"/>
                <a:gd name="connsiteX84" fmla="*/ 8654 w 10000"/>
                <a:gd name="connsiteY84" fmla="*/ 5714 h 10000"/>
                <a:gd name="connsiteX85" fmla="*/ 9038 w 10000"/>
                <a:gd name="connsiteY85" fmla="*/ 5714 h 10000"/>
                <a:gd name="connsiteX86" fmla="*/ 9231 w 10000"/>
                <a:gd name="connsiteY86" fmla="*/ 5476 h 10000"/>
                <a:gd name="connsiteX87" fmla="*/ 9808 w 10000"/>
                <a:gd name="connsiteY87" fmla="*/ 5159 h 10000"/>
                <a:gd name="connsiteX88" fmla="*/ 9615 w 10000"/>
                <a:gd name="connsiteY88" fmla="*/ 4841 h 10000"/>
                <a:gd name="connsiteX89" fmla="*/ 9808 w 10000"/>
                <a:gd name="connsiteY89" fmla="*/ 4603 h 10000"/>
                <a:gd name="connsiteX90" fmla="*/ 9808 w 10000"/>
                <a:gd name="connsiteY90" fmla="*/ 4286 h 10000"/>
                <a:gd name="connsiteX91" fmla="*/ 9808 w 10000"/>
                <a:gd name="connsiteY91" fmla="*/ 4048 h 10000"/>
                <a:gd name="connsiteX92" fmla="*/ 9808 w 10000"/>
                <a:gd name="connsiteY92" fmla="*/ 3810 h 10000"/>
                <a:gd name="connsiteX93" fmla="*/ 9808 w 10000"/>
                <a:gd name="connsiteY93" fmla="*/ 3571 h 10000"/>
                <a:gd name="connsiteX94" fmla="*/ 10000 w 10000"/>
                <a:gd name="connsiteY94" fmla="*/ 3333 h 10000"/>
                <a:gd name="connsiteX95" fmla="*/ 10000 w 10000"/>
                <a:gd name="connsiteY95" fmla="*/ 2937 h 10000"/>
                <a:gd name="connsiteX96" fmla="*/ 9808 w 10000"/>
                <a:gd name="connsiteY96" fmla="*/ 2540 h 10000"/>
                <a:gd name="connsiteX0" fmla="*/ 9808 w 10000"/>
                <a:gd name="connsiteY0" fmla="*/ 2604 h 10064"/>
                <a:gd name="connsiteX1" fmla="*/ 9615 w 10000"/>
                <a:gd name="connsiteY1" fmla="*/ 2604 h 10064"/>
                <a:gd name="connsiteX2" fmla="*/ 9038 w 10000"/>
                <a:gd name="connsiteY2" fmla="*/ 2683 h 10064"/>
                <a:gd name="connsiteX3" fmla="*/ 8462 w 10000"/>
                <a:gd name="connsiteY3" fmla="*/ 2683 h 10064"/>
                <a:gd name="connsiteX4" fmla="*/ 7885 w 10000"/>
                <a:gd name="connsiteY4" fmla="*/ 2604 h 10064"/>
                <a:gd name="connsiteX5" fmla="*/ 8269 w 10000"/>
                <a:gd name="connsiteY5" fmla="*/ 2524 h 10064"/>
                <a:gd name="connsiteX6" fmla="*/ 8462 w 10000"/>
                <a:gd name="connsiteY6" fmla="*/ 2286 h 10064"/>
                <a:gd name="connsiteX7" fmla="*/ 8654 w 10000"/>
                <a:gd name="connsiteY7" fmla="*/ 2207 h 10064"/>
                <a:gd name="connsiteX8" fmla="*/ 8269 w 10000"/>
                <a:gd name="connsiteY8" fmla="*/ 2127 h 10064"/>
                <a:gd name="connsiteX9" fmla="*/ 8269 w 10000"/>
                <a:gd name="connsiteY9" fmla="*/ 1969 h 10064"/>
                <a:gd name="connsiteX10" fmla="*/ 8654 w 10000"/>
                <a:gd name="connsiteY10" fmla="*/ 1810 h 10064"/>
                <a:gd name="connsiteX11" fmla="*/ 8654 w 10000"/>
                <a:gd name="connsiteY11" fmla="*/ 1651 h 10064"/>
                <a:gd name="connsiteX12" fmla="*/ 9231 w 10000"/>
                <a:gd name="connsiteY12" fmla="*/ 1254 h 10064"/>
                <a:gd name="connsiteX13" fmla="*/ 9231 w 10000"/>
                <a:gd name="connsiteY13" fmla="*/ 778 h 10064"/>
                <a:gd name="connsiteX14" fmla="*/ 3846 w 10000"/>
                <a:gd name="connsiteY14" fmla="*/ 64 h 10064"/>
                <a:gd name="connsiteX15" fmla="*/ 4038 w 10000"/>
                <a:gd name="connsiteY15" fmla="*/ 64 h 10064"/>
                <a:gd name="connsiteX16" fmla="*/ 3462 w 10000"/>
                <a:gd name="connsiteY16" fmla="*/ 143 h 10064"/>
                <a:gd name="connsiteX17" fmla="*/ 3077 w 10000"/>
                <a:gd name="connsiteY17" fmla="*/ 461 h 10064"/>
                <a:gd name="connsiteX18" fmla="*/ 2885 w 10000"/>
                <a:gd name="connsiteY18" fmla="*/ 5302 h 10064"/>
                <a:gd name="connsiteX19" fmla="*/ 2500 w 10000"/>
                <a:gd name="connsiteY19" fmla="*/ 5461 h 10064"/>
                <a:gd name="connsiteX20" fmla="*/ 1538 w 10000"/>
                <a:gd name="connsiteY20" fmla="*/ 5381 h 10064"/>
                <a:gd name="connsiteX21" fmla="*/ 577 w 10000"/>
                <a:gd name="connsiteY21" fmla="*/ 5620 h 10064"/>
                <a:gd name="connsiteX22" fmla="*/ 0 w 10000"/>
                <a:gd name="connsiteY22" fmla="*/ 6016 h 10064"/>
                <a:gd name="connsiteX23" fmla="*/ 2885 w 10000"/>
                <a:gd name="connsiteY23" fmla="*/ 10064 h 10064"/>
                <a:gd name="connsiteX24" fmla="*/ 6731 w 10000"/>
                <a:gd name="connsiteY24" fmla="*/ 9747 h 10064"/>
                <a:gd name="connsiteX25" fmla="*/ 6731 w 10000"/>
                <a:gd name="connsiteY25" fmla="*/ 9350 h 10064"/>
                <a:gd name="connsiteX26" fmla="*/ 6538 w 10000"/>
                <a:gd name="connsiteY26" fmla="*/ 9191 h 10064"/>
                <a:gd name="connsiteX27" fmla="*/ 6538 w 10000"/>
                <a:gd name="connsiteY27" fmla="*/ 9191 h 10064"/>
                <a:gd name="connsiteX28" fmla="*/ 6346 w 10000"/>
                <a:gd name="connsiteY28" fmla="*/ 9350 h 10064"/>
                <a:gd name="connsiteX29" fmla="*/ 5962 w 10000"/>
                <a:gd name="connsiteY29" fmla="*/ 9350 h 10064"/>
                <a:gd name="connsiteX30" fmla="*/ 5769 w 10000"/>
                <a:gd name="connsiteY30" fmla="*/ 9270 h 10064"/>
                <a:gd name="connsiteX31" fmla="*/ 5962 w 10000"/>
                <a:gd name="connsiteY31" fmla="*/ 9112 h 10064"/>
                <a:gd name="connsiteX32" fmla="*/ 5962 w 10000"/>
                <a:gd name="connsiteY32" fmla="*/ 9032 h 10064"/>
                <a:gd name="connsiteX33" fmla="*/ 6154 w 10000"/>
                <a:gd name="connsiteY33" fmla="*/ 8874 h 10064"/>
                <a:gd name="connsiteX34" fmla="*/ 6154 w 10000"/>
                <a:gd name="connsiteY34" fmla="*/ 8635 h 10064"/>
                <a:gd name="connsiteX35" fmla="*/ 5577 w 10000"/>
                <a:gd name="connsiteY35" fmla="*/ 8635 h 10064"/>
                <a:gd name="connsiteX36" fmla="*/ 5000 w 10000"/>
                <a:gd name="connsiteY36" fmla="*/ 8556 h 10064"/>
                <a:gd name="connsiteX37" fmla="*/ 4615 w 10000"/>
                <a:gd name="connsiteY37" fmla="*/ 8318 h 10064"/>
                <a:gd name="connsiteX38" fmla="*/ 4231 w 10000"/>
                <a:gd name="connsiteY38" fmla="*/ 8080 h 10064"/>
                <a:gd name="connsiteX39" fmla="*/ 3846 w 10000"/>
                <a:gd name="connsiteY39" fmla="*/ 7921 h 10064"/>
                <a:gd name="connsiteX40" fmla="*/ 3654 w 10000"/>
                <a:gd name="connsiteY40" fmla="*/ 7842 h 10064"/>
                <a:gd name="connsiteX41" fmla="*/ 3462 w 10000"/>
                <a:gd name="connsiteY41" fmla="*/ 7524 h 10064"/>
                <a:gd name="connsiteX42" fmla="*/ 3269 w 10000"/>
                <a:gd name="connsiteY42" fmla="*/ 7286 h 10064"/>
                <a:gd name="connsiteX43" fmla="*/ 2692 w 10000"/>
                <a:gd name="connsiteY43" fmla="*/ 7048 h 10064"/>
                <a:gd name="connsiteX44" fmla="*/ 2308 w 10000"/>
                <a:gd name="connsiteY44" fmla="*/ 6969 h 10064"/>
                <a:gd name="connsiteX45" fmla="*/ 1923 w 10000"/>
                <a:gd name="connsiteY45" fmla="*/ 6810 h 10064"/>
                <a:gd name="connsiteX46" fmla="*/ 1731 w 10000"/>
                <a:gd name="connsiteY46" fmla="*/ 6413 h 10064"/>
                <a:gd name="connsiteX47" fmla="*/ 1346 w 10000"/>
                <a:gd name="connsiteY47" fmla="*/ 6254 h 10064"/>
                <a:gd name="connsiteX48" fmla="*/ 1538 w 10000"/>
                <a:gd name="connsiteY48" fmla="*/ 6016 h 10064"/>
                <a:gd name="connsiteX49" fmla="*/ 1923 w 10000"/>
                <a:gd name="connsiteY49" fmla="*/ 5699 h 10064"/>
                <a:gd name="connsiteX50" fmla="*/ 1923 w 10000"/>
                <a:gd name="connsiteY50" fmla="*/ 5858 h 10064"/>
                <a:gd name="connsiteX51" fmla="*/ 1731 w 10000"/>
                <a:gd name="connsiteY51" fmla="*/ 6096 h 10064"/>
                <a:gd name="connsiteX52" fmla="*/ 2115 w 10000"/>
                <a:gd name="connsiteY52" fmla="*/ 6651 h 10064"/>
                <a:gd name="connsiteX53" fmla="*/ 2692 w 10000"/>
                <a:gd name="connsiteY53" fmla="*/ 6810 h 10064"/>
                <a:gd name="connsiteX54" fmla="*/ 3077 w 10000"/>
                <a:gd name="connsiteY54" fmla="*/ 6889 h 10064"/>
                <a:gd name="connsiteX55" fmla="*/ 3654 w 10000"/>
                <a:gd name="connsiteY55" fmla="*/ 6969 h 10064"/>
                <a:gd name="connsiteX56" fmla="*/ 3846 w 10000"/>
                <a:gd name="connsiteY56" fmla="*/ 7127 h 10064"/>
                <a:gd name="connsiteX57" fmla="*/ 4231 w 10000"/>
                <a:gd name="connsiteY57" fmla="*/ 7127 h 10064"/>
                <a:gd name="connsiteX58" fmla="*/ 4615 w 10000"/>
                <a:gd name="connsiteY58" fmla="*/ 7207 h 10064"/>
                <a:gd name="connsiteX59" fmla="*/ 4808 w 10000"/>
                <a:gd name="connsiteY59" fmla="*/ 7366 h 10064"/>
                <a:gd name="connsiteX60" fmla="*/ 5192 w 10000"/>
                <a:gd name="connsiteY60" fmla="*/ 7286 h 10064"/>
                <a:gd name="connsiteX61" fmla="*/ 5577 w 10000"/>
                <a:gd name="connsiteY61" fmla="*/ 7207 h 10064"/>
                <a:gd name="connsiteX62" fmla="*/ 5962 w 10000"/>
                <a:gd name="connsiteY62" fmla="*/ 7286 h 10064"/>
                <a:gd name="connsiteX63" fmla="*/ 6538 w 10000"/>
                <a:gd name="connsiteY63" fmla="*/ 7286 h 10064"/>
                <a:gd name="connsiteX64" fmla="*/ 6538 w 10000"/>
                <a:gd name="connsiteY64" fmla="*/ 7524 h 10064"/>
                <a:gd name="connsiteX65" fmla="*/ 6346 w 10000"/>
                <a:gd name="connsiteY65" fmla="*/ 7921 h 10064"/>
                <a:gd name="connsiteX66" fmla="*/ 6538 w 10000"/>
                <a:gd name="connsiteY66" fmla="*/ 8080 h 10064"/>
                <a:gd name="connsiteX67" fmla="*/ 7115 w 10000"/>
                <a:gd name="connsiteY67" fmla="*/ 7921 h 10064"/>
                <a:gd name="connsiteX68" fmla="*/ 7308 w 10000"/>
                <a:gd name="connsiteY68" fmla="*/ 7762 h 10064"/>
                <a:gd name="connsiteX69" fmla="*/ 7308 w 10000"/>
                <a:gd name="connsiteY69" fmla="*/ 7604 h 10064"/>
                <a:gd name="connsiteX70" fmla="*/ 7692 w 10000"/>
                <a:gd name="connsiteY70" fmla="*/ 7524 h 10064"/>
                <a:gd name="connsiteX71" fmla="*/ 7692 w 10000"/>
                <a:gd name="connsiteY71" fmla="*/ 7366 h 10064"/>
                <a:gd name="connsiteX72" fmla="*/ 7885 w 10000"/>
                <a:gd name="connsiteY72" fmla="*/ 7207 h 10064"/>
                <a:gd name="connsiteX73" fmla="*/ 8077 w 10000"/>
                <a:gd name="connsiteY73" fmla="*/ 6969 h 10064"/>
                <a:gd name="connsiteX74" fmla="*/ 7692 w 10000"/>
                <a:gd name="connsiteY74" fmla="*/ 6731 h 10064"/>
                <a:gd name="connsiteX75" fmla="*/ 8077 w 10000"/>
                <a:gd name="connsiteY75" fmla="*/ 6651 h 10064"/>
                <a:gd name="connsiteX76" fmla="*/ 8269 w 10000"/>
                <a:gd name="connsiteY76" fmla="*/ 6493 h 10064"/>
                <a:gd name="connsiteX77" fmla="*/ 8462 w 10000"/>
                <a:gd name="connsiteY77" fmla="*/ 6413 h 10064"/>
                <a:gd name="connsiteX78" fmla="*/ 8846 w 10000"/>
                <a:gd name="connsiteY78" fmla="*/ 6413 h 10064"/>
                <a:gd name="connsiteX79" fmla="*/ 8846 w 10000"/>
                <a:gd name="connsiteY79" fmla="*/ 6334 h 10064"/>
                <a:gd name="connsiteX80" fmla="*/ 8654 w 10000"/>
                <a:gd name="connsiteY80" fmla="*/ 6254 h 10064"/>
                <a:gd name="connsiteX81" fmla="*/ 8846 w 10000"/>
                <a:gd name="connsiteY81" fmla="*/ 6016 h 10064"/>
                <a:gd name="connsiteX82" fmla="*/ 8654 w 10000"/>
                <a:gd name="connsiteY82" fmla="*/ 5858 h 10064"/>
                <a:gd name="connsiteX83" fmla="*/ 8654 w 10000"/>
                <a:gd name="connsiteY83" fmla="*/ 5778 h 10064"/>
                <a:gd name="connsiteX84" fmla="*/ 9038 w 10000"/>
                <a:gd name="connsiteY84" fmla="*/ 5778 h 10064"/>
                <a:gd name="connsiteX85" fmla="*/ 9231 w 10000"/>
                <a:gd name="connsiteY85" fmla="*/ 5540 h 10064"/>
                <a:gd name="connsiteX86" fmla="*/ 9808 w 10000"/>
                <a:gd name="connsiteY86" fmla="*/ 5223 h 10064"/>
                <a:gd name="connsiteX87" fmla="*/ 9615 w 10000"/>
                <a:gd name="connsiteY87" fmla="*/ 4905 h 10064"/>
                <a:gd name="connsiteX88" fmla="*/ 9808 w 10000"/>
                <a:gd name="connsiteY88" fmla="*/ 4667 h 10064"/>
                <a:gd name="connsiteX89" fmla="*/ 9808 w 10000"/>
                <a:gd name="connsiteY89" fmla="*/ 4350 h 10064"/>
                <a:gd name="connsiteX90" fmla="*/ 9808 w 10000"/>
                <a:gd name="connsiteY90" fmla="*/ 4112 h 10064"/>
                <a:gd name="connsiteX91" fmla="*/ 9808 w 10000"/>
                <a:gd name="connsiteY91" fmla="*/ 3874 h 10064"/>
                <a:gd name="connsiteX92" fmla="*/ 9808 w 10000"/>
                <a:gd name="connsiteY92" fmla="*/ 3635 h 10064"/>
                <a:gd name="connsiteX93" fmla="*/ 10000 w 10000"/>
                <a:gd name="connsiteY93" fmla="*/ 3397 h 10064"/>
                <a:gd name="connsiteX94" fmla="*/ 10000 w 10000"/>
                <a:gd name="connsiteY94" fmla="*/ 3001 h 10064"/>
                <a:gd name="connsiteX95" fmla="*/ 9808 w 10000"/>
                <a:gd name="connsiteY95" fmla="*/ 2604 h 10064"/>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3462 w 10000"/>
                <a:gd name="connsiteY16" fmla="*/ 79 h 10000"/>
                <a:gd name="connsiteX17" fmla="*/ 2885 w 10000"/>
                <a:gd name="connsiteY17" fmla="*/ 5238 h 10000"/>
                <a:gd name="connsiteX18" fmla="*/ 2500 w 10000"/>
                <a:gd name="connsiteY18" fmla="*/ 5397 h 10000"/>
                <a:gd name="connsiteX19" fmla="*/ 1538 w 10000"/>
                <a:gd name="connsiteY19" fmla="*/ 5317 h 10000"/>
                <a:gd name="connsiteX20" fmla="*/ 577 w 10000"/>
                <a:gd name="connsiteY20" fmla="*/ 5556 h 10000"/>
                <a:gd name="connsiteX21" fmla="*/ 0 w 10000"/>
                <a:gd name="connsiteY21" fmla="*/ 5952 h 10000"/>
                <a:gd name="connsiteX22" fmla="*/ 2885 w 10000"/>
                <a:gd name="connsiteY22" fmla="*/ 10000 h 10000"/>
                <a:gd name="connsiteX23" fmla="*/ 6731 w 10000"/>
                <a:gd name="connsiteY23" fmla="*/ 9683 h 10000"/>
                <a:gd name="connsiteX24" fmla="*/ 6731 w 10000"/>
                <a:gd name="connsiteY24" fmla="*/ 9286 h 10000"/>
                <a:gd name="connsiteX25" fmla="*/ 6538 w 10000"/>
                <a:gd name="connsiteY25" fmla="*/ 9127 h 10000"/>
                <a:gd name="connsiteX26" fmla="*/ 6538 w 10000"/>
                <a:gd name="connsiteY26" fmla="*/ 9127 h 10000"/>
                <a:gd name="connsiteX27" fmla="*/ 6346 w 10000"/>
                <a:gd name="connsiteY27" fmla="*/ 9286 h 10000"/>
                <a:gd name="connsiteX28" fmla="*/ 5962 w 10000"/>
                <a:gd name="connsiteY28" fmla="*/ 9286 h 10000"/>
                <a:gd name="connsiteX29" fmla="*/ 5769 w 10000"/>
                <a:gd name="connsiteY29" fmla="*/ 9206 h 10000"/>
                <a:gd name="connsiteX30" fmla="*/ 5962 w 10000"/>
                <a:gd name="connsiteY30" fmla="*/ 9048 h 10000"/>
                <a:gd name="connsiteX31" fmla="*/ 5962 w 10000"/>
                <a:gd name="connsiteY31" fmla="*/ 8968 h 10000"/>
                <a:gd name="connsiteX32" fmla="*/ 6154 w 10000"/>
                <a:gd name="connsiteY32" fmla="*/ 8810 h 10000"/>
                <a:gd name="connsiteX33" fmla="*/ 6154 w 10000"/>
                <a:gd name="connsiteY33" fmla="*/ 8571 h 10000"/>
                <a:gd name="connsiteX34" fmla="*/ 5577 w 10000"/>
                <a:gd name="connsiteY34" fmla="*/ 8571 h 10000"/>
                <a:gd name="connsiteX35" fmla="*/ 5000 w 10000"/>
                <a:gd name="connsiteY35" fmla="*/ 8492 h 10000"/>
                <a:gd name="connsiteX36" fmla="*/ 4615 w 10000"/>
                <a:gd name="connsiteY36" fmla="*/ 8254 h 10000"/>
                <a:gd name="connsiteX37" fmla="*/ 4231 w 10000"/>
                <a:gd name="connsiteY37" fmla="*/ 8016 h 10000"/>
                <a:gd name="connsiteX38" fmla="*/ 3846 w 10000"/>
                <a:gd name="connsiteY38" fmla="*/ 7857 h 10000"/>
                <a:gd name="connsiteX39" fmla="*/ 3654 w 10000"/>
                <a:gd name="connsiteY39" fmla="*/ 7778 h 10000"/>
                <a:gd name="connsiteX40" fmla="*/ 3462 w 10000"/>
                <a:gd name="connsiteY40" fmla="*/ 7460 h 10000"/>
                <a:gd name="connsiteX41" fmla="*/ 3269 w 10000"/>
                <a:gd name="connsiteY41" fmla="*/ 7222 h 10000"/>
                <a:gd name="connsiteX42" fmla="*/ 2692 w 10000"/>
                <a:gd name="connsiteY42" fmla="*/ 6984 h 10000"/>
                <a:gd name="connsiteX43" fmla="*/ 2308 w 10000"/>
                <a:gd name="connsiteY43" fmla="*/ 6905 h 10000"/>
                <a:gd name="connsiteX44" fmla="*/ 1923 w 10000"/>
                <a:gd name="connsiteY44" fmla="*/ 6746 h 10000"/>
                <a:gd name="connsiteX45" fmla="*/ 1731 w 10000"/>
                <a:gd name="connsiteY45" fmla="*/ 6349 h 10000"/>
                <a:gd name="connsiteX46" fmla="*/ 1346 w 10000"/>
                <a:gd name="connsiteY46" fmla="*/ 6190 h 10000"/>
                <a:gd name="connsiteX47" fmla="*/ 1538 w 10000"/>
                <a:gd name="connsiteY47" fmla="*/ 5952 h 10000"/>
                <a:gd name="connsiteX48" fmla="*/ 1923 w 10000"/>
                <a:gd name="connsiteY48" fmla="*/ 5635 h 10000"/>
                <a:gd name="connsiteX49" fmla="*/ 1923 w 10000"/>
                <a:gd name="connsiteY49" fmla="*/ 5794 h 10000"/>
                <a:gd name="connsiteX50" fmla="*/ 1731 w 10000"/>
                <a:gd name="connsiteY50" fmla="*/ 6032 h 10000"/>
                <a:gd name="connsiteX51" fmla="*/ 2115 w 10000"/>
                <a:gd name="connsiteY51" fmla="*/ 6587 h 10000"/>
                <a:gd name="connsiteX52" fmla="*/ 2692 w 10000"/>
                <a:gd name="connsiteY52" fmla="*/ 6746 h 10000"/>
                <a:gd name="connsiteX53" fmla="*/ 3077 w 10000"/>
                <a:gd name="connsiteY53" fmla="*/ 6825 h 10000"/>
                <a:gd name="connsiteX54" fmla="*/ 3654 w 10000"/>
                <a:gd name="connsiteY54" fmla="*/ 6905 h 10000"/>
                <a:gd name="connsiteX55" fmla="*/ 3846 w 10000"/>
                <a:gd name="connsiteY55" fmla="*/ 7063 h 10000"/>
                <a:gd name="connsiteX56" fmla="*/ 4231 w 10000"/>
                <a:gd name="connsiteY56" fmla="*/ 7063 h 10000"/>
                <a:gd name="connsiteX57" fmla="*/ 4615 w 10000"/>
                <a:gd name="connsiteY57" fmla="*/ 7143 h 10000"/>
                <a:gd name="connsiteX58" fmla="*/ 4808 w 10000"/>
                <a:gd name="connsiteY58" fmla="*/ 7302 h 10000"/>
                <a:gd name="connsiteX59" fmla="*/ 5192 w 10000"/>
                <a:gd name="connsiteY59" fmla="*/ 7222 h 10000"/>
                <a:gd name="connsiteX60" fmla="*/ 5577 w 10000"/>
                <a:gd name="connsiteY60" fmla="*/ 7143 h 10000"/>
                <a:gd name="connsiteX61" fmla="*/ 5962 w 10000"/>
                <a:gd name="connsiteY61" fmla="*/ 7222 h 10000"/>
                <a:gd name="connsiteX62" fmla="*/ 6538 w 10000"/>
                <a:gd name="connsiteY62" fmla="*/ 7222 h 10000"/>
                <a:gd name="connsiteX63" fmla="*/ 6538 w 10000"/>
                <a:gd name="connsiteY63" fmla="*/ 7460 h 10000"/>
                <a:gd name="connsiteX64" fmla="*/ 6346 w 10000"/>
                <a:gd name="connsiteY64" fmla="*/ 7857 h 10000"/>
                <a:gd name="connsiteX65" fmla="*/ 6538 w 10000"/>
                <a:gd name="connsiteY65" fmla="*/ 8016 h 10000"/>
                <a:gd name="connsiteX66" fmla="*/ 7115 w 10000"/>
                <a:gd name="connsiteY66" fmla="*/ 7857 h 10000"/>
                <a:gd name="connsiteX67" fmla="*/ 7308 w 10000"/>
                <a:gd name="connsiteY67" fmla="*/ 7698 h 10000"/>
                <a:gd name="connsiteX68" fmla="*/ 7308 w 10000"/>
                <a:gd name="connsiteY68" fmla="*/ 7540 h 10000"/>
                <a:gd name="connsiteX69" fmla="*/ 7692 w 10000"/>
                <a:gd name="connsiteY69" fmla="*/ 7460 h 10000"/>
                <a:gd name="connsiteX70" fmla="*/ 7692 w 10000"/>
                <a:gd name="connsiteY70" fmla="*/ 7302 h 10000"/>
                <a:gd name="connsiteX71" fmla="*/ 7885 w 10000"/>
                <a:gd name="connsiteY71" fmla="*/ 7143 h 10000"/>
                <a:gd name="connsiteX72" fmla="*/ 8077 w 10000"/>
                <a:gd name="connsiteY72" fmla="*/ 6905 h 10000"/>
                <a:gd name="connsiteX73" fmla="*/ 7692 w 10000"/>
                <a:gd name="connsiteY73" fmla="*/ 6667 h 10000"/>
                <a:gd name="connsiteX74" fmla="*/ 8077 w 10000"/>
                <a:gd name="connsiteY74" fmla="*/ 6587 h 10000"/>
                <a:gd name="connsiteX75" fmla="*/ 8269 w 10000"/>
                <a:gd name="connsiteY75" fmla="*/ 6429 h 10000"/>
                <a:gd name="connsiteX76" fmla="*/ 8462 w 10000"/>
                <a:gd name="connsiteY76" fmla="*/ 6349 h 10000"/>
                <a:gd name="connsiteX77" fmla="*/ 8846 w 10000"/>
                <a:gd name="connsiteY77" fmla="*/ 6349 h 10000"/>
                <a:gd name="connsiteX78" fmla="*/ 8846 w 10000"/>
                <a:gd name="connsiteY78" fmla="*/ 6270 h 10000"/>
                <a:gd name="connsiteX79" fmla="*/ 8654 w 10000"/>
                <a:gd name="connsiteY79" fmla="*/ 6190 h 10000"/>
                <a:gd name="connsiteX80" fmla="*/ 8846 w 10000"/>
                <a:gd name="connsiteY80" fmla="*/ 5952 h 10000"/>
                <a:gd name="connsiteX81" fmla="*/ 8654 w 10000"/>
                <a:gd name="connsiteY81" fmla="*/ 5794 h 10000"/>
                <a:gd name="connsiteX82" fmla="*/ 8654 w 10000"/>
                <a:gd name="connsiteY82" fmla="*/ 5714 h 10000"/>
                <a:gd name="connsiteX83" fmla="*/ 9038 w 10000"/>
                <a:gd name="connsiteY83" fmla="*/ 5714 h 10000"/>
                <a:gd name="connsiteX84" fmla="*/ 9231 w 10000"/>
                <a:gd name="connsiteY84" fmla="*/ 5476 h 10000"/>
                <a:gd name="connsiteX85" fmla="*/ 9808 w 10000"/>
                <a:gd name="connsiteY85" fmla="*/ 5159 h 10000"/>
                <a:gd name="connsiteX86" fmla="*/ 9615 w 10000"/>
                <a:gd name="connsiteY86" fmla="*/ 4841 h 10000"/>
                <a:gd name="connsiteX87" fmla="*/ 9808 w 10000"/>
                <a:gd name="connsiteY87" fmla="*/ 4603 h 10000"/>
                <a:gd name="connsiteX88" fmla="*/ 9808 w 10000"/>
                <a:gd name="connsiteY88" fmla="*/ 4286 h 10000"/>
                <a:gd name="connsiteX89" fmla="*/ 9808 w 10000"/>
                <a:gd name="connsiteY89" fmla="*/ 4048 h 10000"/>
                <a:gd name="connsiteX90" fmla="*/ 9808 w 10000"/>
                <a:gd name="connsiteY90" fmla="*/ 3810 h 10000"/>
                <a:gd name="connsiteX91" fmla="*/ 9808 w 10000"/>
                <a:gd name="connsiteY91" fmla="*/ 3571 h 10000"/>
                <a:gd name="connsiteX92" fmla="*/ 10000 w 10000"/>
                <a:gd name="connsiteY92" fmla="*/ 3333 h 10000"/>
                <a:gd name="connsiteX93" fmla="*/ 10000 w 10000"/>
                <a:gd name="connsiteY93" fmla="*/ 2937 h 10000"/>
                <a:gd name="connsiteX94" fmla="*/ 9808 w 10000"/>
                <a:gd name="connsiteY94"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3846 w 10000"/>
                <a:gd name="connsiteY14" fmla="*/ 0 h 10000"/>
                <a:gd name="connsiteX15" fmla="*/ 4038 w 10000"/>
                <a:gd name="connsiteY15" fmla="*/ 0 h 10000"/>
                <a:gd name="connsiteX16" fmla="*/ 2885 w 10000"/>
                <a:gd name="connsiteY16" fmla="*/ 5238 h 10000"/>
                <a:gd name="connsiteX17" fmla="*/ 2500 w 10000"/>
                <a:gd name="connsiteY17" fmla="*/ 5397 h 10000"/>
                <a:gd name="connsiteX18" fmla="*/ 1538 w 10000"/>
                <a:gd name="connsiteY18" fmla="*/ 5317 h 10000"/>
                <a:gd name="connsiteX19" fmla="*/ 577 w 10000"/>
                <a:gd name="connsiteY19" fmla="*/ 5556 h 10000"/>
                <a:gd name="connsiteX20" fmla="*/ 0 w 10000"/>
                <a:gd name="connsiteY20" fmla="*/ 5952 h 10000"/>
                <a:gd name="connsiteX21" fmla="*/ 2885 w 10000"/>
                <a:gd name="connsiteY21" fmla="*/ 10000 h 10000"/>
                <a:gd name="connsiteX22" fmla="*/ 6731 w 10000"/>
                <a:gd name="connsiteY22" fmla="*/ 9683 h 10000"/>
                <a:gd name="connsiteX23" fmla="*/ 6731 w 10000"/>
                <a:gd name="connsiteY23" fmla="*/ 9286 h 10000"/>
                <a:gd name="connsiteX24" fmla="*/ 6538 w 10000"/>
                <a:gd name="connsiteY24" fmla="*/ 9127 h 10000"/>
                <a:gd name="connsiteX25" fmla="*/ 6538 w 10000"/>
                <a:gd name="connsiteY25" fmla="*/ 9127 h 10000"/>
                <a:gd name="connsiteX26" fmla="*/ 6346 w 10000"/>
                <a:gd name="connsiteY26" fmla="*/ 9286 h 10000"/>
                <a:gd name="connsiteX27" fmla="*/ 5962 w 10000"/>
                <a:gd name="connsiteY27" fmla="*/ 9286 h 10000"/>
                <a:gd name="connsiteX28" fmla="*/ 5769 w 10000"/>
                <a:gd name="connsiteY28" fmla="*/ 9206 h 10000"/>
                <a:gd name="connsiteX29" fmla="*/ 5962 w 10000"/>
                <a:gd name="connsiteY29" fmla="*/ 9048 h 10000"/>
                <a:gd name="connsiteX30" fmla="*/ 5962 w 10000"/>
                <a:gd name="connsiteY30" fmla="*/ 8968 h 10000"/>
                <a:gd name="connsiteX31" fmla="*/ 6154 w 10000"/>
                <a:gd name="connsiteY31" fmla="*/ 8810 h 10000"/>
                <a:gd name="connsiteX32" fmla="*/ 6154 w 10000"/>
                <a:gd name="connsiteY32" fmla="*/ 8571 h 10000"/>
                <a:gd name="connsiteX33" fmla="*/ 5577 w 10000"/>
                <a:gd name="connsiteY33" fmla="*/ 8571 h 10000"/>
                <a:gd name="connsiteX34" fmla="*/ 5000 w 10000"/>
                <a:gd name="connsiteY34" fmla="*/ 8492 h 10000"/>
                <a:gd name="connsiteX35" fmla="*/ 4615 w 10000"/>
                <a:gd name="connsiteY35" fmla="*/ 8254 h 10000"/>
                <a:gd name="connsiteX36" fmla="*/ 4231 w 10000"/>
                <a:gd name="connsiteY36" fmla="*/ 8016 h 10000"/>
                <a:gd name="connsiteX37" fmla="*/ 3846 w 10000"/>
                <a:gd name="connsiteY37" fmla="*/ 7857 h 10000"/>
                <a:gd name="connsiteX38" fmla="*/ 3654 w 10000"/>
                <a:gd name="connsiteY38" fmla="*/ 7778 h 10000"/>
                <a:gd name="connsiteX39" fmla="*/ 3462 w 10000"/>
                <a:gd name="connsiteY39" fmla="*/ 7460 h 10000"/>
                <a:gd name="connsiteX40" fmla="*/ 3269 w 10000"/>
                <a:gd name="connsiteY40" fmla="*/ 7222 h 10000"/>
                <a:gd name="connsiteX41" fmla="*/ 2692 w 10000"/>
                <a:gd name="connsiteY41" fmla="*/ 6984 h 10000"/>
                <a:gd name="connsiteX42" fmla="*/ 2308 w 10000"/>
                <a:gd name="connsiteY42" fmla="*/ 6905 h 10000"/>
                <a:gd name="connsiteX43" fmla="*/ 1923 w 10000"/>
                <a:gd name="connsiteY43" fmla="*/ 6746 h 10000"/>
                <a:gd name="connsiteX44" fmla="*/ 1731 w 10000"/>
                <a:gd name="connsiteY44" fmla="*/ 6349 h 10000"/>
                <a:gd name="connsiteX45" fmla="*/ 1346 w 10000"/>
                <a:gd name="connsiteY45" fmla="*/ 6190 h 10000"/>
                <a:gd name="connsiteX46" fmla="*/ 1538 w 10000"/>
                <a:gd name="connsiteY46" fmla="*/ 5952 h 10000"/>
                <a:gd name="connsiteX47" fmla="*/ 1923 w 10000"/>
                <a:gd name="connsiteY47" fmla="*/ 5635 h 10000"/>
                <a:gd name="connsiteX48" fmla="*/ 1923 w 10000"/>
                <a:gd name="connsiteY48" fmla="*/ 5794 h 10000"/>
                <a:gd name="connsiteX49" fmla="*/ 1731 w 10000"/>
                <a:gd name="connsiteY49" fmla="*/ 6032 h 10000"/>
                <a:gd name="connsiteX50" fmla="*/ 2115 w 10000"/>
                <a:gd name="connsiteY50" fmla="*/ 6587 h 10000"/>
                <a:gd name="connsiteX51" fmla="*/ 2692 w 10000"/>
                <a:gd name="connsiteY51" fmla="*/ 6746 h 10000"/>
                <a:gd name="connsiteX52" fmla="*/ 3077 w 10000"/>
                <a:gd name="connsiteY52" fmla="*/ 6825 h 10000"/>
                <a:gd name="connsiteX53" fmla="*/ 3654 w 10000"/>
                <a:gd name="connsiteY53" fmla="*/ 6905 h 10000"/>
                <a:gd name="connsiteX54" fmla="*/ 3846 w 10000"/>
                <a:gd name="connsiteY54" fmla="*/ 7063 h 10000"/>
                <a:gd name="connsiteX55" fmla="*/ 4231 w 10000"/>
                <a:gd name="connsiteY55" fmla="*/ 7063 h 10000"/>
                <a:gd name="connsiteX56" fmla="*/ 4615 w 10000"/>
                <a:gd name="connsiteY56" fmla="*/ 7143 h 10000"/>
                <a:gd name="connsiteX57" fmla="*/ 4808 w 10000"/>
                <a:gd name="connsiteY57" fmla="*/ 7302 h 10000"/>
                <a:gd name="connsiteX58" fmla="*/ 5192 w 10000"/>
                <a:gd name="connsiteY58" fmla="*/ 7222 h 10000"/>
                <a:gd name="connsiteX59" fmla="*/ 5577 w 10000"/>
                <a:gd name="connsiteY59" fmla="*/ 7143 h 10000"/>
                <a:gd name="connsiteX60" fmla="*/ 5962 w 10000"/>
                <a:gd name="connsiteY60" fmla="*/ 7222 h 10000"/>
                <a:gd name="connsiteX61" fmla="*/ 6538 w 10000"/>
                <a:gd name="connsiteY61" fmla="*/ 7222 h 10000"/>
                <a:gd name="connsiteX62" fmla="*/ 6538 w 10000"/>
                <a:gd name="connsiteY62" fmla="*/ 7460 h 10000"/>
                <a:gd name="connsiteX63" fmla="*/ 6346 w 10000"/>
                <a:gd name="connsiteY63" fmla="*/ 7857 h 10000"/>
                <a:gd name="connsiteX64" fmla="*/ 6538 w 10000"/>
                <a:gd name="connsiteY64" fmla="*/ 8016 h 10000"/>
                <a:gd name="connsiteX65" fmla="*/ 7115 w 10000"/>
                <a:gd name="connsiteY65" fmla="*/ 7857 h 10000"/>
                <a:gd name="connsiteX66" fmla="*/ 7308 w 10000"/>
                <a:gd name="connsiteY66" fmla="*/ 7698 h 10000"/>
                <a:gd name="connsiteX67" fmla="*/ 7308 w 10000"/>
                <a:gd name="connsiteY67" fmla="*/ 7540 h 10000"/>
                <a:gd name="connsiteX68" fmla="*/ 7692 w 10000"/>
                <a:gd name="connsiteY68" fmla="*/ 7460 h 10000"/>
                <a:gd name="connsiteX69" fmla="*/ 7692 w 10000"/>
                <a:gd name="connsiteY69" fmla="*/ 7302 h 10000"/>
                <a:gd name="connsiteX70" fmla="*/ 7885 w 10000"/>
                <a:gd name="connsiteY70" fmla="*/ 7143 h 10000"/>
                <a:gd name="connsiteX71" fmla="*/ 8077 w 10000"/>
                <a:gd name="connsiteY71" fmla="*/ 6905 h 10000"/>
                <a:gd name="connsiteX72" fmla="*/ 7692 w 10000"/>
                <a:gd name="connsiteY72" fmla="*/ 6667 h 10000"/>
                <a:gd name="connsiteX73" fmla="*/ 8077 w 10000"/>
                <a:gd name="connsiteY73" fmla="*/ 6587 h 10000"/>
                <a:gd name="connsiteX74" fmla="*/ 8269 w 10000"/>
                <a:gd name="connsiteY74" fmla="*/ 6429 h 10000"/>
                <a:gd name="connsiteX75" fmla="*/ 8462 w 10000"/>
                <a:gd name="connsiteY75" fmla="*/ 6349 h 10000"/>
                <a:gd name="connsiteX76" fmla="*/ 8846 w 10000"/>
                <a:gd name="connsiteY76" fmla="*/ 6349 h 10000"/>
                <a:gd name="connsiteX77" fmla="*/ 8846 w 10000"/>
                <a:gd name="connsiteY77" fmla="*/ 6270 h 10000"/>
                <a:gd name="connsiteX78" fmla="*/ 8654 w 10000"/>
                <a:gd name="connsiteY78" fmla="*/ 6190 h 10000"/>
                <a:gd name="connsiteX79" fmla="*/ 8846 w 10000"/>
                <a:gd name="connsiteY79" fmla="*/ 5952 h 10000"/>
                <a:gd name="connsiteX80" fmla="*/ 8654 w 10000"/>
                <a:gd name="connsiteY80" fmla="*/ 5794 h 10000"/>
                <a:gd name="connsiteX81" fmla="*/ 8654 w 10000"/>
                <a:gd name="connsiteY81" fmla="*/ 5714 h 10000"/>
                <a:gd name="connsiteX82" fmla="*/ 9038 w 10000"/>
                <a:gd name="connsiteY82" fmla="*/ 5714 h 10000"/>
                <a:gd name="connsiteX83" fmla="*/ 9231 w 10000"/>
                <a:gd name="connsiteY83" fmla="*/ 5476 h 10000"/>
                <a:gd name="connsiteX84" fmla="*/ 9808 w 10000"/>
                <a:gd name="connsiteY84" fmla="*/ 5159 h 10000"/>
                <a:gd name="connsiteX85" fmla="*/ 9615 w 10000"/>
                <a:gd name="connsiteY85" fmla="*/ 4841 h 10000"/>
                <a:gd name="connsiteX86" fmla="*/ 9808 w 10000"/>
                <a:gd name="connsiteY86" fmla="*/ 4603 h 10000"/>
                <a:gd name="connsiteX87" fmla="*/ 9808 w 10000"/>
                <a:gd name="connsiteY87" fmla="*/ 4286 h 10000"/>
                <a:gd name="connsiteX88" fmla="*/ 9808 w 10000"/>
                <a:gd name="connsiteY88" fmla="*/ 4048 h 10000"/>
                <a:gd name="connsiteX89" fmla="*/ 9808 w 10000"/>
                <a:gd name="connsiteY89" fmla="*/ 3810 h 10000"/>
                <a:gd name="connsiteX90" fmla="*/ 9808 w 10000"/>
                <a:gd name="connsiteY90" fmla="*/ 3571 h 10000"/>
                <a:gd name="connsiteX91" fmla="*/ 10000 w 10000"/>
                <a:gd name="connsiteY91" fmla="*/ 3333 h 10000"/>
                <a:gd name="connsiteX92" fmla="*/ 10000 w 10000"/>
                <a:gd name="connsiteY92" fmla="*/ 2937 h 10000"/>
                <a:gd name="connsiteX93" fmla="*/ 9808 w 10000"/>
                <a:gd name="connsiteY93" fmla="*/ 2540 h 10000"/>
                <a:gd name="connsiteX0" fmla="*/ 9808 w 10000"/>
                <a:gd name="connsiteY0" fmla="*/ 2540 h 10000"/>
                <a:gd name="connsiteX1" fmla="*/ 9615 w 10000"/>
                <a:gd name="connsiteY1" fmla="*/ 2540 h 10000"/>
                <a:gd name="connsiteX2" fmla="*/ 9038 w 10000"/>
                <a:gd name="connsiteY2" fmla="*/ 2619 h 10000"/>
                <a:gd name="connsiteX3" fmla="*/ 8462 w 10000"/>
                <a:gd name="connsiteY3" fmla="*/ 2619 h 10000"/>
                <a:gd name="connsiteX4" fmla="*/ 7885 w 10000"/>
                <a:gd name="connsiteY4" fmla="*/ 2540 h 10000"/>
                <a:gd name="connsiteX5" fmla="*/ 8269 w 10000"/>
                <a:gd name="connsiteY5" fmla="*/ 2460 h 10000"/>
                <a:gd name="connsiteX6" fmla="*/ 8462 w 10000"/>
                <a:gd name="connsiteY6" fmla="*/ 2222 h 10000"/>
                <a:gd name="connsiteX7" fmla="*/ 8654 w 10000"/>
                <a:gd name="connsiteY7" fmla="*/ 2143 h 10000"/>
                <a:gd name="connsiteX8" fmla="*/ 8269 w 10000"/>
                <a:gd name="connsiteY8" fmla="*/ 2063 h 10000"/>
                <a:gd name="connsiteX9" fmla="*/ 8269 w 10000"/>
                <a:gd name="connsiteY9" fmla="*/ 1905 h 10000"/>
                <a:gd name="connsiteX10" fmla="*/ 8654 w 10000"/>
                <a:gd name="connsiteY10" fmla="*/ 1746 h 10000"/>
                <a:gd name="connsiteX11" fmla="*/ 8654 w 10000"/>
                <a:gd name="connsiteY11" fmla="*/ 1587 h 10000"/>
                <a:gd name="connsiteX12" fmla="*/ 9231 w 10000"/>
                <a:gd name="connsiteY12" fmla="*/ 1190 h 10000"/>
                <a:gd name="connsiteX13" fmla="*/ 9231 w 10000"/>
                <a:gd name="connsiteY13" fmla="*/ 714 h 10000"/>
                <a:gd name="connsiteX14" fmla="*/ 4038 w 10000"/>
                <a:gd name="connsiteY14" fmla="*/ 0 h 10000"/>
                <a:gd name="connsiteX15" fmla="*/ 2885 w 10000"/>
                <a:gd name="connsiteY15" fmla="*/ 5238 h 10000"/>
                <a:gd name="connsiteX16" fmla="*/ 2500 w 10000"/>
                <a:gd name="connsiteY16" fmla="*/ 5397 h 10000"/>
                <a:gd name="connsiteX17" fmla="*/ 1538 w 10000"/>
                <a:gd name="connsiteY17" fmla="*/ 5317 h 10000"/>
                <a:gd name="connsiteX18" fmla="*/ 577 w 10000"/>
                <a:gd name="connsiteY18" fmla="*/ 5556 h 10000"/>
                <a:gd name="connsiteX19" fmla="*/ 0 w 10000"/>
                <a:gd name="connsiteY19" fmla="*/ 5952 h 10000"/>
                <a:gd name="connsiteX20" fmla="*/ 2885 w 10000"/>
                <a:gd name="connsiteY20" fmla="*/ 10000 h 10000"/>
                <a:gd name="connsiteX21" fmla="*/ 6731 w 10000"/>
                <a:gd name="connsiteY21" fmla="*/ 9683 h 10000"/>
                <a:gd name="connsiteX22" fmla="*/ 6731 w 10000"/>
                <a:gd name="connsiteY22" fmla="*/ 9286 h 10000"/>
                <a:gd name="connsiteX23" fmla="*/ 6538 w 10000"/>
                <a:gd name="connsiteY23" fmla="*/ 9127 h 10000"/>
                <a:gd name="connsiteX24" fmla="*/ 6538 w 10000"/>
                <a:gd name="connsiteY24" fmla="*/ 9127 h 10000"/>
                <a:gd name="connsiteX25" fmla="*/ 6346 w 10000"/>
                <a:gd name="connsiteY25" fmla="*/ 9286 h 10000"/>
                <a:gd name="connsiteX26" fmla="*/ 5962 w 10000"/>
                <a:gd name="connsiteY26" fmla="*/ 9286 h 10000"/>
                <a:gd name="connsiteX27" fmla="*/ 5769 w 10000"/>
                <a:gd name="connsiteY27" fmla="*/ 9206 h 10000"/>
                <a:gd name="connsiteX28" fmla="*/ 5962 w 10000"/>
                <a:gd name="connsiteY28" fmla="*/ 9048 h 10000"/>
                <a:gd name="connsiteX29" fmla="*/ 5962 w 10000"/>
                <a:gd name="connsiteY29" fmla="*/ 8968 h 10000"/>
                <a:gd name="connsiteX30" fmla="*/ 6154 w 10000"/>
                <a:gd name="connsiteY30" fmla="*/ 8810 h 10000"/>
                <a:gd name="connsiteX31" fmla="*/ 6154 w 10000"/>
                <a:gd name="connsiteY31" fmla="*/ 8571 h 10000"/>
                <a:gd name="connsiteX32" fmla="*/ 5577 w 10000"/>
                <a:gd name="connsiteY32" fmla="*/ 8571 h 10000"/>
                <a:gd name="connsiteX33" fmla="*/ 5000 w 10000"/>
                <a:gd name="connsiteY33" fmla="*/ 8492 h 10000"/>
                <a:gd name="connsiteX34" fmla="*/ 4615 w 10000"/>
                <a:gd name="connsiteY34" fmla="*/ 8254 h 10000"/>
                <a:gd name="connsiteX35" fmla="*/ 4231 w 10000"/>
                <a:gd name="connsiteY35" fmla="*/ 8016 h 10000"/>
                <a:gd name="connsiteX36" fmla="*/ 3846 w 10000"/>
                <a:gd name="connsiteY36" fmla="*/ 7857 h 10000"/>
                <a:gd name="connsiteX37" fmla="*/ 3654 w 10000"/>
                <a:gd name="connsiteY37" fmla="*/ 7778 h 10000"/>
                <a:gd name="connsiteX38" fmla="*/ 3462 w 10000"/>
                <a:gd name="connsiteY38" fmla="*/ 7460 h 10000"/>
                <a:gd name="connsiteX39" fmla="*/ 3269 w 10000"/>
                <a:gd name="connsiteY39" fmla="*/ 7222 h 10000"/>
                <a:gd name="connsiteX40" fmla="*/ 2692 w 10000"/>
                <a:gd name="connsiteY40" fmla="*/ 6984 h 10000"/>
                <a:gd name="connsiteX41" fmla="*/ 2308 w 10000"/>
                <a:gd name="connsiteY41" fmla="*/ 6905 h 10000"/>
                <a:gd name="connsiteX42" fmla="*/ 1923 w 10000"/>
                <a:gd name="connsiteY42" fmla="*/ 6746 h 10000"/>
                <a:gd name="connsiteX43" fmla="*/ 1731 w 10000"/>
                <a:gd name="connsiteY43" fmla="*/ 6349 h 10000"/>
                <a:gd name="connsiteX44" fmla="*/ 1346 w 10000"/>
                <a:gd name="connsiteY44" fmla="*/ 6190 h 10000"/>
                <a:gd name="connsiteX45" fmla="*/ 1538 w 10000"/>
                <a:gd name="connsiteY45" fmla="*/ 5952 h 10000"/>
                <a:gd name="connsiteX46" fmla="*/ 1923 w 10000"/>
                <a:gd name="connsiteY46" fmla="*/ 5635 h 10000"/>
                <a:gd name="connsiteX47" fmla="*/ 1923 w 10000"/>
                <a:gd name="connsiteY47" fmla="*/ 5794 h 10000"/>
                <a:gd name="connsiteX48" fmla="*/ 1731 w 10000"/>
                <a:gd name="connsiteY48" fmla="*/ 6032 h 10000"/>
                <a:gd name="connsiteX49" fmla="*/ 2115 w 10000"/>
                <a:gd name="connsiteY49" fmla="*/ 6587 h 10000"/>
                <a:gd name="connsiteX50" fmla="*/ 2692 w 10000"/>
                <a:gd name="connsiteY50" fmla="*/ 6746 h 10000"/>
                <a:gd name="connsiteX51" fmla="*/ 3077 w 10000"/>
                <a:gd name="connsiteY51" fmla="*/ 6825 h 10000"/>
                <a:gd name="connsiteX52" fmla="*/ 3654 w 10000"/>
                <a:gd name="connsiteY52" fmla="*/ 6905 h 10000"/>
                <a:gd name="connsiteX53" fmla="*/ 3846 w 10000"/>
                <a:gd name="connsiteY53" fmla="*/ 7063 h 10000"/>
                <a:gd name="connsiteX54" fmla="*/ 4231 w 10000"/>
                <a:gd name="connsiteY54" fmla="*/ 7063 h 10000"/>
                <a:gd name="connsiteX55" fmla="*/ 4615 w 10000"/>
                <a:gd name="connsiteY55" fmla="*/ 7143 h 10000"/>
                <a:gd name="connsiteX56" fmla="*/ 4808 w 10000"/>
                <a:gd name="connsiteY56" fmla="*/ 7302 h 10000"/>
                <a:gd name="connsiteX57" fmla="*/ 5192 w 10000"/>
                <a:gd name="connsiteY57" fmla="*/ 7222 h 10000"/>
                <a:gd name="connsiteX58" fmla="*/ 5577 w 10000"/>
                <a:gd name="connsiteY58" fmla="*/ 7143 h 10000"/>
                <a:gd name="connsiteX59" fmla="*/ 5962 w 10000"/>
                <a:gd name="connsiteY59" fmla="*/ 7222 h 10000"/>
                <a:gd name="connsiteX60" fmla="*/ 6538 w 10000"/>
                <a:gd name="connsiteY60" fmla="*/ 7222 h 10000"/>
                <a:gd name="connsiteX61" fmla="*/ 6538 w 10000"/>
                <a:gd name="connsiteY61" fmla="*/ 7460 h 10000"/>
                <a:gd name="connsiteX62" fmla="*/ 6346 w 10000"/>
                <a:gd name="connsiteY62" fmla="*/ 7857 h 10000"/>
                <a:gd name="connsiteX63" fmla="*/ 6538 w 10000"/>
                <a:gd name="connsiteY63" fmla="*/ 8016 h 10000"/>
                <a:gd name="connsiteX64" fmla="*/ 7115 w 10000"/>
                <a:gd name="connsiteY64" fmla="*/ 7857 h 10000"/>
                <a:gd name="connsiteX65" fmla="*/ 7308 w 10000"/>
                <a:gd name="connsiteY65" fmla="*/ 7698 h 10000"/>
                <a:gd name="connsiteX66" fmla="*/ 7308 w 10000"/>
                <a:gd name="connsiteY66" fmla="*/ 7540 h 10000"/>
                <a:gd name="connsiteX67" fmla="*/ 7692 w 10000"/>
                <a:gd name="connsiteY67" fmla="*/ 7460 h 10000"/>
                <a:gd name="connsiteX68" fmla="*/ 7692 w 10000"/>
                <a:gd name="connsiteY68" fmla="*/ 7302 h 10000"/>
                <a:gd name="connsiteX69" fmla="*/ 7885 w 10000"/>
                <a:gd name="connsiteY69" fmla="*/ 7143 h 10000"/>
                <a:gd name="connsiteX70" fmla="*/ 8077 w 10000"/>
                <a:gd name="connsiteY70" fmla="*/ 6905 h 10000"/>
                <a:gd name="connsiteX71" fmla="*/ 7692 w 10000"/>
                <a:gd name="connsiteY71" fmla="*/ 6667 h 10000"/>
                <a:gd name="connsiteX72" fmla="*/ 8077 w 10000"/>
                <a:gd name="connsiteY72" fmla="*/ 6587 h 10000"/>
                <a:gd name="connsiteX73" fmla="*/ 8269 w 10000"/>
                <a:gd name="connsiteY73" fmla="*/ 6429 h 10000"/>
                <a:gd name="connsiteX74" fmla="*/ 8462 w 10000"/>
                <a:gd name="connsiteY74" fmla="*/ 6349 h 10000"/>
                <a:gd name="connsiteX75" fmla="*/ 8846 w 10000"/>
                <a:gd name="connsiteY75" fmla="*/ 6349 h 10000"/>
                <a:gd name="connsiteX76" fmla="*/ 8846 w 10000"/>
                <a:gd name="connsiteY76" fmla="*/ 6270 h 10000"/>
                <a:gd name="connsiteX77" fmla="*/ 8654 w 10000"/>
                <a:gd name="connsiteY77" fmla="*/ 6190 h 10000"/>
                <a:gd name="connsiteX78" fmla="*/ 8846 w 10000"/>
                <a:gd name="connsiteY78" fmla="*/ 5952 h 10000"/>
                <a:gd name="connsiteX79" fmla="*/ 8654 w 10000"/>
                <a:gd name="connsiteY79" fmla="*/ 5794 h 10000"/>
                <a:gd name="connsiteX80" fmla="*/ 8654 w 10000"/>
                <a:gd name="connsiteY80" fmla="*/ 5714 h 10000"/>
                <a:gd name="connsiteX81" fmla="*/ 9038 w 10000"/>
                <a:gd name="connsiteY81" fmla="*/ 5714 h 10000"/>
                <a:gd name="connsiteX82" fmla="*/ 9231 w 10000"/>
                <a:gd name="connsiteY82" fmla="*/ 5476 h 10000"/>
                <a:gd name="connsiteX83" fmla="*/ 9808 w 10000"/>
                <a:gd name="connsiteY83" fmla="*/ 5159 h 10000"/>
                <a:gd name="connsiteX84" fmla="*/ 9615 w 10000"/>
                <a:gd name="connsiteY84" fmla="*/ 4841 h 10000"/>
                <a:gd name="connsiteX85" fmla="*/ 9808 w 10000"/>
                <a:gd name="connsiteY85" fmla="*/ 4603 h 10000"/>
                <a:gd name="connsiteX86" fmla="*/ 9808 w 10000"/>
                <a:gd name="connsiteY86" fmla="*/ 4286 h 10000"/>
                <a:gd name="connsiteX87" fmla="*/ 9808 w 10000"/>
                <a:gd name="connsiteY87" fmla="*/ 4048 h 10000"/>
                <a:gd name="connsiteX88" fmla="*/ 9808 w 10000"/>
                <a:gd name="connsiteY88" fmla="*/ 3810 h 10000"/>
                <a:gd name="connsiteX89" fmla="*/ 9808 w 10000"/>
                <a:gd name="connsiteY89" fmla="*/ 3571 h 10000"/>
                <a:gd name="connsiteX90" fmla="*/ 10000 w 10000"/>
                <a:gd name="connsiteY90" fmla="*/ 3333 h 10000"/>
                <a:gd name="connsiteX91" fmla="*/ 10000 w 10000"/>
                <a:gd name="connsiteY91" fmla="*/ 2937 h 10000"/>
                <a:gd name="connsiteX92" fmla="*/ 9808 w 10000"/>
                <a:gd name="connsiteY92" fmla="*/ 2540 h 10000"/>
                <a:gd name="connsiteX0" fmla="*/ 9808 w 10000"/>
                <a:gd name="connsiteY0" fmla="*/ 1826 h 9286"/>
                <a:gd name="connsiteX1" fmla="*/ 9615 w 10000"/>
                <a:gd name="connsiteY1" fmla="*/ 1826 h 9286"/>
                <a:gd name="connsiteX2" fmla="*/ 9038 w 10000"/>
                <a:gd name="connsiteY2" fmla="*/ 1905 h 9286"/>
                <a:gd name="connsiteX3" fmla="*/ 8462 w 10000"/>
                <a:gd name="connsiteY3" fmla="*/ 1905 h 9286"/>
                <a:gd name="connsiteX4" fmla="*/ 7885 w 10000"/>
                <a:gd name="connsiteY4" fmla="*/ 1826 h 9286"/>
                <a:gd name="connsiteX5" fmla="*/ 8269 w 10000"/>
                <a:gd name="connsiteY5" fmla="*/ 1746 h 9286"/>
                <a:gd name="connsiteX6" fmla="*/ 8462 w 10000"/>
                <a:gd name="connsiteY6" fmla="*/ 1508 h 9286"/>
                <a:gd name="connsiteX7" fmla="*/ 8654 w 10000"/>
                <a:gd name="connsiteY7" fmla="*/ 1429 h 9286"/>
                <a:gd name="connsiteX8" fmla="*/ 8269 w 10000"/>
                <a:gd name="connsiteY8" fmla="*/ 1349 h 9286"/>
                <a:gd name="connsiteX9" fmla="*/ 8269 w 10000"/>
                <a:gd name="connsiteY9" fmla="*/ 1191 h 9286"/>
                <a:gd name="connsiteX10" fmla="*/ 8654 w 10000"/>
                <a:gd name="connsiteY10" fmla="*/ 1032 h 9286"/>
                <a:gd name="connsiteX11" fmla="*/ 8654 w 10000"/>
                <a:gd name="connsiteY11" fmla="*/ 873 h 9286"/>
                <a:gd name="connsiteX12" fmla="*/ 9231 w 10000"/>
                <a:gd name="connsiteY12" fmla="*/ 476 h 9286"/>
                <a:gd name="connsiteX13" fmla="*/ 9231 w 10000"/>
                <a:gd name="connsiteY13" fmla="*/ 0 h 9286"/>
                <a:gd name="connsiteX14" fmla="*/ 2885 w 10000"/>
                <a:gd name="connsiteY14" fmla="*/ 4524 h 9286"/>
                <a:gd name="connsiteX15" fmla="*/ 2500 w 10000"/>
                <a:gd name="connsiteY15" fmla="*/ 4683 h 9286"/>
                <a:gd name="connsiteX16" fmla="*/ 1538 w 10000"/>
                <a:gd name="connsiteY16" fmla="*/ 4603 h 9286"/>
                <a:gd name="connsiteX17" fmla="*/ 577 w 10000"/>
                <a:gd name="connsiteY17" fmla="*/ 4842 h 9286"/>
                <a:gd name="connsiteX18" fmla="*/ 0 w 10000"/>
                <a:gd name="connsiteY18" fmla="*/ 5238 h 9286"/>
                <a:gd name="connsiteX19" fmla="*/ 2885 w 10000"/>
                <a:gd name="connsiteY19" fmla="*/ 9286 h 9286"/>
                <a:gd name="connsiteX20" fmla="*/ 6731 w 10000"/>
                <a:gd name="connsiteY20" fmla="*/ 8969 h 9286"/>
                <a:gd name="connsiteX21" fmla="*/ 6731 w 10000"/>
                <a:gd name="connsiteY21" fmla="*/ 8572 h 9286"/>
                <a:gd name="connsiteX22" fmla="*/ 6538 w 10000"/>
                <a:gd name="connsiteY22" fmla="*/ 8413 h 9286"/>
                <a:gd name="connsiteX23" fmla="*/ 6538 w 10000"/>
                <a:gd name="connsiteY23" fmla="*/ 8413 h 9286"/>
                <a:gd name="connsiteX24" fmla="*/ 6346 w 10000"/>
                <a:gd name="connsiteY24" fmla="*/ 8572 h 9286"/>
                <a:gd name="connsiteX25" fmla="*/ 5962 w 10000"/>
                <a:gd name="connsiteY25" fmla="*/ 8572 h 9286"/>
                <a:gd name="connsiteX26" fmla="*/ 5769 w 10000"/>
                <a:gd name="connsiteY26" fmla="*/ 8492 h 9286"/>
                <a:gd name="connsiteX27" fmla="*/ 5962 w 10000"/>
                <a:gd name="connsiteY27" fmla="*/ 8334 h 9286"/>
                <a:gd name="connsiteX28" fmla="*/ 5962 w 10000"/>
                <a:gd name="connsiteY28" fmla="*/ 8254 h 9286"/>
                <a:gd name="connsiteX29" fmla="*/ 6154 w 10000"/>
                <a:gd name="connsiteY29" fmla="*/ 8096 h 9286"/>
                <a:gd name="connsiteX30" fmla="*/ 6154 w 10000"/>
                <a:gd name="connsiteY30" fmla="*/ 7857 h 9286"/>
                <a:gd name="connsiteX31" fmla="*/ 5577 w 10000"/>
                <a:gd name="connsiteY31" fmla="*/ 7857 h 9286"/>
                <a:gd name="connsiteX32" fmla="*/ 5000 w 10000"/>
                <a:gd name="connsiteY32" fmla="*/ 7778 h 9286"/>
                <a:gd name="connsiteX33" fmla="*/ 4615 w 10000"/>
                <a:gd name="connsiteY33" fmla="*/ 7540 h 9286"/>
                <a:gd name="connsiteX34" fmla="*/ 4231 w 10000"/>
                <a:gd name="connsiteY34" fmla="*/ 7302 h 9286"/>
                <a:gd name="connsiteX35" fmla="*/ 3846 w 10000"/>
                <a:gd name="connsiteY35" fmla="*/ 7143 h 9286"/>
                <a:gd name="connsiteX36" fmla="*/ 3654 w 10000"/>
                <a:gd name="connsiteY36" fmla="*/ 7064 h 9286"/>
                <a:gd name="connsiteX37" fmla="*/ 3462 w 10000"/>
                <a:gd name="connsiteY37" fmla="*/ 6746 h 9286"/>
                <a:gd name="connsiteX38" fmla="*/ 3269 w 10000"/>
                <a:gd name="connsiteY38" fmla="*/ 6508 h 9286"/>
                <a:gd name="connsiteX39" fmla="*/ 2692 w 10000"/>
                <a:gd name="connsiteY39" fmla="*/ 6270 h 9286"/>
                <a:gd name="connsiteX40" fmla="*/ 2308 w 10000"/>
                <a:gd name="connsiteY40" fmla="*/ 6191 h 9286"/>
                <a:gd name="connsiteX41" fmla="*/ 1923 w 10000"/>
                <a:gd name="connsiteY41" fmla="*/ 6032 h 9286"/>
                <a:gd name="connsiteX42" fmla="*/ 1731 w 10000"/>
                <a:gd name="connsiteY42" fmla="*/ 5635 h 9286"/>
                <a:gd name="connsiteX43" fmla="*/ 1346 w 10000"/>
                <a:gd name="connsiteY43" fmla="*/ 5476 h 9286"/>
                <a:gd name="connsiteX44" fmla="*/ 1538 w 10000"/>
                <a:gd name="connsiteY44" fmla="*/ 5238 h 9286"/>
                <a:gd name="connsiteX45" fmla="*/ 1923 w 10000"/>
                <a:gd name="connsiteY45" fmla="*/ 4921 h 9286"/>
                <a:gd name="connsiteX46" fmla="*/ 1923 w 10000"/>
                <a:gd name="connsiteY46" fmla="*/ 5080 h 9286"/>
                <a:gd name="connsiteX47" fmla="*/ 1731 w 10000"/>
                <a:gd name="connsiteY47" fmla="*/ 5318 h 9286"/>
                <a:gd name="connsiteX48" fmla="*/ 2115 w 10000"/>
                <a:gd name="connsiteY48" fmla="*/ 5873 h 9286"/>
                <a:gd name="connsiteX49" fmla="*/ 2692 w 10000"/>
                <a:gd name="connsiteY49" fmla="*/ 6032 h 9286"/>
                <a:gd name="connsiteX50" fmla="*/ 3077 w 10000"/>
                <a:gd name="connsiteY50" fmla="*/ 6111 h 9286"/>
                <a:gd name="connsiteX51" fmla="*/ 3654 w 10000"/>
                <a:gd name="connsiteY51" fmla="*/ 6191 h 9286"/>
                <a:gd name="connsiteX52" fmla="*/ 3846 w 10000"/>
                <a:gd name="connsiteY52" fmla="*/ 6349 h 9286"/>
                <a:gd name="connsiteX53" fmla="*/ 4231 w 10000"/>
                <a:gd name="connsiteY53" fmla="*/ 6349 h 9286"/>
                <a:gd name="connsiteX54" fmla="*/ 4615 w 10000"/>
                <a:gd name="connsiteY54" fmla="*/ 6429 h 9286"/>
                <a:gd name="connsiteX55" fmla="*/ 4808 w 10000"/>
                <a:gd name="connsiteY55" fmla="*/ 6588 h 9286"/>
                <a:gd name="connsiteX56" fmla="*/ 5192 w 10000"/>
                <a:gd name="connsiteY56" fmla="*/ 6508 h 9286"/>
                <a:gd name="connsiteX57" fmla="*/ 5577 w 10000"/>
                <a:gd name="connsiteY57" fmla="*/ 6429 h 9286"/>
                <a:gd name="connsiteX58" fmla="*/ 5962 w 10000"/>
                <a:gd name="connsiteY58" fmla="*/ 6508 h 9286"/>
                <a:gd name="connsiteX59" fmla="*/ 6538 w 10000"/>
                <a:gd name="connsiteY59" fmla="*/ 6508 h 9286"/>
                <a:gd name="connsiteX60" fmla="*/ 6538 w 10000"/>
                <a:gd name="connsiteY60" fmla="*/ 6746 h 9286"/>
                <a:gd name="connsiteX61" fmla="*/ 6346 w 10000"/>
                <a:gd name="connsiteY61" fmla="*/ 7143 h 9286"/>
                <a:gd name="connsiteX62" fmla="*/ 6538 w 10000"/>
                <a:gd name="connsiteY62" fmla="*/ 7302 h 9286"/>
                <a:gd name="connsiteX63" fmla="*/ 7115 w 10000"/>
                <a:gd name="connsiteY63" fmla="*/ 7143 h 9286"/>
                <a:gd name="connsiteX64" fmla="*/ 7308 w 10000"/>
                <a:gd name="connsiteY64" fmla="*/ 6984 h 9286"/>
                <a:gd name="connsiteX65" fmla="*/ 7308 w 10000"/>
                <a:gd name="connsiteY65" fmla="*/ 6826 h 9286"/>
                <a:gd name="connsiteX66" fmla="*/ 7692 w 10000"/>
                <a:gd name="connsiteY66" fmla="*/ 6746 h 9286"/>
                <a:gd name="connsiteX67" fmla="*/ 7692 w 10000"/>
                <a:gd name="connsiteY67" fmla="*/ 6588 h 9286"/>
                <a:gd name="connsiteX68" fmla="*/ 7885 w 10000"/>
                <a:gd name="connsiteY68" fmla="*/ 6429 h 9286"/>
                <a:gd name="connsiteX69" fmla="*/ 8077 w 10000"/>
                <a:gd name="connsiteY69" fmla="*/ 6191 h 9286"/>
                <a:gd name="connsiteX70" fmla="*/ 7692 w 10000"/>
                <a:gd name="connsiteY70" fmla="*/ 5953 h 9286"/>
                <a:gd name="connsiteX71" fmla="*/ 8077 w 10000"/>
                <a:gd name="connsiteY71" fmla="*/ 5873 h 9286"/>
                <a:gd name="connsiteX72" fmla="*/ 8269 w 10000"/>
                <a:gd name="connsiteY72" fmla="*/ 5715 h 9286"/>
                <a:gd name="connsiteX73" fmla="*/ 8462 w 10000"/>
                <a:gd name="connsiteY73" fmla="*/ 5635 h 9286"/>
                <a:gd name="connsiteX74" fmla="*/ 8846 w 10000"/>
                <a:gd name="connsiteY74" fmla="*/ 5635 h 9286"/>
                <a:gd name="connsiteX75" fmla="*/ 8846 w 10000"/>
                <a:gd name="connsiteY75" fmla="*/ 5556 h 9286"/>
                <a:gd name="connsiteX76" fmla="*/ 8654 w 10000"/>
                <a:gd name="connsiteY76" fmla="*/ 5476 h 9286"/>
                <a:gd name="connsiteX77" fmla="*/ 8846 w 10000"/>
                <a:gd name="connsiteY77" fmla="*/ 5238 h 9286"/>
                <a:gd name="connsiteX78" fmla="*/ 8654 w 10000"/>
                <a:gd name="connsiteY78" fmla="*/ 5080 h 9286"/>
                <a:gd name="connsiteX79" fmla="*/ 8654 w 10000"/>
                <a:gd name="connsiteY79" fmla="*/ 5000 h 9286"/>
                <a:gd name="connsiteX80" fmla="*/ 9038 w 10000"/>
                <a:gd name="connsiteY80" fmla="*/ 5000 h 9286"/>
                <a:gd name="connsiteX81" fmla="*/ 9231 w 10000"/>
                <a:gd name="connsiteY81" fmla="*/ 4762 h 9286"/>
                <a:gd name="connsiteX82" fmla="*/ 9808 w 10000"/>
                <a:gd name="connsiteY82" fmla="*/ 4445 h 9286"/>
                <a:gd name="connsiteX83" fmla="*/ 9615 w 10000"/>
                <a:gd name="connsiteY83" fmla="*/ 4127 h 9286"/>
                <a:gd name="connsiteX84" fmla="*/ 9808 w 10000"/>
                <a:gd name="connsiteY84" fmla="*/ 3889 h 9286"/>
                <a:gd name="connsiteX85" fmla="*/ 9808 w 10000"/>
                <a:gd name="connsiteY85" fmla="*/ 3572 h 9286"/>
                <a:gd name="connsiteX86" fmla="*/ 9808 w 10000"/>
                <a:gd name="connsiteY86" fmla="*/ 3334 h 9286"/>
                <a:gd name="connsiteX87" fmla="*/ 9808 w 10000"/>
                <a:gd name="connsiteY87" fmla="*/ 3096 h 9286"/>
                <a:gd name="connsiteX88" fmla="*/ 9808 w 10000"/>
                <a:gd name="connsiteY88" fmla="*/ 2857 h 9286"/>
                <a:gd name="connsiteX89" fmla="*/ 10000 w 10000"/>
                <a:gd name="connsiteY89" fmla="*/ 2619 h 9286"/>
                <a:gd name="connsiteX90" fmla="*/ 10000 w 10000"/>
                <a:gd name="connsiteY90" fmla="*/ 2223 h 9286"/>
                <a:gd name="connsiteX91" fmla="*/ 9808 w 10000"/>
                <a:gd name="connsiteY91" fmla="*/ 1826 h 9286"/>
                <a:gd name="connsiteX0" fmla="*/ 9808 w 10000"/>
                <a:gd name="connsiteY0" fmla="*/ 1453 h 9487"/>
                <a:gd name="connsiteX1" fmla="*/ 9615 w 10000"/>
                <a:gd name="connsiteY1" fmla="*/ 1453 h 9487"/>
                <a:gd name="connsiteX2" fmla="*/ 9038 w 10000"/>
                <a:gd name="connsiteY2" fmla="*/ 1538 h 9487"/>
                <a:gd name="connsiteX3" fmla="*/ 8462 w 10000"/>
                <a:gd name="connsiteY3" fmla="*/ 1538 h 9487"/>
                <a:gd name="connsiteX4" fmla="*/ 7885 w 10000"/>
                <a:gd name="connsiteY4" fmla="*/ 1453 h 9487"/>
                <a:gd name="connsiteX5" fmla="*/ 8269 w 10000"/>
                <a:gd name="connsiteY5" fmla="*/ 1367 h 9487"/>
                <a:gd name="connsiteX6" fmla="*/ 8462 w 10000"/>
                <a:gd name="connsiteY6" fmla="*/ 1111 h 9487"/>
                <a:gd name="connsiteX7" fmla="*/ 8654 w 10000"/>
                <a:gd name="connsiteY7" fmla="*/ 1026 h 9487"/>
                <a:gd name="connsiteX8" fmla="*/ 8269 w 10000"/>
                <a:gd name="connsiteY8" fmla="*/ 940 h 9487"/>
                <a:gd name="connsiteX9" fmla="*/ 8269 w 10000"/>
                <a:gd name="connsiteY9" fmla="*/ 770 h 9487"/>
                <a:gd name="connsiteX10" fmla="*/ 8654 w 10000"/>
                <a:gd name="connsiteY10" fmla="*/ 598 h 9487"/>
                <a:gd name="connsiteX11" fmla="*/ 8654 w 10000"/>
                <a:gd name="connsiteY11" fmla="*/ 427 h 9487"/>
                <a:gd name="connsiteX12" fmla="*/ 9231 w 10000"/>
                <a:gd name="connsiteY12" fmla="*/ 0 h 9487"/>
                <a:gd name="connsiteX13" fmla="*/ 2885 w 10000"/>
                <a:gd name="connsiteY13" fmla="*/ 4359 h 9487"/>
                <a:gd name="connsiteX14" fmla="*/ 2500 w 10000"/>
                <a:gd name="connsiteY14" fmla="*/ 4530 h 9487"/>
                <a:gd name="connsiteX15" fmla="*/ 1538 w 10000"/>
                <a:gd name="connsiteY15" fmla="*/ 4444 h 9487"/>
                <a:gd name="connsiteX16" fmla="*/ 577 w 10000"/>
                <a:gd name="connsiteY16" fmla="*/ 4701 h 9487"/>
                <a:gd name="connsiteX17" fmla="*/ 0 w 10000"/>
                <a:gd name="connsiteY17" fmla="*/ 5128 h 9487"/>
                <a:gd name="connsiteX18" fmla="*/ 2885 w 10000"/>
                <a:gd name="connsiteY18" fmla="*/ 9487 h 9487"/>
                <a:gd name="connsiteX19" fmla="*/ 6731 w 10000"/>
                <a:gd name="connsiteY19" fmla="*/ 9146 h 9487"/>
                <a:gd name="connsiteX20" fmla="*/ 6731 w 10000"/>
                <a:gd name="connsiteY20" fmla="*/ 8718 h 9487"/>
                <a:gd name="connsiteX21" fmla="*/ 6538 w 10000"/>
                <a:gd name="connsiteY21" fmla="*/ 8547 h 9487"/>
                <a:gd name="connsiteX22" fmla="*/ 6538 w 10000"/>
                <a:gd name="connsiteY22" fmla="*/ 8547 h 9487"/>
                <a:gd name="connsiteX23" fmla="*/ 6346 w 10000"/>
                <a:gd name="connsiteY23" fmla="*/ 8718 h 9487"/>
                <a:gd name="connsiteX24" fmla="*/ 5962 w 10000"/>
                <a:gd name="connsiteY24" fmla="*/ 8718 h 9487"/>
                <a:gd name="connsiteX25" fmla="*/ 5769 w 10000"/>
                <a:gd name="connsiteY25" fmla="*/ 8632 h 9487"/>
                <a:gd name="connsiteX26" fmla="*/ 5962 w 10000"/>
                <a:gd name="connsiteY26" fmla="*/ 8462 h 9487"/>
                <a:gd name="connsiteX27" fmla="*/ 5962 w 10000"/>
                <a:gd name="connsiteY27" fmla="*/ 8376 h 9487"/>
                <a:gd name="connsiteX28" fmla="*/ 6154 w 10000"/>
                <a:gd name="connsiteY28" fmla="*/ 8206 h 9487"/>
                <a:gd name="connsiteX29" fmla="*/ 6154 w 10000"/>
                <a:gd name="connsiteY29" fmla="*/ 7948 h 9487"/>
                <a:gd name="connsiteX30" fmla="*/ 5577 w 10000"/>
                <a:gd name="connsiteY30" fmla="*/ 7948 h 9487"/>
                <a:gd name="connsiteX31" fmla="*/ 5000 w 10000"/>
                <a:gd name="connsiteY31" fmla="*/ 7863 h 9487"/>
                <a:gd name="connsiteX32" fmla="*/ 4615 w 10000"/>
                <a:gd name="connsiteY32" fmla="*/ 7607 h 9487"/>
                <a:gd name="connsiteX33" fmla="*/ 4231 w 10000"/>
                <a:gd name="connsiteY33" fmla="*/ 7350 h 9487"/>
                <a:gd name="connsiteX34" fmla="*/ 3846 w 10000"/>
                <a:gd name="connsiteY34" fmla="*/ 7179 h 9487"/>
                <a:gd name="connsiteX35" fmla="*/ 3654 w 10000"/>
                <a:gd name="connsiteY35" fmla="*/ 7094 h 9487"/>
                <a:gd name="connsiteX36" fmla="*/ 3462 w 10000"/>
                <a:gd name="connsiteY36" fmla="*/ 6752 h 9487"/>
                <a:gd name="connsiteX37" fmla="*/ 3269 w 10000"/>
                <a:gd name="connsiteY37" fmla="*/ 6495 h 9487"/>
                <a:gd name="connsiteX38" fmla="*/ 2692 w 10000"/>
                <a:gd name="connsiteY38" fmla="*/ 6239 h 9487"/>
                <a:gd name="connsiteX39" fmla="*/ 2308 w 10000"/>
                <a:gd name="connsiteY39" fmla="*/ 6154 h 9487"/>
                <a:gd name="connsiteX40" fmla="*/ 1923 w 10000"/>
                <a:gd name="connsiteY40" fmla="*/ 5983 h 9487"/>
                <a:gd name="connsiteX41" fmla="*/ 1731 w 10000"/>
                <a:gd name="connsiteY41" fmla="*/ 5555 h 9487"/>
                <a:gd name="connsiteX42" fmla="*/ 1346 w 10000"/>
                <a:gd name="connsiteY42" fmla="*/ 5384 h 9487"/>
                <a:gd name="connsiteX43" fmla="*/ 1538 w 10000"/>
                <a:gd name="connsiteY43" fmla="*/ 5128 h 9487"/>
                <a:gd name="connsiteX44" fmla="*/ 1923 w 10000"/>
                <a:gd name="connsiteY44" fmla="*/ 4786 h 9487"/>
                <a:gd name="connsiteX45" fmla="*/ 1923 w 10000"/>
                <a:gd name="connsiteY45" fmla="*/ 4958 h 9487"/>
                <a:gd name="connsiteX46" fmla="*/ 1731 w 10000"/>
                <a:gd name="connsiteY46" fmla="*/ 5214 h 9487"/>
                <a:gd name="connsiteX47" fmla="*/ 2115 w 10000"/>
                <a:gd name="connsiteY47" fmla="*/ 5812 h 9487"/>
                <a:gd name="connsiteX48" fmla="*/ 2692 w 10000"/>
                <a:gd name="connsiteY48" fmla="*/ 5983 h 9487"/>
                <a:gd name="connsiteX49" fmla="*/ 3077 w 10000"/>
                <a:gd name="connsiteY49" fmla="*/ 6068 h 9487"/>
                <a:gd name="connsiteX50" fmla="*/ 3654 w 10000"/>
                <a:gd name="connsiteY50" fmla="*/ 6154 h 9487"/>
                <a:gd name="connsiteX51" fmla="*/ 3846 w 10000"/>
                <a:gd name="connsiteY51" fmla="*/ 6324 h 9487"/>
                <a:gd name="connsiteX52" fmla="*/ 4231 w 10000"/>
                <a:gd name="connsiteY52" fmla="*/ 6324 h 9487"/>
                <a:gd name="connsiteX53" fmla="*/ 4615 w 10000"/>
                <a:gd name="connsiteY53" fmla="*/ 6410 h 9487"/>
                <a:gd name="connsiteX54" fmla="*/ 4808 w 10000"/>
                <a:gd name="connsiteY54" fmla="*/ 6582 h 9487"/>
                <a:gd name="connsiteX55" fmla="*/ 5192 w 10000"/>
                <a:gd name="connsiteY55" fmla="*/ 6495 h 9487"/>
                <a:gd name="connsiteX56" fmla="*/ 5577 w 10000"/>
                <a:gd name="connsiteY56" fmla="*/ 6410 h 9487"/>
                <a:gd name="connsiteX57" fmla="*/ 5962 w 10000"/>
                <a:gd name="connsiteY57" fmla="*/ 6495 h 9487"/>
                <a:gd name="connsiteX58" fmla="*/ 6538 w 10000"/>
                <a:gd name="connsiteY58" fmla="*/ 6495 h 9487"/>
                <a:gd name="connsiteX59" fmla="*/ 6538 w 10000"/>
                <a:gd name="connsiteY59" fmla="*/ 6752 h 9487"/>
                <a:gd name="connsiteX60" fmla="*/ 6346 w 10000"/>
                <a:gd name="connsiteY60" fmla="*/ 7179 h 9487"/>
                <a:gd name="connsiteX61" fmla="*/ 6538 w 10000"/>
                <a:gd name="connsiteY61" fmla="*/ 7350 h 9487"/>
                <a:gd name="connsiteX62" fmla="*/ 7115 w 10000"/>
                <a:gd name="connsiteY62" fmla="*/ 7179 h 9487"/>
                <a:gd name="connsiteX63" fmla="*/ 7308 w 10000"/>
                <a:gd name="connsiteY63" fmla="*/ 7008 h 9487"/>
                <a:gd name="connsiteX64" fmla="*/ 7308 w 10000"/>
                <a:gd name="connsiteY64" fmla="*/ 6838 h 9487"/>
                <a:gd name="connsiteX65" fmla="*/ 7692 w 10000"/>
                <a:gd name="connsiteY65" fmla="*/ 6752 h 9487"/>
                <a:gd name="connsiteX66" fmla="*/ 7692 w 10000"/>
                <a:gd name="connsiteY66" fmla="*/ 6582 h 9487"/>
                <a:gd name="connsiteX67" fmla="*/ 7885 w 10000"/>
                <a:gd name="connsiteY67" fmla="*/ 6410 h 9487"/>
                <a:gd name="connsiteX68" fmla="*/ 8077 w 10000"/>
                <a:gd name="connsiteY68" fmla="*/ 6154 h 9487"/>
                <a:gd name="connsiteX69" fmla="*/ 7692 w 10000"/>
                <a:gd name="connsiteY69" fmla="*/ 5898 h 9487"/>
                <a:gd name="connsiteX70" fmla="*/ 8077 w 10000"/>
                <a:gd name="connsiteY70" fmla="*/ 5812 h 9487"/>
                <a:gd name="connsiteX71" fmla="*/ 8269 w 10000"/>
                <a:gd name="connsiteY71" fmla="*/ 5641 h 9487"/>
                <a:gd name="connsiteX72" fmla="*/ 8462 w 10000"/>
                <a:gd name="connsiteY72" fmla="*/ 5555 h 9487"/>
                <a:gd name="connsiteX73" fmla="*/ 8846 w 10000"/>
                <a:gd name="connsiteY73" fmla="*/ 5555 h 9487"/>
                <a:gd name="connsiteX74" fmla="*/ 8846 w 10000"/>
                <a:gd name="connsiteY74" fmla="*/ 5470 h 9487"/>
                <a:gd name="connsiteX75" fmla="*/ 8654 w 10000"/>
                <a:gd name="connsiteY75" fmla="*/ 5384 h 9487"/>
                <a:gd name="connsiteX76" fmla="*/ 8846 w 10000"/>
                <a:gd name="connsiteY76" fmla="*/ 5128 h 9487"/>
                <a:gd name="connsiteX77" fmla="*/ 8654 w 10000"/>
                <a:gd name="connsiteY77" fmla="*/ 4958 h 9487"/>
                <a:gd name="connsiteX78" fmla="*/ 8654 w 10000"/>
                <a:gd name="connsiteY78" fmla="*/ 4871 h 9487"/>
                <a:gd name="connsiteX79" fmla="*/ 9038 w 10000"/>
                <a:gd name="connsiteY79" fmla="*/ 4871 h 9487"/>
                <a:gd name="connsiteX80" fmla="*/ 9231 w 10000"/>
                <a:gd name="connsiteY80" fmla="*/ 4615 h 9487"/>
                <a:gd name="connsiteX81" fmla="*/ 9808 w 10000"/>
                <a:gd name="connsiteY81" fmla="*/ 4274 h 9487"/>
                <a:gd name="connsiteX82" fmla="*/ 9615 w 10000"/>
                <a:gd name="connsiteY82" fmla="*/ 3931 h 9487"/>
                <a:gd name="connsiteX83" fmla="*/ 9808 w 10000"/>
                <a:gd name="connsiteY83" fmla="*/ 3675 h 9487"/>
                <a:gd name="connsiteX84" fmla="*/ 9808 w 10000"/>
                <a:gd name="connsiteY84" fmla="*/ 3334 h 9487"/>
                <a:gd name="connsiteX85" fmla="*/ 9808 w 10000"/>
                <a:gd name="connsiteY85" fmla="*/ 3077 h 9487"/>
                <a:gd name="connsiteX86" fmla="*/ 9808 w 10000"/>
                <a:gd name="connsiteY86" fmla="*/ 2821 h 9487"/>
                <a:gd name="connsiteX87" fmla="*/ 9808 w 10000"/>
                <a:gd name="connsiteY87" fmla="*/ 2564 h 9487"/>
                <a:gd name="connsiteX88" fmla="*/ 10000 w 10000"/>
                <a:gd name="connsiteY88" fmla="*/ 2307 h 9487"/>
                <a:gd name="connsiteX89" fmla="*/ 10000 w 10000"/>
                <a:gd name="connsiteY89" fmla="*/ 1881 h 9487"/>
                <a:gd name="connsiteX90" fmla="*/ 9808 w 10000"/>
                <a:gd name="connsiteY90" fmla="*/ 1453 h 9487"/>
                <a:gd name="connsiteX0" fmla="*/ 9808 w 10000"/>
                <a:gd name="connsiteY0" fmla="*/ 1082 h 9550"/>
                <a:gd name="connsiteX1" fmla="*/ 9615 w 10000"/>
                <a:gd name="connsiteY1" fmla="*/ 1082 h 9550"/>
                <a:gd name="connsiteX2" fmla="*/ 9038 w 10000"/>
                <a:gd name="connsiteY2" fmla="*/ 1171 h 9550"/>
                <a:gd name="connsiteX3" fmla="*/ 8462 w 10000"/>
                <a:gd name="connsiteY3" fmla="*/ 1171 h 9550"/>
                <a:gd name="connsiteX4" fmla="*/ 7885 w 10000"/>
                <a:gd name="connsiteY4" fmla="*/ 1082 h 9550"/>
                <a:gd name="connsiteX5" fmla="*/ 8269 w 10000"/>
                <a:gd name="connsiteY5" fmla="*/ 991 h 9550"/>
                <a:gd name="connsiteX6" fmla="*/ 8462 w 10000"/>
                <a:gd name="connsiteY6" fmla="*/ 721 h 9550"/>
                <a:gd name="connsiteX7" fmla="*/ 8654 w 10000"/>
                <a:gd name="connsiteY7" fmla="*/ 631 h 9550"/>
                <a:gd name="connsiteX8" fmla="*/ 8269 w 10000"/>
                <a:gd name="connsiteY8" fmla="*/ 541 h 9550"/>
                <a:gd name="connsiteX9" fmla="*/ 8269 w 10000"/>
                <a:gd name="connsiteY9" fmla="*/ 362 h 9550"/>
                <a:gd name="connsiteX10" fmla="*/ 8654 w 10000"/>
                <a:gd name="connsiteY10" fmla="*/ 180 h 9550"/>
                <a:gd name="connsiteX11" fmla="*/ 8654 w 10000"/>
                <a:gd name="connsiteY11" fmla="*/ 0 h 9550"/>
                <a:gd name="connsiteX12" fmla="*/ 2885 w 10000"/>
                <a:gd name="connsiteY12" fmla="*/ 4145 h 9550"/>
                <a:gd name="connsiteX13" fmla="*/ 2500 w 10000"/>
                <a:gd name="connsiteY13" fmla="*/ 4325 h 9550"/>
                <a:gd name="connsiteX14" fmla="*/ 1538 w 10000"/>
                <a:gd name="connsiteY14" fmla="*/ 4234 h 9550"/>
                <a:gd name="connsiteX15" fmla="*/ 577 w 10000"/>
                <a:gd name="connsiteY15" fmla="*/ 4505 h 9550"/>
                <a:gd name="connsiteX16" fmla="*/ 0 w 10000"/>
                <a:gd name="connsiteY16" fmla="*/ 4955 h 9550"/>
                <a:gd name="connsiteX17" fmla="*/ 2885 w 10000"/>
                <a:gd name="connsiteY17" fmla="*/ 9550 h 9550"/>
                <a:gd name="connsiteX18" fmla="*/ 6731 w 10000"/>
                <a:gd name="connsiteY18" fmla="*/ 9191 h 9550"/>
                <a:gd name="connsiteX19" fmla="*/ 6731 w 10000"/>
                <a:gd name="connsiteY19" fmla="*/ 8739 h 9550"/>
                <a:gd name="connsiteX20" fmla="*/ 6538 w 10000"/>
                <a:gd name="connsiteY20" fmla="*/ 8559 h 9550"/>
                <a:gd name="connsiteX21" fmla="*/ 6538 w 10000"/>
                <a:gd name="connsiteY21" fmla="*/ 8559 h 9550"/>
                <a:gd name="connsiteX22" fmla="*/ 6346 w 10000"/>
                <a:gd name="connsiteY22" fmla="*/ 8739 h 9550"/>
                <a:gd name="connsiteX23" fmla="*/ 5962 w 10000"/>
                <a:gd name="connsiteY23" fmla="*/ 8739 h 9550"/>
                <a:gd name="connsiteX24" fmla="*/ 5769 w 10000"/>
                <a:gd name="connsiteY24" fmla="*/ 8649 h 9550"/>
                <a:gd name="connsiteX25" fmla="*/ 5962 w 10000"/>
                <a:gd name="connsiteY25" fmla="*/ 8470 h 9550"/>
                <a:gd name="connsiteX26" fmla="*/ 5962 w 10000"/>
                <a:gd name="connsiteY26" fmla="*/ 8379 h 9550"/>
                <a:gd name="connsiteX27" fmla="*/ 6154 w 10000"/>
                <a:gd name="connsiteY27" fmla="*/ 8200 h 9550"/>
                <a:gd name="connsiteX28" fmla="*/ 6154 w 10000"/>
                <a:gd name="connsiteY28" fmla="*/ 7928 h 9550"/>
                <a:gd name="connsiteX29" fmla="*/ 5577 w 10000"/>
                <a:gd name="connsiteY29" fmla="*/ 7928 h 9550"/>
                <a:gd name="connsiteX30" fmla="*/ 5000 w 10000"/>
                <a:gd name="connsiteY30" fmla="*/ 7838 h 9550"/>
                <a:gd name="connsiteX31" fmla="*/ 4615 w 10000"/>
                <a:gd name="connsiteY31" fmla="*/ 7568 h 9550"/>
                <a:gd name="connsiteX32" fmla="*/ 4231 w 10000"/>
                <a:gd name="connsiteY32" fmla="*/ 7297 h 9550"/>
                <a:gd name="connsiteX33" fmla="*/ 3846 w 10000"/>
                <a:gd name="connsiteY33" fmla="*/ 7117 h 9550"/>
                <a:gd name="connsiteX34" fmla="*/ 3654 w 10000"/>
                <a:gd name="connsiteY34" fmla="*/ 7028 h 9550"/>
                <a:gd name="connsiteX35" fmla="*/ 3462 w 10000"/>
                <a:gd name="connsiteY35" fmla="*/ 6667 h 9550"/>
                <a:gd name="connsiteX36" fmla="*/ 3269 w 10000"/>
                <a:gd name="connsiteY36" fmla="*/ 6396 h 9550"/>
                <a:gd name="connsiteX37" fmla="*/ 2692 w 10000"/>
                <a:gd name="connsiteY37" fmla="*/ 6126 h 9550"/>
                <a:gd name="connsiteX38" fmla="*/ 2308 w 10000"/>
                <a:gd name="connsiteY38" fmla="*/ 6037 h 9550"/>
                <a:gd name="connsiteX39" fmla="*/ 1923 w 10000"/>
                <a:gd name="connsiteY39" fmla="*/ 5857 h 9550"/>
                <a:gd name="connsiteX40" fmla="*/ 1731 w 10000"/>
                <a:gd name="connsiteY40" fmla="*/ 5405 h 9550"/>
                <a:gd name="connsiteX41" fmla="*/ 1346 w 10000"/>
                <a:gd name="connsiteY41" fmla="*/ 5225 h 9550"/>
                <a:gd name="connsiteX42" fmla="*/ 1538 w 10000"/>
                <a:gd name="connsiteY42" fmla="*/ 4955 h 9550"/>
                <a:gd name="connsiteX43" fmla="*/ 1923 w 10000"/>
                <a:gd name="connsiteY43" fmla="*/ 4595 h 9550"/>
                <a:gd name="connsiteX44" fmla="*/ 1923 w 10000"/>
                <a:gd name="connsiteY44" fmla="*/ 4776 h 9550"/>
                <a:gd name="connsiteX45" fmla="*/ 1731 w 10000"/>
                <a:gd name="connsiteY45" fmla="*/ 5046 h 9550"/>
                <a:gd name="connsiteX46" fmla="*/ 2115 w 10000"/>
                <a:gd name="connsiteY46" fmla="*/ 5676 h 9550"/>
                <a:gd name="connsiteX47" fmla="*/ 2692 w 10000"/>
                <a:gd name="connsiteY47" fmla="*/ 5857 h 9550"/>
                <a:gd name="connsiteX48" fmla="*/ 3077 w 10000"/>
                <a:gd name="connsiteY48" fmla="*/ 5946 h 9550"/>
                <a:gd name="connsiteX49" fmla="*/ 3654 w 10000"/>
                <a:gd name="connsiteY49" fmla="*/ 6037 h 9550"/>
                <a:gd name="connsiteX50" fmla="*/ 3846 w 10000"/>
                <a:gd name="connsiteY50" fmla="*/ 6216 h 9550"/>
                <a:gd name="connsiteX51" fmla="*/ 4231 w 10000"/>
                <a:gd name="connsiteY51" fmla="*/ 6216 h 9550"/>
                <a:gd name="connsiteX52" fmla="*/ 4615 w 10000"/>
                <a:gd name="connsiteY52" fmla="*/ 6307 h 9550"/>
                <a:gd name="connsiteX53" fmla="*/ 4808 w 10000"/>
                <a:gd name="connsiteY53" fmla="*/ 6488 h 9550"/>
                <a:gd name="connsiteX54" fmla="*/ 5192 w 10000"/>
                <a:gd name="connsiteY54" fmla="*/ 6396 h 9550"/>
                <a:gd name="connsiteX55" fmla="*/ 5577 w 10000"/>
                <a:gd name="connsiteY55" fmla="*/ 6307 h 9550"/>
                <a:gd name="connsiteX56" fmla="*/ 5962 w 10000"/>
                <a:gd name="connsiteY56" fmla="*/ 6396 h 9550"/>
                <a:gd name="connsiteX57" fmla="*/ 6538 w 10000"/>
                <a:gd name="connsiteY57" fmla="*/ 6396 h 9550"/>
                <a:gd name="connsiteX58" fmla="*/ 6538 w 10000"/>
                <a:gd name="connsiteY58" fmla="*/ 6667 h 9550"/>
                <a:gd name="connsiteX59" fmla="*/ 6346 w 10000"/>
                <a:gd name="connsiteY59" fmla="*/ 7117 h 9550"/>
                <a:gd name="connsiteX60" fmla="*/ 6538 w 10000"/>
                <a:gd name="connsiteY60" fmla="*/ 7297 h 9550"/>
                <a:gd name="connsiteX61" fmla="*/ 7115 w 10000"/>
                <a:gd name="connsiteY61" fmla="*/ 7117 h 9550"/>
                <a:gd name="connsiteX62" fmla="*/ 7308 w 10000"/>
                <a:gd name="connsiteY62" fmla="*/ 6937 h 9550"/>
                <a:gd name="connsiteX63" fmla="*/ 7308 w 10000"/>
                <a:gd name="connsiteY63" fmla="*/ 6758 h 9550"/>
                <a:gd name="connsiteX64" fmla="*/ 7692 w 10000"/>
                <a:gd name="connsiteY64" fmla="*/ 6667 h 9550"/>
                <a:gd name="connsiteX65" fmla="*/ 7692 w 10000"/>
                <a:gd name="connsiteY65" fmla="*/ 6488 h 9550"/>
                <a:gd name="connsiteX66" fmla="*/ 7885 w 10000"/>
                <a:gd name="connsiteY66" fmla="*/ 6307 h 9550"/>
                <a:gd name="connsiteX67" fmla="*/ 8077 w 10000"/>
                <a:gd name="connsiteY67" fmla="*/ 6037 h 9550"/>
                <a:gd name="connsiteX68" fmla="*/ 7692 w 10000"/>
                <a:gd name="connsiteY68" fmla="*/ 5767 h 9550"/>
                <a:gd name="connsiteX69" fmla="*/ 8077 w 10000"/>
                <a:gd name="connsiteY69" fmla="*/ 5676 h 9550"/>
                <a:gd name="connsiteX70" fmla="*/ 8269 w 10000"/>
                <a:gd name="connsiteY70" fmla="*/ 5496 h 9550"/>
                <a:gd name="connsiteX71" fmla="*/ 8462 w 10000"/>
                <a:gd name="connsiteY71" fmla="*/ 5405 h 9550"/>
                <a:gd name="connsiteX72" fmla="*/ 8846 w 10000"/>
                <a:gd name="connsiteY72" fmla="*/ 5405 h 9550"/>
                <a:gd name="connsiteX73" fmla="*/ 8846 w 10000"/>
                <a:gd name="connsiteY73" fmla="*/ 5316 h 9550"/>
                <a:gd name="connsiteX74" fmla="*/ 8654 w 10000"/>
                <a:gd name="connsiteY74" fmla="*/ 5225 h 9550"/>
                <a:gd name="connsiteX75" fmla="*/ 8846 w 10000"/>
                <a:gd name="connsiteY75" fmla="*/ 4955 h 9550"/>
                <a:gd name="connsiteX76" fmla="*/ 8654 w 10000"/>
                <a:gd name="connsiteY76" fmla="*/ 4776 h 9550"/>
                <a:gd name="connsiteX77" fmla="*/ 8654 w 10000"/>
                <a:gd name="connsiteY77" fmla="*/ 4684 h 9550"/>
                <a:gd name="connsiteX78" fmla="*/ 9038 w 10000"/>
                <a:gd name="connsiteY78" fmla="*/ 4684 h 9550"/>
                <a:gd name="connsiteX79" fmla="*/ 9231 w 10000"/>
                <a:gd name="connsiteY79" fmla="*/ 4415 h 9550"/>
                <a:gd name="connsiteX80" fmla="*/ 9808 w 10000"/>
                <a:gd name="connsiteY80" fmla="*/ 4055 h 9550"/>
                <a:gd name="connsiteX81" fmla="*/ 9615 w 10000"/>
                <a:gd name="connsiteY81" fmla="*/ 3694 h 9550"/>
                <a:gd name="connsiteX82" fmla="*/ 9808 w 10000"/>
                <a:gd name="connsiteY82" fmla="*/ 3424 h 9550"/>
                <a:gd name="connsiteX83" fmla="*/ 9808 w 10000"/>
                <a:gd name="connsiteY83" fmla="*/ 3064 h 9550"/>
                <a:gd name="connsiteX84" fmla="*/ 9808 w 10000"/>
                <a:gd name="connsiteY84" fmla="*/ 2793 h 9550"/>
                <a:gd name="connsiteX85" fmla="*/ 9808 w 10000"/>
                <a:gd name="connsiteY85" fmla="*/ 2524 h 9550"/>
                <a:gd name="connsiteX86" fmla="*/ 9808 w 10000"/>
                <a:gd name="connsiteY86" fmla="*/ 2253 h 9550"/>
                <a:gd name="connsiteX87" fmla="*/ 10000 w 10000"/>
                <a:gd name="connsiteY87" fmla="*/ 1982 h 9550"/>
                <a:gd name="connsiteX88" fmla="*/ 10000 w 10000"/>
                <a:gd name="connsiteY88" fmla="*/ 1533 h 9550"/>
                <a:gd name="connsiteX89" fmla="*/ 9808 w 10000"/>
                <a:gd name="connsiteY89" fmla="*/ 1082 h 9550"/>
                <a:gd name="connsiteX0" fmla="*/ 9808 w 10000"/>
                <a:gd name="connsiteY0" fmla="*/ 945 h 9812"/>
                <a:gd name="connsiteX1" fmla="*/ 9615 w 10000"/>
                <a:gd name="connsiteY1" fmla="*/ 945 h 9812"/>
                <a:gd name="connsiteX2" fmla="*/ 9038 w 10000"/>
                <a:gd name="connsiteY2" fmla="*/ 1038 h 9812"/>
                <a:gd name="connsiteX3" fmla="*/ 8462 w 10000"/>
                <a:gd name="connsiteY3" fmla="*/ 1038 h 9812"/>
                <a:gd name="connsiteX4" fmla="*/ 7885 w 10000"/>
                <a:gd name="connsiteY4" fmla="*/ 945 h 9812"/>
                <a:gd name="connsiteX5" fmla="*/ 8269 w 10000"/>
                <a:gd name="connsiteY5" fmla="*/ 850 h 9812"/>
                <a:gd name="connsiteX6" fmla="*/ 8462 w 10000"/>
                <a:gd name="connsiteY6" fmla="*/ 567 h 9812"/>
                <a:gd name="connsiteX7" fmla="*/ 8654 w 10000"/>
                <a:gd name="connsiteY7" fmla="*/ 473 h 9812"/>
                <a:gd name="connsiteX8" fmla="*/ 8269 w 10000"/>
                <a:gd name="connsiteY8" fmla="*/ 378 h 9812"/>
                <a:gd name="connsiteX9" fmla="*/ 8269 w 10000"/>
                <a:gd name="connsiteY9" fmla="*/ 191 h 9812"/>
                <a:gd name="connsiteX10" fmla="*/ 8654 w 10000"/>
                <a:gd name="connsiteY10" fmla="*/ 0 h 9812"/>
                <a:gd name="connsiteX11" fmla="*/ 2885 w 10000"/>
                <a:gd name="connsiteY11" fmla="*/ 4152 h 9812"/>
                <a:gd name="connsiteX12" fmla="*/ 2500 w 10000"/>
                <a:gd name="connsiteY12" fmla="*/ 4341 h 9812"/>
                <a:gd name="connsiteX13" fmla="*/ 1538 w 10000"/>
                <a:gd name="connsiteY13" fmla="*/ 4246 h 9812"/>
                <a:gd name="connsiteX14" fmla="*/ 577 w 10000"/>
                <a:gd name="connsiteY14" fmla="*/ 4529 h 9812"/>
                <a:gd name="connsiteX15" fmla="*/ 0 w 10000"/>
                <a:gd name="connsiteY15" fmla="*/ 5000 h 9812"/>
                <a:gd name="connsiteX16" fmla="*/ 2885 w 10000"/>
                <a:gd name="connsiteY16" fmla="*/ 9812 h 9812"/>
                <a:gd name="connsiteX17" fmla="*/ 6731 w 10000"/>
                <a:gd name="connsiteY17" fmla="*/ 9436 h 9812"/>
                <a:gd name="connsiteX18" fmla="*/ 6731 w 10000"/>
                <a:gd name="connsiteY18" fmla="*/ 8963 h 9812"/>
                <a:gd name="connsiteX19" fmla="*/ 6538 w 10000"/>
                <a:gd name="connsiteY19" fmla="*/ 8774 h 9812"/>
                <a:gd name="connsiteX20" fmla="*/ 6538 w 10000"/>
                <a:gd name="connsiteY20" fmla="*/ 8774 h 9812"/>
                <a:gd name="connsiteX21" fmla="*/ 6346 w 10000"/>
                <a:gd name="connsiteY21" fmla="*/ 8963 h 9812"/>
                <a:gd name="connsiteX22" fmla="*/ 5962 w 10000"/>
                <a:gd name="connsiteY22" fmla="*/ 8963 h 9812"/>
                <a:gd name="connsiteX23" fmla="*/ 5769 w 10000"/>
                <a:gd name="connsiteY23" fmla="*/ 8869 h 9812"/>
                <a:gd name="connsiteX24" fmla="*/ 5962 w 10000"/>
                <a:gd name="connsiteY24" fmla="*/ 8681 h 9812"/>
                <a:gd name="connsiteX25" fmla="*/ 5962 w 10000"/>
                <a:gd name="connsiteY25" fmla="*/ 8586 h 9812"/>
                <a:gd name="connsiteX26" fmla="*/ 6154 w 10000"/>
                <a:gd name="connsiteY26" fmla="*/ 8398 h 9812"/>
                <a:gd name="connsiteX27" fmla="*/ 6154 w 10000"/>
                <a:gd name="connsiteY27" fmla="*/ 8114 h 9812"/>
                <a:gd name="connsiteX28" fmla="*/ 5577 w 10000"/>
                <a:gd name="connsiteY28" fmla="*/ 8114 h 9812"/>
                <a:gd name="connsiteX29" fmla="*/ 5000 w 10000"/>
                <a:gd name="connsiteY29" fmla="*/ 8019 h 9812"/>
                <a:gd name="connsiteX30" fmla="*/ 4615 w 10000"/>
                <a:gd name="connsiteY30" fmla="*/ 7737 h 9812"/>
                <a:gd name="connsiteX31" fmla="*/ 4231 w 10000"/>
                <a:gd name="connsiteY31" fmla="*/ 7453 h 9812"/>
                <a:gd name="connsiteX32" fmla="*/ 3846 w 10000"/>
                <a:gd name="connsiteY32" fmla="*/ 7264 h 9812"/>
                <a:gd name="connsiteX33" fmla="*/ 3654 w 10000"/>
                <a:gd name="connsiteY33" fmla="*/ 7171 h 9812"/>
                <a:gd name="connsiteX34" fmla="*/ 3462 w 10000"/>
                <a:gd name="connsiteY34" fmla="*/ 6793 h 9812"/>
                <a:gd name="connsiteX35" fmla="*/ 3269 w 10000"/>
                <a:gd name="connsiteY35" fmla="*/ 6509 h 9812"/>
                <a:gd name="connsiteX36" fmla="*/ 2692 w 10000"/>
                <a:gd name="connsiteY36" fmla="*/ 6227 h 9812"/>
                <a:gd name="connsiteX37" fmla="*/ 2308 w 10000"/>
                <a:gd name="connsiteY37" fmla="*/ 6133 h 9812"/>
                <a:gd name="connsiteX38" fmla="*/ 1923 w 10000"/>
                <a:gd name="connsiteY38" fmla="*/ 5945 h 9812"/>
                <a:gd name="connsiteX39" fmla="*/ 1731 w 10000"/>
                <a:gd name="connsiteY39" fmla="*/ 5472 h 9812"/>
                <a:gd name="connsiteX40" fmla="*/ 1346 w 10000"/>
                <a:gd name="connsiteY40" fmla="*/ 5283 h 9812"/>
                <a:gd name="connsiteX41" fmla="*/ 1538 w 10000"/>
                <a:gd name="connsiteY41" fmla="*/ 5000 h 9812"/>
                <a:gd name="connsiteX42" fmla="*/ 1923 w 10000"/>
                <a:gd name="connsiteY42" fmla="*/ 4624 h 9812"/>
                <a:gd name="connsiteX43" fmla="*/ 1923 w 10000"/>
                <a:gd name="connsiteY43" fmla="*/ 4813 h 9812"/>
                <a:gd name="connsiteX44" fmla="*/ 1731 w 10000"/>
                <a:gd name="connsiteY44" fmla="*/ 5096 h 9812"/>
                <a:gd name="connsiteX45" fmla="*/ 2115 w 10000"/>
                <a:gd name="connsiteY45" fmla="*/ 5755 h 9812"/>
                <a:gd name="connsiteX46" fmla="*/ 2692 w 10000"/>
                <a:gd name="connsiteY46" fmla="*/ 5945 h 9812"/>
                <a:gd name="connsiteX47" fmla="*/ 3077 w 10000"/>
                <a:gd name="connsiteY47" fmla="*/ 6038 h 9812"/>
                <a:gd name="connsiteX48" fmla="*/ 3654 w 10000"/>
                <a:gd name="connsiteY48" fmla="*/ 6133 h 9812"/>
                <a:gd name="connsiteX49" fmla="*/ 3846 w 10000"/>
                <a:gd name="connsiteY49" fmla="*/ 6321 h 9812"/>
                <a:gd name="connsiteX50" fmla="*/ 4231 w 10000"/>
                <a:gd name="connsiteY50" fmla="*/ 6321 h 9812"/>
                <a:gd name="connsiteX51" fmla="*/ 4615 w 10000"/>
                <a:gd name="connsiteY51" fmla="*/ 6416 h 9812"/>
                <a:gd name="connsiteX52" fmla="*/ 4808 w 10000"/>
                <a:gd name="connsiteY52" fmla="*/ 6606 h 9812"/>
                <a:gd name="connsiteX53" fmla="*/ 5192 w 10000"/>
                <a:gd name="connsiteY53" fmla="*/ 6509 h 9812"/>
                <a:gd name="connsiteX54" fmla="*/ 5577 w 10000"/>
                <a:gd name="connsiteY54" fmla="*/ 6416 h 9812"/>
                <a:gd name="connsiteX55" fmla="*/ 5962 w 10000"/>
                <a:gd name="connsiteY55" fmla="*/ 6509 h 9812"/>
                <a:gd name="connsiteX56" fmla="*/ 6538 w 10000"/>
                <a:gd name="connsiteY56" fmla="*/ 6509 h 9812"/>
                <a:gd name="connsiteX57" fmla="*/ 6538 w 10000"/>
                <a:gd name="connsiteY57" fmla="*/ 6793 h 9812"/>
                <a:gd name="connsiteX58" fmla="*/ 6346 w 10000"/>
                <a:gd name="connsiteY58" fmla="*/ 7264 h 9812"/>
                <a:gd name="connsiteX59" fmla="*/ 6538 w 10000"/>
                <a:gd name="connsiteY59" fmla="*/ 7453 h 9812"/>
                <a:gd name="connsiteX60" fmla="*/ 7115 w 10000"/>
                <a:gd name="connsiteY60" fmla="*/ 7264 h 9812"/>
                <a:gd name="connsiteX61" fmla="*/ 7308 w 10000"/>
                <a:gd name="connsiteY61" fmla="*/ 7076 h 9812"/>
                <a:gd name="connsiteX62" fmla="*/ 7308 w 10000"/>
                <a:gd name="connsiteY62" fmla="*/ 6888 h 9812"/>
                <a:gd name="connsiteX63" fmla="*/ 7692 w 10000"/>
                <a:gd name="connsiteY63" fmla="*/ 6793 h 9812"/>
                <a:gd name="connsiteX64" fmla="*/ 7692 w 10000"/>
                <a:gd name="connsiteY64" fmla="*/ 6606 h 9812"/>
                <a:gd name="connsiteX65" fmla="*/ 7885 w 10000"/>
                <a:gd name="connsiteY65" fmla="*/ 6416 h 9812"/>
                <a:gd name="connsiteX66" fmla="*/ 8077 w 10000"/>
                <a:gd name="connsiteY66" fmla="*/ 6133 h 9812"/>
                <a:gd name="connsiteX67" fmla="*/ 7692 w 10000"/>
                <a:gd name="connsiteY67" fmla="*/ 5851 h 9812"/>
                <a:gd name="connsiteX68" fmla="*/ 8077 w 10000"/>
                <a:gd name="connsiteY68" fmla="*/ 5755 h 9812"/>
                <a:gd name="connsiteX69" fmla="*/ 8269 w 10000"/>
                <a:gd name="connsiteY69" fmla="*/ 5567 h 9812"/>
                <a:gd name="connsiteX70" fmla="*/ 8462 w 10000"/>
                <a:gd name="connsiteY70" fmla="*/ 5472 h 9812"/>
                <a:gd name="connsiteX71" fmla="*/ 8846 w 10000"/>
                <a:gd name="connsiteY71" fmla="*/ 5472 h 9812"/>
                <a:gd name="connsiteX72" fmla="*/ 8846 w 10000"/>
                <a:gd name="connsiteY72" fmla="*/ 5378 h 9812"/>
                <a:gd name="connsiteX73" fmla="*/ 8654 w 10000"/>
                <a:gd name="connsiteY73" fmla="*/ 5283 h 9812"/>
                <a:gd name="connsiteX74" fmla="*/ 8846 w 10000"/>
                <a:gd name="connsiteY74" fmla="*/ 5000 h 9812"/>
                <a:gd name="connsiteX75" fmla="*/ 8654 w 10000"/>
                <a:gd name="connsiteY75" fmla="*/ 4813 h 9812"/>
                <a:gd name="connsiteX76" fmla="*/ 8654 w 10000"/>
                <a:gd name="connsiteY76" fmla="*/ 4717 h 9812"/>
                <a:gd name="connsiteX77" fmla="*/ 9038 w 10000"/>
                <a:gd name="connsiteY77" fmla="*/ 4717 h 9812"/>
                <a:gd name="connsiteX78" fmla="*/ 9231 w 10000"/>
                <a:gd name="connsiteY78" fmla="*/ 4435 h 9812"/>
                <a:gd name="connsiteX79" fmla="*/ 9808 w 10000"/>
                <a:gd name="connsiteY79" fmla="*/ 4058 h 9812"/>
                <a:gd name="connsiteX80" fmla="*/ 9615 w 10000"/>
                <a:gd name="connsiteY80" fmla="*/ 3680 h 9812"/>
                <a:gd name="connsiteX81" fmla="*/ 9808 w 10000"/>
                <a:gd name="connsiteY81" fmla="*/ 3397 h 9812"/>
                <a:gd name="connsiteX82" fmla="*/ 9808 w 10000"/>
                <a:gd name="connsiteY82" fmla="*/ 3020 h 9812"/>
                <a:gd name="connsiteX83" fmla="*/ 9808 w 10000"/>
                <a:gd name="connsiteY83" fmla="*/ 2737 h 9812"/>
                <a:gd name="connsiteX84" fmla="*/ 9808 w 10000"/>
                <a:gd name="connsiteY84" fmla="*/ 2455 h 9812"/>
                <a:gd name="connsiteX85" fmla="*/ 9808 w 10000"/>
                <a:gd name="connsiteY85" fmla="*/ 2171 h 9812"/>
                <a:gd name="connsiteX86" fmla="*/ 10000 w 10000"/>
                <a:gd name="connsiteY86" fmla="*/ 1887 h 9812"/>
                <a:gd name="connsiteX87" fmla="*/ 10000 w 10000"/>
                <a:gd name="connsiteY87" fmla="*/ 1417 h 9812"/>
                <a:gd name="connsiteX88" fmla="*/ 9808 w 10000"/>
                <a:gd name="connsiteY88" fmla="*/ 945 h 9812"/>
                <a:gd name="connsiteX0" fmla="*/ 9808 w 10000"/>
                <a:gd name="connsiteY0" fmla="*/ 768 h 9805"/>
                <a:gd name="connsiteX1" fmla="*/ 9615 w 10000"/>
                <a:gd name="connsiteY1" fmla="*/ 768 h 9805"/>
                <a:gd name="connsiteX2" fmla="*/ 9038 w 10000"/>
                <a:gd name="connsiteY2" fmla="*/ 863 h 9805"/>
                <a:gd name="connsiteX3" fmla="*/ 8462 w 10000"/>
                <a:gd name="connsiteY3" fmla="*/ 863 h 9805"/>
                <a:gd name="connsiteX4" fmla="*/ 7885 w 10000"/>
                <a:gd name="connsiteY4" fmla="*/ 768 h 9805"/>
                <a:gd name="connsiteX5" fmla="*/ 8269 w 10000"/>
                <a:gd name="connsiteY5" fmla="*/ 671 h 9805"/>
                <a:gd name="connsiteX6" fmla="*/ 8462 w 10000"/>
                <a:gd name="connsiteY6" fmla="*/ 383 h 9805"/>
                <a:gd name="connsiteX7" fmla="*/ 8654 w 10000"/>
                <a:gd name="connsiteY7" fmla="*/ 287 h 9805"/>
                <a:gd name="connsiteX8" fmla="*/ 8269 w 10000"/>
                <a:gd name="connsiteY8" fmla="*/ 190 h 9805"/>
                <a:gd name="connsiteX9" fmla="*/ 8269 w 10000"/>
                <a:gd name="connsiteY9" fmla="*/ 0 h 9805"/>
                <a:gd name="connsiteX10" fmla="*/ 2885 w 10000"/>
                <a:gd name="connsiteY10" fmla="*/ 4037 h 9805"/>
                <a:gd name="connsiteX11" fmla="*/ 2500 w 10000"/>
                <a:gd name="connsiteY11" fmla="*/ 4229 h 9805"/>
                <a:gd name="connsiteX12" fmla="*/ 1538 w 10000"/>
                <a:gd name="connsiteY12" fmla="*/ 4132 h 9805"/>
                <a:gd name="connsiteX13" fmla="*/ 577 w 10000"/>
                <a:gd name="connsiteY13" fmla="*/ 4421 h 9805"/>
                <a:gd name="connsiteX14" fmla="*/ 0 w 10000"/>
                <a:gd name="connsiteY14" fmla="*/ 4901 h 9805"/>
                <a:gd name="connsiteX15" fmla="*/ 2885 w 10000"/>
                <a:gd name="connsiteY15" fmla="*/ 9805 h 9805"/>
                <a:gd name="connsiteX16" fmla="*/ 6731 w 10000"/>
                <a:gd name="connsiteY16" fmla="*/ 9422 h 9805"/>
                <a:gd name="connsiteX17" fmla="*/ 6731 w 10000"/>
                <a:gd name="connsiteY17" fmla="*/ 8940 h 9805"/>
                <a:gd name="connsiteX18" fmla="*/ 6538 w 10000"/>
                <a:gd name="connsiteY18" fmla="*/ 8747 h 9805"/>
                <a:gd name="connsiteX19" fmla="*/ 6538 w 10000"/>
                <a:gd name="connsiteY19" fmla="*/ 8747 h 9805"/>
                <a:gd name="connsiteX20" fmla="*/ 6346 w 10000"/>
                <a:gd name="connsiteY20" fmla="*/ 8940 h 9805"/>
                <a:gd name="connsiteX21" fmla="*/ 5962 w 10000"/>
                <a:gd name="connsiteY21" fmla="*/ 8940 h 9805"/>
                <a:gd name="connsiteX22" fmla="*/ 5769 w 10000"/>
                <a:gd name="connsiteY22" fmla="*/ 8844 h 9805"/>
                <a:gd name="connsiteX23" fmla="*/ 5962 w 10000"/>
                <a:gd name="connsiteY23" fmla="*/ 8652 h 9805"/>
                <a:gd name="connsiteX24" fmla="*/ 5962 w 10000"/>
                <a:gd name="connsiteY24" fmla="*/ 8556 h 9805"/>
                <a:gd name="connsiteX25" fmla="*/ 6154 w 10000"/>
                <a:gd name="connsiteY25" fmla="*/ 8364 h 9805"/>
                <a:gd name="connsiteX26" fmla="*/ 6154 w 10000"/>
                <a:gd name="connsiteY26" fmla="*/ 8074 h 9805"/>
                <a:gd name="connsiteX27" fmla="*/ 5577 w 10000"/>
                <a:gd name="connsiteY27" fmla="*/ 8074 h 9805"/>
                <a:gd name="connsiteX28" fmla="*/ 5000 w 10000"/>
                <a:gd name="connsiteY28" fmla="*/ 7978 h 9805"/>
                <a:gd name="connsiteX29" fmla="*/ 4615 w 10000"/>
                <a:gd name="connsiteY29" fmla="*/ 7690 h 9805"/>
                <a:gd name="connsiteX30" fmla="*/ 4231 w 10000"/>
                <a:gd name="connsiteY30" fmla="*/ 7401 h 9805"/>
                <a:gd name="connsiteX31" fmla="*/ 3846 w 10000"/>
                <a:gd name="connsiteY31" fmla="*/ 7208 h 9805"/>
                <a:gd name="connsiteX32" fmla="*/ 3654 w 10000"/>
                <a:gd name="connsiteY32" fmla="*/ 7113 h 9805"/>
                <a:gd name="connsiteX33" fmla="*/ 3462 w 10000"/>
                <a:gd name="connsiteY33" fmla="*/ 6728 h 9805"/>
                <a:gd name="connsiteX34" fmla="*/ 3269 w 10000"/>
                <a:gd name="connsiteY34" fmla="*/ 6439 h 9805"/>
                <a:gd name="connsiteX35" fmla="*/ 2692 w 10000"/>
                <a:gd name="connsiteY35" fmla="*/ 6151 h 9805"/>
                <a:gd name="connsiteX36" fmla="*/ 2308 w 10000"/>
                <a:gd name="connsiteY36" fmla="*/ 6056 h 9805"/>
                <a:gd name="connsiteX37" fmla="*/ 1923 w 10000"/>
                <a:gd name="connsiteY37" fmla="*/ 5864 h 9805"/>
                <a:gd name="connsiteX38" fmla="*/ 1731 w 10000"/>
                <a:gd name="connsiteY38" fmla="*/ 5382 h 9805"/>
                <a:gd name="connsiteX39" fmla="*/ 1346 w 10000"/>
                <a:gd name="connsiteY39" fmla="*/ 5189 h 9805"/>
                <a:gd name="connsiteX40" fmla="*/ 1538 w 10000"/>
                <a:gd name="connsiteY40" fmla="*/ 4901 h 9805"/>
                <a:gd name="connsiteX41" fmla="*/ 1923 w 10000"/>
                <a:gd name="connsiteY41" fmla="*/ 4518 h 9805"/>
                <a:gd name="connsiteX42" fmla="*/ 1923 w 10000"/>
                <a:gd name="connsiteY42" fmla="*/ 4710 h 9805"/>
                <a:gd name="connsiteX43" fmla="*/ 1731 w 10000"/>
                <a:gd name="connsiteY43" fmla="*/ 4999 h 9805"/>
                <a:gd name="connsiteX44" fmla="*/ 2115 w 10000"/>
                <a:gd name="connsiteY44" fmla="*/ 5670 h 9805"/>
                <a:gd name="connsiteX45" fmla="*/ 2692 w 10000"/>
                <a:gd name="connsiteY45" fmla="*/ 5864 h 9805"/>
                <a:gd name="connsiteX46" fmla="*/ 3077 w 10000"/>
                <a:gd name="connsiteY46" fmla="*/ 5959 h 9805"/>
                <a:gd name="connsiteX47" fmla="*/ 3654 w 10000"/>
                <a:gd name="connsiteY47" fmla="*/ 6056 h 9805"/>
                <a:gd name="connsiteX48" fmla="*/ 3846 w 10000"/>
                <a:gd name="connsiteY48" fmla="*/ 6247 h 9805"/>
                <a:gd name="connsiteX49" fmla="*/ 4231 w 10000"/>
                <a:gd name="connsiteY49" fmla="*/ 6247 h 9805"/>
                <a:gd name="connsiteX50" fmla="*/ 4615 w 10000"/>
                <a:gd name="connsiteY50" fmla="*/ 6344 h 9805"/>
                <a:gd name="connsiteX51" fmla="*/ 4808 w 10000"/>
                <a:gd name="connsiteY51" fmla="*/ 6538 h 9805"/>
                <a:gd name="connsiteX52" fmla="*/ 5192 w 10000"/>
                <a:gd name="connsiteY52" fmla="*/ 6439 h 9805"/>
                <a:gd name="connsiteX53" fmla="*/ 5577 w 10000"/>
                <a:gd name="connsiteY53" fmla="*/ 6344 h 9805"/>
                <a:gd name="connsiteX54" fmla="*/ 5962 w 10000"/>
                <a:gd name="connsiteY54" fmla="*/ 6439 h 9805"/>
                <a:gd name="connsiteX55" fmla="*/ 6538 w 10000"/>
                <a:gd name="connsiteY55" fmla="*/ 6439 h 9805"/>
                <a:gd name="connsiteX56" fmla="*/ 6538 w 10000"/>
                <a:gd name="connsiteY56" fmla="*/ 6728 h 9805"/>
                <a:gd name="connsiteX57" fmla="*/ 6346 w 10000"/>
                <a:gd name="connsiteY57" fmla="*/ 7208 h 9805"/>
                <a:gd name="connsiteX58" fmla="*/ 6538 w 10000"/>
                <a:gd name="connsiteY58" fmla="*/ 7401 h 9805"/>
                <a:gd name="connsiteX59" fmla="*/ 7115 w 10000"/>
                <a:gd name="connsiteY59" fmla="*/ 7208 h 9805"/>
                <a:gd name="connsiteX60" fmla="*/ 7308 w 10000"/>
                <a:gd name="connsiteY60" fmla="*/ 7017 h 9805"/>
                <a:gd name="connsiteX61" fmla="*/ 7308 w 10000"/>
                <a:gd name="connsiteY61" fmla="*/ 6825 h 9805"/>
                <a:gd name="connsiteX62" fmla="*/ 7692 w 10000"/>
                <a:gd name="connsiteY62" fmla="*/ 6728 h 9805"/>
                <a:gd name="connsiteX63" fmla="*/ 7692 w 10000"/>
                <a:gd name="connsiteY63" fmla="*/ 6538 h 9805"/>
                <a:gd name="connsiteX64" fmla="*/ 7885 w 10000"/>
                <a:gd name="connsiteY64" fmla="*/ 6344 h 9805"/>
                <a:gd name="connsiteX65" fmla="*/ 8077 w 10000"/>
                <a:gd name="connsiteY65" fmla="*/ 6056 h 9805"/>
                <a:gd name="connsiteX66" fmla="*/ 7692 w 10000"/>
                <a:gd name="connsiteY66" fmla="*/ 5768 h 9805"/>
                <a:gd name="connsiteX67" fmla="*/ 8077 w 10000"/>
                <a:gd name="connsiteY67" fmla="*/ 5670 h 9805"/>
                <a:gd name="connsiteX68" fmla="*/ 8269 w 10000"/>
                <a:gd name="connsiteY68" fmla="*/ 5479 h 9805"/>
                <a:gd name="connsiteX69" fmla="*/ 8462 w 10000"/>
                <a:gd name="connsiteY69" fmla="*/ 5382 h 9805"/>
                <a:gd name="connsiteX70" fmla="*/ 8846 w 10000"/>
                <a:gd name="connsiteY70" fmla="*/ 5382 h 9805"/>
                <a:gd name="connsiteX71" fmla="*/ 8846 w 10000"/>
                <a:gd name="connsiteY71" fmla="*/ 5286 h 9805"/>
                <a:gd name="connsiteX72" fmla="*/ 8654 w 10000"/>
                <a:gd name="connsiteY72" fmla="*/ 5189 h 9805"/>
                <a:gd name="connsiteX73" fmla="*/ 8846 w 10000"/>
                <a:gd name="connsiteY73" fmla="*/ 4901 h 9805"/>
                <a:gd name="connsiteX74" fmla="*/ 8654 w 10000"/>
                <a:gd name="connsiteY74" fmla="*/ 4710 h 9805"/>
                <a:gd name="connsiteX75" fmla="*/ 8654 w 10000"/>
                <a:gd name="connsiteY75" fmla="*/ 4612 h 9805"/>
                <a:gd name="connsiteX76" fmla="*/ 9038 w 10000"/>
                <a:gd name="connsiteY76" fmla="*/ 4612 h 9805"/>
                <a:gd name="connsiteX77" fmla="*/ 9231 w 10000"/>
                <a:gd name="connsiteY77" fmla="*/ 4325 h 9805"/>
                <a:gd name="connsiteX78" fmla="*/ 9808 w 10000"/>
                <a:gd name="connsiteY78" fmla="*/ 3941 h 9805"/>
                <a:gd name="connsiteX79" fmla="*/ 9615 w 10000"/>
                <a:gd name="connsiteY79" fmla="*/ 3556 h 9805"/>
                <a:gd name="connsiteX80" fmla="*/ 9808 w 10000"/>
                <a:gd name="connsiteY80" fmla="*/ 3267 h 9805"/>
                <a:gd name="connsiteX81" fmla="*/ 9808 w 10000"/>
                <a:gd name="connsiteY81" fmla="*/ 2883 h 9805"/>
                <a:gd name="connsiteX82" fmla="*/ 9808 w 10000"/>
                <a:gd name="connsiteY82" fmla="*/ 2594 h 9805"/>
                <a:gd name="connsiteX83" fmla="*/ 9808 w 10000"/>
                <a:gd name="connsiteY83" fmla="*/ 2307 h 9805"/>
                <a:gd name="connsiteX84" fmla="*/ 9808 w 10000"/>
                <a:gd name="connsiteY84" fmla="*/ 2018 h 9805"/>
                <a:gd name="connsiteX85" fmla="*/ 10000 w 10000"/>
                <a:gd name="connsiteY85" fmla="*/ 1728 h 9805"/>
                <a:gd name="connsiteX86" fmla="*/ 10000 w 10000"/>
                <a:gd name="connsiteY86" fmla="*/ 1249 h 9805"/>
                <a:gd name="connsiteX87" fmla="*/ 9808 w 10000"/>
                <a:gd name="connsiteY87" fmla="*/ 768 h 9805"/>
                <a:gd name="connsiteX0" fmla="*/ 9808 w 10000"/>
                <a:gd name="connsiteY0" fmla="*/ 589 h 9806"/>
                <a:gd name="connsiteX1" fmla="*/ 9615 w 10000"/>
                <a:gd name="connsiteY1" fmla="*/ 589 h 9806"/>
                <a:gd name="connsiteX2" fmla="*/ 9038 w 10000"/>
                <a:gd name="connsiteY2" fmla="*/ 686 h 9806"/>
                <a:gd name="connsiteX3" fmla="*/ 8462 w 10000"/>
                <a:gd name="connsiteY3" fmla="*/ 686 h 9806"/>
                <a:gd name="connsiteX4" fmla="*/ 7885 w 10000"/>
                <a:gd name="connsiteY4" fmla="*/ 589 h 9806"/>
                <a:gd name="connsiteX5" fmla="*/ 8269 w 10000"/>
                <a:gd name="connsiteY5" fmla="*/ 490 h 9806"/>
                <a:gd name="connsiteX6" fmla="*/ 8462 w 10000"/>
                <a:gd name="connsiteY6" fmla="*/ 197 h 9806"/>
                <a:gd name="connsiteX7" fmla="*/ 8654 w 10000"/>
                <a:gd name="connsiteY7" fmla="*/ 99 h 9806"/>
                <a:gd name="connsiteX8" fmla="*/ 8269 w 10000"/>
                <a:gd name="connsiteY8" fmla="*/ 0 h 9806"/>
                <a:gd name="connsiteX9" fmla="*/ 2885 w 10000"/>
                <a:gd name="connsiteY9" fmla="*/ 3923 h 9806"/>
                <a:gd name="connsiteX10" fmla="*/ 2500 w 10000"/>
                <a:gd name="connsiteY10" fmla="*/ 4119 h 9806"/>
                <a:gd name="connsiteX11" fmla="*/ 1538 w 10000"/>
                <a:gd name="connsiteY11" fmla="*/ 4020 h 9806"/>
                <a:gd name="connsiteX12" fmla="*/ 577 w 10000"/>
                <a:gd name="connsiteY12" fmla="*/ 4315 h 9806"/>
                <a:gd name="connsiteX13" fmla="*/ 0 w 10000"/>
                <a:gd name="connsiteY13" fmla="*/ 4804 h 9806"/>
                <a:gd name="connsiteX14" fmla="*/ 2885 w 10000"/>
                <a:gd name="connsiteY14" fmla="*/ 9806 h 9806"/>
                <a:gd name="connsiteX15" fmla="*/ 6731 w 10000"/>
                <a:gd name="connsiteY15" fmla="*/ 9415 h 9806"/>
                <a:gd name="connsiteX16" fmla="*/ 6731 w 10000"/>
                <a:gd name="connsiteY16" fmla="*/ 8924 h 9806"/>
                <a:gd name="connsiteX17" fmla="*/ 6538 w 10000"/>
                <a:gd name="connsiteY17" fmla="*/ 8727 h 9806"/>
                <a:gd name="connsiteX18" fmla="*/ 6538 w 10000"/>
                <a:gd name="connsiteY18" fmla="*/ 8727 h 9806"/>
                <a:gd name="connsiteX19" fmla="*/ 6346 w 10000"/>
                <a:gd name="connsiteY19" fmla="*/ 8924 h 9806"/>
                <a:gd name="connsiteX20" fmla="*/ 5962 w 10000"/>
                <a:gd name="connsiteY20" fmla="*/ 8924 h 9806"/>
                <a:gd name="connsiteX21" fmla="*/ 5769 w 10000"/>
                <a:gd name="connsiteY21" fmla="*/ 8826 h 9806"/>
                <a:gd name="connsiteX22" fmla="*/ 5962 w 10000"/>
                <a:gd name="connsiteY22" fmla="*/ 8630 h 9806"/>
                <a:gd name="connsiteX23" fmla="*/ 5962 w 10000"/>
                <a:gd name="connsiteY23" fmla="*/ 8532 h 9806"/>
                <a:gd name="connsiteX24" fmla="*/ 6154 w 10000"/>
                <a:gd name="connsiteY24" fmla="*/ 8336 h 9806"/>
                <a:gd name="connsiteX25" fmla="*/ 6154 w 10000"/>
                <a:gd name="connsiteY25" fmla="*/ 8041 h 9806"/>
                <a:gd name="connsiteX26" fmla="*/ 5577 w 10000"/>
                <a:gd name="connsiteY26" fmla="*/ 8041 h 9806"/>
                <a:gd name="connsiteX27" fmla="*/ 5000 w 10000"/>
                <a:gd name="connsiteY27" fmla="*/ 7943 h 9806"/>
                <a:gd name="connsiteX28" fmla="*/ 4615 w 10000"/>
                <a:gd name="connsiteY28" fmla="*/ 7649 h 9806"/>
                <a:gd name="connsiteX29" fmla="*/ 4231 w 10000"/>
                <a:gd name="connsiteY29" fmla="*/ 7354 h 9806"/>
                <a:gd name="connsiteX30" fmla="*/ 3846 w 10000"/>
                <a:gd name="connsiteY30" fmla="*/ 7157 h 9806"/>
                <a:gd name="connsiteX31" fmla="*/ 3654 w 10000"/>
                <a:gd name="connsiteY31" fmla="*/ 7060 h 9806"/>
                <a:gd name="connsiteX32" fmla="*/ 3462 w 10000"/>
                <a:gd name="connsiteY32" fmla="*/ 6668 h 9806"/>
                <a:gd name="connsiteX33" fmla="*/ 3269 w 10000"/>
                <a:gd name="connsiteY33" fmla="*/ 6373 h 9806"/>
                <a:gd name="connsiteX34" fmla="*/ 2692 w 10000"/>
                <a:gd name="connsiteY34" fmla="*/ 6079 h 9806"/>
                <a:gd name="connsiteX35" fmla="*/ 2308 w 10000"/>
                <a:gd name="connsiteY35" fmla="*/ 5982 h 9806"/>
                <a:gd name="connsiteX36" fmla="*/ 1923 w 10000"/>
                <a:gd name="connsiteY36" fmla="*/ 5787 h 9806"/>
                <a:gd name="connsiteX37" fmla="*/ 1731 w 10000"/>
                <a:gd name="connsiteY37" fmla="*/ 5295 h 9806"/>
                <a:gd name="connsiteX38" fmla="*/ 1346 w 10000"/>
                <a:gd name="connsiteY38" fmla="*/ 5098 h 9806"/>
                <a:gd name="connsiteX39" fmla="*/ 1538 w 10000"/>
                <a:gd name="connsiteY39" fmla="*/ 4804 h 9806"/>
                <a:gd name="connsiteX40" fmla="*/ 1923 w 10000"/>
                <a:gd name="connsiteY40" fmla="*/ 4414 h 9806"/>
                <a:gd name="connsiteX41" fmla="*/ 1923 w 10000"/>
                <a:gd name="connsiteY41" fmla="*/ 4610 h 9806"/>
                <a:gd name="connsiteX42" fmla="*/ 1731 w 10000"/>
                <a:gd name="connsiteY42" fmla="*/ 4904 h 9806"/>
                <a:gd name="connsiteX43" fmla="*/ 2115 w 10000"/>
                <a:gd name="connsiteY43" fmla="*/ 5589 h 9806"/>
                <a:gd name="connsiteX44" fmla="*/ 2692 w 10000"/>
                <a:gd name="connsiteY44" fmla="*/ 5787 h 9806"/>
                <a:gd name="connsiteX45" fmla="*/ 3077 w 10000"/>
                <a:gd name="connsiteY45" fmla="*/ 5884 h 9806"/>
                <a:gd name="connsiteX46" fmla="*/ 3654 w 10000"/>
                <a:gd name="connsiteY46" fmla="*/ 5982 h 9806"/>
                <a:gd name="connsiteX47" fmla="*/ 3846 w 10000"/>
                <a:gd name="connsiteY47" fmla="*/ 6177 h 9806"/>
                <a:gd name="connsiteX48" fmla="*/ 4231 w 10000"/>
                <a:gd name="connsiteY48" fmla="*/ 6177 h 9806"/>
                <a:gd name="connsiteX49" fmla="*/ 4615 w 10000"/>
                <a:gd name="connsiteY49" fmla="*/ 6276 h 9806"/>
                <a:gd name="connsiteX50" fmla="*/ 4808 w 10000"/>
                <a:gd name="connsiteY50" fmla="*/ 6474 h 9806"/>
                <a:gd name="connsiteX51" fmla="*/ 5192 w 10000"/>
                <a:gd name="connsiteY51" fmla="*/ 6373 h 9806"/>
                <a:gd name="connsiteX52" fmla="*/ 5577 w 10000"/>
                <a:gd name="connsiteY52" fmla="*/ 6276 h 9806"/>
                <a:gd name="connsiteX53" fmla="*/ 5962 w 10000"/>
                <a:gd name="connsiteY53" fmla="*/ 6373 h 9806"/>
                <a:gd name="connsiteX54" fmla="*/ 6538 w 10000"/>
                <a:gd name="connsiteY54" fmla="*/ 6373 h 9806"/>
                <a:gd name="connsiteX55" fmla="*/ 6538 w 10000"/>
                <a:gd name="connsiteY55" fmla="*/ 6668 h 9806"/>
                <a:gd name="connsiteX56" fmla="*/ 6346 w 10000"/>
                <a:gd name="connsiteY56" fmla="*/ 7157 h 9806"/>
                <a:gd name="connsiteX57" fmla="*/ 6538 w 10000"/>
                <a:gd name="connsiteY57" fmla="*/ 7354 h 9806"/>
                <a:gd name="connsiteX58" fmla="*/ 7115 w 10000"/>
                <a:gd name="connsiteY58" fmla="*/ 7157 h 9806"/>
                <a:gd name="connsiteX59" fmla="*/ 7308 w 10000"/>
                <a:gd name="connsiteY59" fmla="*/ 6963 h 9806"/>
                <a:gd name="connsiteX60" fmla="*/ 7308 w 10000"/>
                <a:gd name="connsiteY60" fmla="*/ 6767 h 9806"/>
                <a:gd name="connsiteX61" fmla="*/ 7692 w 10000"/>
                <a:gd name="connsiteY61" fmla="*/ 6668 h 9806"/>
                <a:gd name="connsiteX62" fmla="*/ 7692 w 10000"/>
                <a:gd name="connsiteY62" fmla="*/ 6474 h 9806"/>
                <a:gd name="connsiteX63" fmla="*/ 7885 w 10000"/>
                <a:gd name="connsiteY63" fmla="*/ 6276 h 9806"/>
                <a:gd name="connsiteX64" fmla="*/ 8077 w 10000"/>
                <a:gd name="connsiteY64" fmla="*/ 5982 h 9806"/>
                <a:gd name="connsiteX65" fmla="*/ 7692 w 10000"/>
                <a:gd name="connsiteY65" fmla="*/ 5689 h 9806"/>
                <a:gd name="connsiteX66" fmla="*/ 8077 w 10000"/>
                <a:gd name="connsiteY66" fmla="*/ 5589 h 9806"/>
                <a:gd name="connsiteX67" fmla="*/ 8269 w 10000"/>
                <a:gd name="connsiteY67" fmla="*/ 5394 h 9806"/>
                <a:gd name="connsiteX68" fmla="*/ 8462 w 10000"/>
                <a:gd name="connsiteY68" fmla="*/ 5295 h 9806"/>
                <a:gd name="connsiteX69" fmla="*/ 8846 w 10000"/>
                <a:gd name="connsiteY69" fmla="*/ 5295 h 9806"/>
                <a:gd name="connsiteX70" fmla="*/ 8846 w 10000"/>
                <a:gd name="connsiteY70" fmla="*/ 5197 h 9806"/>
                <a:gd name="connsiteX71" fmla="*/ 8654 w 10000"/>
                <a:gd name="connsiteY71" fmla="*/ 5098 h 9806"/>
                <a:gd name="connsiteX72" fmla="*/ 8846 w 10000"/>
                <a:gd name="connsiteY72" fmla="*/ 4804 h 9806"/>
                <a:gd name="connsiteX73" fmla="*/ 8654 w 10000"/>
                <a:gd name="connsiteY73" fmla="*/ 4610 h 9806"/>
                <a:gd name="connsiteX74" fmla="*/ 8654 w 10000"/>
                <a:gd name="connsiteY74" fmla="*/ 4510 h 9806"/>
                <a:gd name="connsiteX75" fmla="*/ 9038 w 10000"/>
                <a:gd name="connsiteY75" fmla="*/ 4510 h 9806"/>
                <a:gd name="connsiteX76" fmla="*/ 9231 w 10000"/>
                <a:gd name="connsiteY76" fmla="*/ 4217 h 9806"/>
                <a:gd name="connsiteX77" fmla="*/ 9808 w 10000"/>
                <a:gd name="connsiteY77" fmla="*/ 3825 h 9806"/>
                <a:gd name="connsiteX78" fmla="*/ 9615 w 10000"/>
                <a:gd name="connsiteY78" fmla="*/ 3433 h 9806"/>
                <a:gd name="connsiteX79" fmla="*/ 9808 w 10000"/>
                <a:gd name="connsiteY79" fmla="*/ 3138 h 9806"/>
                <a:gd name="connsiteX80" fmla="*/ 9808 w 10000"/>
                <a:gd name="connsiteY80" fmla="*/ 2746 h 9806"/>
                <a:gd name="connsiteX81" fmla="*/ 9808 w 10000"/>
                <a:gd name="connsiteY81" fmla="*/ 2452 h 9806"/>
                <a:gd name="connsiteX82" fmla="*/ 9808 w 10000"/>
                <a:gd name="connsiteY82" fmla="*/ 2159 h 9806"/>
                <a:gd name="connsiteX83" fmla="*/ 9808 w 10000"/>
                <a:gd name="connsiteY83" fmla="*/ 1864 h 9806"/>
                <a:gd name="connsiteX84" fmla="*/ 10000 w 10000"/>
                <a:gd name="connsiteY84" fmla="*/ 1568 h 9806"/>
                <a:gd name="connsiteX85" fmla="*/ 10000 w 10000"/>
                <a:gd name="connsiteY85" fmla="*/ 1080 h 9806"/>
                <a:gd name="connsiteX86" fmla="*/ 9808 w 10000"/>
                <a:gd name="connsiteY86" fmla="*/ 589 h 9806"/>
                <a:gd name="connsiteX0" fmla="*/ 9808 w 10000"/>
                <a:gd name="connsiteY0" fmla="*/ 500 h 9899"/>
                <a:gd name="connsiteX1" fmla="*/ 9615 w 10000"/>
                <a:gd name="connsiteY1" fmla="*/ 500 h 9899"/>
                <a:gd name="connsiteX2" fmla="*/ 9038 w 10000"/>
                <a:gd name="connsiteY2" fmla="*/ 599 h 9899"/>
                <a:gd name="connsiteX3" fmla="*/ 8462 w 10000"/>
                <a:gd name="connsiteY3" fmla="*/ 599 h 9899"/>
                <a:gd name="connsiteX4" fmla="*/ 7885 w 10000"/>
                <a:gd name="connsiteY4" fmla="*/ 500 h 9899"/>
                <a:gd name="connsiteX5" fmla="*/ 8269 w 10000"/>
                <a:gd name="connsiteY5" fmla="*/ 399 h 9899"/>
                <a:gd name="connsiteX6" fmla="*/ 8462 w 10000"/>
                <a:gd name="connsiteY6" fmla="*/ 100 h 9899"/>
                <a:gd name="connsiteX7" fmla="*/ 8654 w 10000"/>
                <a:gd name="connsiteY7" fmla="*/ 0 h 9899"/>
                <a:gd name="connsiteX8" fmla="*/ 2885 w 10000"/>
                <a:gd name="connsiteY8" fmla="*/ 3900 h 9899"/>
                <a:gd name="connsiteX9" fmla="*/ 2500 w 10000"/>
                <a:gd name="connsiteY9" fmla="*/ 4099 h 9899"/>
                <a:gd name="connsiteX10" fmla="*/ 1538 w 10000"/>
                <a:gd name="connsiteY10" fmla="*/ 3999 h 9899"/>
                <a:gd name="connsiteX11" fmla="*/ 577 w 10000"/>
                <a:gd name="connsiteY11" fmla="*/ 4299 h 9899"/>
                <a:gd name="connsiteX12" fmla="*/ 0 w 10000"/>
                <a:gd name="connsiteY12" fmla="*/ 4798 h 9899"/>
                <a:gd name="connsiteX13" fmla="*/ 2885 w 10000"/>
                <a:gd name="connsiteY13" fmla="*/ 9899 h 9899"/>
                <a:gd name="connsiteX14" fmla="*/ 6731 w 10000"/>
                <a:gd name="connsiteY14" fmla="*/ 9500 h 9899"/>
                <a:gd name="connsiteX15" fmla="*/ 6731 w 10000"/>
                <a:gd name="connsiteY15" fmla="*/ 9000 h 9899"/>
                <a:gd name="connsiteX16" fmla="*/ 6538 w 10000"/>
                <a:gd name="connsiteY16" fmla="*/ 8799 h 9899"/>
                <a:gd name="connsiteX17" fmla="*/ 6538 w 10000"/>
                <a:gd name="connsiteY17" fmla="*/ 8799 h 9899"/>
                <a:gd name="connsiteX18" fmla="*/ 6346 w 10000"/>
                <a:gd name="connsiteY18" fmla="*/ 9000 h 9899"/>
                <a:gd name="connsiteX19" fmla="*/ 5962 w 10000"/>
                <a:gd name="connsiteY19" fmla="*/ 9000 h 9899"/>
                <a:gd name="connsiteX20" fmla="*/ 5769 w 10000"/>
                <a:gd name="connsiteY20" fmla="*/ 8900 h 9899"/>
                <a:gd name="connsiteX21" fmla="*/ 5962 w 10000"/>
                <a:gd name="connsiteY21" fmla="*/ 8700 h 9899"/>
                <a:gd name="connsiteX22" fmla="*/ 5962 w 10000"/>
                <a:gd name="connsiteY22" fmla="*/ 8600 h 9899"/>
                <a:gd name="connsiteX23" fmla="*/ 6154 w 10000"/>
                <a:gd name="connsiteY23" fmla="*/ 8400 h 9899"/>
                <a:gd name="connsiteX24" fmla="*/ 6154 w 10000"/>
                <a:gd name="connsiteY24" fmla="*/ 8099 h 9899"/>
                <a:gd name="connsiteX25" fmla="*/ 5577 w 10000"/>
                <a:gd name="connsiteY25" fmla="*/ 8099 h 9899"/>
                <a:gd name="connsiteX26" fmla="*/ 5000 w 10000"/>
                <a:gd name="connsiteY26" fmla="*/ 7999 h 9899"/>
                <a:gd name="connsiteX27" fmla="*/ 4615 w 10000"/>
                <a:gd name="connsiteY27" fmla="*/ 7699 h 9899"/>
                <a:gd name="connsiteX28" fmla="*/ 4231 w 10000"/>
                <a:gd name="connsiteY28" fmla="*/ 7398 h 9899"/>
                <a:gd name="connsiteX29" fmla="*/ 3846 w 10000"/>
                <a:gd name="connsiteY29" fmla="*/ 7198 h 9899"/>
                <a:gd name="connsiteX30" fmla="*/ 3654 w 10000"/>
                <a:gd name="connsiteY30" fmla="*/ 7099 h 9899"/>
                <a:gd name="connsiteX31" fmla="*/ 3462 w 10000"/>
                <a:gd name="connsiteY31" fmla="*/ 6699 h 9899"/>
                <a:gd name="connsiteX32" fmla="*/ 3269 w 10000"/>
                <a:gd name="connsiteY32" fmla="*/ 6398 h 9899"/>
                <a:gd name="connsiteX33" fmla="*/ 2692 w 10000"/>
                <a:gd name="connsiteY33" fmla="*/ 6098 h 9899"/>
                <a:gd name="connsiteX34" fmla="*/ 2308 w 10000"/>
                <a:gd name="connsiteY34" fmla="*/ 5999 h 9899"/>
                <a:gd name="connsiteX35" fmla="*/ 1923 w 10000"/>
                <a:gd name="connsiteY35" fmla="*/ 5800 h 9899"/>
                <a:gd name="connsiteX36" fmla="*/ 1731 w 10000"/>
                <a:gd name="connsiteY36" fmla="*/ 5299 h 9899"/>
                <a:gd name="connsiteX37" fmla="*/ 1346 w 10000"/>
                <a:gd name="connsiteY37" fmla="*/ 5098 h 9899"/>
                <a:gd name="connsiteX38" fmla="*/ 1538 w 10000"/>
                <a:gd name="connsiteY38" fmla="*/ 4798 h 9899"/>
                <a:gd name="connsiteX39" fmla="*/ 1923 w 10000"/>
                <a:gd name="connsiteY39" fmla="*/ 4400 h 9899"/>
                <a:gd name="connsiteX40" fmla="*/ 1923 w 10000"/>
                <a:gd name="connsiteY40" fmla="*/ 4600 h 9899"/>
                <a:gd name="connsiteX41" fmla="*/ 1731 w 10000"/>
                <a:gd name="connsiteY41" fmla="*/ 4900 h 9899"/>
                <a:gd name="connsiteX42" fmla="*/ 2115 w 10000"/>
                <a:gd name="connsiteY42" fmla="*/ 5599 h 9899"/>
                <a:gd name="connsiteX43" fmla="*/ 2692 w 10000"/>
                <a:gd name="connsiteY43" fmla="*/ 5800 h 9899"/>
                <a:gd name="connsiteX44" fmla="*/ 3077 w 10000"/>
                <a:gd name="connsiteY44" fmla="*/ 5899 h 9899"/>
                <a:gd name="connsiteX45" fmla="*/ 3654 w 10000"/>
                <a:gd name="connsiteY45" fmla="*/ 5999 h 9899"/>
                <a:gd name="connsiteX46" fmla="*/ 3846 w 10000"/>
                <a:gd name="connsiteY46" fmla="*/ 6198 h 9899"/>
                <a:gd name="connsiteX47" fmla="*/ 4231 w 10000"/>
                <a:gd name="connsiteY47" fmla="*/ 6198 h 9899"/>
                <a:gd name="connsiteX48" fmla="*/ 4615 w 10000"/>
                <a:gd name="connsiteY48" fmla="*/ 6299 h 9899"/>
                <a:gd name="connsiteX49" fmla="*/ 4808 w 10000"/>
                <a:gd name="connsiteY49" fmla="*/ 6501 h 9899"/>
                <a:gd name="connsiteX50" fmla="*/ 5192 w 10000"/>
                <a:gd name="connsiteY50" fmla="*/ 6398 h 9899"/>
                <a:gd name="connsiteX51" fmla="*/ 5577 w 10000"/>
                <a:gd name="connsiteY51" fmla="*/ 6299 h 9899"/>
                <a:gd name="connsiteX52" fmla="*/ 5962 w 10000"/>
                <a:gd name="connsiteY52" fmla="*/ 6398 h 9899"/>
                <a:gd name="connsiteX53" fmla="*/ 6538 w 10000"/>
                <a:gd name="connsiteY53" fmla="*/ 6398 h 9899"/>
                <a:gd name="connsiteX54" fmla="*/ 6538 w 10000"/>
                <a:gd name="connsiteY54" fmla="*/ 6699 h 9899"/>
                <a:gd name="connsiteX55" fmla="*/ 6346 w 10000"/>
                <a:gd name="connsiteY55" fmla="*/ 7198 h 9899"/>
                <a:gd name="connsiteX56" fmla="*/ 6538 w 10000"/>
                <a:gd name="connsiteY56" fmla="*/ 7398 h 9899"/>
                <a:gd name="connsiteX57" fmla="*/ 7115 w 10000"/>
                <a:gd name="connsiteY57" fmla="*/ 7198 h 9899"/>
                <a:gd name="connsiteX58" fmla="*/ 7308 w 10000"/>
                <a:gd name="connsiteY58" fmla="*/ 7000 h 9899"/>
                <a:gd name="connsiteX59" fmla="*/ 7308 w 10000"/>
                <a:gd name="connsiteY59" fmla="*/ 6800 h 9899"/>
                <a:gd name="connsiteX60" fmla="*/ 7692 w 10000"/>
                <a:gd name="connsiteY60" fmla="*/ 6699 h 9899"/>
                <a:gd name="connsiteX61" fmla="*/ 7692 w 10000"/>
                <a:gd name="connsiteY61" fmla="*/ 6501 h 9899"/>
                <a:gd name="connsiteX62" fmla="*/ 7885 w 10000"/>
                <a:gd name="connsiteY62" fmla="*/ 6299 h 9899"/>
                <a:gd name="connsiteX63" fmla="*/ 8077 w 10000"/>
                <a:gd name="connsiteY63" fmla="*/ 5999 h 9899"/>
                <a:gd name="connsiteX64" fmla="*/ 7692 w 10000"/>
                <a:gd name="connsiteY64" fmla="*/ 5701 h 9899"/>
                <a:gd name="connsiteX65" fmla="*/ 8077 w 10000"/>
                <a:gd name="connsiteY65" fmla="*/ 5599 h 9899"/>
                <a:gd name="connsiteX66" fmla="*/ 8269 w 10000"/>
                <a:gd name="connsiteY66" fmla="*/ 5400 h 9899"/>
                <a:gd name="connsiteX67" fmla="*/ 8462 w 10000"/>
                <a:gd name="connsiteY67" fmla="*/ 5299 h 9899"/>
                <a:gd name="connsiteX68" fmla="*/ 8846 w 10000"/>
                <a:gd name="connsiteY68" fmla="*/ 5299 h 9899"/>
                <a:gd name="connsiteX69" fmla="*/ 8846 w 10000"/>
                <a:gd name="connsiteY69" fmla="*/ 5199 h 9899"/>
                <a:gd name="connsiteX70" fmla="*/ 8654 w 10000"/>
                <a:gd name="connsiteY70" fmla="*/ 5098 h 9899"/>
                <a:gd name="connsiteX71" fmla="*/ 8846 w 10000"/>
                <a:gd name="connsiteY71" fmla="*/ 4798 h 9899"/>
                <a:gd name="connsiteX72" fmla="*/ 8654 w 10000"/>
                <a:gd name="connsiteY72" fmla="*/ 4600 h 9899"/>
                <a:gd name="connsiteX73" fmla="*/ 8654 w 10000"/>
                <a:gd name="connsiteY73" fmla="*/ 4498 h 9899"/>
                <a:gd name="connsiteX74" fmla="*/ 9038 w 10000"/>
                <a:gd name="connsiteY74" fmla="*/ 4498 h 9899"/>
                <a:gd name="connsiteX75" fmla="*/ 9231 w 10000"/>
                <a:gd name="connsiteY75" fmla="*/ 4199 h 9899"/>
                <a:gd name="connsiteX76" fmla="*/ 9808 w 10000"/>
                <a:gd name="connsiteY76" fmla="*/ 3800 h 9899"/>
                <a:gd name="connsiteX77" fmla="*/ 9615 w 10000"/>
                <a:gd name="connsiteY77" fmla="*/ 3400 h 9899"/>
                <a:gd name="connsiteX78" fmla="*/ 9808 w 10000"/>
                <a:gd name="connsiteY78" fmla="*/ 3099 h 9899"/>
                <a:gd name="connsiteX79" fmla="*/ 9808 w 10000"/>
                <a:gd name="connsiteY79" fmla="*/ 2699 h 9899"/>
                <a:gd name="connsiteX80" fmla="*/ 9808 w 10000"/>
                <a:gd name="connsiteY80" fmla="*/ 2400 h 9899"/>
                <a:gd name="connsiteX81" fmla="*/ 9808 w 10000"/>
                <a:gd name="connsiteY81" fmla="*/ 2101 h 9899"/>
                <a:gd name="connsiteX82" fmla="*/ 9808 w 10000"/>
                <a:gd name="connsiteY82" fmla="*/ 1800 h 9899"/>
                <a:gd name="connsiteX83" fmla="*/ 10000 w 10000"/>
                <a:gd name="connsiteY83" fmla="*/ 1498 h 9899"/>
                <a:gd name="connsiteX84" fmla="*/ 10000 w 10000"/>
                <a:gd name="connsiteY84" fmla="*/ 1000 h 9899"/>
                <a:gd name="connsiteX85" fmla="*/ 9808 w 10000"/>
                <a:gd name="connsiteY85" fmla="*/ 500 h 9899"/>
                <a:gd name="connsiteX0" fmla="*/ 9808 w 10000"/>
                <a:gd name="connsiteY0" fmla="*/ 620 h 10115"/>
                <a:gd name="connsiteX1" fmla="*/ 9615 w 10000"/>
                <a:gd name="connsiteY1" fmla="*/ 620 h 10115"/>
                <a:gd name="connsiteX2" fmla="*/ 9038 w 10000"/>
                <a:gd name="connsiteY2" fmla="*/ 720 h 10115"/>
                <a:gd name="connsiteX3" fmla="*/ 8462 w 10000"/>
                <a:gd name="connsiteY3" fmla="*/ 720 h 10115"/>
                <a:gd name="connsiteX4" fmla="*/ 7885 w 10000"/>
                <a:gd name="connsiteY4" fmla="*/ 620 h 10115"/>
                <a:gd name="connsiteX5" fmla="*/ 8269 w 10000"/>
                <a:gd name="connsiteY5" fmla="*/ 518 h 10115"/>
                <a:gd name="connsiteX6" fmla="*/ 8462 w 10000"/>
                <a:gd name="connsiteY6" fmla="*/ 216 h 10115"/>
                <a:gd name="connsiteX7" fmla="*/ 2885 w 10000"/>
                <a:gd name="connsiteY7" fmla="*/ 4055 h 10115"/>
                <a:gd name="connsiteX8" fmla="*/ 2500 w 10000"/>
                <a:gd name="connsiteY8" fmla="*/ 4256 h 10115"/>
                <a:gd name="connsiteX9" fmla="*/ 1538 w 10000"/>
                <a:gd name="connsiteY9" fmla="*/ 4155 h 10115"/>
                <a:gd name="connsiteX10" fmla="*/ 577 w 10000"/>
                <a:gd name="connsiteY10" fmla="*/ 4458 h 10115"/>
                <a:gd name="connsiteX11" fmla="*/ 0 w 10000"/>
                <a:gd name="connsiteY11" fmla="*/ 4962 h 10115"/>
                <a:gd name="connsiteX12" fmla="*/ 2885 w 10000"/>
                <a:gd name="connsiteY12" fmla="*/ 10115 h 10115"/>
                <a:gd name="connsiteX13" fmla="*/ 6731 w 10000"/>
                <a:gd name="connsiteY13" fmla="*/ 9712 h 10115"/>
                <a:gd name="connsiteX14" fmla="*/ 6731 w 10000"/>
                <a:gd name="connsiteY14" fmla="*/ 9207 h 10115"/>
                <a:gd name="connsiteX15" fmla="*/ 6538 w 10000"/>
                <a:gd name="connsiteY15" fmla="*/ 9004 h 10115"/>
                <a:gd name="connsiteX16" fmla="*/ 6538 w 10000"/>
                <a:gd name="connsiteY16" fmla="*/ 9004 h 10115"/>
                <a:gd name="connsiteX17" fmla="*/ 6346 w 10000"/>
                <a:gd name="connsiteY17" fmla="*/ 9207 h 10115"/>
                <a:gd name="connsiteX18" fmla="*/ 5962 w 10000"/>
                <a:gd name="connsiteY18" fmla="*/ 9207 h 10115"/>
                <a:gd name="connsiteX19" fmla="*/ 5769 w 10000"/>
                <a:gd name="connsiteY19" fmla="*/ 9106 h 10115"/>
                <a:gd name="connsiteX20" fmla="*/ 5962 w 10000"/>
                <a:gd name="connsiteY20" fmla="*/ 8904 h 10115"/>
                <a:gd name="connsiteX21" fmla="*/ 5962 w 10000"/>
                <a:gd name="connsiteY21" fmla="*/ 8803 h 10115"/>
                <a:gd name="connsiteX22" fmla="*/ 6154 w 10000"/>
                <a:gd name="connsiteY22" fmla="*/ 8601 h 10115"/>
                <a:gd name="connsiteX23" fmla="*/ 6154 w 10000"/>
                <a:gd name="connsiteY23" fmla="*/ 8297 h 10115"/>
                <a:gd name="connsiteX24" fmla="*/ 5577 w 10000"/>
                <a:gd name="connsiteY24" fmla="*/ 8297 h 10115"/>
                <a:gd name="connsiteX25" fmla="*/ 5000 w 10000"/>
                <a:gd name="connsiteY25" fmla="*/ 8196 h 10115"/>
                <a:gd name="connsiteX26" fmla="*/ 4615 w 10000"/>
                <a:gd name="connsiteY26" fmla="*/ 7893 h 10115"/>
                <a:gd name="connsiteX27" fmla="*/ 4231 w 10000"/>
                <a:gd name="connsiteY27" fmla="*/ 7588 h 10115"/>
                <a:gd name="connsiteX28" fmla="*/ 3846 w 10000"/>
                <a:gd name="connsiteY28" fmla="*/ 7386 h 10115"/>
                <a:gd name="connsiteX29" fmla="*/ 3654 w 10000"/>
                <a:gd name="connsiteY29" fmla="*/ 7286 h 10115"/>
                <a:gd name="connsiteX30" fmla="*/ 3462 w 10000"/>
                <a:gd name="connsiteY30" fmla="*/ 6882 h 10115"/>
                <a:gd name="connsiteX31" fmla="*/ 3269 w 10000"/>
                <a:gd name="connsiteY31" fmla="*/ 6578 h 10115"/>
                <a:gd name="connsiteX32" fmla="*/ 2692 w 10000"/>
                <a:gd name="connsiteY32" fmla="*/ 6275 h 10115"/>
                <a:gd name="connsiteX33" fmla="*/ 2308 w 10000"/>
                <a:gd name="connsiteY33" fmla="*/ 6175 h 10115"/>
                <a:gd name="connsiteX34" fmla="*/ 1923 w 10000"/>
                <a:gd name="connsiteY34" fmla="*/ 5974 h 10115"/>
                <a:gd name="connsiteX35" fmla="*/ 1731 w 10000"/>
                <a:gd name="connsiteY35" fmla="*/ 5468 h 10115"/>
                <a:gd name="connsiteX36" fmla="*/ 1346 w 10000"/>
                <a:gd name="connsiteY36" fmla="*/ 5265 h 10115"/>
                <a:gd name="connsiteX37" fmla="*/ 1538 w 10000"/>
                <a:gd name="connsiteY37" fmla="*/ 4962 h 10115"/>
                <a:gd name="connsiteX38" fmla="*/ 1923 w 10000"/>
                <a:gd name="connsiteY38" fmla="*/ 4560 h 10115"/>
                <a:gd name="connsiteX39" fmla="*/ 1923 w 10000"/>
                <a:gd name="connsiteY39" fmla="*/ 4762 h 10115"/>
                <a:gd name="connsiteX40" fmla="*/ 1731 w 10000"/>
                <a:gd name="connsiteY40" fmla="*/ 5065 h 10115"/>
                <a:gd name="connsiteX41" fmla="*/ 2115 w 10000"/>
                <a:gd name="connsiteY41" fmla="*/ 5771 h 10115"/>
                <a:gd name="connsiteX42" fmla="*/ 2692 w 10000"/>
                <a:gd name="connsiteY42" fmla="*/ 5974 h 10115"/>
                <a:gd name="connsiteX43" fmla="*/ 3077 w 10000"/>
                <a:gd name="connsiteY43" fmla="*/ 6074 h 10115"/>
                <a:gd name="connsiteX44" fmla="*/ 3654 w 10000"/>
                <a:gd name="connsiteY44" fmla="*/ 6175 h 10115"/>
                <a:gd name="connsiteX45" fmla="*/ 3846 w 10000"/>
                <a:gd name="connsiteY45" fmla="*/ 6376 h 10115"/>
                <a:gd name="connsiteX46" fmla="*/ 4231 w 10000"/>
                <a:gd name="connsiteY46" fmla="*/ 6376 h 10115"/>
                <a:gd name="connsiteX47" fmla="*/ 4615 w 10000"/>
                <a:gd name="connsiteY47" fmla="*/ 6478 h 10115"/>
                <a:gd name="connsiteX48" fmla="*/ 4808 w 10000"/>
                <a:gd name="connsiteY48" fmla="*/ 6682 h 10115"/>
                <a:gd name="connsiteX49" fmla="*/ 5192 w 10000"/>
                <a:gd name="connsiteY49" fmla="*/ 6578 h 10115"/>
                <a:gd name="connsiteX50" fmla="*/ 5577 w 10000"/>
                <a:gd name="connsiteY50" fmla="*/ 6478 h 10115"/>
                <a:gd name="connsiteX51" fmla="*/ 5962 w 10000"/>
                <a:gd name="connsiteY51" fmla="*/ 6578 h 10115"/>
                <a:gd name="connsiteX52" fmla="*/ 6538 w 10000"/>
                <a:gd name="connsiteY52" fmla="*/ 6578 h 10115"/>
                <a:gd name="connsiteX53" fmla="*/ 6538 w 10000"/>
                <a:gd name="connsiteY53" fmla="*/ 6882 h 10115"/>
                <a:gd name="connsiteX54" fmla="*/ 6346 w 10000"/>
                <a:gd name="connsiteY54" fmla="*/ 7386 h 10115"/>
                <a:gd name="connsiteX55" fmla="*/ 6538 w 10000"/>
                <a:gd name="connsiteY55" fmla="*/ 7588 h 10115"/>
                <a:gd name="connsiteX56" fmla="*/ 7115 w 10000"/>
                <a:gd name="connsiteY56" fmla="*/ 7386 h 10115"/>
                <a:gd name="connsiteX57" fmla="*/ 7308 w 10000"/>
                <a:gd name="connsiteY57" fmla="*/ 7186 h 10115"/>
                <a:gd name="connsiteX58" fmla="*/ 7308 w 10000"/>
                <a:gd name="connsiteY58" fmla="*/ 6984 h 10115"/>
                <a:gd name="connsiteX59" fmla="*/ 7692 w 10000"/>
                <a:gd name="connsiteY59" fmla="*/ 6882 h 10115"/>
                <a:gd name="connsiteX60" fmla="*/ 7692 w 10000"/>
                <a:gd name="connsiteY60" fmla="*/ 6682 h 10115"/>
                <a:gd name="connsiteX61" fmla="*/ 7885 w 10000"/>
                <a:gd name="connsiteY61" fmla="*/ 6478 h 10115"/>
                <a:gd name="connsiteX62" fmla="*/ 8077 w 10000"/>
                <a:gd name="connsiteY62" fmla="*/ 6175 h 10115"/>
                <a:gd name="connsiteX63" fmla="*/ 7692 w 10000"/>
                <a:gd name="connsiteY63" fmla="*/ 5874 h 10115"/>
                <a:gd name="connsiteX64" fmla="*/ 8077 w 10000"/>
                <a:gd name="connsiteY64" fmla="*/ 5771 h 10115"/>
                <a:gd name="connsiteX65" fmla="*/ 8269 w 10000"/>
                <a:gd name="connsiteY65" fmla="*/ 5570 h 10115"/>
                <a:gd name="connsiteX66" fmla="*/ 8462 w 10000"/>
                <a:gd name="connsiteY66" fmla="*/ 5468 h 10115"/>
                <a:gd name="connsiteX67" fmla="*/ 8846 w 10000"/>
                <a:gd name="connsiteY67" fmla="*/ 5468 h 10115"/>
                <a:gd name="connsiteX68" fmla="*/ 8846 w 10000"/>
                <a:gd name="connsiteY68" fmla="*/ 5367 h 10115"/>
                <a:gd name="connsiteX69" fmla="*/ 8654 w 10000"/>
                <a:gd name="connsiteY69" fmla="*/ 5265 h 10115"/>
                <a:gd name="connsiteX70" fmla="*/ 8846 w 10000"/>
                <a:gd name="connsiteY70" fmla="*/ 4962 h 10115"/>
                <a:gd name="connsiteX71" fmla="*/ 8654 w 10000"/>
                <a:gd name="connsiteY71" fmla="*/ 4762 h 10115"/>
                <a:gd name="connsiteX72" fmla="*/ 8654 w 10000"/>
                <a:gd name="connsiteY72" fmla="*/ 4659 h 10115"/>
                <a:gd name="connsiteX73" fmla="*/ 9038 w 10000"/>
                <a:gd name="connsiteY73" fmla="*/ 4659 h 10115"/>
                <a:gd name="connsiteX74" fmla="*/ 9231 w 10000"/>
                <a:gd name="connsiteY74" fmla="*/ 4357 h 10115"/>
                <a:gd name="connsiteX75" fmla="*/ 9808 w 10000"/>
                <a:gd name="connsiteY75" fmla="*/ 3954 h 10115"/>
                <a:gd name="connsiteX76" fmla="*/ 9615 w 10000"/>
                <a:gd name="connsiteY76" fmla="*/ 3550 h 10115"/>
                <a:gd name="connsiteX77" fmla="*/ 9808 w 10000"/>
                <a:gd name="connsiteY77" fmla="*/ 3246 h 10115"/>
                <a:gd name="connsiteX78" fmla="*/ 9808 w 10000"/>
                <a:gd name="connsiteY78" fmla="*/ 2842 h 10115"/>
                <a:gd name="connsiteX79" fmla="*/ 9808 w 10000"/>
                <a:gd name="connsiteY79" fmla="*/ 2539 h 10115"/>
                <a:gd name="connsiteX80" fmla="*/ 9808 w 10000"/>
                <a:gd name="connsiteY80" fmla="*/ 2237 h 10115"/>
                <a:gd name="connsiteX81" fmla="*/ 9808 w 10000"/>
                <a:gd name="connsiteY81" fmla="*/ 1933 h 10115"/>
                <a:gd name="connsiteX82" fmla="*/ 10000 w 10000"/>
                <a:gd name="connsiteY82" fmla="*/ 1628 h 10115"/>
                <a:gd name="connsiteX83" fmla="*/ 10000 w 10000"/>
                <a:gd name="connsiteY83" fmla="*/ 1125 h 10115"/>
                <a:gd name="connsiteX84" fmla="*/ 9808 w 10000"/>
                <a:gd name="connsiteY84" fmla="*/ 620 h 10115"/>
                <a:gd name="connsiteX0" fmla="*/ 9808 w 10000"/>
                <a:gd name="connsiteY0" fmla="*/ 102 h 9597"/>
                <a:gd name="connsiteX1" fmla="*/ 9615 w 10000"/>
                <a:gd name="connsiteY1" fmla="*/ 102 h 9597"/>
                <a:gd name="connsiteX2" fmla="*/ 9038 w 10000"/>
                <a:gd name="connsiteY2" fmla="*/ 202 h 9597"/>
                <a:gd name="connsiteX3" fmla="*/ 8462 w 10000"/>
                <a:gd name="connsiteY3" fmla="*/ 202 h 9597"/>
                <a:gd name="connsiteX4" fmla="*/ 7885 w 10000"/>
                <a:gd name="connsiteY4" fmla="*/ 102 h 9597"/>
                <a:gd name="connsiteX5" fmla="*/ 8269 w 10000"/>
                <a:gd name="connsiteY5" fmla="*/ 0 h 9597"/>
                <a:gd name="connsiteX6" fmla="*/ 2885 w 10000"/>
                <a:gd name="connsiteY6" fmla="*/ 3537 h 9597"/>
                <a:gd name="connsiteX7" fmla="*/ 2500 w 10000"/>
                <a:gd name="connsiteY7" fmla="*/ 3738 h 9597"/>
                <a:gd name="connsiteX8" fmla="*/ 1538 w 10000"/>
                <a:gd name="connsiteY8" fmla="*/ 3637 h 9597"/>
                <a:gd name="connsiteX9" fmla="*/ 577 w 10000"/>
                <a:gd name="connsiteY9" fmla="*/ 3940 h 9597"/>
                <a:gd name="connsiteX10" fmla="*/ 0 w 10000"/>
                <a:gd name="connsiteY10" fmla="*/ 4444 h 9597"/>
                <a:gd name="connsiteX11" fmla="*/ 2885 w 10000"/>
                <a:gd name="connsiteY11" fmla="*/ 9597 h 9597"/>
                <a:gd name="connsiteX12" fmla="*/ 6731 w 10000"/>
                <a:gd name="connsiteY12" fmla="*/ 9194 h 9597"/>
                <a:gd name="connsiteX13" fmla="*/ 6731 w 10000"/>
                <a:gd name="connsiteY13" fmla="*/ 8689 h 9597"/>
                <a:gd name="connsiteX14" fmla="*/ 6538 w 10000"/>
                <a:gd name="connsiteY14" fmla="*/ 8486 h 9597"/>
                <a:gd name="connsiteX15" fmla="*/ 6538 w 10000"/>
                <a:gd name="connsiteY15" fmla="*/ 8486 h 9597"/>
                <a:gd name="connsiteX16" fmla="*/ 6346 w 10000"/>
                <a:gd name="connsiteY16" fmla="*/ 8689 h 9597"/>
                <a:gd name="connsiteX17" fmla="*/ 5962 w 10000"/>
                <a:gd name="connsiteY17" fmla="*/ 8689 h 9597"/>
                <a:gd name="connsiteX18" fmla="*/ 5769 w 10000"/>
                <a:gd name="connsiteY18" fmla="*/ 8588 h 9597"/>
                <a:gd name="connsiteX19" fmla="*/ 5962 w 10000"/>
                <a:gd name="connsiteY19" fmla="*/ 8386 h 9597"/>
                <a:gd name="connsiteX20" fmla="*/ 5962 w 10000"/>
                <a:gd name="connsiteY20" fmla="*/ 8285 h 9597"/>
                <a:gd name="connsiteX21" fmla="*/ 6154 w 10000"/>
                <a:gd name="connsiteY21" fmla="*/ 8083 h 9597"/>
                <a:gd name="connsiteX22" fmla="*/ 6154 w 10000"/>
                <a:gd name="connsiteY22" fmla="*/ 7779 h 9597"/>
                <a:gd name="connsiteX23" fmla="*/ 5577 w 10000"/>
                <a:gd name="connsiteY23" fmla="*/ 7779 h 9597"/>
                <a:gd name="connsiteX24" fmla="*/ 5000 w 10000"/>
                <a:gd name="connsiteY24" fmla="*/ 7678 h 9597"/>
                <a:gd name="connsiteX25" fmla="*/ 4615 w 10000"/>
                <a:gd name="connsiteY25" fmla="*/ 7375 h 9597"/>
                <a:gd name="connsiteX26" fmla="*/ 4231 w 10000"/>
                <a:gd name="connsiteY26" fmla="*/ 7070 h 9597"/>
                <a:gd name="connsiteX27" fmla="*/ 3846 w 10000"/>
                <a:gd name="connsiteY27" fmla="*/ 6868 h 9597"/>
                <a:gd name="connsiteX28" fmla="*/ 3654 w 10000"/>
                <a:gd name="connsiteY28" fmla="*/ 6768 h 9597"/>
                <a:gd name="connsiteX29" fmla="*/ 3462 w 10000"/>
                <a:gd name="connsiteY29" fmla="*/ 6364 h 9597"/>
                <a:gd name="connsiteX30" fmla="*/ 3269 w 10000"/>
                <a:gd name="connsiteY30" fmla="*/ 6060 h 9597"/>
                <a:gd name="connsiteX31" fmla="*/ 2692 w 10000"/>
                <a:gd name="connsiteY31" fmla="*/ 5757 h 9597"/>
                <a:gd name="connsiteX32" fmla="*/ 2308 w 10000"/>
                <a:gd name="connsiteY32" fmla="*/ 5657 h 9597"/>
                <a:gd name="connsiteX33" fmla="*/ 1923 w 10000"/>
                <a:gd name="connsiteY33" fmla="*/ 5456 h 9597"/>
                <a:gd name="connsiteX34" fmla="*/ 1731 w 10000"/>
                <a:gd name="connsiteY34" fmla="*/ 4950 h 9597"/>
                <a:gd name="connsiteX35" fmla="*/ 1346 w 10000"/>
                <a:gd name="connsiteY35" fmla="*/ 4747 h 9597"/>
                <a:gd name="connsiteX36" fmla="*/ 1538 w 10000"/>
                <a:gd name="connsiteY36" fmla="*/ 4444 h 9597"/>
                <a:gd name="connsiteX37" fmla="*/ 1923 w 10000"/>
                <a:gd name="connsiteY37" fmla="*/ 4042 h 9597"/>
                <a:gd name="connsiteX38" fmla="*/ 1923 w 10000"/>
                <a:gd name="connsiteY38" fmla="*/ 4244 h 9597"/>
                <a:gd name="connsiteX39" fmla="*/ 1731 w 10000"/>
                <a:gd name="connsiteY39" fmla="*/ 4547 h 9597"/>
                <a:gd name="connsiteX40" fmla="*/ 2115 w 10000"/>
                <a:gd name="connsiteY40" fmla="*/ 5253 h 9597"/>
                <a:gd name="connsiteX41" fmla="*/ 2692 w 10000"/>
                <a:gd name="connsiteY41" fmla="*/ 5456 h 9597"/>
                <a:gd name="connsiteX42" fmla="*/ 3077 w 10000"/>
                <a:gd name="connsiteY42" fmla="*/ 5556 h 9597"/>
                <a:gd name="connsiteX43" fmla="*/ 3654 w 10000"/>
                <a:gd name="connsiteY43" fmla="*/ 5657 h 9597"/>
                <a:gd name="connsiteX44" fmla="*/ 3846 w 10000"/>
                <a:gd name="connsiteY44" fmla="*/ 5858 h 9597"/>
                <a:gd name="connsiteX45" fmla="*/ 4231 w 10000"/>
                <a:gd name="connsiteY45" fmla="*/ 5858 h 9597"/>
                <a:gd name="connsiteX46" fmla="*/ 4615 w 10000"/>
                <a:gd name="connsiteY46" fmla="*/ 5960 h 9597"/>
                <a:gd name="connsiteX47" fmla="*/ 4808 w 10000"/>
                <a:gd name="connsiteY47" fmla="*/ 6164 h 9597"/>
                <a:gd name="connsiteX48" fmla="*/ 5192 w 10000"/>
                <a:gd name="connsiteY48" fmla="*/ 6060 h 9597"/>
                <a:gd name="connsiteX49" fmla="*/ 5577 w 10000"/>
                <a:gd name="connsiteY49" fmla="*/ 5960 h 9597"/>
                <a:gd name="connsiteX50" fmla="*/ 5962 w 10000"/>
                <a:gd name="connsiteY50" fmla="*/ 6060 h 9597"/>
                <a:gd name="connsiteX51" fmla="*/ 6538 w 10000"/>
                <a:gd name="connsiteY51" fmla="*/ 6060 h 9597"/>
                <a:gd name="connsiteX52" fmla="*/ 6538 w 10000"/>
                <a:gd name="connsiteY52" fmla="*/ 6364 h 9597"/>
                <a:gd name="connsiteX53" fmla="*/ 6346 w 10000"/>
                <a:gd name="connsiteY53" fmla="*/ 6868 h 9597"/>
                <a:gd name="connsiteX54" fmla="*/ 6538 w 10000"/>
                <a:gd name="connsiteY54" fmla="*/ 7070 h 9597"/>
                <a:gd name="connsiteX55" fmla="*/ 7115 w 10000"/>
                <a:gd name="connsiteY55" fmla="*/ 6868 h 9597"/>
                <a:gd name="connsiteX56" fmla="*/ 7308 w 10000"/>
                <a:gd name="connsiteY56" fmla="*/ 6668 h 9597"/>
                <a:gd name="connsiteX57" fmla="*/ 7308 w 10000"/>
                <a:gd name="connsiteY57" fmla="*/ 6466 h 9597"/>
                <a:gd name="connsiteX58" fmla="*/ 7692 w 10000"/>
                <a:gd name="connsiteY58" fmla="*/ 6364 h 9597"/>
                <a:gd name="connsiteX59" fmla="*/ 7692 w 10000"/>
                <a:gd name="connsiteY59" fmla="*/ 6164 h 9597"/>
                <a:gd name="connsiteX60" fmla="*/ 7885 w 10000"/>
                <a:gd name="connsiteY60" fmla="*/ 5960 h 9597"/>
                <a:gd name="connsiteX61" fmla="*/ 8077 w 10000"/>
                <a:gd name="connsiteY61" fmla="*/ 5657 h 9597"/>
                <a:gd name="connsiteX62" fmla="*/ 7692 w 10000"/>
                <a:gd name="connsiteY62" fmla="*/ 5356 h 9597"/>
                <a:gd name="connsiteX63" fmla="*/ 8077 w 10000"/>
                <a:gd name="connsiteY63" fmla="*/ 5253 h 9597"/>
                <a:gd name="connsiteX64" fmla="*/ 8269 w 10000"/>
                <a:gd name="connsiteY64" fmla="*/ 5052 h 9597"/>
                <a:gd name="connsiteX65" fmla="*/ 8462 w 10000"/>
                <a:gd name="connsiteY65" fmla="*/ 4950 h 9597"/>
                <a:gd name="connsiteX66" fmla="*/ 8846 w 10000"/>
                <a:gd name="connsiteY66" fmla="*/ 4950 h 9597"/>
                <a:gd name="connsiteX67" fmla="*/ 8846 w 10000"/>
                <a:gd name="connsiteY67" fmla="*/ 4849 h 9597"/>
                <a:gd name="connsiteX68" fmla="*/ 8654 w 10000"/>
                <a:gd name="connsiteY68" fmla="*/ 4747 h 9597"/>
                <a:gd name="connsiteX69" fmla="*/ 8846 w 10000"/>
                <a:gd name="connsiteY69" fmla="*/ 4444 h 9597"/>
                <a:gd name="connsiteX70" fmla="*/ 8654 w 10000"/>
                <a:gd name="connsiteY70" fmla="*/ 4244 h 9597"/>
                <a:gd name="connsiteX71" fmla="*/ 8654 w 10000"/>
                <a:gd name="connsiteY71" fmla="*/ 4141 h 9597"/>
                <a:gd name="connsiteX72" fmla="*/ 9038 w 10000"/>
                <a:gd name="connsiteY72" fmla="*/ 4141 h 9597"/>
                <a:gd name="connsiteX73" fmla="*/ 9231 w 10000"/>
                <a:gd name="connsiteY73" fmla="*/ 3839 h 9597"/>
                <a:gd name="connsiteX74" fmla="*/ 9808 w 10000"/>
                <a:gd name="connsiteY74" fmla="*/ 3436 h 9597"/>
                <a:gd name="connsiteX75" fmla="*/ 9615 w 10000"/>
                <a:gd name="connsiteY75" fmla="*/ 3032 h 9597"/>
                <a:gd name="connsiteX76" fmla="*/ 9808 w 10000"/>
                <a:gd name="connsiteY76" fmla="*/ 2728 h 9597"/>
                <a:gd name="connsiteX77" fmla="*/ 9808 w 10000"/>
                <a:gd name="connsiteY77" fmla="*/ 2324 h 9597"/>
                <a:gd name="connsiteX78" fmla="*/ 9808 w 10000"/>
                <a:gd name="connsiteY78" fmla="*/ 2021 h 9597"/>
                <a:gd name="connsiteX79" fmla="*/ 9808 w 10000"/>
                <a:gd name="connsiteY79" fmla="*/ 1719 h 9597"/>
                <a:gd name="connsiteX80" fmla="*/ 9808 w 10000"/>
                <a:gd name="connsiteY80" fmla="*/ 1415 h 9597"/>
                <a:gd name="connsiteX81" fmla="*/ 10000 w 10000"/>
                <a:gd name="connsiteY81" fmla="*/ 1110 h 9597"/>
                <a:gd name="connsiteX82" fmla="*/ 10000 w 10000"/>
                <a:gd name="connsiteY82" fmla="*/ 607 h 9597"/>
                <a:gd name="connsiteX83" fmla="*/ 9808 w 10000"/>
                <a:gd name="connsiteY83" fmla="*/ 102 h 9597"/>
                <a:gd name="connsiteX0" fmla="*/ 9808 w 10000"/>
                <a:gd name="connsiteY0" fmla="*/ 48 h 9942"/>
                <a:gd name="connsiteX1" fmla="*/ 9615 w 10000"/>
                <a:gd name="connsiteY1" fmla="*/ 48 h 9942"/>
                <a:gd name="connsiteX2" fmla="*/ 9038 w 10000"/>
                <a:gd name="connsiteY2" fmla="*/ 152 h 9942"/>
                <a:gd name="connsiteX3" fmla="*/ 8462 w 10000"/>
                <a:gd name="connsiteY3" fmla="*/ 152 h 9942"/>
                <a:gd name="connsiteX4" fmla="*/ 7885 w 10000"/>
                <a:gd name="connsiteY4" fmla="*/ 48 h 9942"/>
                <a:gd name="connsiteX5" fmla="*/ 2885 w 10000"/>
                <a:gd name="connsiteY5" fmla="*/ 3628 h 9942"/>
                <a:gd name="connsiteX6" fmla="*/ 2500 w 10000"/>
                <a:gd name="connsiteY6" fmla="*/ 3837 h 9942"/>
                <a:gd name="connsiteX7" fmla="*/ 1538 w 10000"/>
                <a:gd name="connsiteY7" fmla="*/ 3732 h 9942"/>
                <a:gd name="connsiteX8" fmla="*/ 577 w 10000"/>
                <a:gd name="connsiteY8" fmla="*/ 4047 h 9942"/>
                <a:gd name="connsiteX9" fmla="*/ 0 w 10000"/>
                <a:gd name="connsiteY9" fmla="*/ 4573 h 9942"/>
                <a:gd name="connsiteX10" fmla="*/ 2885 w 10000"/>
                <a:gd name="connsiteY10" fmla="*/ 9942 h 9942"/>
                <a:gd name="connsiteX11" fmla="*/ 6731 w 10000"/>
                <a:gd name="connsiteY11" fmla="*/ 9522 h 9942"/>
                <a:gd name="connsiteX12" fmla="*/ 6731 w 10000"/>
                <a:gd name="connsiteY12" fmla="*/ 8996 h 9942"/>
                <a:gd name="connsiteX13" fmla="*/ 6538 w 10000"/>
                <a:gd name="connsiteY13" fmla="*/ 8784 h 9942"/>
                <a:gd name="connsiteX14" fmla="*/ 6538 w 10000"/>
                <a:gd name="connsiteY14" fmla="*/ 8784 h 9942"/>
                <a:gd name="connsiteX15" fmla="*/ 6346 w 10000"/>
                <a:gd name="connsiteY15" fmla="*/ 8996 h 9942"/>
                <a:gd name="connsiteX16" fmla="*/ 5962 w 10000"/>
                <a:gd name="connsiteY16" fmla="*/ 8996 h 9942"/>
                <a:gd name="connsiteX17" fmla="*/ 5769 w 10000"/>
                <a:gd name="connsiteY17" fmla="*/ 8891 h 9942"/>
                <a:gd name="connsiteX18" fmla="*/ 5962 w 10000"/>
                <a:gd name="connsiteY18" fmla="*/ 8680 h 9942"/>
                <a:gd name="connsiteX19" fmla="*/ 5962 w 10000"/>
                <a:gd name="connsiteY19" fmla="*/ 8575 h 9942"/>
                <a:gd name="connsiteX20" fmla="*/ 6154 w 10000"/>
                <a:gd name="connsiteY20" fmla="*/ 8364 h 9942"/>
                <a:gd name="connsiteX21" fmla="*/ 6154 w 10000"/>
                <a:gd name="connsiteY21" fmla="*/ 8048 h 9942"/>
                <a:gd name="connsiteX22" fmla="*/ 5577 w 10000"/>
                <a:gd name="connsiteY22" fmla="*/ 8048 h 9942"/>
                <a:gd name="connsiteX23" fmla="*/ 5000 w 10000"/>
                <a:gd name="connsiteY23" fmla="*/ 7942 h 9942"/>
                <a:gd name="connsiteX24" fmla="*/ 4615 w 10000"/>
                <a:gd name="connsiteY24" fmla="*/ 7627 h 9942"/>
                <a:gd name="connsiteX25" fmla="*/ 4231 w 10000"/>
                <a:gd name="connsiteY25" fmla="*/ 7309 h 9942"/>
                <a:gd name="connsiteX26" fmla="*/ 3846 w 10000"/>
                <a:gd name="connsiteY26" fmla="*/ 7098 h 9942"/>
                <a:gd name="connsiteX27" fmla="*/ 3654 w 10000"/>
                <a:gd name="connsiteY27" fmla="*/ 6994 h 9942"/>
                <a:gd name="connsiteX28" fmla="*/ 3462 w 10000"/>
                <a:gd name="connsiteY28" fmla="*/ 6573 h 9942"/>
                <a:gd name="connsiteX29" fmla="*/ 3269 w 10000"/>
                <a:gd name="connsiteY29" fmla="*/ 6256 h 9942"/>
                <a:gd name="connsiteX30" fmla="*/ 2692 w 10000"/>
                <a:gd name="connsiteY30" fmla="*/ 5941 h 9942"/>
                <a:gd name="connsiteX31" fmla="*/ 2308 w 10000"/>
                <a:gd name="connsiteY31" fmla="*/ 5837 h 9942"/>
                <a:gd name="connsiteX32" fmla="*/ 1923 w 10000"/>
                <a:gd name="connsiteY32" fmla="*/ 5627 h 9942"/>
                <a:gd name="connsiteX33" fmla="*/ 1731 w 10000"/>
                <a:gd name="connsiteY33" fmla="*/ 5100 h 9942"/>
                <a:gd name="connsiteX34" fmla="*/ 1346 w 10000"/>
                <a:gd name="connsiteY34" fmla="*/ 4888 h 9942"/>
                <a:gd name="connsiteX35" fmla="*/ 1538 w 10000"/>
                <a:gd name="connsiteY35" fmla="*/ 4573 h 9942"/>
                <a:gd name="connsiteX36" fmla="*/ 1923 w 10000"/>
                <a:gd name="connsiteY36" fmla="*/ 4154 h 9942"/>
                <a:gd name="connsiteX37" fmla="*/ 1923 w 10000"/>
                <a:gd name="connsiteY37" fmla="*/ 4364 h 9942"/>
                <a:gd name="connsiteX38" fmla="*/ 1731 w 10000"/>
                <a:gd name="connsiteY38" fmla="*/ 4680 h 9942"/>
                <a:gd name="connsiteX39" fmla="*/ 2115 w 10000"/>
                <a:gd name="connsiteY39" fmla="*/ 5416 h 9942"/>
                <a:gd name="connsiteX40" fmla="*/ 2692 w 10000"/>
                <a:gd name="connsiteY40" fmla="*/ 5627 h 9942"/>
                <a:gd name="connsiteX41" fmla="*/ 3077 w 10000"/>
                <a:gd name="connsiteY41" fmla="*/ 5731 h 9942"/>
                <a:gd name="connsiteX42" fmla="*/ 3654 w 10000"/>
                <a:gd name="connsiteY42" fmla="*/ 5837 h 9942"/>
                <a:gd name="connsiteX43" fmla="*/ 3846 w 10000"/>
                <a:gd name="connsiteY43" fmla="*/ 6046 h 9942"/>
                <a:gd name="connsiteX44" fmla="*/ 4231 w 10000"/>
                <a:gd name="connsiteY44" fmla="*/ 6046 h 9942"/>
                <a:gd name="connsiteX45" fmla="*/ 4615 w 10000"/>
                <a:gd name="connsiteY45" fmla="*/ 6152 h 9942"/>
                <a:gd name="connsiteX46" fmla="*/ 4808 w 10000"/>
                <a:gd name="connsiteY46" fmla="*/ 6365 h 9942"/>
                <a:gd name="connsiteX47" fmla="*/ 5192 w 10000"/>
                <a:gd name="connsiteY47" fmla="*/ 6256 h 9942"/>
                <a:gd name="connsiteX48" fmla="*/ 5577 w 10000"/>
                <a:gd name="connsiteY48" fmla="*/ 6152 h 9942"/>
                <a:gd name="connsiteX49" fmla="*/ 5962 w 10000"/>
                <a:gd name="connsiteY49" fmla="*/ 6256 h 9942"/>
                <a:gd name="connsiteX50" fmla="*/ 6538 w 10000"/>
                <a:gd name="connsiteY50" fmla="*/ 6256 h 9942"/>
                <a:gd name="connsiteX51" fmla="*/ 6538 w 10000"/>
                <a:gd name="connsiteY51" fmla="*/ 6573 h 9942"/>
                <a:gd name="connsiteX52" fmla="*/ 6346 w 10000"/>
                <a:gd name="connsiteY52" fmla="*/ 7098 h 9942"/>
                <a:gd name="connsiteX53" fmla="*/ 6538 w 10000"/>
                <a:gd name="connsiteY53" fmla="*/ 7309 h 9942"/>
                <a:gd name="connsiteX54" fmla="*/ 7115 w 10000"/>
                <a:gd name="connsiteY54" fmla="*/ 7098 h 9942"/>
                <a:gd name="connsiteX55" fmla="*/ 7308 w 10000"/>
                <a:gd name="connsiteY55" fmla="*/ 6890 h 9942"/>
                <a:gd name="connsiteX56" fmla="*/ 7308 w 10000"/>
                <a:gd name="connsiteY56" fmla="*/ 6680 h 9942"/>
                <a:gd name="connsiteX57" fmla="*/ 7692 w 10000"/>
                <a:gd name="connsiteY57" fmla="*/ 6573 h 9942"/>
                <a:gd name="connsiteX58" fmla="*/ 7692 w 10000"/>
                <a:gd name="connsiteY58" fmla="*/ 6365 h 9942"/>
                <a:gd name="connsiteX59" fmla="*/ 7885 w 10000"/>
                <a:gd name="connsiteY59" fmla="*/ 6152 h 9942"/>
                <a:gd name="connsiteX60" fmla="*/ 8077 w 10000"/>
                <a:gd name="connsiteY60" fmla="*/ 5837 h 9942"/>
                <a:gd name="connsiteX61" fmla="*/ 7692 w 10000"/>
                <a:gd name="connsiteY61" fmla="*/ 5523 h 9942"/>
                <a:gd name="connsiteX62" fmla="*/ 8077 w 10000"/>
                <a:gd name="connsiteY62" fmla="*/ 5416 h 9942"/>
                <a:gd name="connsiteX63" fmla="*/ 8269 w 10000"/>
                <a:gd name="connsiteY63" fmla="*/ 5206 h 9942"/>
                <a:gd name="connsiteX64" fmla="*/ 8462 w 10000"/>
                <a:gd name="connsiteY64" fmla="*/ 5100 h 9942"/>
                <a:gd name="connsiteX65" fmla="*/ 8846 w 10000"/>
                <a:gd name="connsiteY65" fmla="*/ 5100 h 9942"/>
                <a:gd name="connsiteX66" fmla="*/ 8846 w 10000"/>
                <a:gd name="connsiteY66" fmla="*/ 4995 h 9942"/>
                <a:gd name="connsiteX67" fmla="*/ 8654 w 10000"/>
                <a:gd name="connsiteY67" fmla="*/ 4888 h 9942"/>
                <a:gd name="connsiteX68" fmla="*/ 8846 w 10000"/>
                <a:gd name="connsiteY68" fmla="*/ 4573 h 9942"/>
                <a:gd name="connsiteX69" fmla="*/ 8654 w 10000"/>
                <a:gd name="connsiteY69" fmla="*/ 4364 h 9942"/>
                <a:gd name="connsiteX70" fmla="*/ 8654 w 10000"/>
                <a:gd name="connsiteY70" fmla="*/ 4257 h 9942"/>
                <a:gd name="connsiteX71" fmla="*/ 9038 w 10000"/>
                <a:gd name="connsiteY71" fmla="*/ 4257 h 9942"/>
                <a:gd name="connsiteX72" fmla="*/ 9231 w 10000"/>
                <a:gd name="connsiteY72" fmla="*/ 3942 h 9942"/>
                <a:gd name="connsiteX73" fmla="*/ 9808 w 10000"/>
                <a:gd name="connsiteY73" fmla="*/ 3522 h 9942"/>
                <a:gd name="connsiteX74" fmla="*/ 9615 w 10000"/>
                <a:gd name="connsiteY74" fmla="*/ 3101 h 9942"/>
                <a:gd name="connsiteX75" fmla="*/ 9808 w 10000"/>
                <a:gd name="connsiteY75" fmla="*/ 2785 h 9942"/>
                <a:gd name="connsiteX76" fmla="*/ 9808 w 10000"/>
                <a:gd name="connsiteY76" fmla="*/ 2364 h 9942"/>
                <a:gd name="connsiteX77" fmla="*/ 9808 w 10000"/>
                <a:gd name="connsiteY77" fmla="*/ 2048 h 9942"/>
                <a:gd name="connsiteX78" fmla="*/ 9808 w 10000"/>
                <a:gd name="connsiteY78" fmla="*/ 1733 h 9942"/>
                <a:gd name="connsiteX79" fmla="*/ 9808 w 10000"/>
                <a:gd name="connsiteY79" fmla="*/ 1416 h 9942"/>
                <a:gd name="connsiteX80" fmla="*/ 10000 w 10000"/>
                <a:gd name="connsiteY80" fmla="*/ 1099 h 9942"/>
                <a:gd name="connsiteX81" fmla="*/ 10000 w 10000"/>
                <a:gd name="connsiteY81" fmla="*/ 574 h 9942"/>
                <a:gd name="connsiteX82" fmla="*/ 9808 w 10000"/>
                <a:gd name="connsiteY82" fmla="*/ 48 h 9942"/>
                <a:gd name="connsiteX0" fmla="*/ 9808 w 10000"/>
                <a:gd name="connsiteY0" fmla="*/ 48 h 10000"/>
                <a:gd name="connsiteX1" fmla="*/ 9615 w 10000"/>
                <a:gd name="connsiteY1" fmla="*/ 48 h 10000"/>
                <a:gd name="connsiteX2" fmla="*/ 9038 w 10000"/>
                <a:gd name="connsiteY2" fmla="*/ 153 h 10000"/>
                <a:gd name="connsiteX3" fmla="*/ 8462 w 10000"/>
                <a:gd name="connsiteY3" fmla="*/ 153 h 10000"/>
                <a:gd name="connsiteX4" fmla="*/ 2885 w 10000"/>
                <a:gd name="connsiteY4" fmla="*/ 3649 h 10000"/>
                <a:gd name="connsiteX5" fmla="*/ 2500 w 10000"/>
                <a:gd name="connsiteY5" fmla="*/ 3859 h 10000"/>
                <a:gd name="connsiteX6" fmla="*/ 1538 w 10000"/>
                <a:gd name="connsiteY6" fmla="*/ 3754 h 10000"/>
                <a:gd name="connsiteX7" fmla="*/ 577 w 10000"/>
                <a:gd name="connsiteY7" fmla="*/ 4071 h 10000"/>
                <a:gd name="connsiteX8" fmla="*/ 0 w 10000"/>
                <a:gd name="connsiteY8" fmla="*/ 4600 h 10000"/>
                <a:gd name="connsiteX9" fmla="*/ 2885 w 10000"/>
                <a:gd name="connsiteY9" fmla="*/ 10000 h 10000"/>
                <a:gd name="connsiteX10" fmla="*/ 6731 w 10000"/>
                <a:gd name="connsiteY10" fmla="*/ 9578 h 10000"/>
                <a:gd name="connsiteX11" fmla="*/ 6731 w 10000"/>
                <a:gd name="connsiteY11" fmla="*/ 9048 h 10000"/>
                <a:gd name="connsiteX12" fmla="*/ 6538 w 10000"/>
                <a:gd name="connsiteY12" fmla="*/ 8835 h 10000"/>
                <a:gd name="connsiteX13" fmla="*/ 6538 w 10000"/>
                <a:gd name="connsiteY13" fmla="*/ 8835 h 10000"/>
                <a:gd name="connsiteX14" fmla="*/ 6346 w 10000"/>
                <a:gd name="connsiteY14" fmla="*/ 9048 h 10000"/>
                <a:gd name="connsiteX15" fmla="*/ 5962 w 10000"/>
                <a:gd name="connsiteY15" fmla="*/ 9048 h 10000"/>
                <a:gd name="connsiteX16" fmla="*/ 5769 w 10000"/>
                <a:gd name="connsiteY16" fmla="*/ 8943 h 10000"/>
                <a:gd name="connsiteX17" fmla="*/ 5962 w 10000"/>
                <a:gd name="connsiteY17" fmla="*/ 8731 h 10000"/>
                <a:gd name="connsiteX18" fmla="*/ 5962 w 10000"/>
                <a:gd name="connsiteY18" fmla="*/ 8625 h 10000"/>
                <a:gd name="connsiteX19" fmla="*/ 6154 w 10000"/>
                <a:gd name="connsiteY19" fmla="*/ 8413 h 10000"/>
                <a:gd name="connsiteX20" fmla="*/ 6154 w 10000"/>
                <a:gd name="connsiteY20" fmla="*/ 8095 h 10000"/>
                <a:gd name="connsiteX21" fmla="*/ 5577 w 10000"/>
                <a:gd name="connsiteY21" fmla="*/ 8095 h 10000"/>
                <a:gd name="connsiteX22" fmla="*/ 5000 w 10000"/>
                <a:gd name="connsiteY22" fmla="*/ 7988 h 10000"/>
                <a:gd name="connsiteX23" fmla="*/ 4615 w 10000"/>
                <a:gd name="connsiteY23" fmla="*/ 7671 h 10000"/>
                <a:gd name="connsiteX24" fmla="*/ 4231 w 10000"/>
                <a:gd name="connsiteY24" fmla="*/ 7352 h 10000"/>
                <a:gd name="connsiteX25" fmla="*/ 3846 w 10000"/>
                <a:gd name="connsiteY25" fmla="*/ 7139 h 10000"/>
                <a:gd name="connsiteX26" fmla="*/ 3654 w 10000"/>
                <a:gd name="connsiteY26" fmla="*/ 7035 h 10000"/>
                <a:gd name="connsiteX27" fmla="*/ 3462 w 10000"/>
                <a:gd name="connsiteY27" fmla="*/ 6611 h 10000"/>
                <a:gd name="connsiteX28" fmla="*/ 3269 w 10000"/>
                <a:gd name="connsiteY28" fmla="*/ 6292 h 10000"/>
                <a:gd name="connsiteX29" fmla="*/ 2692 w 10000"/>
                <a:gd name="connsiteY29" fmla="*/ 5976 h 10000"/>
                <a:gd name="connsiteX30" fmla="*/ 2308 w 10000"/>
                <a:gd name="connsiteY30" fmla="*/ 5871 h 10000"/>
                <a:gd name="connsiteX31" fmla="*/ 1923 w 10000"/>
                <a:gd name="connsiteY31" fmla="*/ 5660 h 10000"/>
                <a:gd name="connsiteX32" fmla="*/ 1731 w 10000"/>
                <a:gd name="connsiteY32" fmla="*/ 5130 h 10000"/>
                <a:gd name="connsiteX33" fmla="*/ 1346 w 10000"/>
                <a:gd name="connsiteY33" fmla="*/ 4917 h 10000"/>
                <a:gd name="connsiteX34" fmla="*/ 1538 w 10000"/>
                <a:gd name="connsiteY34" fmla="*/ 4600 h 10000"/>
                <a:gd name="connsiteX35" fmla="*/ 1923 w 10000"/>
                <a:gd name="connsiteY35" fmla="*/ 4178 h 10000"/>
                <a:gd name="connsiteX36" fmla="*/ 1923 w 10000"/>
                <a:gd name="connsiteY36" fmla="*/ 4389 h 10000"/>
                <a:gd name="connsiteX37" fmla="*/ 1731 w 10000"/>
                <a:gd name="connsiteY37" fmla="*/ 4707 h 10000"/>
                <a:gd name="connsiteX38" fmla="*/ 2115 w 10000"/>
                <a:gd name="connsiteY38" fmla="*/ 5448 h 10000"/>
                <a:gd name="connsiteX39" fmla="*/ 2692 w 10000"/>
                <a:gd name="connsiteY39" fmla="*/ 5660 h 10000"/>
                <a:gd name="connsiteX40" fmla="*/ 3077 w 10000"/>
                <a:gd name="connsiteY40" fmla="*/ 5764 h 10000"/>
                <a:gd name="connsiteX41" fmla="*/ 3654 w 10000"/>
                <a:gd name="connsiteY41" fmla="*/ 5871 h 10000"/>
                <a:gd name="connsiteX42" fmla="*/ 3846 w 10000"/>
                <a:gd name="connsiteY42" fmla="*/ 6081 h 10000"/>
                <a:gd name="connsiteX43" fmla="*/ 4231 w 10000"/>
                <a:gd name="connsiteY43" fmla="*/ 6081 h 10000"/>
                <a:gd name="connsiteX44" fmla="*/ 4615 w 10000"/>
                <a:gd name="connsiteY44" fmla="*/ 6188 h 10000"/>
                <a:gd name="connsiteX45" fmla="*/ 4808 w 10000"/>
                <a:gd name="connsiteY45" fmla="*/ 6402 h 10000"/>
                <a:gd name="connsiteX46" fmla="*/ 5192 w 10000"/>
                <a:gd name="connsiteY46" fmla="*/ 6292 h 10000"/>
                <a:gd name="connsiteX47" fmla="*/ 5577 w 10000"/>
                <a:gd name="connsiteY47" fmla="*/ 6188 h 10000"/>
                <a:gd name="connsiteX48" fmla="*/ 5962 w 10000"/>
                <a:gd name="connsiteY48" fmla="*/ 6292 h 10000"/>
                <a:gd name="connsiteX49" fmla="*/ 6538 w 10000"/>
                <a:gd name="connsiteY49" fmla="*/ 6292 h 10000"/>
                <a:gd name="connsiteX50" fmla="*/ 6538 w 10000"/>
                <a:gd name="connsiteY50" fmla="*/ 6611 h 10000"/>
                <a:gd name="connsiteX51" fmla="*/ 6346 w 10000"/>
                <a:gd name="connsiteY51" fmla="*/ 7139 h 10000"/>
                <a:gd name="connsiteX52" fmla="*/ 6538 w 10000"/>
                <a:gd name="connsiteY52" fmla="*/ 7352 h 10000"/>
                <a:gd name="connsiteX53" fmla="*/ 7115 w 10000"/>
                <a:gd name="connsiteY53" fmla="*/ 7139 h 10000"/>
                <a:gd name="connsiteX54" fmla="*/ 7308 w 10000"/>
                <a:gd name="connsiteY54" fmla="*/ 6930 h 10000"/>
                <a:gd name="connsiteX55" fmla="*/ 7308 w 10000"/>
                <a:gd name="connsiteY55" fmla="*/ 6719 h 10000"/>
                <a:gd name="connsiteX56" fmla="*/ 7692 w 10000"/>
                <a:gd name="connsiteY56" fmla="*/ 6611 h 10000"/>
                <a:gd name="connsiteX57" fmla="*/ 7692 w 10000"/>
                <a:gd name="connsiteY57" fmla="*/ 6402 h 10000"/>
                <a:gd name="connsiteX58" fmla="*/ 7885 w 10000"/>
                <a:gd name="connsiteY58" fmla="*/ 6188 h 10000"/>
                <a:gd name="connsiteX59" fmla="*/ 8077 w 10000"/>
                <a:gd name="connsiteY59" fmla="*/ 5871 h 10000"/>
                <a:gd name="connsiteX60" fmla="*/ 7692 w 10000"/>
                <a:gd name="connsiteY60" fmla="*/ 5555 h 10000"/>
                <a:gd name="connsiteX61" fmla="*/ 8077 w 10000"/>
                <a:gd name="connsiteY61" fmla="*/ 5448 h 10000"/>
                <a:gd name="connsiteX62" fmla="*/ 8269 w 10000"/>
                <a:gd name="connsiteY62" fmla="*/ 5236 h 10000"/>
                <a:gd name="connsiteX63" fmla="*/ 8462 w 10000"/>
                <a:gd name="connsiteY63" fmla="*/ 5130 h 10000"/>
                <a:gd name="connsiteX64" fmla="*/ 8846 w 10000"/>
                <a:gd name="connsiteY64" fmla="*/ 5130 h 10000"/>
                <a:gd name="connsiteX65" fmla="*/ 8846 w 10000"/>
                <a:gd name="connsiteY65" fmla="*/ 5024 h 10000"/>
                <a:gd name="connsiteX66" fmla="*/ 8654 w 10000"/>
                <a:gd name="connsiteY66" fmla="*/ 4917 h 10000"/>
                <a:gd name="connsiteX67" fmla="*/ 8846 w 10000"/>
                <a:gd name="connsiteY67" fmla="*/ 4600 h 10000"/>
                <a:gd name="connsiteX68" fmla="*/ 8654 w 10000"/>
                <a:gd name="connsiteY68" fmla="*/ 4389 h 10000"/>
                <a:gd name="connsiteX69" fmla="*/ 8654 w 10000"/>
                <a:gd name="connsiteY69" fmla="*/ 4282 h 10000"/>
                <a:gd name="connsiteX70" fmla="*/ 9038 w 10000"/>
                <a:gd name="connsiteY70" fmla="*/ 4282 h 10000"/>
                <a:gd name="connsiteX71" fmla="*/ 9231 w 10000"/>
                <a:gd name="connsiteY71" fmla="*/ 3965 h 10000"/>
                <a:gd name="connsiteX72" fmla="*/ 9808 w 10000"/>
                <a:gd name="connsiteY72" fmla="*/ 3543 h 10000"/>
                <a:gd name="connsiteX73" fmla="*/ 9615 w 10000"/>
                <a:gd name="connsiteY73" fmla="*/ 3119 h 10000"/>
                <a:gd name="connsiteX74" fmla="*/ 9808 w 10000"/>
                <a:gd name="connsiteY74" fmla="*/ 2801 h 10000"/>
                <a:gd name="connsiteX75" fmla="*/ 9808 w 10000"/>
                <a:gd name="connsiteY75" fmla="*/ 2378 h 10000"/>
                <a:gd name="connsiteX76" fmla="*/ 9808 w 10000"/>
                <a:gd name="connsiteY76" fmla="*/ 2060 h 10000"/>
                <a:gd name="connsiteX77" fmla="*/ 9808 w 10000"/>
                <a:gd name="connsiteY77" fmla="*/ 1743 h 10000"/>
                <a:gd name="connsiteX78" fmla="*/ 9808 w 10000"/>
                <a:gd name="connsiteY78" fmla="*/ 1424 h 10000"/>
                <a:gd name="connsiteX79" fmla="*/ 10000 w 10000"/>
                <a:gd name="connsiteY79" fmla="*/ 1105 h 10000"/>
                <a:gd name="connsiteX80" fmla="*/ 10000 w 10000"/>
                <a:gd name="connsiteY80" fmla="*/ 577 h 10000"/>
                <a:gd name="connsiteX81" fmla="*/ 9808 w 10000"/>
                <a:gd name="connsiteY81" fmla="*/ 48 h 10000"/>
                <a:gd name="connsiteX0" fmla="*/ 9808 w 10000"/>
                <a:gd name="connsiteY0" fmla="*/ 48 h 10000"/>
                <a:gd name="connsiteX1" fmla="*/ 9615 w 10000"/>
                <a:gd name="connsiteY1" fmla="*/ 48 h 10000"/>
                <a:gd name="connsiteX2" fmla="*/ 9038 w 10000"/>
                <a:gd name="connsiteY2" fmla="*/ 153 h 10000"/>
                <a:gd name="connsiteX3" fmla="*/ 2885 w 10000"/>
                <a:gd name="connsiteY3" fmla="*/ 3649 h 10000"/>
                <a:gd name="connsiteX4" fmla="*/ 2500 w 10000"/>
                <a:gd name="connsiteY4" fmla="*/ 3859 h 10000"/>
                <a:gd name="connsiteX5" fmla="*/ 1538 w 10000"/>
                <a:gd name="connsiteY5" fmla="*/ 3754 h 10000"/>
                <a:gd name="connsiteX6" fmla="*/ 577 w 10000"/>
                <a:gd name="connsiteY6" fmla="*/ 4071 h 10000"/>
                <a:gd name="connsiteX7" fmla="*/ 0 w 10000"/>
                <a:gd name="connsiteY7" fmla="*/ 4600 h 10000"/>
                <a:gd name="connsiteX8" fmla="*/ 2885 w 10000"/>
                <a:gd name="connsiteY8" fmla="*/ 10000 h 10000"/>
                <a:gd name="connsiteX9" fmla="*/ 6731 w 10000"/>
                <a:gd name="connsiteY9" fmla="*/ 9578 h 10000"/>
                <a:gd name="connsiteX10" fmla="*/ 6731 w 10000"/>
                <a:gd name="connsiteY10" fmla="*/ 9048 h 10000"/>
                <a:gd name="connsiteX11" fmla="*/ 6538 w 10000"/>
                <a:gd name="connsiteY11" fmla="*/ 8835 h 10000"/>
                <a:gd name="connsiteX12" fmla="*/ 6538 w 10000"/>
                <a:gd name="connsiteY12" fmla="*/ 8835 h 10000"/>
                <a:gd name="connsiteX13" fmla="*/ 6346 w 10000"/>
                <a:gd name="connsiteY13" fmla="*/ 9048 h 10000"/>
                <a:gd name="connsiteX14" fmla="*/ 5962 w 10000"/>
                <a:gd name="connsiteY14" fmla="*/ 9048 h 10000"/>
                <a:gd name="connsiteX15" fmla="*/ 5769 w 10000"/>
                <a:gd name="connsiteY15" fmla="*/ 8943 h 10000"/>
                <a:gd name="connsiteX16" fmla="*/ 5962 w 10000"/>
                <a:gd name="connsiteY16" fmla="*/ 8731 h 10000"/>
                <a:gd name="connsiteX17" fmla="*/ 5962 w 10000"/>
                <a:gd name="connsiteY17" fmla="*/ 8625 h 10000"/>
                <a:gd name="connsiteX18" fmla="*/ 6154 w 10000"/>
                <a:gd name="connsiteY18" fmla="*/ 8413 h 10000"/>
                <a:gd name="connsiteX19" fmla="*/ 6154 w 10000"/>
                <a:gd name="connsiteY19" fmla="*/ 8095 h 10000"/>
                <a:gd name="connsiteX20" fmla="*/ 5577 w 10000"/>
                <a:gd name="connsiteY20" fmla="*/ 8095 h 10000"/>
                <a:gd name="connsiteX21" fmla="*/ 5000 w 10000"/>
                <a:gd name="connsiteY21" fmla="*/ 7988 h 10000"/>
                <a:gd name="connsiteX22" fmla="*/ 4615 w 10000"/>
                <a:gd name="connsiteY22" fmla="*/ 7671 h 10000"/>
                <a:gd name="connsiteX23" fmla="*/ 4231 w 10000"/>
                <a:gd name="connsiteY23" fmla="*/ 7352 h 10000"/>
                <a:gd name="connsiteX24" fmla="*/ 3846 w 10000"/>
                <a:gd name="connsiteY24" fmla="*/ 7139 h 10000"/>
                <a:gd name="connsiteX25" fmla="*/ 3654 w 10000"/>
                <a:gd name="connsiteY25" fmla="*/ 7035 h 10000"/>
                <a:gd name="connsiteX26" fmla="*/ 3462 w 10000"/>
                <a:gd name="connsiteY26" fmla="*/ 6611 h 10000"/>
                <a:gd name="connsiteX27" fmla="*/ 3269 w 10000"/>
                <a:gd name="connsiteY27" fmla="*/ 6292 h 10000"/>
                <a:gd name="connsiteX28" fmla="*/ 2692 w 10000"/>
                <a:gd name="connsiteY28" fmla="*/ 5976 h 10000"/>
                <a:gd name="connsiteX29" fmla="*/ 2308 w 10000"/>
                <a:gd name="connsiteY29" fmla="*/ 5871 h 10000"/>
                <a:gd name="connsiteX30" fmla="*/ 1923 w 10000"/>
                <a:gd name="connsiteY30" fmla="*/ 5660 h 10000"/>
                <a:gd name="connsiteX31" fmla="*/ 1731 w 10000"/>
                <a:gd name="connsiteY31" fmla="*/ 5130 h 10000"/>
                <a:gd name="connsiteX32" fmla="*/ 1346 w 10000"/>
                <a:gd name="connsiteY32" fmla="*/ 4917 h 10000"/>
                <a:gd name="connsiteX33" fmla="*/ 1538 w 10000"/>
                <a:gd name="connsiteY33" fmla="*/ 4600 h 10000"/>
                <a:gd name="connsiteX34" fmla="*/ 1923 w 10000"/>
                <a:gd name="connsiteY34" fmla="*/ 4178 h 10000"/>
                <a:gd name="connsiteX35" fmla="*/ 1923 w 10000"/>
                <a:gd name="connsiteY35" fmla="*/ 4389 h 10000"/>
                <a:gd name="connsiteX36" fmla="*/ 1731 w 10000"/>
                <a:gd name="connsiteY36" fmla="*/ 4707 h 10000"/>
                <a:gd name="connsiteX37" fmla="*/ 2115 w 10000"/>
                <a:gd name="connsiteY37" fmla="*/ 5448 h 10000"/>
                <a:gd name="connsiteX38" fmla="*/ 2692 w 10000"/>
                <a:gd name="connsiteY38" fmla="*/ 5660 h 10000"/>
                <a:gd name="connsiteX39" fmla="*/ 3077 w 10000"/>
                <a:gd name="connsiteY39" fmla="*/ 5764 h 10000"/>
                <a:gd name="connsiteX40" fmla="*/ 3654 w 10000"/>
                <a:gd name="connsiteY40" fmla="*/ 5871 h 10000"/>
                <a:gd name="connsiteX41" fmla="*/ 3846 w 10000"/>
                <a:gd name="connsiteY41" fmla="*/ 6081 h 10000"/>
                <a:gd name="connsiteX42" fmla="*/ 4231 w 10000"/>
                <a:gd name="connsiteY42" fmla="*/ 6081 h 10000"/>
                <a:gd name="connsiteX43" fmla="*/ 4615 w 10000"/>
                <a:gd name="connsiteY43" fmla="*/ 6188 h 10000"/>
                <a:gd name="connsiteX44" fmla="*/ 4808 w 10000"/>
                <a:gd name="connsiteY44" fmla="*/ 6402 h 10000"/>
                <a:gd name="connsiteX45" fmla="*/ 5192 w 10000"/>
                <a:gd name="connsiteY45" fmla="*/ 6292 h 10000"/>
                <a:gd name="connsiteX46" fmla="*/ 5577 w 10000"/>
                <a:gd name="connsiteY46" fmla="*/ 6188 h 10000"/>
                <a:gd name="connsiteX47" fmla="*/ 5962 w 10000"/>
                <a:gd name="connsiteY47" fmla="*/ 6292 h 10000"/>
                <a:gd name="connsiteX48" fmla="*/ 6538 w 10000"/>
                <a:gd name="connsiteY48" fmla="*/ 6292 h 10000"/>
                <a:gd name="connsiteX49" fmla="*/ 6538 w 10000"/>
                <a:gd name="connsiteY49" fmla="*/ 6611 h 10000"/>
                <a:gd name="connsiteX50" fmla="*/ 6346 w 10000"/>
                <a:gd name="connsiteY50" fmla="*/ 7139 h 10000"/>
                <a:gd name="connsiteX51" fmla="*/ 6538 w 10000"/>
                <a:gd name="connsiteY51" fmla="*/ 7352 h 10000"/>
                <a:gd name="connsiteX52" fmla="*/ 7115 w 10000"/>
                <a:gd name="connsiteY52" fmla="*/ 7139 h 10000"/>
                <a:gd name="connsiteX53" fmla="*/ 7308 w 10000"/>
                <a:gd name="connsiteY53" fmla="*/ 6930 h 10000"/>
                <a:gd name="connsiteX54" fmla="*/ 7308 w 10000"/>
                <a:gd name="connsiteY54" fmla="*/ 6719 h 10000"/>
                <a:gd name="connsiteX55" fmla="*/ 7692 w 10000"/>
                <a:gd name="connsiteY55" fmla="*/ 6611 h 10000"/>
                <a:gd name="connsiteX56" fmla="*/ 7692 w 10000"/>
                <a:gd name="connsiteY56" fmla="*/ 6402 h 10000"/>
                <a:gd name="connsiteX57" fmla="*/ 7885 w 10000"/>
                <a:gd name="connsiteY57" fmla="*/ 6188 h 10000"/>
                <a:gd name="connsiteX58" fmla="*/ 8077 w 10000"/>
                <a:gd name="connsiteY58" fmla="*/ 5871 h 10000"/>
                <a:gd name="connsiteX59" fmla="*/ 7692 w 10000"/>
                <a:gd name="connsiteY59" fmla="*/ 5555 h 10000"/>
                <a:gd name="connsiteX60" fmla="*/ 8077 w 10000"/>
                <a:gd name="connsiteY60" fmla="*/ 5448 h 10000"/>
                <a:gd name="connsiteX61" fmla="*/ 8269 w 10000"/>
                <a:gd name="connsiteY61" fmla="*/ 5236 h 10000"/>
                <a:gd name="connsiteX62" fmla="*/ 8462 w 10000"/>
                <a:gd name="connsiteY62" fmla="*/ 5130 h 10000"/>
                <a:gd name="connsiteX63" fmla="*/ 8846 w 10000"/>
                <a:gd name="connsiteY63" fmla="*/ 5130 h 10000"/>
                <a:gd name="connsiteX64" fmla="*/ 8846 w 10000"/>
                <a:gd name="connsiteY64" fmla="*/ 5024 h 10000"/>
                <a:gd name="connsiteX65" fmla="*/ 8654 w 10000"/>
                <a:gd name="connsiteY65" fmla="*/ 4917 h 10000"/>
                <a:gd name="connsiteX66" fmla="*/ 8846 w 10000"/>
                <a:gd name="connsiteY66" fmla="*/ 4600 h 10000"/>
                <a:gd name="connsiteX67" fmla="*/ 8654 w 10000"/>
                <a:gd name="connsiteY67" fmla="*/ 4389 h 10000"/>
                <a:gd name="connsiteX68" fmla="*/ 8654 w 10000"/>
                <a:gd name="connsiteY68" fmla="*/ 4282 h 10000"/>
                <a:gd name="connsiteX69" fmla="*/ 9038 w 10000"/>
                <a:gd name="connsiteY69" fmla="*/ 4282 h 10000"/>
                <a:gd name="connsiteX70" fmla="*/ 9231 w 10000"/>
                <a:gd name="connsiteY70" fmla="*/ 3965 h 10000"/>
                <a:gd name="connsiteX71" fmla="*/ 9808 w 10000"/>
                <a:gd name="connsiteY71" fmla="*/ 3543 h 10000"/>
                <a:gd name="connsiteX72" fmla="*/ 9615 w 10000"/>
                <a:gd name="connsiteY72" fmla="*/ 3119 h 10000"/>
                <a:gd name="connsiteX73" fmla="*/ 9808 w 10000"/>
                <a:gd name="connsiteY73" fmla="*/ 2801 h 10000"/>
                <a:gd name="connsiteX74" fmla="*/ 9808 w 10000"/>
                <a:gd name="connsiteY74" fmla="*/ 2378 h 10000"/>
                <a:gd name="connsiteX75" fmla="*/ 9808 w 10000"/>
                <a:gd name="connsiteY75" fmla="*/ 2060 h 10000"/>
                <a:gd name="connsiteX76" fmla="*/ 9808 w 10000"/>
                <a:gd name="connsiteY76" fmla="*/ 1743 h 10000"/>
                <a:gd name="connsiteX77" fmla="*/ 9808 w 10000"/>
                <a:gd name="connsiteY77" fmla="*/ 1424 h 10000"/>
                <a:gd name="connsiteX78" fmla="*/ 10000 w 10000"/>
                <a:gd name="connsiteY78" fmla="*/ 1105 h 10000"/>
                <a:gd name="connsiteX79" fmla="*/ 10000 w 10000"/>
                <a:gd name="connsiteY79" fmla="*/ 577 h 10000"/>
                <a:gd name="connsiteX80" fmla="*/ 9808 w 10000"/>
                <a:gd name="connsiteY80" fmla="*/ 48 h 10000"/>
                <a:gd name="connsiteX0" fmla="*/ 9808 w 10000"/>
                <a:gd name="connsiteY0" fmla="*/ 48 h 10000"/>
                <a:gd name="connsiteX1" fmla="*/ 9615 w 10000"/>
                <a:gd name="connsiteY1" fmla="*/ 48 h 10000"/>
                <a:gd name="connsiteX2" fmla="*/ 2885 w 10000"/>
                <a:gd name="connsiteY2" fmla="*/ 3649 h 10000"/>
                <a:gd name="connsiteX3" fmla="*/ 2500 w 10000"/>
                <a:gd name="connsiteY3" fmla="*/ 3859 h 10000"/>
                <a:gd name="connsiteX4" fmla="*/ 1538 w 10000"/>
                <a:gd name="connsiteY4" fmla="*/ 3754 h 10000"/>
                <a:gd name="connsiteX5" fmla="*/ 577 w 10000"/>
                <a:gd name="connsiteY5" fmla="*/ 4071 h 10000"/>
                <a:gd name="connsiteX6" fmla="*/ 0 w 10000"/>
                <a:gd name="connsiteY6" fmla="*/ 4600 h 10000"/>
                <a:gd name="connsiteX7" fmla="*/ 2885 w 10000"/>
                <a:gd name="connsiteY7" fmla="*/ 10000 h 10000"/>
                <a:gd name="connsiteX8" fmla="*/ 6731 w 10000"/>
                <a:gd name="connsiteY8" fmla="*/ 9578 h 10000"/>
                <a:gd name="connsiteX9" fmla="*/ 6731 w 10000"/>
                <a:gd name="connsiteY9" fmla="*/ 9048 h 10000"/>
                <a:gd name="connsiteX10" fmla="*/ 6538 w 10000"/>
                <a:gd name="connsiteY10" fmla="*/ 8835 h 10000"/>
                <a:gd name="connsiteX11" fmla="*/ 6538 w 10000"/>
                <a:gd name="connsiteY11" fmla="*/ 8835 h 10000"/>
                <a:gd name="connsiteX12" fmla="*/ 6346 w 10000"/>
                <a:gd name="connsiteY12" fmla="*/ 9048 h 10000"/>
                <a:gd name="connsiteX13" fmla="*/ 5962 w 10000"/>
                <a:gd name="connsiteY13" fmla="*/ 9048 h 10000"/>
                <a:gd name="connsiteX14" fmla="*/ 5769 w 10000"/>
                <a:gd name="connsiteY14" fmla="*/ 8943 h 10000"/>
                <a:gd name="connsiteX15" fmla="*/ 5962 w 10000"/>
                <a:gd name="connsiteY15" fmla="*/ 8731 h 10000"/>
                <a:gd name="connsiteX16" fmla="*/ 5962 w 10000"/>
                <a:gd name="connsiteY16" fmla="*/ 8625 h 10000"/>
                <a:gd name="connsiteX17" fmla="*/ 6154 w 10000"/>
                <a:gd name="connsiteY17" fmla="*/ 8413 h 10000"/>
                <a:gd name="connsiteX18" fmla="*/ 6154 w 10000"/>
                <a:gd name="connsiteY18" fmla="*/ 8095 h 10000"/>
                <a:gd name="connsiteX19" fmla="*/ 5577 w 10000"/>
                <a:gd name="connsiteY19" fmla="*/ 8095 h 10000"/>
                <a:gd name="connsiteX20" fmla="*/ 5000 w 10000"/>
                <a:gd name="connsiteY20" fmla="*/ 7988 h 10000"/>
                <a:gd name="connsiteX21" fmla="*/ 4615 w 10000"/>
                <a:gd name="connsiteY21" fmla="*/ 7671 h 10000"/>
                <a:gd name="connsiteX22" fmla="*/ 4231 w 10000"/>
                <a:gd name="connsiteY22" fmla="*/ 7352 h 10000"/>
                <a:gd name="connsiteX23" fmla="*/ 3846 w 10000"/>
                <a:gd name="connsiteY23" fmla="*/ 7139 h 10000"/>
                <a:gd name="connsiteX24" fmla="*/ 3654 w 10000"/>
                <a:gd name="connsiteY24" fmla="*/ 7035 h 10000"/>
                <a:gd name="connsiteX25" fmla="*/ 3462 w 10000"/>
                <a:gd name="connsiteY25" fmla="*/ 6611 h 10000"/>
                <a:gd name="connsiteX26" fmla="*/ 3269 w 10000"/>
                <a:gd name="connsiteY26" fmla="*/ 6292 h 10000"/>
                <a:gd name="connsiteX27" fmla="*/ 2692 w 10000"/>
                <a:gd name="connsiteY27" fmla="*/ 5976 h 10000"/>
                <a:gd name="connsiteX28" fmla="*/ 2308 w 10000"/>
                <a:gd name="connsiteY28" fmla="*/ 5871 h 10000"/>
                <a:gd name="connsiteX29" fmla="*/ 1923 w 10000"/>
                <a:gd name="connsiteY29" fmla="*/ 5660 h 10000"/>
                <a:gd name="connsiteX30" fmla="*/ 1731 w 10000"/>
                <a:gd name="connsiteY30" fmla="*/ 5130 h 10000"/>
                <a:gd name="connsiteX31" fmla="*/ 1346 w 10000"/>
                <a:gd name="connsiteY31" fmla="*/ 4917 h 10000"/>
                <a:gd name="connsiteX32" fmla="*/ 1538 w 10000"/>
                <a:gd name="connsiteY32" fmla="*/ 4600 h 10000"/>
                <a:gd name="connsiteX33" fmla="*/ 1923 w 10000"/>
                <a:gd name="connsiteY33" fmla="*/ 4178 h 10000"/>
                <a:gd name="connsiteX34" fmla="*/ 1923 w 10000"/>
                <a:gd name="connsiteY34" fmla="*/ 4389 h 10000"/>
                <a:gd name="connsiteX35" fmla="*/ 1731 w 10000"/>
                <a:gd name="connsiteY35" fmla="*/ 4707 h 10000"/>
                <a:gd name="connsiteX36" fmla="*/ 2115 w 10000"/>
                <a:gd name="connsiteY36" fmla="*/ 5448 h 10000"/>
                <a:gd name="connsiteX37" fmla="*/ 2692 w 10000"/>
                <a:gd name="connsiteY37" fmla="*/ 5660 h 10000"/>
                <a:gd name="connsiteX38" fmla="*/ 3077 w 10000"/>
                <a:gd name="connsiteY38" fmla="*/ 5764 h 10000"/>
                <a:gd name="connsiteX39" fmla="*/ 3654 w 10000"/>
                <a:gd name="connsiteY39" fmla="*/ 5871 h 10000"/>
                <a:gd name="connsiteX40" fmla="*/ 3846 w 10000"/>
                <a:gd name="connsiteY40" fmla="*/ 6081 h 10000"/>
                <a:gd name="connsiteX41" fmla="*/ 4231 w 10000"/>
                <a:gd name="connsiteY41" fmla="*/ 6081 h 10000"/>
                <a:gd name="connsiteX42" fmla="*/ 4615 w 10000"/>
                <a:gd name="connsiteY42" fmla="*/ 6188 h 10000"/>
                <a:gd name="connsiteX43" fmla="*/ 4808 w 10000"/>
                <a:gd name="connsiteY43" fmla="*/ 6402 h 10000"/>
                <a:gd name="connsiteX44" fmla="*/ 5192 w 10000"/>
                <a:gd name="connsiteY44" fmla="*/ 6292 h 10000"/>
                <a:gd name="connsiteX45" fmla="*/ 5577 w 10000"/>
                <a:gd name="connsiteY45" fmla="*/ 6188 h 10000"/>
                <a:gd name="connsiteX46" fmla="*/ 5962 w 10000"/>
                <a:gd name="connsiteY46" fmla="*/ 6292 h 10000"/>
                <a:gd name="connsiteX47" fmla="*/ 6538 w 10000"/>
                <a:gd name="connsiteY47" fmla="*/ 6292 h 10000"/>
                <a:gd name="connsiteX48" fmla="*/ 6538 w 10000"/>
                <a:gd name="connsiteY48" fmla="*/ 6611 h 10000"/>
                <a:gd name="connsiteX49" fmla="*/ 6346 w 10000"/>
                <a:gd name="connsiteY49" fmla="*/ 7139 h 10000"/>
                <a:gd name="connsiteX50" fmla="*/ 6538 w 10000"/>
                <a:gd name="connsiteY50" fmla="*/ 7352 h 10000"/>
                <a:gd name="connsiteX51" fmla="*/ 7115 w 10000"/>
                <a:gd name="connsiteY51" fmla="*/ 7139 h 10000"/>
                <a:gd name="connsiteX52" fmla="*/ 7308 w 10000"/>
                <a:gd name="connsiteY52" fmla="*/ 6930 h 10000"/>
                <a:gd name="connsiteX53" fmla="*/ 7308 w 10000"/>
                <a:gd name="connsiteY53" fmla="*/ 6719 h 10000"/>
                <a:gd name="connsiteX54" fmla="*/ 7692 w 10000"/>
                <a:gd name="connsiteY54" fmla="*/ 6611 h 10000"/>
                <a:gd name="connsiteX55" fmla="*/ 7692 w 10000"/>
                <a:gd name="connsiteY55" fmla="*/ 6402 h 10000"/>
                <a:gd name="connsiteX56" fmla="*/ 7885 w 10000"/>
                <a:gd name="connsiteY56" fmla="*/ 6188 h 10000"/>
                <a:gd name="connsiteX57" fmla="*/ 8077 w 10000"/>
                <a:gd name="connsiteY57" fmla="*/ 5871 h 10000"/>
                <a:gd name="connsiteX58" fmla="*/ 7692 w 10000"/>
                <a:gd name="connsiteY58" fmla="*/ 5555 h 10000"/>
                <a:gd name="connsiteX59" fmla="*/ 8077 w 10000"/>
                <a:gd name="connsiteY59" fmla="*/ 5448 h 10000"/>
                <a:gd name="connsiteX60" fmla="*/ 8269 w 10000"/>
                <a:gd name="connsiteY60" fmla="*/ 5236 h 10000"/>
                <a:gd name="connsiteX61" fmla="*/ 8462 w 10000"/>
                <a:gd name="connsiteY61" fmla="*/ 5130 h 10000"/>
                <a:gd name="connsiteX62" fmla="*/ 8846 w 10000"/>
                <a:gd name="connsiteY62" fmla="*/ 5130 h 10000"/>
                <a:gd name="connsiteX63" fmla="*/ 8846 w 10000"/>
                <a:gd name="connsiteY63" fmla="*/ 5024 h 10000"/>
                <a:gd name="connsiteX64" fmla="*/ 8654 w 10000"/>
                <a:gd name="connsiteY64" fmla="*/ 4917 h 10000"/>
                <a:gd name="connsiteX65" fmla="*/ 8846 w 10000"/>
                <a:gd name="connsiteY65" fmla="*/ 4600 h 10000"/>
                <a:gd name="connsiteX66" fmla="*/ 8654 w 10000"/>
                <a:gd name="connsiteY66" fmla="*/ 4389 h 10000"/>
                <a:gd name="connsiteX67" fmla="*/ 8654 w 10000"/>
                <a:gd name="connsiteY67" fmla="*/ 4282 h 10000"/>
                <a:gd name="connsiteX68" fmla="*/ 9038 w 10000"/>
                <a:gd name="connsiteY68" fmla="*/ 4282 h 10000"/>
                <a:gd name="connsiteX69" fmla="*/ 9231 w 10000"/>
                <a:gd name="connsiteY69" fmla="*/ 3965 h 10000"/>
                <a:gd name="connsiteX70" fmla="*/ 9808 w 10000"/>
                <a:gd name="connsiteY70" fmla="*/ 3543 h 10000"/>
                <a:gd name="connsiteX71" fmla="*/ 9615 w 10000"/>
                <a:gd name="connsiteY71" fmla="*/ 3119 h 10000"/>
                <a:gd name="connsiteX72" fmla="*/ 9808 w 10000"/>
                <a:gd name="connsiteY72" fmla="*/ 2801 h 10000"/>
                <a:gd name="connsiteX73" fmla="*/ 9808 w 10000"/>
                <a:gd name="connsiteY73" fmla="*/ 2378 h 10000"/>
                <a:gd name="connsiteX74" fmla="*/ 9808 w 10000"/>
                <a:gd name="connsiteY74" fmla="*/ 2060 h 10000"/>
                <a:gd name="connsiteX75" fmla="*/ 9808 w 10000"/>
                <a:gd name="connsiteY75" fmla="*/ 1743 h 10000"/>
                <a:gd name="connsiteX76" fmla="*/ 9808 w 10000"/>
                <a:gd name="connsiteY76" fmla="*/ 1424 h 10000"/>
                <a:gd name="connsiteX77" fmla="*/ 10000 w 10000"/>
                <a:gd name="connsiteY77" fmla="*/ 1105 h 10000"/>
                <a:gd name="connsiteX78" fmla="*/ 10000 w 10000"/>
                <a:gd name="connsiteY78" fmla="*/ 577 h 10000"/>
                <a:gd name="connsiteX79" fmla="*/ 9808 w 10000"/>
                <a:gd name="connsiteY79" fmla="*/ 48 h 10000"/>
                <a:gd name="connsiteX0" fmla="*/ 9808 w 10000"/>
                <a:gd name="connsiteY0" fmla="*/ 0 h 9952"/>
                <a:gd name="connsiteX1" fmla="*/ 2885 w 10000"/>
                <a:gd name="connsiteY1" fmla="*/ 3601 h 9952"/>
                <a:gd name="connsiteX2" fmla="*/ 2500 w 10000"/>
                <a:gd name="connsiteY2" fmla="*/ 3811 h 9952"/>
                <a:gd name="connsiteX3" fmla="*/ 1538 w 10000"/>
                <a:gd name="connsiteY3" fmla="*/ 3706 h 9952"/>
                <a:gd name="connsiteX4" fmla="*/ 577 w 10000"/>
                <a:gd name="connsiteY4" fmla="*/ 4023 h 9952"/>
                <a:gd name="connsiteX5" fmla="*/ 0 w 10000"/>
                <a:gd name="connsiteY5" fmla="*/ 4552 h 9952"/>
                <a:gd name="connsiteX6" fmla="*/ 2885 w 10000"/>
                <a:gd name="connsiteY6" fmla="*/ 9952 h 9952"/>
                <a:gd name="connsiteX7" fmla="*/ 6731 w 10000"/>
                <a:gd name="connsiteY7" fmla="*/ 9530 h 9952"/>
                <a:gd name="connsiteX8" fmla="*/ 6731 w 10000"/>
                <a:gd name="connsiteY8" fmla="*/ 9000 h 9952"/>
                <a:gd name="connsiteX9" fmla="*/ 6538 w 10000"/>
                <a:gd name="connsiteY9" fmla="*/ 8787 h 9952"/>
                <a:gd name="connsiteX10" fmla="*/ 6538 w 10000"/>
                <a:gd name="connsiteY10" fmla="*/ 8787 h 9952"/>
                <a:gd name="connsiteX11" fmla="*/ 6346 w 10000"/>
                <a:gd name="connsiteY11" fmla="*/ 9000 h 9952"/>
                <a:gd name="connsiteX12" fmla="*/ 5962 w 10000"/>
                <a:gd name="connsiteY12" fmla="*/ 9000 h 9952"/>
                <a:gd name="connsiteX13" fmla="*/ 5769 w 10000"/>
                <a:gd name="connsiteY13" fmla="*/ 8895 h 9952"/>
                <a:gd name="connsiteX14" fmla="*/ 5962 w 10000"/>
                <a:gd name="connsiteY14" fmla="*/ 8683 h 9952"/>
                <a:gd name="connsiteX15" fmla="*/ 5962 w 10000"/>
                <a:gd name="connsiteY15" fmla="*/ 8577 h 9952"/>
                <a:gd name="connsiteX16" fmla="*/ 6154 w 10000"/>
                <a:gd name="connsiteY16" fmla="*/ 8365 h 9952"/>
                <a:gd name="connsiteX17" fmla="*/ 6154 w 10000"/>
                <a:gd name="connsiteY17" fmla="*/ 8047 h 9952"/>
                <a:gd name="connsiteX18" fmla="*/ 5577 w 10000"/>
                <a:gd name="connsiteY18" fmla="*/ 8047 h 9952"/>
                <a:gd name="connsiteX19" fmla="*/ 5000 w 10000"/>
                <a:gd name="connsiteY19" fmla="*/ 7940 h 9952"/>
                <a:gd name="connsiteX20" fmla="*/ 4615 w 10000"/>
                <a:gd name="connsiteY20" fmla="*/ 7623 h 9952"/>
                <a:gd name="connsiteX21" fmla="*/ 4231 w 10000"/>
                <a:gd name="connsiteY21" fmla="*/ 7304 h 9952"/>
                <a:gd name="connsiteX22" fmla="*/ 3846 w 10000"/>
                <a:gd name="connsiteY22" fmla="*/ 7091 h 9952"/>
                <a:gd name="connsiteX23" fmla="*/ 3654 w 10000"/>
                <a:gd name="connsiteY23" fmla="*/ 6987 h 9952"/>
                <a:gd name="connsiteX24" fmla="*/ 3462 w 10000"/>
                <a:gd name="connsiteY24" fmla="*/ 6563 h 9952"/>
                <a:gd name="connsiteX25" fmla="*/ 3269 w 10000"/>
                <a:gd name="connsiteY25" fmla="*/ 6244 h 9952"/>
                <a:gd name="connsiteX26" fmla="*/ 2692 w 10000"/>
                <a:gd name="connsiteY26" fmla="*/ 5928 h 9952"/>
                <a:gd name="connsiteX27" fmla="*/ 2308 w 10000"/>
                <a:gd name="connsiteY27" fmla="*/ 5823 h 9952"/>
                <a:gd name="connsiteX28" fmla="*/ 1923 w 10000"/>
                <a:gd name="connsiteY28" fmla="*/ 5612 h 9952"/>
                <a:gd name="connsiteX29" fmla="*/ 1731 w 10000"/>
                <a:gd name="connsiteY29" fmla="*/ 5082 h 9952"/>
                <a:gd name="connsiteX30" fmla="*/ 1346 w 10000"/>
                <a:gd name="connsiteY30" fmla="*/ 4869 h 9952"/>
                <a:gd name="connsiteX31" fmla="*/ 1538 w 10000"/>
                <a:gd name="connsiteY31" fmla="*/ 4552 h 9952"/>
                <a:gd name="connsiteX32" fmla="*/ 1923 w 10000"/>
                <a:gd name="connsiteY32" fmla="*/ 4130 h 9952"/>
                <a:gd name="connsiteX33" fmla="*/ 1923 w 10000"/>
                <a:gd name="connsiteY33" fmla="*/ 4341 h 9952"/>
                <a:gd name="connsiteX34" fmla="*/ 1731 w 10000"/>
                <a:gd name="connsiteY34" fmla="*/ 4659 h 9952"/>
                <a:gd name="connsiteX35" fmla="*/ 2115 w 10000"/>
                <a:gd name="connsiteY35" fmla="*/ 5400 h 9952"/>
                <a:gd name="connsiteX36" fmla="*/ 2692 w 10000"/>
                <a:gd name="connsiteY36" fmla="*/ 5612 h 9952"/>
                <a:gd name="connsiteX37" fmla="*/ 3077 w 10000"/>
                <a:gd name="connsiteY37" fmla="*/ 5716 h 9952"/>
                <a:gd name="connsiteX38" fmla="*/ 3654 w 10000"/>
                <a:gd name="connsiteY38" fmla="*/ 5823 h 9952"/>
                <a:gd name="connsiteX39" fmla="*/ 3846 w 10000"/>
                <a:gd name="connsiteY39" fmla="*/ 6033 h 9952"/>
                <a:gd name="connsiteX40" fmla="*/ 4231 w 10000"/>
                <a:gd name="connsiteY40" fmla="*/ 6033 h 9952"/>
                <a:gd name="connsiteX41" fmla="*/ 4615 w 10000"/>
                <a:gd name="connsiteY41" fmla="*/ 6140 h 9952"/>
                <a:gd name="connsiteX42" fmla="*/ 4808 w 10000"/>
                <a:gd name="connsiteY42" fmla="*/ 6354 h 9952"/>
                <a:gd name="connsiteX43" fmla="*/ 5192 w 10000"/>
                <a:gd name="connsiteY43" fmla="*/ 6244 h 9952"/>
                <a:gd name="connsiteX44" fmla="*/ 5577 w 10000"/>
                <a:gd name="connsiteY44" fmla="*/ 6140 h 9952"/>
                <a:gd name="connsiteX45" fmla="*/ 5962 w 10000"/>
                <a:gd name="connsiteY45" fmla="*/ 6244 h 9952"/>
                <a:gd name="connsiteX46" fmla="*/ 6538 w 10000"/>
                <a:gd name="connsiteY46" fmla="*/ 6244 h 9952"/>
                <a:gd name="connsiteX47" fmla="*/ 6538 w 10000"/>
                <a:gd name="connsiteY47" fmla="*/ 6563 h 9952"/>
                <a:gd name="connsiteX48" fmla="*/ 6346 w 10000"/>
                <a:gd name="connsiteY48" fmla="*/ 7091 h 9952"/>
                <a:gd name="connsiteX49" fmla="*/ 6538 w 10000"/>
                <a:gd name="connsiteY49" fmla="*/ 7304 h 9952"/>
                <a:gd name="connsiteX50" fmla="*/ 7115 w 10000"/>
                <a:gd name="connsiteY50" fmla="*/ 7091 h 9952"/>
                <a:gd name="connsiteX51" fmla="*/ 7308 w 10000"/>
                <a:gd name="connsiteY51" fmla="*/ 6882 h 9952"/>
                <a:gd name="connsiteX52" fmla="*/ 7308 w 10000"/>
                <a:gd name="connsiteY52" fmla="*/ 6671 h 9952"/>
                <a:gd name="connsiteX53" fmla="*/ 7692 w 10000"/>
                <a:gd name="connsiteY53" fmla="*/ 6563 h 9952"/>
                <a:gd name="connsiteX54" fmla="*/ 7692 w 10000"/>
                <a:gd name="connsiteY54" fmla="*/ 6354 h 9952"/>
                <a:gd name="connsiteX55" fmla="*/ 7885 w 10000"/>
                <a:gd name="connsiteY55" fmla="*/ 6140 h 9952"/>
                <a:gd name="connsiteX56" fmla="*/ 8077 w 10000"/>
                <a:gd name="connsiteY56" fmla="*/ 5823 h 9952"/>
                <a:gd name="connsiteX57" fmla="*/ 7692 w 10000"/>
                <a:gd name="connsiteY57" fmla="*/ 5507 h 9952"/>
                <a:gd name="connsiteX58" fmla="*/ 8077 w 10000"/>
                <a:gd name="connsiteY58" fmla="*/ 5400 h 9952"/>
                <a:gd name="connsiteX59" fmla="*/ 8269 w 10000"/>
                <a:gd name="connsiteY59" fmla="*/ 5188 h 9952"/>
                <a:gd name="connsiteX60" fmla="*/ 8462 w 10000"/>
                <a:gd name="connsiteY60" fmla="*/ 5082 h 9952"/>
                <a:gd name="connsiteX61" fmla="*/ 8846 w 10000"/>
                <a:gd name="connsiteY61" fmla="*/ 5082 h 9952"/>
                <a:gd name="connsiteX62" fmla="*/ 8846 w 10000"/>
                <a:gd name="connsiteY62" fmla="*/ 4976 h 9952"/>
                <a:gd name="connsiteX63" fmla="*/ 8654 w 10000"/>
                <a:gd name="connsiteY63" fmla="*/ 4869 h 9952"/>
                <a:gd name="connsiteX64" fmla="*/ 8846 w 10000"/>
                <a:gd name="connsiteY64" fmla="*/ 4552 h 9952"/>
                <a:gd name="connsiteX65" fmla="*/ 8654 w 10000"/>
                <a:gd name="connsiteY65" fmla="*/ 4341 h 9952"/>
                <a:gd name="connsiteX66" fmla="*/ 8654 w 10000"/>
                <a:gd name="connsiteY66" fmla="*/ 4234 h 9952"/>
                <a:gd name="connsiteX67" fmla="*/ 9038 w 10000"/>
                <a:gd name="connsiteY67" fmla="*/ 4234 h 9952"/>
                <a:gd name="connsiteX68" fmla="*/ 9231 w 10000"/>
                <a:gd name="connsiteY68" fmla="*/ 3917 h 9952"/>
                <a:gd name="connsiteX69" fmla="*/ 9808 w 10000"/>
                <a:gd name="connsiteY69" fmla="*/ 3495 h 9952"/>
                <a:gd name="connsiteX70" fmla="*/ 9615 w 10000"/>
                <a:gd name="connsiteY70" fmla="*/ 3071 h 9952"/>
                <a:gd name="connsiteX71" fmla="*/ 9808 w 10000"/>
                <a:gd name="connsiteY71" fmla="*/ 2753 h 9952"/>
                <a:gd name="connsiteX72" fmla="*/ 9808 w 10000"/>
                <a:gd name="connsiteY72" fmla="*/ 2330 h 9952"/>
                <a:gd name="connsiteX73" fmla="*/ 9808 w 10000"/>
                <a:gd name="connsiteY73" fmla="*/ 2012 h 9952"/>
                <a:gd name="connsiteX74" fmla="*/ 9808 w 10000"/>
                <a:gd name="connsiteY74" fmla="*/ 1695 h 9952"/>
                <a:gd name="connsiteX75" fmla="*/ 9808 w 10000"/>
                <a:gd name="connsiteY75" fmla="*/ 1376 h 9952"/>
                <a:gd name="connsiteX76" fmla="*/ 10000 w 10000"/>
                <a:gd name="connsiteY76" fmla="*/ 1057 h 9952"/>
                <a:gd name="connsiteX77" fmla="*/ 10000 w 10000"/>
                <a:gd name="connsiteY77" fmla="*/ 529 h 9952"/>
                <a:gd name="connsiteX78" fmla="*/ 9808 w 10000"/>
                <a:gd name="connsiteY78" fmla="*/ 0 h 9952"/>
                <a:gd name="connsiteX0" fmla="*/ 10000 w 10000"/>
                <a:gd name="connsiteY0" fmla="*/ 0 h 9468"/>
                <a:gd name="connsiteX1" fmla="*/ 2885 w 10000"/>
                <a:gd name="connsiteY1" fmla="*/ 3086 h 9468"/>
                <a:gd name="connsiteX2" fmla="*/ 2500 w 10000"/>
                <a:gd name="connsiteY2" fmla="*/ 3297 h 9468"/>
                <a:gd name="connsiteX3" fmla="*/ 1538 w 10000"/>
                <a:gd name="connsiteY3" fmla="*/ 3192 h 9468"/>
                <a:gd name="connsiteX4" fmla="*/ 577 w 10000"/>
                <a:gd name="connsiteY4" fmla="*/ 3510 h 9468"/>
                <a:gd name="connsiteX5" fmla="*/ 0 w 10000"/>
                <a:gd name="connsiteY5" fmla="*/ 4042 h 9468"/>
                <a:gd name="connsiteX6" fmla="*/ 2885 w 10000"/>
                <a:gd name="connsiteY6" fmla="*/ 9468 h 9468"/>
                <a:gd name="connsiteX7" fmla="*/ 6731 w 10000"/>
                <a:gd name="connsiteY7" fmla="*/ 9044 h 9468"/>
                <a:gd name="connsiteX8" fmla="*/ 6731 w 10000"/>
                <a:gd name="connsiteY8" fmla="*/ 8511 h 9468"/>
                <a:gd name="connsiteX9" fmla="*/ 6538 w 10000"/>
                <a:gd name="connsiteY9" fmla="*/ 8297 h 9468"/>
                <a:gd name="connsiteX10" fmla="*/ 6538 w 10000"/>
                <a:gd name="connsiteY10" fmla="*/ 8297 h 9468"/>
                <a:gd name="connsiteX11" fmla="*/ 6346 w 10000"/>
                <a:gd name="connsiteY11" fmla="*/ 8511 h 9468"/>
                <a:gd name="connsiteX12" fmla="*/ 5962 w 10000"/>
                <a:gd name="connsiteY12" fmla="*/ 8511 h 9468"/>
                <a:gd name="connsiteX13" fmla="*/ 5769 w 10000"/>
                <a:gd name="connsiteY13" fmla="*/ 8406 h 9468"/>
                <a:gd name="connsiteX14" fmla="*/ 5962 w 10000"/>
                <a:gd name="connsiteY14" fmla="*/ 8193 h 9468"/>
                <a:gd name="connsiteX15" fmla="*/ 5962 w 10000"/>
                <a:gd name="connsiteY15" fmla="*/ 8086 h 9468"/>
                <a:gd name="connsiteX16" fmla="*/ 6154 w 10000"/>
                <a:gd name="connsiteY16" fmla="*/ 7873 h 9468"/>
                <a:gd name="connsiteX17" fmla="*/ 6154 w 10000"/>
                <a:gd name="connsiteY17" fmla="*/ 7554 h 9468"/>
                <a:gd name="connsiteX18" fmla="*/ 5577 w 10000"/>
                <a:gd name="connsiteY18" fmla="*/ 7554 h 9468"/>
                <a:gd name="connsiteX19" fmla="*/ 5000 w 10000"/>
                <a:gd name="connsiteY19" fmla="*/ 7446 h 9468"/>
                <a:gd name="connsiteX20" fmla="*/ 4615 w 10000"/>
                <a:gd name="connsiteY20" fmla="*/ 7128 h 9468"/>
                <a:gd name="connsiteX21" fmla="*/ 4231 w 10000"/>
                <a:gd name="connsiteY21" fmla="*/ 6807 h 9468"/>
                <a:gd name="connsiteX22" fmla="*/ 3846 w 10000"/>
                <a:gd name="connsiteY22" fmla="*/ 6593 h 9468"/>
                <a:gd name="connsiteX23" fmla="*/ 3654 w 10000"/>
                <a:gd name="connsiteY23" fmla="*/ 6489 h 9468"/>
                <a:gd name="connsiteX24" fmla="*/ 3462 w 10000"/>
                <a:gd name="connsiteY24" fmla="*/ 6063 h 9468"/>
                <a:gd name="connsiteX25" fmla="*/ 3269 w 10000"/>
                <a:gd name="connsiteY25" fmla="*/ 5742 h 9468"/>
                <a:gd name="connsiteX26" fmla="*/ 2692 w 10000"/>
                <a:gd name="connsiteY26" fmla="*/ 5425 h 9468"/>
                <a:gd name="connsiteX27" fmla="*/ 2308 w 10000"/>
                <a:gd name="connsiteY27" fmla="*/ 5319 h 9468"/>
                <a:gd name="connsiteX28" fmla="*/ 1923 w 10000"/>
                <a:gd name="connsiteY28" fmla="*/ 5107 h 9468"/>
                <a:gd name="connsiteX29" fmla="*/ 1731 w 10000"/>
                <a:gd name="connsiteY29" fmla="*/ 4575 h 9468"/>
                <a:gd name="connsiteX30" fmla="*/ 1346 w 10000"/>
                <a:gd name="connsiteY30" fmla="*/ 4360 h 9468"/>
                <a:gd name="connsiteX31" fmla="*/ 1538 w 10000"/>
                <a:gd name="connsiteY31" fmla="*/ 4042 h 9468"/>
                <a:gd name="connsiteX32" fmla="*/ 1923 w 10000"/>
                <a:gd name="connsiteY32" fmla="*/ 3618 h 9468"/>
                <a:gd name="connsiteX33" fmla="*/ 1923 w 10000"/>
                <a:gd name="connsiteY33" fmla="*/ 3830 h 9468"/>
                <a:gd name="connsiteX34" fmla="*/ 1731 w 10000"/>
                <a:gd name="connsiteY34" fmla="*/ 4149 h 9468"/>
                <a:gd name="connsiteX35" fmla="*/ 2115 w 10000"/>
                <a:gd name="connsiteY35" fmla="*/ 4894 h 9468"/>
                <a:gd name="connsiteX36" fmla="*/ 2692 w 10000"/>
                <a:gd name="connsiteY36" fmla="*/ 5107 h 9468"/>
                <a:gd name="connsiteX37" fmla="*/ 3077 w 10000"/>
                <a:gd name="connsiteY37" fmla="*/ 5212 h 9468"/>
                <a:gd name="connsiteX38" fmla="*/ 3654 w 10000"/>
                <a:gd name="connsiteY38" fmla="*/ 5319 h 9468"/>
                <a:gd name="connsiteX39" fmla="*/ 3846 w 10000"/>
                <a:gd name="connsiteY39" fmla="*/ 5530 h 9468"/>
                <a:gd name="connsiteX40" fmla="*/ 4231 w 10000"/>
                <a:gd name="connsiteY40" fmla="*/ 5530 h 9468"/>
                <a:gd name="connsiteX41" fmla="*/ 4615 w 10000"/>
                <a:gd name="connsiteY41" fmla="*/ 5638 h 9468"/>
                <a:gd name="connsiteX42" fmla="*/ 4808 w 10000"/>
                <a:gd name="connsiteY42" fmla="*/ 5853 h 9468"/>
                <a:gd name="connsiteX43" fmla="*/ 5192 w 10000"/>
                <a:gd name="connsiteY43" fmla="*/ 5742 h 9468"/>
                <a:gd name="connsiteX44" fmla="*/ 5577 w 10000"/>
                <a:gd name="connsiteY44" fmla="*/ 5638 h 9468"/>
                <a:gd name="connsiteX45" fmla="*/ 5962 w 10000"/>
                <a:gd name="connsiteY45" fmla="*/ 5742 h 9468"/>
                <a:gd name="connsiteX46" fmla="*/ 6538 w 10000"/>
                <a:gd name="connsiteY46" fmla="*/ 5742 h 9468"/>
                <a:gd name="connsiteX47" fmla="*/ 6538 w 10000"/>
                <a:gd name="connsiteY47" fmla="*/ 6063 h 9468"/>
                <a:gd name="connsiteX48" fmla="*/ 6346 w 10000"/>
                <a:gd name="connsiteY48" fmla="*/ 6593 h 9468"/>
                <a:gd name="connsiteX49" fmla="*/ 6538 w 10000"/>
                <a:gd name="connsiteY49" fmla="*/ 6807 h 9468"/>
                <a:gd name="connsiteX50" fmla="*/ 7115 w 10000"/>
                <a:gd name="connsiteY50" fmla="*/ 6593 h 9468"/>
                <a:gd name="connsiteX51" fmla="*/ 7308 w 10000"/>
                <a:gd name="connsiteY51" fmla="*/ 6383 h 9468"/>
                <a:gd name="connsiteX52" fmla="*/ 7308 w 10000"/>
                <a:gd name="connsiteY52" fmla="*/ 6171 h 9468"/>
                <a:gd name="connsiteX53" fmla="*/ 7692 w 10000"/>
                <a:gd name="connsiteY53" fmla="*/ 6063 h 9468"/>
                <a:gd name="connsiteX54" fmla="*/ 7692 w 10000"/>
                <a:gd name="connsiteY54" fmla="*/ 5853 h 9468"/>
                <a:gd name="connsiteX55" fmla="*/ 7885 w 10000"/>
                <a:gd name="connsiteY55" fmla="*/ 5638 h 9468"/>
                <a:gd name="connsiteX56" fmla="*/ 8077 w 10000"/>
                <a:gd name="connsiteY56" fmla="*/ 5319 h 9468"/>
                <a:gd name="connsiteX57" fmla="*/ 7692 w 10000"/>
                <a:gd name="connsiteY57" fmla="*/ 5002 h 9468"/>
                <a:gd name="connsiteX58" fmla="*/ 8077 w 10000"/>
                <a:gd name="connsiteY58" fmla="*/ 4894 h 9468"/>
                <a:gd name="connsiteX59" fmla="*/ 8269 w 10000"/>
                <a:gd name="connsiteY59" fmla="*/ 4681 h 9468"/>
                <a:gd name="connsiteX60" fmla="*/ 8462 w 10000"/>
                <a:gd name="connsiteY60" fmla="*/ 4575 h 9468"/>
                <a:gd name="connsiteX61" fmla="*/ 8846 w 10000"/>
                <a:gd name="connsiteY61" fmla="*/ 4575 h 9468"/>
                <a:gd name="connsiteX62" fmla="*/ 8846 w 10000"/>
                <a:gd name="connsiteY62" fmla="*/ 4468 h 9468"/>
                <a:gd name="connsiteX63" fmla="*/ 8654 w 10000"/>
                <a:gd name="connsiteY63" fmla="*/ 4360 h 9468"/>
                <a:gd name="connsiteX64" fmla="*/ 8846 w 10000"/>
                <a:gd name="connsiteY64" fmla="*/ 4042 h 9468"/>
                <a:gd name="connsiteX65" fmla="*/ 8654 w 10000"/>
                <a:gd name="connsiteY65" fmla="*/ 3830 h 9468"/>
                <a:gd name="connsiteX66" fmla="*/ 8654 w 10000"/>
                <a:gd name="connsiteY66" fmla="*/ 3722 h 9468"/>
                <a:gd name="connsiteX67" fmla="*/ 9038 w 10000"/>
                <a:gd name="connsiteY67" fmla="*/ 3722 h 9468"/>
                <a:gd name="connsiteX68" fmla="*/ 9231 w 10000"/>
                <a:gd name="connsiteY68" fmla="*/ 3404 h 9468"/>
                <a:gd name="connsiteX69" fmla="*/ 9808 w 10000"/>
                <a:gd name="connsiteY69" fmla="*/ 2980 h 9468"/>
                <a:gd name="connsiteX70" fmla="*/ 9615 w 10000"/>
                <a:gd name="connsiteY70" fmla="*/ 2554 h 9468"/>
                <a:gd name="connsiteX71" fmla="*/ 9808 w 10000"/>
                <a:gd name="connsiteY71" fmla="*/ 2234 h 9468"/>
                <a:gd name="connsiteX72" fmla="*/ 9808 w 10000"/>
                <a:gd name="connsiteY72" fmla="*/ 1809 h 9468"/>
                <a:gd name="connsiteX73" fmla="*/ 9808 w 10000"/>
                <a:gd name="connsiteY73" fmla="*/ 1490 h 9468"/>
                <a:gd name="connsiteX74" fmla="*/ 9808 w 10000"/>
                <a:gd name="connsiteY74" fmla="*/ 1171 h 9468"/>
                <a:gd name="connsiteX75" fmla="*/ 9808 w 10000"/>
                <a:gd name="connsiteY75" fmla="*/ 851 h 9468"/>
                <a:gd name="connsiteX76" fmla="*/ 10000 w 10000"/>
                <a:gd name="connsiteY76" fmla="*/ 530 h 9468"/>
                <a:gd name="connsiteX77" fmla="*/ 10000 w 10000"/>
                <a:gd name="connsiteY77" fmla="*/ 0 h 9468"/>
                <a:gd name="connsiteX0" fmla="*/ 10000 w 10000"/>
                <a:gd name="connsiteY0" fmla="*/ 0 h 9440"/>
                <a:gd name="connsiteX1" fmla="*/ 2885 w 10000"/>
                <a:gd name="connsiteY1" fmla="*/ 2699 h 9440"/>
                <a:gd name="connsiteX2" fmla="*/ 2500 w 10000"/>
                <a:gd name="connsiteY2" fmla="*/ 2922 h 9440"/>
                <a:gd name="connsiteX3" fmla="*/ 1538 w 10000"/>
                <a:gd name="connsiteY3" fmla="*/ 2811 h 9440"/>
                <a:gd name="connsiteX4" fmla="*/ 577 w 10000"/>
                <a:gd name="connsiteY4" fmla="*/ 3147 h 9440"/>
                <a:gd name="connsiteX5" fmla="*/ 0 w 10000"/>
                <a:gd name="connsiteY5" fmla="*/ 3709 h 9440"/>
                <a:gd name="connsiteX6" fmla="*/ 2885 w 10000"/>
                <a:gd name="connsiteY6" fmla="*/ 9440 h 9440"/>
                <a:gd name="connsiteX7" fmla="*/ 6731 w 10000"/>
                <a:gd name="connsiteY7" fmla="*/ 8992 h 9440"/>
                <a:gd name="connsiteX8" fmla="*/ 6731 w 10000"/>
                <a:gd name="connsiteY8" fmla="*/ 8429 h 9440"/>
                <a:gd name="connsiteX9" fmla="*/ 6538 w 10000"/>
                <a:gd name="connsiteY9" fmla="*/ 8203 h 9440"/>
                <a:gd name="connsiteX10" fmla="*/ 6538 w 10000"/>
                <a:gd name="connsiteY10" fmla="*/ 8203 h 9440"/>
                <a:gd name="connsiteX11" fmla="*/ 6346 w 10000"/>
                <a:gd name="connsiteY11" fmla="*/ 8429 h 9440"/>
                <a:gd name="connsiteX12" fmla="*/ 5962 w 10000"/>
                <a:gd name="connsiteY12" fmla="*/ 8429 h 9440"/>
                <a:gd name="connsiteX13" fmla="*/ 5769 w 10000"/>
                <a:gd name="connsiteY13" fmla="*/ 8318 h 9440"/>
                <a:gd name="connsiteX14" fmla="*/ 5962 w 10000"/>
                <a:gd name="connsiteY14" fmla="*/ 8093 h 9440"/>
                <a:gd name="connsiteX15" fmla="*/ 5962 w 10000"/>
                <a:gd name="connsiteY15" fmla="*/ 7980 h 9440"/>
                <a:gd name="connsiteX16" fmla="*/ 6154 w 10000"/>
                <a:gd name="connsiteY16" fmla="*/ 7755 h 9440"/>
                <a:gd name="connsiteX17" fmla="*/ 6154 w 10000"/>
                <a:gd name="connsiteY17" fmla="*/ 7418 h 9440"/>
                <a:gd name="connsiteX18" fmla="*/ 5577 w 10000"/>
                <a:gd name="connsiteY18" fmla="*/ 7418 h 9440"/>
                <a:gd name="connsiteX19" fmla="*/ 5000 w 10000"/>
                <a:gd name="connsiteY19" fmla="*/ 7304 h 9440"/>
                <a:gd name="connsiteX20" fmla="*/ 4615 w 10000"/>
                <a:gd name="connsiteY20" fmla="*/ 6969 h 9440"/>
                <a:gd name="connsiteX21" fmla="*/ 4231 w 10000"/>
                <a:gd name="connsiteY21" fmla="*/ 6629 h 9440"/>
                <a:gd name="connsiteX22" fmla="*/ 3846 w 10000"/>
                <a:gd name="connsiteY22" fmla="*/ 6403 h 9440"/>
                <a:gd name="connsiteX23" fmla="*/ 3654 w 10000"/>
                <a:gd name="connsiteY23" fmla="*/ 6294 h 9440"/>
                <a:gd name="connsiteX24" fmla="*/ 3462 w 10000"/>
                <a:gd name="connsiteY24" fmla="*/ 5844 h 9440"/>
                <a:gd name="connsiteX25" fmla="*/ 3269 w 10000"/>
                <a:gd name="connsiteY25" fmla="*/ 5505 h 9440"/>
                <a:gd name="connsiteX26" fmla="*/ 2692 w 10000"/>
                <a:gd name="connsiteY26" fmla="*/ 5170 h 9440"/>
                <a:gd name="connsiteX27" fmla="*/ 2308 w 10000"/>
                <a:gd name="connsiteY27" fmla="*/ 5058 h 9440"/>
                <a:gd name="connsiteX28" fmla="*/ 1923 w 10000"/>
                <a:gd name="connsiteY28" fmla="*/ 4834 h 9440"/>
                <a:gd name="connsiteX29" fmla="*/ 1731 w 10000"/>
                <a:gd name="connsiteY29" fmla="*/ 4272 h 9440"/>
                <a:gd name="connsiteX30" fmla="*/ 1346 w 10000"/>
                <a:gd name="connsiteY30" fmla="*/ 4045 h 9440"/>
                <a:gd name="connsiteX31" fmla="*/ 1538 w 10000"/>
                <a:gd name="connsiteY31" fmla="*/ 3709 h 9440"/>
                <a:gd name="connsiteX32" fmla="*/ 1923 w 10000"/>
                <a:gd name="connsiteY32" fmla="*/ 3261 h 9440"/>
                <a:gd name="connsiteX33" fmla="*/ 1923 w 10000"/>
                <a:gd name="connsiteY33" fmla="*/ 3485 h 9440"/>
                <a:gd name="connsiteX34" fmla="*/ 1731 w 10000"/>
                <a:gd name="connsiteY34" fmla="*/ 3822 h 9440"/>
                <a:gd name="connsiteX35" fmla="*/ 2115 w 10000"/>
                <a:gd name="connsiteY35" fmla="*/ 4609 h 9440"/>
                <a:gd name="connsiteX36" fmla="*/ 2692 w 10000"/>
                <a:gd name="connsiteY36" fmla="*/ 4834 h 9440"/>
                <a:gd name="connsiteX37" fmla="*/ 3077 w 10000"/>
                <a:gd name="connsiteY37" fmla="*/ 4945 h 9440"/>
                <a:gd name="connsiteX38" fmla="*/ 3654 w 10000"/>
                <a:gd name="connsiteY38" fmla="*/ 5058 h 9440"/>
                <a:gd name="connsiteX39" fmla="*/ 3846 w 10000"/>
                <a:gd name="connsiteY39" fmla="*/ 5281 h 9440"/>
                <a:gd name="connsiteX40" fmla="*/ 4231 w 10000"/>
                <a:gd name="connsiteY40" fmla="*/ 5281 h 9440"/>
                <a:gd name="connsiteX41" fmla="*/ 4615 w 10000"/>
                <a:gd name="connsiteY41" fmla="*/ 5395 h 9440"/>
                <a:gd name="connsiteX42" fmla="*/ 4808 w 10000"/>
                <a:gd name="connsiteY42" fmla="*/ 5622 h 9440"/>
                <a:gd name="connsiteX43" fmla="*/ 5192 w 10000"/>
                <a:gd name="connsiteY43" fmla="*/ 5505 h 9440"/>
                <a:gd name="connsiteX44" fmla="*/ 5577 w 10000"/>
                <a:gd name="connsiteY44" fmla="*/ 5395 h 9440"/>
                <a:gd name="connsiteX45" fmla="*/ 5962 w 10000"/>
                <a:gd name="connsiteY45" fmla="*/ 5505 h 9440"/>
                <a:gd name="connsiteX46" fmla="*/ 6538 w 10000"/>
                <a:gd name="connsiteY46" fmla="*/ 5505 h 9440"/>
                <a:gd name="connsiteX47" fmla="*/ 6538 w 10000"/>
                <a:gd name="connsiteY47" fmla="*/ 5844 h 9440"/>
                <a:gd name="connsiteX48" fmla="*/ 6346 w 10000"/>
                <a:gd name="connsiteY48" fmla="*/ 6403 h 9440"/>
                <a:gd name="connsiteX49" fmla="*/ 6538 w 10000"/>
                <a:gd name="connsiteY49" fmla="*/ 6629 h 9440"/>
                <a:gd name="connsiteX50" fmla="*/ 7115 w 10000"/>
                <a:gd name="connsiteY50" fmla="*/ 6403 h 9440"/>
                <a:gd name="connsiteX51" fmla="*/ 7308 w 10000"/>
                <a:gd name="connsiteY51" fmla="*/ 6182 h 9440"/>
                <a:gd name="connsiteX52" fmla="*/ 7308 w 10000"/>
                <a:gd name="connsiteY52" fmla="*/ 5958 h 9440"/>
                <a:gd name="connsiteX53" fmla="*/ 7692 w 10000"/>
                <a:gd name="connsiteY53" fmla="*/ 5844 h 9440"/>
                <a:gd name="connsiteX54" fmla="*/ 7692 w 10000"/>
                <a:gd name="connsiteY54" fmla="*/ 5622 h 9440"/>
                <a:gd name="connsiteX55" fmla="*/ 7885 w 10000"/>
                <a:gd name="connsiteY55" fmla="*/ 5395 h 9440"/>
                <a:gd name="connsiteX56" fmla="*/ 8077 w 10000"/>
                <a:gd name="connsiteY56" fmla="*/ 5058 h 9440"/>
                <a:gd name="connsiteX57" fmla="*/ 7692 w 10000"/>
                <a:gd name="connsiteY57" fmla="*/ 4723 h 9440"/>
                <a:gd name="connsiteX58" fmla="*/ 8077 w 10000"/>
                <a:gd name="connsiteY58" fmla="*/ 4609 h 9440"/>
                <a:gd name="connsiteX59" fmla="*/ 8269 w 10000"/>
                <a:gd name="connsiteY59" fmla="*/ 4384 h 9440"/>
                <a:gd name="connsiteX60" fmla="*/ 8462 w 10000"/>
                <a:gd name="connsiteY60" fmla="*/ 4272 h 9440"/>
                <a:gd name="connsiteX61" fmla="*/ 8846 w 10000"/>
                <a:gd name="connsiteY61" fmla="*/ 4272 h 9440"/>
                <a:gd name="connsiteX62" fmla="*/ 8846 w 10000"/>
                <a:gd name="connsiteY62" fmla="*/ 4159 h 9440"/>
                <a:gd name="connsiteX63" fmla="*/ 8654 w 10000"/>
                <a:gd name="connsiteY63" fmla="*/ 4045 h 9440"/>
                <a:gd name="connsiteX64" fmla="*/ 8846 w 10000"/>
                <a:gd name="connsiteY64" fmla="*/ 3709 h 9440"/>
                <a:gd name="connsiteX65" fmla="*/ 8654 w 10000"/>
                <a:gd name="connsiteY65" fmla="*/ 3485 h 9440"/>
                <a:gd name="connsiteX66" fmla="*/ 8654 w 10000"/>
                <a:gd name="connsiteY66" fmla="*/ 3371 h 9440"/>
                <a:gd name="connsiteX67" fmla="*/ 9038 w 10000"/>
                <a:gd name="connsiteY67" fmla="*/ 3371 h 9440"/>
                <a:gd name="connsiteX68" fmla="*/ 9231 w 10000"/>
                <a:gd name="connsiteY68" fmla="*/ 3035 h 9440"/>
                <a:gd name="connsiteX69" fmla="*/ 9808 w 10000"/>
                <a:gd name="connsiteY69" fmla="*/ 2587 h 9440"/>
                <a:gd name="connsiteX70" fmla="*/ 9615 w 10000"/>
                <a:gd name="connsiteY70" fmla="*/ 2138 h 9440"/>
                <a:gd name="connsiteX71" fmla="*/ 9808 w 10000"/>
                <a:gd name="connsiteY71" fmla="*/ 1800 h 9440"/>
                <a:gd name="connsiteX72" fmla="*/ 9808 w 10000"/>
                <a:gd name="connsiteY72" fmla="*/ 1351 h 9440"/>
                <a:gd name="connsiteX73" fmla="*/ 9808 w 10000"/>
                <a:gd name="connsiteY73" fmla="*/ 1014 h 9440"/>
                <a:gd name="connsiteX74" fmla="*/ 9808 w 10000"/>
                <a:gd name="connsiteY74" fmla="*/ 677 h 9440"/>
                <a:gd name="connsiteX75" fmla="*/ 9808 w 10000"/>
                <a:gd name="connsiteY75" fmla="*/ 339 h 9440"/>
                <a:gd name="connsiteX76" fmla="*/ 10000 w 10000"/>
                <a:gd name="connsiteY76" fmla="*/ 0 h 9440"/>
                <a:gd name="connsiteX0" fmla="*/ 9808 w 9887"/>
                <a:gd name="connsiteY0" fmla="*/ 0 h 9641"/>
                <a:gd name="connsiteX1" fmla="*/ 2885 w 9887"/>
                <a:gd name="connsiteY1" fmla="*/ 2500 h 9641"/>
                <a:gd name="connsiteX2" fmla="*/ 2500 w 9887"/>
                <a:gd name="connsiteY2" fmla="*/ 2736 h 9641"/>
                <a:gd name="connsiteX3" fmla="*/ 1538 w 9887"/>
                <a:gd name="connsiteY3" fmla="*/ 2619 h 9641"/>
                <a:gd name="connsiteX4" fmla="*/ 577 w 9887"/>
                <a:gd name="connsiteY4" fmla="*/ 2975 h 9641"/>
                <a:gd name="connsiteX5" fmla="*/ 0 w 9887"/>
                <a:gd name="connsiteY5" fmla="*/ 3570 h 9641"/>
                <a:gd name="connsiteX6" fmla="*/ 2885 w 9887"/>
                <a:gd name="connsiteY6" fmla="*/ 9641 h 9641"/>
                <a:gd name="connsiteX7" fmla="*/ 6731 w 9887"/>
                <a:gd name="connsiteY7" fmla="*/ 9166 h 9641"/>
                <a:gd name="connsiteX8" fmla="*/ 6731 w 9887"/>
                <a:gd name="connsiteY8" fmla="*/ 8570 h 9641"/>
                <a:gd name="connsiteX9" fmla="*/ 6538 w 9887"/>
                <a:gd name="connsiteY9" fmla="*/ 8331 h 9641"/>
                <a:gd name="connsiteX10" fmla="*/ 6538 w 9887"/>
                <a:gd name="connsiteY10" fmla="*/ 8331 h 9641"/>
                <a:gd name="connsiteX11" fmla="*/ 6346 w 9887"/>
                <a:gd name="connsiteY11" fmla="*/ 8570 h 9641"/>
                <a:gd name="connsiteX12" fmla="*/ 5962 w 9887"/>
                <a:gd name="connsiteY12" fmla="*/ 8570 h 9641"/>
                <a:gd name="connsiteX13" fmla="*/ 5769 w 9887"/>
                <a:gd name="connsiteY13" fmla="*/ 8452 h 9641"/>
                <a:gd name="connsiteX14" fmla="*/ 5962 w 9887"/>
                <a:gd name="connsiteY14" fmla="*/ 8214 h 9641"/>
                <a:gd name="connsiteX15" fmla="*/ 5962 w 9887"/>
                <a:gd name="connsiteY15" fmla="*/ 8094 h 9641"/>
                <a:gd name="connsiteX16" fmla="*/ 6154 w 9887"/>
                <a:gd name="connsiteY16" fmla="*/ 7856 h 9641"/>
                <a:gd name="connsiteX17" fmla="*/ 6154 w 9887"/>
                <a:gd name="connsiteY17" fmla="*/ 7499 h 9641"/>
                <a:gd name="connsiteX18" fmla="*/ 5577 w 9887"/>
                <a:gd name="connsiteY18" fmla="*/ 7499 h 9641"/>
                <a:gd name="connsiteX19" fmla="*/ 5000 w 9887"/>
                <a:gd name="connsiteY19" fmla="*/ 7378 h 9641"/>
                <a:gd name="connsiteX20" fmla="*/ 4615 w 9887"/>
                <a:gd name="connsiteY20" fmla="*/ 7023 h 9641"/>
                <a:gd name="connsiteX21" fmla="*/ 4231 w 9887"/>
                <a:gd name="connsiteY21" fmla="*/ 6663 h 9641"/>
                <a:gd name="connsiteX22" fmla="*/ 3846 w 9887"/>
                <a:gd name="connsiteY22" fmla="*/ 6424 h 9641"/>
                <a:gd name="connsiteX23" fmla="*/ 3654 w 9887"/>
                <a:gd name="connsiteY23" fmla="*/ 6308 h 9641"/>
                <a:gd name="connsiteX24" fmla="*/ 3462 w 9887"/>
                <a:gd name="connsiteY24" fmla="*/ 5832 h 9641"/>
                <a:gd name="connsiteX25" fmla="*/ 3269 w 9887"/>
                <a:gd name="connsiteY25" fmla="*/ 5473 h 9641"/>
                <a:gd name="connsiteX26" fmla="*/ 2692 w 9887"/>
                <a:gd name="connsiteY26" fmla="*/ 5118 h 9641"/>
                <a:gd name="connsiteX27" fmla="*/ 2308 w 9887"/>
                <a:gd name="connsiteY27" fmla="*/ 4999 h 9641"/>
                <a:gd name="connsiteX28" fmla="*/ 1923 w 9887"/>
                <a:gd name="connsiteY28" fmla="*/ 4762 h 9641"/>
                <a:gd name="connsiteX29" fmla="*/ 1731 w 9887"/>
                <a:gd name="connsiteY29" fmla="*/ 4166 h 9641"/>
                <a:gd name="connsiteX30" fmla="*/ 1346 w 9887"/>
                <a:gd name="connsiteY30" fmla="*/ 3926 h 9641"/>
                <a:gd name="connsiteX31" fmla="*/ 1538 w 9887"/>
                <a:gd name="connsiteY31" fmla="*/ 3570 h 9641"/>
                <a:gd name="connsiteX32" fmla="*/ 1923 w 9887"/>
                <a:gd name="connsiteY32" fmla="*/ 3095 h 9641"/>
                <a:gd name="connsiteX33" fmla="*/ 1923 w 9887"/>
                <a:gd name="connsiteY33" fmla="*/ 3333 h 9641"/>
                <a:gd name="connsiteX34" fmla="*/ 1731 w 9887"/>
                <a:gd name="connsiteY34" fmla="*/ 3690 h 9641"/>
                <a:gd name="connsiteX35" fmla="*/ 2115 w 9887"/>
                <a:gd name="connsiteY35" fmla="*/ 4523 h 9641"/>
                <a:gd name="connsiteX36" fmla="*/ 2692 w 9887"/>
                <a:gd name="connsiteY36" fmla="*/ 4762 h 9641"/>
                <a:gd name="connsiteX37" fmla="*/ 3077 w 9887"/>
                <a:gd name="connsiteY37" fmla="*/ 4879 h 9641"/>
                <a:gd name="connsiteX38" fmla="*/ 3654 w 9887"/>
                <a:gd name="connsiteY38" fmla="*/ 4999 h 9641"/>
                <a:gd name="connsiteX39" fmla="*/ 3846 w 9887"/>
                <a:gd name="connsiteY39" fmla="*/ 5235 h 9641"/>
                <a:gd name="connsiteX40" fmla="*/ 4231 w 9887"/>
                <a:gd name="connsiteY40" fmla="*/ 5235 h 9641"/>
                <a:gd name="connsiteX41" fmla="*/ 4615 w 9887"/>
                <a:gd name="connsiteY41" fmla="*/ 5356 h 9641"/>
                <a:gd name="connsiteX42" fmla="*/ 4808 w 9887"/>
                <a:gd name="connsiteY42" fmla="*/ 5597 h 9641"/>
                <a:gd name="connsiteX43" fmla="*/ 5192 w 9887"/>
                <a:gd name="connsiteY43" fmla="*/ 5473 h 9641"/>
                <a:gd name="connsiteX44" fmla="*/ 5577 w 9887"/>
                <a:gd name="connsiteY44" fmla="*/ 5356 h 9641"/>
                <a:gd name="connsiteX45" fmla="*/ 5962 w 9887"/>
                <a:gd name="connsiteY45" fmla="*/ 5473 h 9641"/>
                <a:gd name="connsiteX46" fmla="*/ 6538 w 9887"/>
                <a:gd name="connsiteY46" fmla="*/ 5473 h 9641"/>
                <a:gd name="connsiteX47" fmla="*/ 6538 w 9887"/>
                <a:gd name="connsiteY47" fmla="*/ 5832 h 9641"/>
                <a:gd name="connsiteX48" fmla="*/ 6346 w 9887"/>
                <a:gd name="connsiteY48" fmla="*/ 6424 h 9641"/>
                <a:gd name="connsiteX49" fmla="*/ 6538 w 9887"/>
                <a:gd name="connsiteY49" fmla="*/ 6663 h 9641"/>
                <a:gd name="connsiteX50" fmla="*/ 7115 w 9887"/>
                <a:gd name="connsiteY50" fmla="*/ 6424 h 9641"/>
                <a:gd name="connsiteX51" fmla="*/ 7308 w 9887"/>
                <a:gd name="connsiteY51" fmla="*/ 6190 h 9641"/>
                <a:gd name="connsiteX52" fmla="*/ 7308 w 9887"/>
                <a:gd name="connsiteY52" fmla="*/ 5952 h 9641"/>
                <a:gd name="connsiteX53" fmla="*/ 7692 w 9887"/>
                <a:gd name="connsiteY53" fmla="*/ 5832 h 9641"/>
                <a:gd name="connsiteX54" fmla="*/ 7692 w 9887"/>
                <a:gd name="connsiteY54" fmla="*/ 5597 h 9641"/>
                <a:gd name="connsiteX55" fmla="*/ 7885 w 9887"/>
                <a:gd name="connsiteY55" fmla="*/ 5356 h 9641"/>
                <a:gd name="connsiteX56" fmla="*/ 8077 w 9887"/>
                <a:gd name="connsiteY56" fmla="*/ 4999 h 9641"/>
                <a:gd name="connsiteX57" fmla="*/ 7692 w 9887"/>
                <a:gd name="connsiteY57" fmla="*/ 4644 h 9641"/>
                <a:gd name="connsiteX58" fmla="*/ 8077 w 9887"/>
                <a:gd name="connsiteY58" fmla="*/ 4523 h 9641"/>
                <a:gd name="connsiteX59" fmla="*/ 8269 w 9887"/>
                <a:gd name="connsiteY59" fmla="*/ 4285 h 9641"/>
                <a:gd name="connsiteX60" fmla="*/ 8462 w 9887"/>
                <a:gd name="connsiteY60" fmla="*/ 4166 h 9641"/>
                <a:gd name="connsiteX61" fmla="*/ 8846 w 9887"/>
                <a:gd name="connsiteY61" fmla="*/ 4166 h 9641"/>
                <a:gd name="connsiteX62" fmla="*/ 8846 w 9887"/>
                <a:gd name="connsiteY62" fmla="*/ 4047 h 9641"/>
                <a:gd name="connsiteX63" fmla="*/ 8654 w 9887"/>
                <a:gd name="connsiteY63" fmla="*/ 3926 h 9641"/>
                <a:gd name="connsiteX64" fmla="*/ 8846 w 9887"/>
                <a:gd name="connsiteY64" fmla="*/ 3570 h 9641"/>
                <a:gd name="connsiteX65" fmla="*/ 8654 w 9887"/>
                <a:gd name="connsiteY65" fmla="*/ 3333 h 9641"/>
                <a:gd name="connsiteX66" fmla="*/ 8654 w 9887"/>
                <a:gd name="connsiteY66" fmla="*/ 3212 h 9641"/>
                <a:gd name="connsiteX67" fmla="*/ 9038 w 9887"/>
                <a:gd name="connsiteY67" fmla="*/ 3212 h 9641"/>
                <a:gd name="connsiteX68" fmla="*/ 9231 w 9887"/>
                <a:gd name="connsiteY68" fmla="*/ 2856 h 9641"/>
                <a:gd name="connsiteX69" fmla="*/ 9808 w 9887"/>
                <a:gd name="connsiteY69" fmla="*/ 2381 h 9641"/>
                <a:gd name="connsiteX70" fmla="*/ 9615 w 9887"/>
                <a:gd name="connsiteY70" fmla="*/ 1906 h 9641"/>
                <a:gd name="connsiteX71" fmla="*/ 9808 w 9887"/>
                <a:gd name="connsiteY71" fmla="*/ 1548 h 9641"/>
                <a:gd name="connsiteX72" fmla="*/ 9808 w 9887"/>
                <a:gd name="connsiteY72" fmla="*/ 1072 h 9641"/>
                <a:gd name="connsiteX73" fmla="*/ 9808 w 9887"/>
                <a:gd name="connsiteY73" fmla="*/ 715 h 9641"/>
                <a:gd name="connsiteX74" fmla="*/ 9808 w 9887"/>
                <a:gd name="connsiteY74" fmla="*/ 358 h 9641"/>
                <a:gd name="connsiteX75" fmla="*/ 9808 w 9887"/>
                <a:gd name="connsiteY75" fmla="*/ 0 h 9641"/>
                <a:gd name="connsiteX0" fmla="*/ 9920 w 10000"/>
                <a:gd name="connsiteY0" fmla="*/ 0 h 9629"/>
                <a:gd name="connsiteX1" fmla="*/ 2918 w 10000"/>
                <a:gd name="connsiteY1" fmla="*/ 2222 h 9629"/>
                <a:gd name="connsiteX2" fmla="*/ 2529 w 10000"/>
                <a:gd name="connsiteY2" fmla="*/ 2467 h 9629"/>
                <a:gd name="connsiteX3" fmla="*/ 1556 w 10000"/>
                <a:gd name="connsiteY3" fmla="*/ 2346 h 9629"/>
                <a:gd name="connsiteX4" fmla="*/ 584 w 10000"/>
                <a:gd name="connsiteY4" fmla="*/ 2715 h 9629"/>
                <a:gd name="connsiteX5" fmla="*/ 0 w 10000"/>
                <a:gd name="connsiteY5" fmla="*/ 3332 h 9629"/>
                <a:gd name="connsiteX6" fmla="*/ 2918 w 10000"/>
                <a:gd name="connsiteY6" fmla="*/ 9629 h 9629"/>
                <a:gd name="connsiteX7" fmla="*/ 6808 w 10000"/>
                <a:gd name="connsiteY7" fmla="*/ 9136 h 9629"/>
                <a:gd name="connsiteX8" fmla="*/ 6808 w 10000"/>
                <a:gd name="connsiteY8" fmla="*/ 8518 h 9629"/>
                <a:gd name="connsiteX9" fmla="*/ 6613 w 10000"/>
                <a:gd name="connsiteY9" fmla="*/ 8270 h 9629"/>
                <a:gd name="connsiteX10" fmla="*/ 6613 w 10000"/>
                <a:gd name="connsiteY10" fmla="*/ 8270 h 9629"/>
                <a:gd name="connsiteX11" fmla="*/ 6419 w 10000"/>
                <a:gd name="connsiteY11" fmla="*/ 8518 h 9629"/>
                <a:gd name="connsiteX12" fmla="*/ 6030 w 10000"/>
                <a:gd name="connsiteY12" fmla="*/ 8518 h 9629"/>
                <a:gd name="connsiteX13" fmla="*/ 5835 w 10000"/>
                <a:gd name="connsiteY13" fmla="*/ 8396 h 9629"/>
                <a:gd name="connsiteX14" fmla="*/ 6030 w 10000"/>
                <a:gd name="connsiteY14" fmla="*/ 8149 h 9629"/>
                <a:gd name="connsiteX15" fmla="*/ 6030 w 10000"/>
                <a:gd name="connsiteY15" fmla="*/ 8024 h 9629"/>
                <a:gd name="connsiteX16" fmla="*/ 6224 w 10000"/>
                <a:gd name="connsiteY16" fmla="*/ 7778 h 9629"/>
                <a:gd name="connsiteX17" fmla="*/ 6224 w 10000"/>
                <a:gd name="connsiteY17" fmla="*/ 7407 h 9629"/>
                <a:gd name="connsiteX18" fmla="*/ 5641 w 10000"/>
                <a:gd name="connsiteY18" fmla="*/ 7407 h 9629"/>
                <a:gd name="connsiteX19" fmla="*/ 5057 w 10000"/>
                <a:gd name="connsiteY19" fmla="*/ 7282 h 9629"/>
                <a:gd name="connsiteX20" fmla="*/ 4668 w 10000"/>
                <a:gd name="connsiteY20" fmla="*/ 6914 h 9629"/>
                <a:gd name="connsiteX21" fmla="*/ 4279 w 10000"/>
                <a:gd name="connsiteY21" fmla="*/ 6540 h 9629"/>
                <a:gd name="connsiteX22" fmla="*/ 3890 w 10000"/>
                <a:gd name="connsiteY22" fmla="*/ 6292 h 9629"/>
                <a:gd name="connsiteX23" fmla="*/ 3696 w 10000"/>
                <a:gd name="connsiteY23" fmla="*/ 6172 h 9629"/>
                <a:gd name="connsiteX24" fmla="*/ 3502 w 10000"/>
                <a:gd name="connsiteY24" fmla="*/ 5678 h 9629"/>
                <a:gd name="connsiteX25" fmla="*/ 3306 w 10000"/>
                <a:gd name="connsiteY25" fmla="*/ 5306 h 9629"/>
                <a:gd name="connsiteX26" fmla="*/ 2723 w 10000"/>
                <a:gd name="connsiteY26" fmla="*/ 4938 h 9629"/>
                <a:gd name="connsiteX27" fmla="*/ 2334 w 10000"/>
                <a:gd name="connsiteY27" fmla="*/ 4814 h 9629"/>
                <a:gd name="connsiteX28" fmla="*/ 1945 w 10000"/>
                <a:gd name="connsiteY28" fmla="*/ 4568 h 9629"/>
                <a:gd name="connsiteX29" fmla="*/ 1751 w 10000"/>
                <a:gd name="connsiteY29" fmla="*/ 3950 h 9629"/>
                <a:gd name="connsiteX30" fmla="*/ 1361 w 10000"/>
                <a:gd name="connsiteY30" fmla="*/ 3701 h 9629"/>
                <a:gd name="connsiteX31" fmla="*/ 1556 w 10000"/>
                <a:gd name="connsiteY31" fmla="*/ 3332 h 9629"/>
                <a:gd name="connsiteX32" fmla="*/ 1945 w 10000"/>
                <a:gd name="connsiteY32" fmla="*/ 2839 h 9629"/>
                <a:gd name="connsiteX33" fmla="*/ 1945 w 10000"/>
                <a:gd name="connsiteY33" fmla="*/ 3086 h 9629"/>
                <a:gd name="connsiteX34" fmla="*/ 1751 w 10000"/>
                <a:gd name="connsiteY34" fmla="*/ 3456 h 9629"/>
                <a:gd name="connsiteX35" fmla="*/ 2139 w 10000"/>
                <a:gd name="connsiteY35" fmla="*/ 4320 h 9629"/>
                <a:gd name="connsiteX36" fmla="*/ 2723 w 10000"/>
                <a:gd name="connsiteY36" fmla="*/ 4568 h 9629"/>
                <a:gd name="connsiteX37" fmla="*/ 3112 w 10000"/>
                <a:gd name="connsiteY37" fmla="*/ 4690 h 9629"/>
                <a:gd name="connsiteX38" fmla="*/ 3696 w 10000"/>
                <a:gd name="connsiteY38" fmla="*/ 4814 h 9629"/>
                <a:gd name="connsiteX39" fmla="*/ 3890 w 10000"/>
                <a:gd name="connsiteY39" fmla="*/ 5059 h 9629"/>
                <a:gd name="connsiteX40" fmla="*/ 4279 w 10000"/>
                <a:gd name="connsiteY40" fmla="*/ 5059 h 9629"/>
                <a:gd name="connsiteX41" fmla="*/ 4668 w 10000"/>
                <a:gd name="connsiteY41" fmla="*/ 5184 h 9629"/>
                <a:gd name="connsiteX42" fmla="*/ 4863 w 10000"/>
                <a:gd name="connsiteY42" fmla="*/ 5434 h 9629"/>
                <a:gd name="connsiteX43" fmla="*/ 5251 w 10000"/>
                <a:gd name="connsiteY43" fmla="*/ 5306 h 9629"/>
                <a:gd name="connsiteX44" fmla="*/ 5641 w 10000"/>
                <a:gd name="connsiteY44" fmla="*/ 5184 h 9629"/>
                <a:gd name="connsiteX45" fmla="*/ 6030 w 10000"/>
                <a:gd name="connsiteY45" fmla="*/ 5306 h 9629"/>
                <a:gd name="connsiteX46" fmla="*/ 6613 w 10000"/>
                <a:gd name="connsiteY46" fmla="*/ 5306 h 9629"/>
                <a:gd name="connsiteX47" fmla="*/ 6613 w 10000"/>
                <a:gd name="connsiteY47" fmla="*/ 5678 h 9629"/>
                <a:gd name="connsiteX48" fmla="*/ 6419 w 10000"/>
                <a:gd name="connsiteY48" fmla="*/ 6292 h 9629"/>
                <a:gd name="connsiteX49" fmla="*/ 6613 w 10000"/>
                <a:gd name="connsiteY49" fmla="*/ 6540 h 9629"/>
                <a:gd name="connsiteX50" fmla="*/ 7196 w 10000"/>
                <a:gd name="connsiteY50" fmla="*/ 6292 h 9629"/>
                <a:gd name="connsiteX51" fmla="*/ 7392 w 10000"/>
                <a:gd name="connsiteY51" fmla="*/ 6049 h 9629"/>
                <a:gd name="connsiteX52" fmla="*/ 7392 w 10000"/>
                <a:gd name="connsiteY52" fmla="*/ 5803 h 9629"/>
                <a:gd name="connsiteX53" fmla="*/ 7780 w 10000"/>
                <a:gd name="connsiteY53" fmla="*/ 5678 h 9629"/>
                <a:gd name="connsiteX54" fmla="*/ 7780 w 10000"/>
                <a:gd name="connsiteY54" fmla="*/ 5434 h 9629"/>
                <a:gd name="connsiteX55" fmla="*/ 7975 w 10000"/>
                <a:gd name="connsiteY55" fmla="*/ 5184 h 9629"/>
                <a:gd name="connsiteX56" fmla="*/ 8169 w 10000"/>
                <a:gd name="connsiteY56" fmla="*/ 4814 h 9629"/>
                <a:gd name="connsiteX57" fmla="*/ 7780 w 10000"/>
                <a:gd name="connsiteY57" fmla="*/ 4446 h 9629"/>
                <a:gd name="connsiteX58" fmla="*/ 8169 w 10000"/>
                <a:gd name="connsiteY58" fmla="*/ 4320 h 9629"/>
                <a:gd name="connsiteX59" fmla="*/ 8364 w 10000"/>
                <a:gd name="connsiteY59" fmla="*/ 4074 h 9629"/>
                <a:gd name="connsiteX60" fmla="*/ 8559 w 10000"/>
                <a:gd name="connsiteY60" fmla="*/ 3950 h 9629"/>
                <a:gd name="connsiteX61" fmla="*/ 8947 w 10000"/>
                <a:gd name="connsiteY61" fmla="*/ 3950 h 9629"/>
                <a:gd name="connsiteX62" fmla="*/ 8947 w 10000"/>
                <a:gd name="connsiteY62" fmla="*/ 3827 h 9629"/>
                <a:gd name="connsiteX63" fmla="*/ 8753 w 10000"/>
                <a:gd name="connsiteY63" fmla="*/ 3701 h 9629"/>
                <a:gd name="connsiteX64" fmla="*/ 8947 w 10000"/>
                <a:gd name="connsiteY64" fmla="*/ 3332 h 9629"/>
                <a:gd name="connsiteX65" fmla="*/ 8753 w 10000"/>
                <a:gd name="connsiteY65" fmla="*/ 3086 h 9629"/>
                <a:gd name="connsiteX66" fmla="*/ 8753 w 10000"/>
                <a:gd name="connsiteY66" fmla="*/ 2961 h 9629"/>
                <a:gd name="connsiteX67" fmla="*/ 9141 w 10000"/>
                <a:gd name="connsiteY67" fmla="*/ 2961 h 9629"/>
                <a:gd name="connsiteX68" fmla="*/ 9337 w 10000"/>
                <a:gd name="connsiteY68" fmla="*/ 2591 h 9629"/>
                <a:gd name="connsiteX69" fmla="*/ 9920 w 10000"/>
                <a:gd name="connsiteY69" fmla="*/ 2099 h 9629"/>
                <a:gd name="connsiteX70" fmla="*/ 9725 w 10000"/>
                <a:gd name="connsiteY70" fmla="*/ 1606 h 9629"/>
                <a:gd name="connsiteX71" fmla="*/ 9920 w 10000"/>
                <a:gd name="connsiteY71" fmla="*/ 1235 h 9629"/>
                <a:gd name="connsiteX72" fmla="*/ 9920 w 10000"/>
                <a:gd name="connsiteY72" fmla="*/ 741 h 9629"/>
                <a:gd name="connsiteX73" fmla="*/ 9920 w 10000"/>
                <a:gd name="connsiteY73" fmla="*/ 371 h 9629"/>
                <a:gd name="connsiteX74" fmla="*/ 9920 w 10000"/>
                <a:gd name="connsiteY74" fmla="*/ 0 h 9629"/>
                <a:gd name="connsiteX0" fmla="*/ 9920 w 10000"/>
                <a:gd name="connsiteY0" fmla="*/ 0 h 9615"/>
                <a:gd name="connsiteX1" fmla="*/ 2918 w 10000"/>
                <a:gd name="connsiteY1" fmla="*/ 1923 h 9615"/>
                <a:gd name="connsiteX2" fmla="*/ 2529 w 10000"/>
                <a:gd name="connsiteY2" fmla="*/ 2177 h 9615"/>
                <a:gd name="connsiteX3" fmla="*/ 1556 w 10000"/>
                <a:gd name="connsiteY3" fmla="*/ 2051 h 9615"/>
                <a:gd name="connsiteX4" fmla="*/ 584 w 10000"/>
                <a:gd name="connsiteY4" fmla="*/ 2435 h 9615"/>
                <a:gd name="connsiteX5" fmla="*/ 0 w 10000"/>
                <a:gd name="connsiteY5" fmla="*/ 3075 h 9615"/>
                <a:gd name="connsiteX6" fmla="*/ 2918 w 10000"/>
                <a:gd name="connsiteY6" fmla="*/ 9615 h 9615"/>
                <a:gd name="connsiteX7" fmla="*/ 6808 w 10000"/>
                <a:gd name="connsiteY7" fmla="*/ 9103 h 9615"/>
                <a:gd name="connsiteX8" fmla="*/ 6808 w 10000"/>
                <a:gd name="connsiteY8" fmla="*/ 8461 h 9615"/>
                <a:gd name="connsiteX9" fmla="*/ 6613 w 10000"/>
                <a:gd name="connsiteY9" fmla="*/ 8204 h 9615"/>
                <a:gd name="connsiteX10" fmla="*/ 6613 w 10000"/>
                <a:gd name="connsiteY10" fmla="*/ 8204 h 9615"/>
                <a:gd name="connsiteX11" fmla="*/ 6419 w 10000"/>
                <a:gd name="connsiteY11" fmla="*/ 8461 h 9615"/>
                <a:gd name="connsiteX12" fmla="*/ 6030 w 10000"/>
                <a:gd name="connsiteY12" fmla="*/ 8461 h 9615"/>
                <a:gd name="connsiteX13" fmla="*/ 5835 w 10000"/>
                <a:gd name="connsiteY13" fmla="*/ 8334 h 9615"/>
                <a:gd name="connsiteX14" fmla="*/ 6030 w 10000"/>
                <a:gd name="connsiteY14" fmla="*/ 8078 h 9615"/>
                <a:gd name="connsiteX15" fmla="*/ 6030 w 10000"/>
                <a:gd name="connsiteY15" fmla="*/ 7948 h 9615"/>
                <a:gd name="connsiteX16" fmla="*/ 6224 w 10000"/>
                <a:gd name="connsiteY16" fmla="*/ 7693 h 9615"/>
                <a:gd name="connsiteX17" fmla="*/ 6224 w 10000"/>
                <a:gd name="connsiteY17" fmla="*/ 7307 h 9615"/>
                <a:gd name="connsiteX18" fmla="*/ 5641 w 10000"/>
                <a:gd name="connsiteY18" fmla="*/ 7307 h 9615"/>
                <a:gd name="connsiteX19" fmla="*/ 5057 w 10000"/>
                <a:gd name="connsiteY19" fmla="*/ 7178 h 9615"/>
                <a:gd name="connsiteX20" fmla="*/ 4668 w 10000"/>
                <a:gd name="connsiteY20" fmla="*/ 6795 h 9615"/>
                <a:gd name="connsiteX21" fmla="*/ 4279 w 10000"/>
                <a:gd name="connsiteY21" fmla="*/ 6407 h 9615"/>
                <a:gd name="connsiteX22" fmla="*/ 3890 w 10000"/>
                <a:gd name="connsiteY22" fmla="*/ 6149 h 9615"/>
                <a:gd name="connsiteX23" fmla="*/ 3696 w 10000"/>
                <a:gd name="connsiteY23" fmla="*/ 6025 h 9615"/>
                <a:gd name="connsiteX24" fmla="*/ 3502 w 10000"/>
                <a:gd name="connsiteY24" fmla="*/ 5512 h 9615"/>
                <a:gd name="connsiteX25" fmla="*/ 3306 w 10000"/>
                <a:gd name="connsiteY25" fmla="*/ 5125 h 9615"/>
                <a:gd name="connsiteX26" fmla="*/ 2723 w 10000"/>
                <a:gd name="connsiteY26" fmla="*/ 4743 h 9615"/>
                <a:gd name="connsiteX27" fmla="*/ 2334 w 10000"/>
                <a:gd name="connsiteY27" fmla="*/ 4614 h 9615"/>
                <a:gd name="connsiteX28" fmla="*/ 1945 w 10000"/>
                <a:gd name="connsiteY28" fmla="*/ 4359 h 9615"/>
                <a:gd name="connsiteX29" fmla="*/ 1751 w 10000"/>
                <a:gd name="connsiteY29" fmla="*/ 3717 h 9615"/>
                <a:gd name="connsiteX30" fmla="*/ 1361 w 10000"/>
                <a:gd name="connsiteY30" fmla="*/ 3459 h 9615"/>
                <a:gd name="connsiteX31" fmla="*/ 1556 w 10000"/>
                <a:gd name="connsiteY31" fmla="*/ 3075 h 9615"/>
                <a:gd name="connsiteX32" fmla="*/ 1945 w 10000"/>
                <a:gd name="connsiteY32" fmla="*/ 2563 h 9615"/>
                <a:gd name="connsiteX33" fmla="*/ 1945 w 10000"/>
                <a:gd name="connsiteY33" fmla="*/ 2820 h 9615"/>
                <a:gd name="connsiteX34" fmla="*/ 1751 w 10000"/>
                <a:gd name="connsiteY34" fmla="*/ 3204 h 9615"/>
                <a:gd name="connsiteX35" fmla="*/ 2139 w 10000"/>
                <a:gd name="connsiteY35" fmla="*/ 4101 h 9615"/>
                <a:gd name="connsiteX36" fmla="*/ 2723 w 10000"/>
                <a:gd name="connsiteY36" fmla="*/ 4359 h 9615"/>
                <a:gd name="connsiteX37" fmla="*/ 3112 w 10000"/>
                <a:gd name="connsiteY37" fmla="*/ 4486 h 9615"/>
                <a:gd name="connsiteX38" fmla="*/ 3696 w 10000"/>
                <a:gd name="connsiteY38" fmla="*/ 4614 h 9615"/>
                <a:gd name="connsiteX39" fmla="*/ 3890 w 10000"/>
                <a:gd name="connsiteY39" fmla="*/ 4869 h 9615"/>
                <a:gd name="connsiteX40" fmla="*/ 4279 w 10000"/>
                <a:gd name="connsiteY40" fmla="*/ 4869 h 9615"/>
                <a:gd name="connsiteX41" fmla="*/ 4668 w 10000"/>
                <a:gd name="connsiteY41" fmla="*/ 4999 h 9615"/>
                <a:gd name="connsiteX42" fmla="*/ 4863 w 10000"/>
                <a:gd name="connsiteY42" fmla="*/ 5258 h 9615"/>
                <a:gd name="connsiteX43" fmla="*/ 5251 w 10000"/>
                <a:gd name="connsiteY43" fmla="*/ 5125 h 9615"/>
                <a:gd name="connsiteX44" fmla="*/ 5641 w 10000"/>
                <a:gd name="connsiteY44" fmla="*/ 4999 h 9615"/>
                <a:gd name="connsiteX45" fmla="*/ 6030 w 10000"/>
                <a:gd name="connsiteY45" fmla="*/ 5125 h 9615"/>
                <a:gd name="connsiteX46" fmla="*/ 6613 w 10000"/>
                <a:gd name="connsiteY46" fmla="*/ 5125 h 9615"/>
                <a:gd name="connsiteX47" fmla="*/ 6613 w 10000"/>
                <a:gd name="connsiteY47" fmla="*/ 5512 h 9615"/>
                <a:gd name="connsiteX48" fmla="*/ 6419 w 10000"/>
                <a:gd name="connsiteY48" fmla="*/ 6149 h 9615"/>
                <a:gd name="connsiteX49" fmla="*/ 6613 w 10000"/>
                <a:gd name="connsiteY49" fmla="*/ 6407 h 9615"/>
                <a:gd name="connsiteX50" fmla="*/ 7196 w 10000"/>
                <a:gd name="connsiteY50" fmla="*/ 6149 h 9615"/>
                <a:gd name="connsiteX51" fmla="*/ 7392 w 10000"/>
                <a:gd name="connsiteY51" fmla="*/ 5897 h 9615"/>
                <a:gd name="connsiteX52" fmla="*/ 7392 w 10000"/>
                <a:gd name="connsiteY52" fmla="*/ 5642 h 9615"/>
                <a:gd name="connsiteX53" fmla="*/ 7780 w 10000"/>
                <a:gd name="connsiteY53" fmla="*/ 5512 h 9615"/>
                <a:gd name="connsiteX54" fmla="*/ 7780 w 10000"/>
                <a:gd name="connsiteY54" fmla="*/ 5258 h 9615"/>
                <a:gd name="connsiteX55" fmla="*/ 7975 w 10000"/>
                <a:gd name="connsiteY55" fmla="*/ 4999 h 9615"/>
                <a:gd name="connsiteX56" fmla="*/ 8169 w 10000"/>
                <a:gd name="connsiteY56" fmla="*/ 4614 h 9615"/>
                <a:gd name="connsiteX57" fmla="*/ 7780 w 10000"/>
                <a:gd name="connsiteY57" fmla="*/ 4232 h 9615"/>
                <a:gd name="connsiteX58" fmla="*/ 8169 w 10000"/>
                <a:gd name="connsiteY58" fmla="*/ 4101 h 9615"/>
                <a:gd name="connsiteX59" fmla="*/ 8364 w 10000"/>
                <a:gd name="connsiteY59" fmla="*/ 3846 h 9615"/>
                <a:gd name="connsiteX60" fmla="*/ 8559 w 10000"/>
                <a:gd name="connsiteY60" fmla="*/ 3717 h 9615"/>
                <a:gd name="connsiteX61" fmla="*/ 8947 w 10000"/>
                <a:gd name="connsiteY61" fmla="*/ 3717 h 9615"/>
                <a:gd name="connsiteX62" fmla="*/ 8947 w 10000"/>
                <a:gd name="connsiteY62" fmla="*/ 3589 h 9615"/>
                <a:gd name="connsiteX63" fmla="*/ 8753 w 10000"/>
                <a:gd name="connsiteY63" fmla="*/ 3459 h 9615"/>
                <a:gd name="connsiteX64" fmla="*/ 8947 w 10000"/>
                <a:gd name="connsiteY64" fmla="*/ 3075 h 9615"/>
                <a:gd name="connsiteX65" fmla="*/ 8753 w 10000"/>
                <a:gd name="connsiteY65" fmla="*/ 2820 h 9615"/>
                <a:gd name="connsiteX66" fmla="*/ 8753 w 10000"/>
                <a:gd name="connsiteY66" fmla="*/ 2690 h 9615"/>
                <a:gd name="connsiteX67" fmla="*/ 9141 w 10000"/>
                <a:gd name="connsiteY67" fmla="*/ 2690 h 9615"/>
                <a:gd name="connsiteX68" fmla="*/ 9337 w 10000"/>
                <a:gd name="connsiteY68" fmla="*/ 2306 h 9615"/>
                <a:gd name="connsiteX69" fmla="*/ 9920 w 10000"/>
                <a:gd name="connsiteY69" fmla="*/ 1795 h 9615"/>
                <a:gd name="connsiteX70" fmla="*/ 9725 w 10000"/>
                <a:gd name="connsiteY70" fmla="*/ 1283 h 9615"/>
                <a:gd name="connsiteX71" fmla="*/ 9920 w 10000"/>
                <a:gd name="connsiteY71" fmla="*/ 898 h 9615"/>
                <a:gd name="connsiteX72" fmla="*/ 9920 w 10000"/>
                <a:gd name="connsiteY72" fmla="*/ 385 h 9615"/>
                <a:gd name="connsiteX73" fmla="*/ 9920 w 10000"/>
                <a:gd name="connsiteY73" fmla="*/ 0 h 9615"/>
                <a:gd name="connsiteX0" fmla="*/ 9920 w 10000"/>
                <a:gd name="connsiteY0" fmla="*/ 0 h 9600"/>
                <a:gd name="connsiteX1" fmla="*/ 2918 w 10000"/>
                <a:gd name="connsiteY1" fmla="*/ 1600 h 9600"/>
                <a:gd name="connsiteX2" fmla="*/ 2529 w 10000"/>
                <a:gd name="connsiteY2" fmla="*/ 1864 h 9600"/>
                <a:gd name="connsiteX3" fmla="*/ 1556 w 10000"/>
                <a:gd name="connsiteY3" fmla="*/ 1733 h 9600"/>
                <a:gd name="connsiteX4" fmla="*/ 584 w 10000"/>
                <a:gd name="connsiteY4" fmla="*/ 2133 h 9600"/>
                <a:gd name="connsiteX5" fmla="*/ 0 w 10000"/>
                <a:gd name="connsiteY5" fmla="*/ 2798 h 9600"/>
                <a:gd name="connsiteX6" fmla="*/ 2918 w 10000"/>
                <a:gd name="connsiteY6" fmla="*/ 9600 h 9600"/>
                <a:gd name="connsiteX7" fmla="*/ 6808 w 10000"/>
                <a:gd name="connsiteY7" fmla="*/ 9067 h 9600"/>
                <a:gd name="connsiteX8" fmla="*/ 6808 w 10000"/>
                <a:gd name="connsiteY8" fmla="*/ 8400 h 9600"/>
                <a:gd name="connsiteX9" fmla="*/ 6613 w 10000"/>
                <a:gd name="connsiteY9" fmla="*/ 8133 h 9600"/>
                <a:gd name="connsiteX10" fmla="*/ 6613 w 10000"/>
                <a:gd name="connsiteY10" fmla="*/ 8133 h 9600"/>
                <a:gd name="connsiteX11" fmla="*/ 6419 w 10000"/>
                <a:gd name="connsiteY11" fmla="*/ 8400 h 9600"/>
                <a:gd name="connsiteX12" fmla="*/ 6030 w 10000"/>
                <a:gd name="connsiteY12" fmla="*/ 8400 h 9600"/>
                <a:gd name="connsiteX13" fmla="*/ 5835 w 10000"/>
                <a:gd name="connsiteY13" fmla="*/ 8268 h 9600"/>
                <a:gd name="connsiteX14" fmla="*/ 6030 w 10000"/>
                <a:gd name="connsiteY14" fmla="*/ 8001 h 9600"/>
                <a:gd name="connsiteX15" fmla="*/ 6030 w 10000"/>
                <a:gd name="connsiteY15" fmla="*/ 7866 h 9600"/>
                <a:gd name="connsiteX16" fmla="*/ 6224 w 10000"/>
                <a:gd name="connsiteY16" fmla="*/ 7601 h 9600"/>
                <a:gd name="connsiteX17" fmla="*/ 6224 w 10000"/>
                <a:gd name="connsiteY17" fmla="*/ 7200 h 9600"/>
                <a:gd name="connsiteX18" fmla="*/ 5641 w 10000"/>
                <a:gd name="connsiteY18" fmla="*/ 7200 h 9600"/>
                <a:gd name="connsiteX19" fmla="*/ 5057 w 10000"/>
                <a:gd name="connsiteY19" fmla="*/ 7065 h 9600"/>
                <a:gd name="connsiteX20" fmla="*/ 4668 w 10000"/>
                <a:gd name="connsiteY20" fmla="*/ 6667 h 9600"/>
                <a:gd name="connsiteX21" fmla="*/ 4279 w 10000"/>
                <a:gd name="connsiteY21" fmla="*/ 6264 h 9600"/>
                <a:gd name="connsiteX22" fmla="*/ 3890 w 10000"/>
                <a:gd name="connsiteY22" fmla="*/ 5995 h 9600"/>
                <a:gd name="connsiteX23" fmla="*/ 3696 w 10000"/>
                <a:gd name="connsiteY23" fmla="*/ 5866 h 9600"/>
                <a:gd name="connsiteX24" fmla="*/ 3502 w 10000"/>
                <a:gd name="connsiteY24" fmla="*/ 5333 h 9600"/>
                <a:gd name="connsiteX25" fmla="*/ 3306 w 10000"/>
                <a:gd name="connsiteY25" fmla="*/ 4930 h 9600"/>
                <a:gd name="connsiteX26" fmla="*/ 2723 w 10000"/>
                <a:gd name="connsiteY26" fmla="*/ 4533 h 9600"/>
                <a:gd name="connsiteX27" fmla="*/ 2334 w 10000"/>
                <a:gd name="connsiteY27" fmla="*/ 4399 h 9600"/>
                <a:gd name="connsiteX28" fmla="*/ 1945 w 10000"/>
                <a:gd name="connsiteY28" fmla="*/ 4134 h 9600"/>
                <a:gd name="connsiteX29" fmla="*/ 1751 w 10000"/>
                <a:gd name="connsiteY29" fmla="*/ 3466 h 9600"/>
                <a:gd name="connsiteX30" fmla="*/ 1361 w 10000"/>
                <a:gd name="connsiteY30" fmla="*/ 3198 h 9600"/>
                <a:gd name="connsiteX31" fmla="*/ 1556 w 10000"/>
                <a:gd name="connsiteY31" fmla="*/ 2798 h 9600"/>
                <a:gd name="connsiteX32" fmla="*/ 1945 w 10000"/>
                <a:gd name="connsiteY32" fmla="*/ 2266 h 9600"/>
                <a:gd name="connsiteX33" fmla="*/ 1945 w 10000"/>
                <a:gd name="connsiteY33" fmla="*/ 2533 h 9600"/>
                <a:gd name="connsiteX34" fmla="*/ 1751 w 10000"/>
                <a:gd name="connsiteY34" fmla="*/ 2932 h 9600"/>
                <a:gd name="connsiteX35" fmla="*/ 2139 w 10000"/>
                <a:gd name="connsiteY35" fmla="*/ 3865 h 9600"/>
                <a:gd name="connsiteX36" fmla="*/ 2723 w 10000"/>
                <a:gd name="connsiteY36" fmla="*/ 4134 h 9600"/>
                <a:gd name="connsiteX37" fmla="*/ 3112 w 10000"/>
                <a:gd name="connsiteY37" fmla="*/ 4266 h 9600"/>
                <a:gd name="connsiteX38" fmla="*/ 3696 w 10000"/>
                <a:gd name="connsiteY38" fmla="*/ 4399 h 9600"/>
                <a:gd name="connsiteX39" fmla="*/ 3890 w 10000"/>
                <a:gd name="connsiteY39" fmla="*/ 4664 h 9600"/>
                <a:gd name="connsiteX40" fmla="*/ 4279 w 10000"/>
                <a:gd name="connsiteY40" fmla="*/ 4664 h 9600"/>
                <a:gd name="connsiteX41" fmla="*/ 4668 w 10000"/>
                <a:gd name="connsiteY41" fmla="*/ 4799 h 9600"/>
                <a:gd name="connsiteX42" fmla="*/ 4863 w 10000"/>
                <a:gd name="connsiteY42" fmla="*/ 5069 h 9600"/>
                <a:gd name="connsiteX43" fmla="*/ 5251 w 10000"/>
                <a:gd name="connsiteY43" fmla="*/ 4930 h 9600"/>
                <a:gd name="connsiteX44" fmla="*/ 5641 w 10000"/>
                <a:gd name="connsiteY44" fmla="*/ 4799 h 9600"/>
                <a:gd name="connsiteX45" fmla="*/ 6030 w 10000"/>
                <a:gd name="connsiteY45" fmla="*/ 4930 h 9600"/>
                <a:gd name="connsiteX46" fmla="*/ 6613 w 10000"/>
                <a:gd name="connsiteY46" fmla="*/ 4930 h 9600"/>
                <a:gd name="connsiteX47" fmla="*/ 6613 w 10000"/>
                <a:gd name="connsiteY47" fmla="*/ 5333 h 9600"/>
                <a:gd name="connsiteX48" fmla="*/ 6419 w 10000"/>
                <a:gd name="connsiteY48" fmla="*/ 5995 h 9600"/>
                <a:gd name="connsiteX49" fmla="*/ 6613 w 10000"/>
                <a:gd name="connsiteY49" fmla="*/ 6264 h 9600"/>
                <a:gd name="connsiteX50" fmla="*/ 7196 w 10000"/>
                <a:gd name="connsiteY50" fmla="*/ 5995 h 9600"/>
                <a:gd name="connsiteX51" fmla="*/ 7392 w 10000"/>
                <a:gd name="connsiteY51" fmla="*/ 5733 h 9600"/>
                <a:gd name="connsiteX52" fmla="*/ 7392 w 10000"/>
                <a:gd name="connsiteY52" fmla="*/ 5468 h 9600"/>
                <a:gd name="connsiteX53" fmla="*/ 7780 w 10000"/>
                <a:gd name="connsiteY53" fmla="*/ 5333 h 9600"/>
                <a:gd name="connsiteX54" fmla="*/ 7780 w 10000"/>
                <a:gd name="connsiteY54" fmla="*/ 5069 h 9600"/>
                <a:gd name="connsiteX55" fmla="*/ 7975 w 10000"/>
                <a:gd name="connsiteY55" fmla="*/ 4799 h 9600"/>
                <a:gd name="connsiteX56" fmla="*/ 8169 w 10000"/>
                <a:gd name="connsiteY56" fmla="*/ 4399 h 9600"/>
                <a:gd name="connsiteX57" fmla="*/ 7780 w 10000"/>
                <a:gd name="connsiteY57" fmla="*/ 4001 h 9600"/>
                <a:gd name="connsiteX58" fmla="*/ 8169 w 10000"/>
                <a:gd name="connsiteY58" fmla="*/ 3865 h 9600"/>
                <a:gd name="connsiteX59" fmla="*/ 8364 w 10000"/>
                <a:gd name="connsiteY59" fmla="*/ 3600 h 9600"/>
                <a:gd name="connsiteX60" fmla="*/ 8559 w 10000"/>
                <a:gd name="connsiteY60" fmla="*/ 3466 h 9600"/>
                <a:gd name="connsiteX61" fmla="*/ 8947 w 10000"/>
                <a:gd name="connsiteY61" fmla="*/ 3466 h 9600"/>
                <a:gd name="connsiteX62" fmla="*/ 8947 w 10000"/>
                <a:gd name="connsiteY62" fmla="*/ 3333 h 9600"/>
                <a:gd name="connsiteX63" fmla="*/ 8753 w 10000"/>
                <a:gd name="connsiteY63" fmla="*/ 3198 h 9600"/>
                <a:gd name="connsiteX64" fmla="*/ 8947 w 10000"/>
                <a:gd name="connsiteY64" fmla="*/ 2798 h 9600"/>
                <a:gd name="connsiteX65" fmla="*/ 8753 w 10000"/>
                <a:gd name="connsiteY65" fmla="*/ 2533 h 9600"/>
                <a:gd name="connsiteX66" fmla="*/ 8753 w 10000"/>
                <a:gd name="connsiteY66" fmla="*/ 2398 h 9600"/>
                <a:gd name="connsiteX67" fmla="*/ 9141 w 10000"/>
                <a:gd name="connsiteY67" fmla="*/ 2398 h 9600"/>
                <a:gd name="connsiteX68" fmla="*/ 9337 w 10000"/>
                <a:gd name="connsiteY68" fmla="*/ 1998 h 9600"/>
                <a:gd name="connsiteX69" fmla="*/ 9920 w 10000"/>
                <a:gd name="connsiteY69" fmla="*/ 1467 h 9600"/>
                <a:gd name="connsiteX70" fmla="*/ 9725 w 10000"/>
                <a:gd name="connsiteY70" fmla="*/ 934 h 9600"/>
                <a:gd name="connsiteX71" fmla="*/ 9920 w 10000"/>
                <a:gd name="connsiteY71" fmla="*/ 534 h 9600"/>
                <a:gd name="connsiteX72" fmla="*/ 9920 w 10000"/>
                <a:gd name="connsiteY72" fmla="*/ 0 h 9600"/>
                <a:gd name="connsiteX0" fmla="*/ 9920 w 10000"/>
                <a:gd name="connsiteY0" fmla="*/ 0 h 9444"/>
                <a:gd name="connsiteX1" fmla="*/ 2918 w 10000"/>
                <a:gd name="connsiteY1" fmla="*/ 1111 h 9444"/>
                <a:gd name="connsiteX2" fmla="*/ 2529 w 10000"/>
                <a:gd name="connsiteY2" fmla="*/ 1386 h 9444"/>
                <a:gd name="connsiteX3" fmla="*/ 1556 w 10000"/>
                <a:gd name="connsiteY3" fmla="*/ 1249 h 9444"/>
                <a:gd name="connsiteX4" fmla="*/ 584 w 10000"/>
                <a:gd name="connsiteY4" fmla="*/ 1666 h 9444"/>
                <a:gd name="connsiteX5" fmla="*/ 0 w 10000"/>
                <a:gd name="connsiteY5" fmla="*/ 2359 h 9444"/>
                <a:gd name="connsiteX6" fmla="*/ 2918 w 10000"/>
                <a:gd name="connsiteY6" fmla="*/ 9444 h 9444"/>
                <a:gd name="connsiteX7" fmla="*/ 6808 w 10000"/>
                <a:gd name="connsiteY7" fmla="*/ 8889 h 9444"/>
                <a:gd name="connsiteX8" fmla="*/ 6808 w 10000"/>
                <a:gd name="connsiteY8" fmla="*/ 8194 h 9444"/>
                <a:gd name="connsiteX9" fmla="*/ 6613 w 10000"/>
                <a:gd name="connsiteY9" fmla="*/ 7916 h 9444"/>
                <a:gd name="connsiteX10" fmla="*/ 6613 w 10000"/>
                <a:gd name="connsiteY10" fmla="*/ 7916 h 9444"/>
                <a:gd name="connsiteX11" fmla="*/ 6419 w 10000"/>
                <a:gd name="connsiteY11" fmla="*/ 8194 h 9444"/>
                <a:gd name="connsiteX12" fmla="*/ 6030 w 10000"/>
                <a:gd name="connsiteY12" fmla="*/ 8194 h 9444"/>
                <a:gd name="connsiteX13" fmla="*/ 5835 w 10000"/>
                <a:gd name="connsiteY13" fmla="*/ 8057 h 9444"/>
                <a:gd name="connsiteX14" fmla="*/ 6030 w 10000"/>
                <a:gd name="connsiteY14" fmla="*/ 7778 h 9444"/>
                <a:gd name="connsiteX15" fmla="*/ 6030 w 10000"/>
                <a:gd name="connsiteY15" fmla="*/ 7638 h 9444"/>
                <a:gd name="connsiteX16" fmla="*/ 6224 w 10000"/>
                <a:gd name="connsiteY16" fmla="*/ 7362 h 9444"/>
                <a:gd name="connsiteX17" fmla="*/ 6224 w 10000"/>
                <a:gd name="connsiteY17" fmla="*/ 6944 h 9444"/>
                <a:gd name="connsiteX18" fmla="*/ 5641 w 10000"/>
                <a:gd name="connsiteY18" fmla="*/ 6944 h 9444"/>
                <a:gd name="connsiteX19" fmla="*/ 5057 w 10000"/>
                <a:gd name="connsiteY19" fmla="*/ 6803 h 9444"/>
                <a:gd name="connsiteX20" fmla="*/ 4668 w 10000"/>
                <a:gd name="connsiteY20" fmla="*/ 6389 h 9444"/>
                <a:gd name="connsiteX21" fmla="*/ 4279 w 10000"/>
                <a:gd name="connsiteY21" fmla="*/ 5969 h 9444"/>
                <a:gd name="connsiteX22" fmla="*/ 3890 w 10000"/>
                <a:gd name="connsiteY22" fmla="*/ 5689 h 9444"/>
                <a:gd name="connsiteX23" fmla="*/ 3696 w 10000"/>
                <a:gd name="connsiteY23" fmla="*/ 5554 h 9444"/>
                <a:gd name="connsiteX24" fmla="*/ 3502 w 10000"/>
                <a:gd name="connsiteY24" fmla="*/ 4999 h 9444"/>
                <a:gd name="connsiteX25" fmla="*/ 3306 w 10000"/>
                <a:gd name="connsiteY25" fmla="*/ 4579 h 9444"/>
                <a:gd name="connsiteX26" fmla="*/ 2723 w 10000"/>
                <a:gd name="connsiteY26" fmla="*/ 4166 h 9444"/>
                <a:gd name="connsiteX27" fmla="*/ 2334 w 10000"/>
                <a:gd name="connsiteY27" fmla="*/ 4026 h 9444"/>
                <a:gd name="connsiteX28" fmla="*/ 1945 w 10000"/>
                <a:gd name="connsiteY28" fmla="*/ 3750 h 9444"/>
                <a:gd name="connsiteX29" fmla="*/ 1751 w 10000"/>
                <a:gd name="connsiteY29" fmla="*/ 3054 h 9444"/>
                <a:gd name="connsiteX30" fmla="*/ 1361 w 10000"/>
                <a:gd name="connsiteY30" fmla="*/ 2775 h 9444"/>
                <a:gd name="connsiteX31" fmla="*/ 1556 w 10000"/>
                <a:gd name="connsiteY31" fmla="*/ 2359 h 9444"/>
                <a:gd name="connsiteX32" fmla="*/ 1945 w 10000"/>
                <a:gd name="connsiteY32" fmla="*/ 1804 h 9444"/>
                <a:gd name="connsiteX33" fmla="*/ 1945 w 10000"/>
                <a:gd name="connsiteY33" fmla="*/ 2083 h 9444"/>
                <a:gd name="connsiteX34" fmla="*/ 1751 w 10000"/>
                <a:gd name="connsiteY34" fmla="*/ 2498 h 9444"/>
                <a:gd name="connsiteX35" fmla="*/ 2139 w 10000"/>
                <a:gd name="connsiteY35" fmla="*/ 3470 h 9444"/>
                <a:gd name="connsiteX36" fmla="*/ 2723 w 10000"/>
                <a:gd name="connsiteY36" fmla="*/ 3750 h 9444"/>
                <a:gd name="connsiteX37" fmla="*/ 3112 w 10000"/>
                <a:gd name="connsiteY37" fmla="*/ 3888 h 9444"/>
                <a:gd name="connsiteX38" fmla="*/ 3696 w 10000"/>
                <a:gd name="connsiteY38" fmla="*/ 4026 h 9444"/>
                <a:gd name="connsiteX39" fmla="*/ 3890 w 10000"/>
                <a:gd name="connsiteY39" fmla="*/ 4302 h 9444"/>
                <a:gd name="connsiteX40" fmla="*/ 4279 w 10000"/>
                <a:gd name="connsiteY40" fmla="*/ 4302 h 9444"/>
                <a:gd name="connsiteX41" fmla="*/ 4668 w 10000"/>
                <a:gd name="connsiteY41" fmla="*/ 4443 h 9444"/>
                <a:gd name="connsiteX42" fmla="*/ 4863 w 10000"/>
                <a:gd name="connsiteY42" fmla="*/ 4724 h 9444"/>
                <a:gd name="connsiteX43" fmla="*/ 5251 w 10000"/>
                <a:gd name="connsiteY43" fmla="*/ 4579 h 9444"/>
                <a:gd name="connsiteX44" fmla="*/ 5641 w 10000"/>
                <a:gd name="connsiteY44" fmla="*/ 4443 h 9444"/>
                <a:gd name="connsiteX45" fmla="*/ 6030 w 10000"/>
                <a:gd name="connsiteY45" fmla="*/ 4579 h 9444"/>
                <a:gd name="connsiteX46" fmla="*/ 6613 w 10000"/>
                <a:gd name="connsiteY46" fmla="*/ 4579 h 9444"/>
                <a:gd name="connsiteX47" fmla="*/ 6613 w 10000"/>
                <a:gd name="connsiteY47" fmla="*/ 4999 h 9444"/>
                <a:gd name="connsiteX48" fmla="*/ 6419 w 10000"/>
                <a:gd name="connsiteY48" fmla="*/ 5689 h 9444"/>
                <a:gd name="connsiteX49" fmla="*/ 6613 w 10000"/>
                <a:gd name="connsiteY49" fmla="*/ 5969 h 9444"/>
                <a:gd name="connsiteX50" fmla="*/ 7196 w 10000"/>
                <a:gd name="connsiteY50" fmla="*/ 5689 h 9444"/>
                <a:gd name="connsiteX51" fmla="*/ 7392 w 10000"/>
                <a:gd name="connsiteY51" fmla="*/ 5416 h 9444"/>
                <a:gd name="connsiteX52" fmla="*/ 7392 w 10000"/>
                <a:gd name="connsiteY52" fmla="*/ 5140 h 9444"/>
                <a:gd name="connsiteX53" fmla="*/ 7780 w 10000"/>
                <a:gd name="connsiteY53" fmla="*/ 4999 h 9444"/>
                <a:gd name="connsiteX54" fmla="*/ 7780 w 10000"/>
                <a:gd name="connsiteY54" fmla="*/ 4724 h 9444"/>
                <a:gd name="connsiteX55" fmla="*/ 7975 w 10000"/>
                <a:gd name="connsiteY55" fmla="*/ 4443 h 9444"/>
                <a:gd name="connsiteX56" fmla="*/ 8169 w 10000"/>
                <a:gd name="connsiteY56" fmla="*/ 4026 h 9444"/>
                <a:gd name="connsiteX57" fmla="*/ 7780 w 10000"/>
                <a:gd name="connsiteY57" fmla="*/ 3612 h 9444"/>
                <a:gd name="connsiteX58" fmla="*/ 8169 w 10000"/>
                <a:gd name="connsiteY58" fmla="*/ 3470 h 9444"/>
                <a:gd name="connsiteX59" fmla="*/ 8364 w 10000"/>
                <a:gd name="connsiteY59" fmla="*/ 3194 h 9444"/>
                <a:gd name="connsiteX60" fmla="*/ 8559 w 10000"/>
                <a:gd name="connsiteY60" fmla="*/ 3054 h 9444"/>
                <a:gd name="connsiteX61" fmla="*/ 8947 w 10000"/>
                <a:gd name="connsiteY61" fmla="*/ 3054 h 9444"/>
                <a:gd name="connsiteX62" fmla="*/ 8947 w 10000"/>
                <a:gd name="connsiteY62" fmla="*/ 2916 h 9444"/>
                <a:gd name="connsiteX63" fmla="*/ 8753 w 10000"/>
                <a:gd name="connsiteY63" fmla="*/ 2775 h 9444"/>
                <a:gd name="connsiteX64" fmla="*/ 8947 w 10000"/>
                <a:gd name="connsiteY64" fmla="*/ 2359 h 9444"/>
                <a:gd name="connsiteX65" fmla="*/ 8753 w 10000"/>
                <a:gd name="connsiteY65" fmla="*/ 2083 h 9444"/>
                <a:gd name="connsiteX66" fmla="*/ 8753 w 10000"/>
                <a:gd name="connsiteY66" fmla="*/ 1942 h 9444"/>
                <a:gd name="connsiteX67" fmla="*/ 9141 w 10000"/>
                <a:gd name="connsiteY67" fmla="*/ 1942 h 9444"/>
                <a:gd name="connsiteX68" fmla="*/ 9337 w 10000"/>
                <a:gd name="connsiteY68" fmla="*/ 1525 h 9444"/>
                <a:gd name="connsiteX69" fmla="*/ 9920 w 10000"/>
                <a:gd name="connsiteY69" fmla="*/ 972 h 9444"/>
                <a:gd name="connsiteX70" fmla="*/ 9725 w 10000"/>
                <a:gd name="connsiteY70" fmla="*/ 417 h 9444"/>
                <a:gd name="connsiteX71" fmla="*/ 9920 w 10000"/>
                <a:gd name="connsiteY71" fmla="*/ 0 h 9444"/>
                <a:gd name="connsiteX0" fmla="*/ 9725 w 10000"/>
                <a:gd name="connsiteY0" fmla="*/ 0 h 9558"/>
                <a:gd name="connsiteX1" fmla="*/ 2918 w 10000"/>
                <a:gd name="connsiteY1" fmla="*/ 734 h 9558"/>
                <a:gd name="connsiteX2" fmla="*/ 2529 w 10000"/>
                <a:gd name="connsiteY2" fmla="*/ 1026 h 9558"/>
                <a:gd name="connsiteX3" fmla="*/ 1556 w 10000"/>
                <a:gd name="connsiteY3" fmla="*/ 881 h 9558"/>
                <a:gd name="connsiteX4" fmla="*/ 584 w 10000"/>
                <a:gd name="connsiteY4" fmla="*/ 1322 h 9558"/>
                <a:gd name="connsiteX5" fmla="*/ 0 w 10000"/>
                <a:gd name="connsiteY5" fmla="*/ 2056 h 9558"/>
                <a:gd name="connsiteX6" fmla="*/ 2918 w 10000"/>
                <a:gd name="connsiteY6" fmla="*/ 9558 h 9558"/>
                <a:gd name="connsiteX7" fmla="*/ 6808 w 10000"/>
                <a:gd name="connsiteY7" fmla="*/ 8970 h 9558"/>
                <a:gd name="connsiteX8" fmla="*/ 6808 w 10000"/>
                <a:gd name="connsiteY8" fmla="*/ 8234 h 9558"/>
                <a:gd name="connsiteX9" fmla="*/ 6613 w 10000"/>
                <a:gd name="connsiteY9" fmla="*/ 7940 h 9558"/>
                <a:gd name="connsiteX10" fmla="*/ 6613 w 10000"/>
                <a:gd name="connsiteY10" fmla="*/ 7940 h 9558"/>
                <a:gd name="connsiteX11" fmla="*/ 6419 w 10000"/>
                <a:gd name="connsiteY11" fmla="*/ 8234 h 9558"/>
                <a:gd name="connsiteX12" fmla="*/ 6030 w 10000"/>
                <a:gd name="connsiteY12" fmla="*/ 8234 h 9558"/>
                <a:gd name="connsiteX13" fmla="*/ 5835 w 10000"/>
                <a:gd name="connsiteY13" fmla="*/ 8089 h 9558"/>
                <a:gd name="connsiteX14" fmla="*/ 6030 w 10000"/>
                <a:gd name="connsiteY14" fmla="*/ 7794 h 9558"/>
                <a:gd name="connsiteX15" fmla="*/ 6030 w 10000"/>
                <a:gd name="connsiteY15" fmla="*/ 7646 h 9558"/>
                <a:gd name="connsiteX16" fmla="*/ 6224 w 10000"/>
                <a:gd name="connsiteY16" fmla="*/ 7353 h 9558"/>
                <a:gd name="connsiteX17" fmla="*/ 6224 w 10000"/>
                <a:gd name="connsiteY17" fmla="*/ 6911 h 9558"/>
                <a:gd name="connsiteX18" fmla="*/ 5641 w 10000"/>
                <a:gd name="connsiteY18" fmla="*/ 6911 h 9558"/>
                <a:gd name="connsiteX19" fmla="*/ 5057 w 10000"/>
                <a:gd name="connsiteY19" fmla="*/ 6762 h 9558"/>
                <a:gd name="connsiteX20" fmla="*/ 4668 w 10000"/>
                <a:gd name="connsiteY20" fmla="*/ 6323 h 9558"/>
                <a:gd name="connsiteX21" fmla="*/ 4279 w 10000"/>
                <a:gd name="connsiteY21" fmla="*/ 5878 h 9558"/>
                <a:gd name="connsiteX22" fmla="*/ 3890 w 10000"/>
                <a:gd name="connsiteY22" fmla="*/ 5582 h 9558"/>
                <a:gd name="connsiteX23" fmla="*/ 3696 w 10000"/>
                <a:gd name="connsiteY23" fmla="*/ 5439 h 9558"/>
                <a:gd name="connsiteX24" fmla="*/ 3502 w 10000"/>
                <a:gd name="connsiteY24" fmla="*/ 4851 h 9558"/>
                <a:gd name="connsiteX25" fmla="*/ 3306 w 10000"/>
                <a:gd name="connsiteY25" fmla="*/ 4407 h 9558"/>
                <a:gd name="connsiteX26" fmla="*/ 2723 w 10000"/>
                <a:gd name="connsiteY26" fmla="*/ 3969 h 9558"/>
                <a:gd name="connsiteX27" fmla="*/ 2334 w 10000"/>
                <a:gd name="connsiteY27" fmla="*/ 3821 h 9558"/>
                <a:gd name="connsiteX28" fmla="*/ 1945 w 10000"/>
                <a:gd name="connsiteY28" fmla="*/ 3529 h 9558"/>
                <a:gd name="connsiteX29" fmla="*/ 1751 w 10000"/>
                <a:gd name="connsiteY29" fmla="*/ 2792 h 9558"/>
                <a:gd name="connsiteX30" fmla="*/ 1361 w 10000"/>
                <a:gd name="connsiteY30" fmla="*/ 2496 h 9558"/>
                <a:gd name="connsiteX31" fmla="*/ 1556 w 10000"/>
                <a:gd name="connsiteY31" fmla="*/ 2056 h 9558"/>
                <a:gd name="connsiteX32" fmla="*/ 1945 w 10000"/>
                <a:gd name="connsiteY32" fmla="*/ 1468 h 9558"/>
                <a:gd name="connsiteX33" fmla="*/ 1945 w 10000"/>
                <a:gd name="connsiteY33" fmla="*/ 1764 h 9558"/>
                <a:gd name="connsiteX34" fmla="*/ 1751 w 10000"/>
                <a:gd name="connsiteY34" fmla="*/ 2203 h 9558"/>
                <a:gd name="connsiteX35" fmla="*/ 2139 w 10000"/>
                <a:gd name="connsiteY35" fmla="*/ 3232 h 9558"/>
                <a:gd name="connsiteX36" fmla="*/ 2723 w 10000"/>
                <a:gd name="connsiteY36" fmla="*/ 3529 h 9558"/>
                <a:gd name="connsiteX37" fmla="*/ 3112 w 10000"/>
                <a:gd name="connsiteY37" fmla="*/ 3675 h 9558"/>
                <a:gd name="connsiteX38" fmla="*/ 3696 w 10000"/>
                <a:gd name="connsiteY38" fmla="*/ 3821 h 9558"/>
                <a:gd name="connsiteX39" fmla="*/ 3890 w 10000"/>
                <a:gd name="connsiteY39" fmla="*/ 4113 h 9558"/>
                <a:gd name="connsiteX40" fmla="*/ 4279 w 10000"/>
                <a:gd name="connsiteY40" fmla="*/ 4113 h 9558"/>
                <a:gd name="connsiteX41" fmla="*/ 4668 w 10000"/>
                <a:gd name="connsiteY41" fmla="*/ 4263 h 9558"/>
                <a:gd name="connsiteX42" fmla="*/ 4863 w 10000"/>
                <a:gd name="connsiteY42" fmla="*/ 4560 h 9558"/>
                <a:gd name="connsiteX43" fmla="*/ 5251 w 10000"/>
                <a:gd name="connsiteY43" fmla="*/ 4407 h 9558"/>
                <a:gd name="connsiteX44" fmla="*/ 5641 w 10000"/>
                <a:gd name="connsiteY44" fmla="*/ 4263 h 9558"/>
                <a:gd name="connsiteX45" fmla="*/ 6030 w 10000"/>
                <a:gd name="connsiteY45" fmla="*/ 4407 h 9558"/>
                <a:gd name="connsiteX46" fmla="*/ 6613 w 10000"/>
                <a:gd name="connsiteY46" fmla="*/ 4407 h 9558"/>
                <a:gd name="connsiteX47" fmla="*/ 6613 w 10000"/>
                <a:gd name="connsiteY47" fmla="*/ 4851 h 9558"/>
                <a:gd name="connsiteX48" fmla="*/ 6419 w 10000"/>
                <a:gd name="connsiteY48" fmla="*/ 5582 h 9558"/>
                <a:gd name="connsiteX49" fmla="*/ 6613 w 10000"/>
                <a:gd name="connsiteY49" fmla="*/ 5878 h 9558"/>
                <a:gd name="connsiteX50" fmla="*/ 7196 w 10000"/>
                <a:gd name="connsiteY50" fmla="*/ 5582 h 9558"/>
                <a:gd name="connsiteX51" fmla="*/ 7392 w 10000"/>
                <a:gd name="connsiteY51" fmla="*/ 5293 h 9558"/>
                <a:gd name="connsiteX52" fmla="*/ 7392 w 10000"/>
                <a:gd name="connsiteY52" fmla="*/ 5001 h 9558"/>
                <a:gd name="connsiteX53" fmla="*/ 7780 w 10000"/>
                <a:gd name="connsiteY53" fmla="*/ 4851 h 9558"/>
                <a:gd name="connsiteX54" fmla="*/ 7780 w 10000"/>
                <a:gd name="connsiteY54" fmla="*/ 4560 h 9558"/>
                <a:gd name="connsiteX55" fmla="*/ 7975 w 10000"/>
                <a:gd name="connsiteY55" fmla="*/ 4263 h 9558"/>
                <a:gd name="connsiteX56" fmla="*/ 8169 w 10000"/>
                <a:gd name="connsiteY56" fmla="*/ 3821 h 9558"/>
                <a:gd name="connsiteX57" fmla="*/ 7780 w 10000"/>
                <a:gd name="connsiteY57" fmla="*/ 3383 h 9558"/>
                <a:gd name="connsiteX58" fmla="*/ 8169 w 10000"/>
                <a:gd name="connsiteY58" fmla="*/ 3232 h 9558"/>
                <a:gd name="connsiteX59" fmla="*/ 8364 w 10000"/>
                <a:gd name="connsiteY59" fmla="*/ 2940 h 9558"/>
                <a:gd name="connsiteX60" fmla="*/ 8559 w 10000"/>
                <a:gd name="connsiteY60" fmla="*/ 2792 h 9558"/>
                <a:gd name="connsiteX61" fmla="*/ 8947 w 10000"/>
                <a:gd name="connsiteY61" fmla="*/ 2792 h 9558"/>
                <a:gd name="connsiteX62" fmla="*/ 8947 w 10000"/>
                <a:gd name="connsiteY62" fmla="*/ 2646 h 9558"/>
                <a:gd name="connsiteX63" fmla="*/ 8753 w 10000"/>
                <a:gd name="connsiteY63" fmla="*/ 2496 h 9558"/>
                <a:gd name="connsiteX64" fmla="*/ 8947 w 10000"/>
                <a:gd name="connsiteY64" fmla="*/ 2056 h 9558"/>
                <a:gd name="connsiteX65" fmla="*/ 8753 w 10000"/>
                <a:gd name="connsiteY65" fmla="*/ 1764 h 9558"/>
                <a:gd name="connsiteX66" fmla="*/ 8753 w 10000"/>
                <a:gd name="connsiteY66" fmla="*/ 1614 h 9558"/>
                <a:gd name="connsiteX67" fmla="*/ 9141 w 10000"/>
                <a:gd name="connsiteY67" fmla="*/ 1614 h 9558"/>
                <a:gd name="connsiteX68" fmla="*/ 9337 w 10000"/>
                <a:gd name="connsiteY68" fmla="*/ 1173 h 9558"/>
                <a:gd name="connsiteX69" fmla="*/ 9920 w 10000"/>
                <a:gd name="connsiteY69" fmla="*/ 587 h 9558"/>
                <a:gd name="connsiteX70" fmla="*/ 9725 w 10000"/>
                <a:gd name="connsiteY70" fmla="*/ 0 h 9558"/>
                <a:gd name="connsiteX0" fmla="*/ 9920 w 9920"/>
                <a:gd name="connsiteY0" fmla="*/ 21 h 9407"/>
                <a:gd name="connsiteX1" fmla="*/ 2918 w 9920"/>
                <a:gd name="connsiteY1" fmla="*/ 175 h 9407"/>
                <a:gd name="connsiteX2" fmla="*/ 2529 w 9920"/>
                <a:gd name="connsiteY2" fmla="*/ 480 h 9407"/>
                <a:gd name="connsiteX3" fmla="*/ 1556 w 9920"/>
                <a:gd name="connsiteY3" fmla="*/ 329 h 9407"/>
                <a:gd name="connsiteX4" fmla="*/ 584 w 9920"/>
                <a:gd name="connsiteY4" fmla="*/ 790 h 9407"/>
                <a:gd name="connsiteX5" fmla="*/ 0 w 9920"/>
                <a:gd name="connsiteY5" fmla="*/ 1558 h 9407"/>
                <a:gd name="connsiteX6" fmla="*/ 2918 w 9920"/>
                <a:gd name="connsiteY6" fmla="*/ 9407 h 9407"/>
                <a:gd name="connsiteX7" fmla="*/ 6808 w 9920"/>
                <a:gd name="connsiteY7" fmla="*/ 8792 h 9407"/>
                <a:gd name="connsiteX8" fmla="*/ 6808 w 9920"/>
                <a:gd name="connsiteY8" fmla="*/ 8022 h 9407"/>
                <a:gd name="connsiteX9" fmla="*/ 6613 w 9920"/>
                <a:gd name="connsiteY9" fmla="*/ 7714 h 9407"/>
                <a:gd name="connsiteX10" fmla="*/ 6613 w 9920"/>
                <a:gd name="connsiteY10" fmla="*/ 7714 h 9407"/>
                <a:gd name="connsiteX11" fmla="*/ 6419 w 9920"/>
                <a:gd name="connsiteY11" fmla="*/ 8022 h 9407"/>
                <a:gd name="connsiteX12" fmla="*/ 6030 w 9920"/>
                <a:gd name="connsiteY12" fmla="*/ 8022 h 9407"/>
                <a:gd name="connsiteX13" fmla="*/ 5835 w 9920"/>
                <a:gd name="connsiteY13" fmla="*/ 7870 h 9407"/>
                <a:gd name="connsiteX14" fmla="*/ 6030 w 9920"/>
                <a:gd name="connsiteY14" fmla="*/ 7561 h 9407"/>
                <a:gd name="connsiteX15" fmla="*/ 6030 w 9920"/>
                <a:gd name="connsiteY15" fmla="*/ 7407 h 9407"/>
                <a:gd name="connsiteX16" fmla="*/ 6224 w 9920"/>
                <a:gd name="connsiteY16" fmla="*/ 7100 h 9407"/>
                <a:gd name="connsiteX17" fmla="*/ 6224 w 9920"/>
                <a:gd name="connsiteY17" fmla="*/ 6638 h 9407"/>
                <a:gd name="connsiteX18" fmla="*/ 5641 w 9920"/>
                <a:gd name="connsiteY18" fmla="*/ 6638 h 9407"/>
                <a:gd name="connsiteX19" fmla="*/ 5057 w 9920"/>
                <a:gd name="connsiteY19" fmla="*/ 6482 h 9407"/>
                <a:gd name="connsiteX20" fmla="*/ 4668 w 9920"/>
                <a:gd name="connsiteY20" fmla="*/ 6022 h 9407"/>
                <a:gd name="connsiteX21" fmla="*/ 4279 w 9920"/>
                <a:gd name="connsiteY21" fmla="*/ 5557 h 9407"/>
                <a:gd name="connsiteX22" fmla="*/ 3890 w 9920"/>
                <a:gd name="connsiteY22" fmla="*/ 5247 h 9407"/>
                <a:gd name="connsiteX23" fmla="*/ 3696 w 9920"/>
                <a:gd name="connsiteY23" fmla="*/ 5098 h 9407"/>
                <a:gd name="connsiteX24" fmla="*/ 3502 w 9920"/>
                <a:gd name="connsiteY24" fmla="*/ 4482 h 9407"/>
                <a:gd name="connsiteX25" fmla="*/ 3306 w 9920"/>
                <a:gd name="connsiteY25" fmla="*/ 4018 h 9407"/>
                <a:gd name="connsiteX26" fmla="*/ 2723 w 9920"/>
                <a:gd name="connsiteY26" fmla="*/ 3560 h 9407"/>
                <a:gd name="connsiteX27" fmla="*/ 2334 w 9920"/>
                <a:gd name="connsiteY27" fmla="*/ 3405 h 9407"/>
                <a:gd name="connsiteX28" fmla="*/ 1945 w 9920"/>
                <a:gd name="connsiteY28" fmla="*/ 3099 h 9407"/>
                <a:gd name="connsiteX29" fmla="*/ 1751 w 9920"/>
                <a:gd name="connsiteY29" fmla="*/ 2328 h 9407"/>
                <a:gd name="connsiteX30" fmla="*/ 1361 w 9920"/>
                <a:gd name="connsiteY30" fmla="*/ 2018 h 9407"/>
                <a:gd name="connsiteX31" fmla="*/ 1556 w 9920"/>
                <a:gd name="connsiteY31" fmla="*/ 1558 h 9407"/>
                <a:gd name="connsiteX32" fmla="*/ 1945 w 9920"/>
                <a:gd name="connsiteY32" fmla="*/ 943 h 9407"/>
                <a:gd name="connsiteX33" fmla="*/ 1945 w 9920"/>
                <a:gd name="connsiteY33" fmla="*/ 1253 h 9407"/>
                <a:gd name="connsiteX34" fmla="*/ 1751 w 9920"/>
                <a:gd name="connsiteY34" fmla="*/ 1712 h 9407"/>
                <a:gd name="connsiteX35" fmla="*/ 2139 w 9920"/>
                <a:gd name="connsiteY35" fmla="*/ 2788 h 9407"/>
                <a:gd name="connsiteX36" fmla="*/ 2723 w 9920"/>
                <a:gd name="connsiteY36" fmla="*/ 3099 h 9407"/>
                <a:gd name="connsiteX37" fmla="*/ 3112 w 9920"/>
                <a:gd name="connsiteY37" fmla="*/ 3252 h 9407"/>
                <a:gd name="connsiteX38" fmla="*/ 3696 w 9920"/>
                <a:gd name="connsiteY38" fmla="*/ 3405 h 9407"/>
                <a:gd name="connsiteX39" fmla="*/ 3890 w 9920"/>
                <a:gd name="connsiteY39" fmla="*/ 3710 h 9407"/>
                <a:gd name="connsiteX40" fmla="*/ 4279 w 9920"/>
                <a:gd name="connsiteY40" fmla="*/ 3710 h 9407"/>
                <a:gd name="connsiteX41" fmla="*/ 4668 w 9920"/>
                <a:gd name="connsiteY41" fmla="*/ 3867 h 9407"/>
                <a:gd name="connsiteX42" fmla="*/ 4863 w 9920"/>
                <a:gd name="connsiteY42" fmla="*/ 4178 h 9407"/>
                <a:gd name="connsiteX43" fmla="*/ 5251 w 9920"/>
                <a:gd name="connsiteY43" fmla="*/ 4018 h 9407"/>
                <a:gd name="connsiteX44" fmla="*/ 5641 w 9920"/>
                <a:gd name="connsiteY44" fmla="*/ 3867 h 9407"/>
                <a:gd name="connsiteX45" fmla="*/ 6030 w 9920"/>
                <a:gd name="connsiteY45" fmla="*/ 4018 h 9407"/>
                <a:gd name="connsiteX46" fmla="*/ 6613 w 9920"/>
                <a:gd name="connsiteY46" fmla="*/ 4018 h 9407"/>
                <a:gd name="connsiteX47" fmla="*/ 6613 w 9920"/>
                <a:gd name="connsiteY47" fmla="*/ 4482 h 9407"/>
                <a:gd name="connsiteX48" fmla="*/ 6419 w 9920"/>
                <a:gd name="connsiteY48" fmla="*/ 5247 h 9407"/>
                <a:gd name="connsiteX49" fmla="*/ 6613 w 9920"/>
                <a:gd name="connsiteY49" fmla="*/ 5557 h 9407"/>
                <a:gd name="connsiteX50" fmla="*/ 7196 w 9920"/>
                <a:gd name="connsiteY50" fmla="*/ 5247 h 9407"/>
                <a:gd name="connsiteX51" fmla="*/ 7392 w 9920"/>
                <a:gd name="connsiteY51" fmla="*/ 4945 h 9407"/>
                <a:gd name="connsiteX52" fmla="*/ 7392 w 9920"/>
                <a:gd name="connsiteY52" fmla="*/ 4639 h 9407"/>
                <a:gd name="connsiteX53" fmla="*/ 7780 w 9920"/>
                <a:gd name="connsiteY53" fmla="*/ 4482 h 9407"/>
                <a:gd name="connsiteX54" fmla="*/ 7780 w 9920"/>
                <a:gd name="connsiteY54" fmla="*/ 4178 h 9407"/>
                <a:gd name="connsiteX55" fmla="*/ 7975 w 9920"/>
                <a:gd name="connsiteY55" fmla="*/ 3867 h 9407"/>
                <a:gd name="connsiteX56" fmla="*/ 8169 w 9920"/>
                <a:gd name="connsiteY56" fmla="*/ 3405 h 9407"/>
                <a:gd name="connsiteX57" fmla="*/ 7780 w 9920"/>
                <a:gd name="connsiteY57" fmla="*/ 2946 h 9407"/>
                <a:gd name="connsiteX58" fmla="*/ 8169 w 9920"/>
                <a:gd name="connsiteY58" fmla="*/ 2788 h 9407"/>
                <a:gd name="connsiteX59" fmla="*/ 8364 w 9920"/>
                <a:gd name="connsiteY59" fmla="*/ 2483 h 9407"/>
                <a:gd name="connsiteX60" fmla="*/ 8559 w 9920"/>
                <a:gd name="connsiteY60" fmla="*/ 2328 h 9407"/>
                <a:gd name="connsiteX61" fmla="*/ 8947 w 9920"/>
                <a:gd name="connsiteY61" fmla="*/ 2328 h 9407"/>
                <a:gd name="connsiteX62" fmla="*/ 8947 w 9920"/>
                <a:gd name="connsiteY62" fmla="*/ 2175 h 9407"/>
                <a:gd name="connsiteX63" fmla="*/ 8753 w 9920"/>
                <a:gd name="connsiteY63" fmla="*/ 2018 h 9407"/>
                <a:gd name="connsiteX64" fmla="*/ 8947 w 9920"/>
                <a:gd name="connsiteY64" fmla="*/ 1558 h 9407"/>
                <a:gd name="connsiteX65" fmla="*/ 8753 w 9920"/>
                <a:gd name="connsiteY65" fmla="*/ 1253 h 9407"/>
                <a:gd name="connsiteX66" fmla="*/ 8753 w 9920"/>
                <a:gd name="connsiteY66" fmla="*/ 1096 h 9407"/>
                <a:gd name="connsiteX67" fmla="*/ 9141 w 9920"/>
                <a:gd name="connsiteY67" fmla="*/ 1096 h 9407"/>
                <a:gd name="connsiteX68" fmla="*/ 9337 w 9920"/>
                <a:gd name="connsiteY68" fmla="*/ 634 h 9407"/>
                <a:gd name="connsiteX69" fmla="*/ 9920 w 9920"/>
                <a:gd name="connsiteY69" fmla="*/ 21 h 9407"/>
                <a:gd name="connsiteX0" fmla="*/ 9412 w 9412"/>
                <a:gd name="connsiteY0" fmla="*/ 488 h 9814"/>
                <a:gd name="connsiteX1" fmla="*/ 2942 w 9412"/>
                <a:gd name="connsiteY1" fmla="*/ 0 h 9814"/>
                <a:gd name="connsiteX2" fmla="*/ 2549 w 9412"/>
                <a:gd name="connsiteY2" fmla="*/ 324 h 9814"/>
                <a:gd name="connsiteX3" fmla="*/ 1569 w 9412"/>
                <a:gd name="connsiteY3" fmla="*/ 164 h 9814"/>
                <a:gd name="connsiteX4" fmla="*/ 589 w 9412"/>
                <a:gd name="connsiteY4" fmla="*/ 654 h 9814"/>
                <a:gd name="connsiteX5" fmla="*/ 0 w 9412"/>
                <a:gd name="connsiteY5" fmla="*/ 1470 h 9814"/>
                <a:gd name="connsiteX6" fmla="*/ 2942 w 9412"/>
                <a:gd name="connsiteY6" fmla="*/ 9814 h 9814"/>
                <a:gd name="connsiteX7" fmla="*/ 6863 w 9412"/>
                <a:gd name="connsiteY7" fmla="*/ 9160 h 9814"/>
                <a:gd name="connsiteX8" fmla="*/ 6863 w 9412"/>
                <a:gd name="connsiteY8" fmla="*/ 8342 h 9814"/>
                <a:gd name="connsiteX9" fmla="*/ 6666 w 9412"/>
                <a:gd name="connsiteY9" fmla="*/ 8014 h 9814"/>
                <a:gd name="connsiteX10" fmla="*/ 6666 w 9412"/>
                <a:gd name="connsiteY10" fmla="*/ 8014 h 9814"/>
                <a:gd name="connsiteX11" fmla="*/ 6471 w 9412"/>
                <a:gd name="connsiteY11" fmla="*/ 8342 h 9814"/>
                <a:gd name="connsiteX12" fmla="*/ 6079 w 9412"/>
                <a:gd name="connsiteY12" fmla="*/ 8342 h 9814"/>
                <a:gd name="connsiteX13" fmla="*/ 5882 w 9412"/>
                <a:gd name="connsiteY13" fmla="*/ 8180 h 9814"/>
                <a:gd name="connsiteX14" fmla="*/ 6079 w 9412"/>
                <a:gd name="connsiteY14" fmla="*/ 7852 h 9814"/>
                <a:gd name="connsiteX15" fmla="*/ 6079 w 9412"/>
                <a:gd name="connsiteY15" fmla="*/ 7688 h 9814"/>
                <a:gd name="connsiteX16" fmla="*/ 6274 w 9412"/>
                <a:gd name="connsiteY16" fmla="*/ 7362 h 9814"/>
                <a:gd name="connsiteX17" fmla="*/ 6274 w 9412"/>
                <a:gd name="connsiteY17" fmla="*/ 6870 h 9814"/>
                <a:gd name="connsiteX18" fmla="*/ 5686 w 9412"/>
                <a:gd name="connsiteY18" fmla="*/ 6870 h 9814"/>
                <a:gd name="connsiteX19" fmla="*/ 5098 w 9412"/>
                <a:gd name="connsiteY19" fmla="*/ 6705 h 9814"/>
                <a:gd name="connsiteX20" fmla="*/ 4706 w 9412"/>
                <a:gd name="connsiteY20" fmla="*/ 6216 h 9814"/>
                <a:gd name="connsiteX21" fmla="*/ 4314 w 9412"/>
                <a:gd name="connsiteY21" fmla="*/ 5721 h 9814"/>
                <a:gd name="connsiteX22" fmla="*/ 3921 w 9412"/>
                <a:gd name="connsiteY22" fmla="*/ 5392 h 9814"/>
                <a:gd name="connsiteX23" fmla="*/ 3726 w 9412"/>
                <a:gd name="connsiteY23" fmla="*/ 5233 h 9814"/>
                <a:gd name="connsiteX24" fmla="*/ 3530 w 9412"/>
                <a:gd name="connsiteY24" fmla="*/ 4579 h 9814"/>
                <a:gd name="connsiteX25" fmla="*/ 3333 w 9412"/>
                <a:gd name="connsiteY25" fmla="*/ 4085 h 9814"/>
                <a:gd name="connsiteX26" fmla="*/ 2745 w 9412"/>
                <a:gd name="connsiteY26" fmla="*/ 3598 h 9814"/>
                <a:gd name="connsiteX27" fmla="*/ 2353 w 9412"/>
                <a:gd name="connsiteY27" fmla="*/ 3434 h 9814"/>
                <a:gd name="connsiteX28" fmla="*/ 1961 w 9412"/>
                <a:gd name="connsiteY28" fmla="*/ 3108 h 9814"/>
                <a:gd name="connsiteX29" fmla="*/ 1765 w 9412"/>
                <a:gd name="connsiteY29" fmla="*/ 2289 h 9814"/>
                <a:gd name="connsiteX30" fmla="*/ 1372 w 9412"/>
                <a:gd name="connsiteY30" fmla="*/ 1959 h 9814"/>
                <a:gd name="connsiteX31" fmla="*/ 1569 w 9412"/>
                <a:gd name="connsiteY31" fmla="*/ 1470 h 9814"/>
                <a:gd name="connsiteX32" fmla="*/ 1961 w 9412"/>
                <a:gd name="connsiteY32" fmla="*/ 816 h 9814"/>
                <a:gd name="connsiteX33" fmla="*/ 1961 w 9412"/>
                <a:gd name="connsiteY33" fmla="*/ 1146 h 9814"/>
                <a:gd name="connsiteX34" fmla="*/ 1765 w 9412"/>
                <a:gd name="connsiteY34" fmla="*/ 1634 h 9814"/>
                <a:gd name="connsiteX35" fmla="*/ 2156 w 9412"/>
                <a:gd name="connsiteY35" fmla="*/ 2778 h 9814"/>
                <a:gd name="connsiteX36" fmla="*/ 2745 w 9412"/>
                <a:gd name="connsiteY36" fmla="*/ 3108 h 9814"/>
                <a:gd name="connsiteX37" fmla="*/ 3137 w 9412"/>
                <a:gd name="connsiteY37" fmla="*/ 3271 h 9814"/>
                <a:gd name="connsiteX38" fmla="*/ 3726 w 9412"/>
                <a:gd name="connsiteY38" fmla="*/ 3434 h 9814"/>
                <a:gd name="connsiteX39" fmla="*/ 3921 w 9412"/>
                <a:gd name="connsiteY39" fmla="*/ 3758 h 9814"/>
                <a:gd name="connsiteX40" fmla="*/ 4314 w 9412"/>
                <a:gd name="connsiteY40" fmla="*/ 3758 h 9814"/>
                <a:gd name="connsiteX41" fmla="*/ 4706 w 9412"/>
                <a:gd name="connsiteY41" fmla="*/ 3925 h 9814"/>
                <a:gd name="connsiteX42" fmla="*/ 4902 w 9412"/>
                <a:gd name="connsiteY42" fmla="*/ 4255 h 9814"/>
                <a:gd name="connsiteX43" fmla="*/ 5293 w 9412"/>
                <a:gd name="connsiteY43" fmla="*/ 4085 h 9814"/>
                <a:gd name="connsiteX44" fmla="*/ 5686 w 9412"/>
                <a:gd name="connsiteY44" fmla="*/ 3925 h 9814"/>
                <a:gd name="connsiteX45" fmla="*/ 6079 w 9412"/>
                <a:gd name="connsiteY45" fmla="*/ 4085 h 9814"/>
                <a:gd name="connsiteX46" fmla="*/ 6666 w 9412"/>
                <a:gd name="connsiteY46" fmla="*/ 4085 h 9814"/>
                <a:gd name="connsiteX47" fmla="*/ 6666 w 9412"/>
                <a:gd name="connsiteY47" fmla="*/ 4579 h 9814"/>
                <a:gd name="connsiteX48" fmla="*/ 6471 w 9412"/>
                <a:gd name="connsiteY48" fmla="*/ 5392 h 9814"/>
                <a:gd name="connsiteX49" fmla="*/ 6666 w 9412"/>
                <a:gd name="connsiteY49" fmla="*/ 5721 h 9814"/>
                <a:gd name="connsiteX50" fmla="*/ 7254 w 9412"/>
                <a:gd name="connsiteY50" fmla="*/ 5392 h 9814"/>
                <a:gd name="connsiteX51" fmla="*/ 7452 w 9412"/>
                <a:gd name="connsiteY51" fmla="*/ 5071 h 9814"/>
                <a:gd name="connsiteX52" fmla="*/ 7452 w 9412"/>
                <a:gd name="connsiteY52" fmla="*/ 4745 h 9814"/>
                <a:gd name="connsiteX53" fmla="*/ 7843 w 9412"/>
                <a:gd name="connsiteY53" fmla="*/ 4579 h 9814"/>
                <a:gd name="connsiteX54" fmla="*/ 7843 w 9412"/>
                <a:gd name="connsiteY54" fmla="*/ 4255 h 9814"/>
                <a:gd name="connsiteX55" fmla="*/ 8039 w 9412"/>
                <a:gd name="connsiteY55" fmla="*/ 3925 h 9814"/>
                <a:gd name="connsiteX56" fmla="*/ 8235 w 9412"/>
                <a:gd name="connsiteY56" fmla="*/ 3434 h 9814"/>
                <a:gd name="connsiteX57" fmla="*/ 7843 w 9412"/>
                <a:gd name="connsiteY57" fmla="*/ 2946 h 9814"/>
                <a:gd name="connsiteX58" fmla="*/ 8235 w 9412"/>
                <a:gd name="connsiteY58" fmla="*/ 2778 h 9814"/>
                <a:gd name="connsiteX59" fmla="*/ 8431 w 9412"/>
                <a:gd name="connsiteY59" fmla="*/ 2454 h 9814"/>
                <a:gd name="connsiteX60" fmla="*/ 8628 w 9412"/>
                <a:gd name="connsiteY60" fmla="*/ 2289 h 9814"/>
                <a:gd name="connsiteX61" fmla="*/ 9019 w 9412"/>
                <a:gd name="connsiteY61" fmla="*/ 2289 h 9814"/>
                <a:gd name="connsiteX62" fmla="*/ 9019 w 9412"/>
                <a:gd name="connsiteY62" fmla="*/ 2126 h 9814"/>
                <a:gd name="connsiteX63" fmla="*/ 8824 w 9412"/>
                <a:gd name="connsiteY63" fmla="*/ 1959 h 9814"/>
                <a:gd name="connsiteX64" fmla="*/ 9019 w 9412"/>
                <a:gd name="connsiteY64" fmla="*/ 1470 h 9814"/>
                <a:gd name="connsiteX65" fmla="*/ 8824 w 9412"/>
                <a:gd name="connsiteY65" fmla="*/ 1146 h 9814"/>
                <a:gd name="connsiteX66" fmla="*/ 8824 w 9412"/>
                <a:gd name="connsiteY66" fmla="*/ 979 h 9814"/>
                <a:gd name="connsiteX67" fmla="*/ 9215 w 9412"/>
                <a:gd name="connsiteY67" fmla="*/ 979 h 9814"/>
                <a:gd name="connsiteX68" fmla="*/ 9412 w 9412"/>
                <a:gd name="connsiteY68" fmla="*/ 488 h 9814"/>
                <a:gd name="connsiteX0" fmla="*/ 9791 w 9791"/>
                <a:gd name="connsiteY0" fmla="*/ 998 h 10000"/>
                <a:gd name="connsiteX1" fmla="*/ 3126 w 9791"/>
                <a:gd name="connsiteY1" fmla="*/ 0 h 10000"/>
                <a:gd name="connsiteX2" fmla="*/ 2708 w 9791"/>
                <a:gd name="connsiteY2" fmla="*/ 330 h 10000"/>
                <a:gd name="connsiteX3" fmla="*/ 1667 w 9791"/>
                <a:gd name="connsiteY3" fmla="*/ 167 h 10000"/>
                <a:gd name="connsiteX4" fmla="*/ 626 w 9791"/>
                <a:gd name="connsiteY4" fmla="*/ 666 h 10000"/>
                <a:gd name="connsiteX5" fmla="*/ 0 w 9791"/>
                <a:gd name="connsiteY5" fmla="*/ 1498 h 10000"/>
                <a:gd name="connsiteX6" fmla="*/ 3126 w 9791"/>
                <a:gd name="connsiteY6" fmla="*/ 10000 h 10000"/>
                <a:gd name="connsiteX7" fmla="*/ 7292 w 9791"/>
                <a:gd name="connsiteY7" fmla="*/ 9334 h 10000"/>
                <a:gd name="connsiteX8" fmla="*/ 7292 w 9791"/>
                <a:gd name="connsiteY8" fmla="*/ 8500 h 10000"/>
                <a:gd name="connsiteX9" fmla="*/ 7082 w 9791"/>
                <a:gd name="connsiteY9" fmla="*/ 8166 h 10000"/>
                <a:gd name="connsiteX10" fmla="*/ 7082 w 9791"/>
                <a:gd name="connsiteY10" fmla="*/ 8166 h 10000"/>
                <a:gd name="connsiteX11" fmla="*/ 6875 w 9791"/>
                <a:gd name="connsiteY11" fmla="*/ 8500 h 10000"/>
                <a:gd name="connsiteX12" fmla="*/ 6459 w 9791"/>
                <a:gd name="connsiteY12" fmla="*/ 8500 h 10000"/>
                <a:gd name="connsiteX13" fmla="*/ 6249 w 9791"/>
                <a:gd name="connsiteY13" fmla="*/ 8335 h 10000"/>
                <a:gd name="connsiteX14" fmla="*/ 6459 w 9791"/>
                <a:gd name="connsiteY14" fmla="*/ 8001 h 10000"/>
                <a:gd name="connsiteX15" fmla="*/ 6459 w 9791"/>
                <a:gd name="connsiteY15" fmla="*/ 7834 h 10000"/>
                <a:gd name="connsiteX16" fmla="*/ 6666 w 9791"/>
                <a:gd name="connsiteY16" fmla="*/ 7502 h 10000"/>
                <a:gd name="connsiteX17" fmla="*/ 6666 w 9791"/>
                <a:gd name="connsiteY17" fmla="*/ 7000 h 10000"/>
                <a:gd name="connsiteX18" fmla="*/ 6041 w 9791"/>
                <a:gd name="connsiteY18" fmla="*/ 7000 h 10000"/>
                <a:gd name="connsiteX19" fmla="*/ 5416 w 9791"/>
                <a:gd name="connsiteY19" fmla="*/ 6832 h 10000"/>
                <a:gd name="connsiteX20" fmla="*/ 5000 w 9791"/>
                <a:gd name="connsiteY20" fmla="*/ 6334 h 10000"/>
                <a:gd name="connsiteX21" fmla="*/ 4584 w 9791"/>
                <a:gd name="connsiteY21" fmla="*/ 5829 h 10000"/>
                <a:gd name="connsiteX22" fmla="*/ 4166 w 9791"/>
                <a:gd name="connsiteY22" fmla="*/ 5494 h 10000"/>
                <a:gd name="connsiteX23" fmla="*/ 3959 w 9791"/>
                <a:gd name="connsiteY23" fmla="*/ 5332 h 10000"/>
                <a:gd name="connsiteX24" fmla="*/ 3751 w 9791"/>
                <a:gd name="connsiteY24" fmla="*/ 4666 h 10000"/>
                <a:gd name="connsiteX25" fmla="*/ 3541 w 9791"/>
                <a:gd name="connsiteY25" fmla="*/ 4162 h 10000"/>
                <a:gd name="connsiteX26" fmla="*/ 2916 w 9791"/>
                <a:gd name="connsiteY26" fmla="*/ 3666 h 10000"/>
                <a:gd name="connsiteX27" fmla="*/ 2500 w 9791"/>
                <a:gd name="connsiteY27" fmla="*/ 3499 h 10000"/>
                <a:gd name="connsiteX28" fmla="*/ 2084 w 9791"/>
                <a:gd name="connsiteY28" fmla="*/ 3167 h 10000"/>
                <a:gd name="connsiteX29" fmla="*/ 1875 w 9791"/>
                <a:gd name="connsiteY29" fmla="*/ 2332 h 10000"/>
                <a:gd name="connsiteX30" fmla="*/ 1458 w 9791"/>
                <a:gd name="connsiteY30" fmla="*/ 1996 h 10000"/>
                <a:gd name="connsiteX31" fmla="*/ 1667 w 9791"/>
                <a:gd name="connsiteY31" fmla="*/ 1498 h 10000"/>
                <a:gd name="connsiteX32" fmla="*/ 2084 w 9791"/>
                <a:gd name="connsiteY32" fmla="*/ 831 h 10000"/>
                <a:gd name="connsiteX33" fmla="*/ 2084 w 9791"/>
                <a:gd name="connsiteY33" fmla="*/ 1168 h 10000"/>
                <a:gd name="connsiteX34" fmla="*/ 1875 w 9791"/>
                <a:gd name="connsiteY34" fmla="*/ 1665 h 10000"/>
                <a:gd name="connsiteX35" fmla="*/ 2291 w 9791"/>
                <a:gd name="connsiteY35" fmla="*/ 2831 h 10000"/>
                <a:gd name="connsiteX36" fmla="*/ 2916 w 9791"/>
                <a:gd name="connsiteY36" fmla="*/ 3167 h 10000"/>
                <a:gd name="connsiteX37" fmla="*/ 3333 w 9791"/>
                <a:gd name="connsiteY37" fmla="*/ 3333 h 10000"/>
                <a:gd name="connsiteX38" fmla="*/ 3959 w 9791"/>
                <a:gd name="connsiteY38" fmla="*/ 3499 h 10000"/>
                <a:gd name="connsiteX39" fmla="*/ 4166 w 9791"/>
                <a:gd name="connsiteY39" fmla="*/ 3829 h 10000"/>
                <a:gd name="connsiteX40" fmla="*/ 4584 w 9791"/>
                <a:gd name="connsiteY40" fmla="*/ 3829 h 10000"/>
                <a:gd name="connsiteX41" fmla="*/ 5000 w 9791"/>
                <a:gd name="connsiteY41" fmla="*/ 3999 h 10000"/>
                <a:gd name="connsiteX42" fmla="*/ 5208 w 9791"/>
                <a:gd name="connsiteY42" fmla="*/ 4336 h 10000"/>
                <a:gd name="connsiteX43" fmla="*/ 5624 w 9791"/>
                <a:gd name="connsiteY43" fmla="*/ 4162 h 10000"/>
                <a:gd name="connsiteX44" fmla="*/ 6041 w 9791"/>
                <a:gd name="connsiteY44" fmla="*/ 3999 h 10000"/>
                <a:gd name="connsiteX45" fmla="*/ 6459 w 9791"/>
                <a:gd name="connsiteY45" fmla="*/ 4162 h 10000"/>
                <a:gd name="connsiteX46" fmla="*/ 7082 w 9791"/>
                <a:gd name="connsiteY46" fmla="*/ 4162 h 10000"/>
                <a:gd name="connsiteX47" fmla="*/ 7082 w 9791"/>
                <a:gd name="connsiteY47" fmla="*/ 4666 h 10000"/>
                <a:gd name="connsiteX48" fmla="*/ 6875 w 9791"/>
                <a:gd name="connsiteY48" fmla="*/ 5494 h 10000"/>
                <a:gd name="connsiteX49" fmla="*/ 7082 w 9791"/>
                <a:gd name="connsiteY49" fmla="*/ 5829 h 10000"/>
                <a:gd name="connsiteX50" fmla="*/ 7707 w 9791"/>
                <a:gd name="connsiteY50" fmla="*/ 5494 h 10000"/>
                <a:gd name="connsiteX51" fmla="*/ 7918 w 9791"/>
                <a:gd name="connsiteY51" fmla="*/ 5167 h 10000"/>
                <a:gd name="connsiteX52" fmla="*/ 7918 w 9791"/>
                <a:gd name="connsiteY52" fmla="*/ 4835 h 10000"/>
                <a:gd name="connsiteX53" fmla="*/ 8333 w 9791"/>
                <a:gd name="connsiteY53" fmla="*/ 4666 h 10000"/>
                <a:gd name="connsiteX54" fmla="*/ 8333 w 9791"/>
                <a:gd name="connsiteY54" fmla="*/ 4336 h 10000"/>
                <a:gd name="connsiteX55" fmla="*/ 8541 w 9791"/>
                <a:gd name="connsiteY55" fmla="*/ 3999 h 10000"/>
                <a:gd name="connsiteX56" fmla="*/ 8749 w 9791"/>
                <a:gd name="connsiteY56" fmla="*/ 3499 h 10000"/>
                <a:gd name="connsiteX57" fmla="*/ 8333 w 9791"/>
                <a:gd name="connsiteY57" fmla="*/ 3002 h 10000"/>
                <a:gd name="connsiteX58" fmla="*/ 8749 w 9791"/>
                <a:gd name="connsiteY58" fmla="*/ 2831 h 10000"/>
                <a:gd name="connsiteX59" fmla="*/ 8958 w 9791"/>
                <a:gd name="connsiteY59" fmla="*/ 2501 h 10000"/>
                <a:gd name="connsiteX60" fmla="*/ 9167 w 9791"/>
                <a:gd name="connsiteY60" fmla="*/ 2332 h 10000"/>
                <a:gd name="connsiteX61" fmla="*/ 9582 w 9791"/>
                <a:gd name="connsiteY61" fmla="*/ 2332 h 10000"/>
                <a:gd name="connsiteX62" fmla="*/ 9582 w 9791"/>
                <a:gd name="connsiteY62" fmla="*/ 2166 h 10000"/>
                <a:gd name="connsiteX63" fmla="*/ 9375 w 9791"/>
                <a:gd name="connsiteY63" fmla="*/ 1996 h 10000"/>
                <a:gd name="connsiteX64" fmla="*/ 9582 w 9791"/>
                <a:gd name="connsiteY64" fmla="*/ 1498 h 10000"/>
                <a:gd name="connsiteX65" fmla="*/ 9375 w 9791"/>
                <a:gd name="connsiteY65" fmla="*/ 1168 h 10000"/>
                <a:gd name="connsiteX66" fmla="*/ 9375 w 9791"/>
                <a:gd name="connsiteY66" fmla="*/ 998 h 10000"/>
                <a:gd name="connsiteX67" fmla="*/ 9791 w 9791"/>
                <a:gd name="connsiteY67" fmla="*/ 998 h 10000"/>
                <a:gd name="connsiteX0" fmla="*/ 9575 w 9881"/>
                <a:gd name="connsiteY0" fmla="*/ 998 h 10000"/>
                <a:gd name="connsiteX1" fmla="*/ 3193 w 9881"/>
                <a:gd name="connsiteY1" fmla="*/ 0 h 10000"/>
                <a:gd name="connsiteX2" fmla="*/ 2766 w 9881"/>
                <a:gd name="connsiteY2" fmla="*/ 330 h 10000"/>
                <a:gd name="connsiteX3" fmla="*/ 1703 w 9881"/>
                <a:gd name="connsiteY3" fmla="*/ 167 h 10000"/>
                <a:gd name="connsiteX4" fmla="*/ 639 w 9881"/>
                <a:gd name="connsiteY4" fmla="*/ 666 h 10000"/>
                <a:gd name="connsiteX5" fmla="*/ 0 w 9881"/>
                <a:gd name="connsiteY5" fmla="*/ 1498 h 10000"/>
                <a:gd name="connsiteX6" fmla="*/ 3193 w 9881"/>
                <a:gd name="connsiteY6" fmla="*/ 10000 h 10000"/>
                <a:gd name="connsiteX7" fmla="*/ 7448 w 9881"/>
                <a:gd name="connsiteY7" fmla="*/ 9334 h 10000"/>
                <a:gd name="connsiteX8" fmla="*/ 7448 w 9881"/>
                <a:gd name="connsiteY8" fmla="*/ 8500 h 10000"/>
                <a:gd name="connsiteX9" fmla="*/ 7233 w 9881"/>
                <a:gd name="connsiteY9" fmla="*/ 8166 h 10000"/>
                <a:gd name="connsiteX10" fmla="*/ 7233 w 9881"/>
                <a:gd name="connsiteY10" fmla="*/ 8166 h 10000"/>
                <a:gd name="connsiteX11" fmla="*/ 7022 w 9881"/>
                <a:gd name="connsiteY11" fmla="*/ 8500 h 10000"/>
                <a:gd name="connsiteX12" fmla="*/ 6597 w 9881"/>
                <a:gd name="connsiteY12" fmla="*/ 8500 h 10000"/>
                <a:gd name="connsiteX13" fmla="*/ 6382 w 9881"/>
                <a:gd name="connsiteY13" fmla="*/ 8335 h 10000"/>
                <a:gd name="connsiteX14" fmla="*/ 6597 w 9881"/>
                <a:gd name="connsiteY14" fmla="*/ 8001 h 10000"/>
                <a:gd name="connsiteX15" fmla="*/ 6597 w 9881"/>
                <a:gd name="connsiteY15" fmla="*/ 7834 h 10000"/>
                <a:gd name="connsiteX16" fmla="*/ 6808 w 9881"/>
                <a:gd name="connsiteY16" fmla="*/ 7502 h 10000"/>
                <a:gd name="connsiteX17" fmla="*/ 6808 w 9881"/>
                <a:gd name="connsiteY17" fmla="*/ 7000 h 10000"/>
                <a:gd name="connsiteX18" fmla="*/ 6170 w 9881"/>
                <a:gd name="connsiteY18" fmla="*/ 7000 h 10000"/>
                <a:gd name="connsiteX19" fmla="*/ 5532 w 9881"/>
                <a:gd name="connsiteY19" fmla="*/ 6832 h 10000"/>
                <a:gd name="connsiteX20" fmla="*/ 5107 w 9881"/>
                <a:gd name="connsiteY20" fmla="*/ 6334 h 10000"/>
                <a:gd name="connsiteX21" fmla="*/ 4682 w 9881"/>
                <a:gd name="connsiteY21" fmla="*/ 5829 h 10000"/>
                <a:gd name="connsiteX22" fmla="*/ 4255 w 9881"/>
                <a:gd name="connsiteY22" fmla="*/ 5494 h 10000"/>
                <a:gd name="connsiteX23" fmla="*/ 4044 w 9881"/>
                <a:gd name="connsiteY23" fmla="*/ 5332 h 10000"/>
                <a:gd name="connsiteX24" fmla="*/ 3831 w 9881"/>
                <a:gd name="connsiteY24" fmla="*/ 4666 h 10000"/>
                <a:gd name="connsiteX25" fmla="*/ 3617 w 9881"/>
                <a:gd name="connsiteY25" fmla="*/ 4162 h 10000"/>
                <a:gd name="connsiteX26" fmla="*/ 2978 w 9881"/>
                <a:gd name="connsiteY26" fmla="*/ 3666 h 10000"/>
                <a:gd name="connsiteX27" fmla="*/ 2553 w 9881"/>
                <a:gd name="connsiteY27" fmla="*/ 3499 h 10000"/>
                <a:gd name="connsiteX28" fmla="*/ 2128 w 9881"/>
                <a:gd name="connsiteY28" fmla="*/ 3167 h 10000"/>
                <a:gd name="connsiteX29" fmla="*/ 1915 w 9881"/>
                <a:gd name="connsiteY29" fmla="*/ 2332 h 10000"/>
                <a:gd name="connsiteX30" fmla="*/ 1489 w 9881"/>
                <a:gd name="connsiteY30" fmla="*/ 1996 h 10000"/>
                <a:gd name="connsiteX31" fmla="*/ 1703 w 9881"/>
                <a:gd name="connsiteY31" fmla="*/ 1498 h 10000"/>
                <a:gd name="connsiteX32" fmla="*/ 2128 w 9881"/>
                <a:gd name="connsiteY32" fmla="*/ 831 h 10000"/>
                <a:gd name="connsiteX33" fmla="*/ 2128 w 9881"/>
                <a:gd name="connsiteY33" fmla="*/ 1168 h 10000"/>
                <a:gd name="connsiteX34" fmla="*/ 1915 w 9881"/>
                <a:gd name="connsiteY34" fmla="*/ 1665 h 10000"/>
                <a:gd name="connsiteX35" fmla="*/ 2340 w 9881"/>
                <a:gd name="connsiteY35" fmla="*/ 2831 h 10000"/>
                <a:gd name="connsiteX36" fmla="*/ 2978 w 9881"/>
                <a:gd name="connsiteY36" fmla="*/ 3167 h 10000"/>
                <a:gd name="connsiteX37" fmla="*/ 3404 w 9881"/>
                <a:gd name="connsiteY37" fmla="*/ 3333 h 10000"/>
                <a:gd name="connsiteX38" fmla="*/ 4044 w 9881"/>
                <a:gd name="connsiteY38" fmla="*/ 3499 h 10000"/>
                <a:gd name="connsiteX39" fmla="*/ 4255 w 9881"/>
                <a:gd name="connsiteY39" fmla="*/ 3829 h 10000"/>
                <a:gd name="connsiteX40" fmla="*/ 4682 w 9881"/>
                <a:gd name="connsiteY40" fmla="*/ 3829 h 10000"/>
                <a:gd name="connsiteX41" fmla="*/ 5107 w 9881"/>
                <a:gd name="connsiteY41" fmla="*/ 3999 h 10000"/>
                <a:gd name="connsiteX42" fmla="*/ 5319 w 9881"/>
                <a:gd name="connsiteY42" fmla="*/ 4336 h 10000"/>
                <a:gd name="connsiteX43" fmla="*/ 5744 w 9881"/>
                <a:gd name="connsiteY43" fmla="*/ 4162 h 10000"/>
                <a:gd name="connsiteX44" fmla="*/ 6170 w 9881"/>
                <a:gd name="connsiteY44" fmla="*/ 3999 h 10000"/>
                <a:gd name="connsiteX45" fmla="*/ 6597 w 9881"/>
                <a:gd name="connsiteY45" fmla="*/ 4162 h 10000"/>
                <a:gd name="connsiteX46" fmla="*/ 7233 w 9881"/>
                <a:gd name="connsiteY46" fmla="*/ 4162 h 10000"/>
                <a:gd name="connsiteX47" fmla="*/ 7233 w 9881"/>
                <a:gd name="connsiteY47" fmla="*/ 4666 h 10000"/>
                <a:gd name="connsiteX48" fmla="*/ 7022 w 9881"/>
                <a:gd name="connsiteY48" fmla="*/ 5494 h 10000"/>
                <a:gd name="connsiteX49" fmla="*/ 7233 w 9881"/>
                <a:gd name="connsiteY49" fmla="*/ 5829 h 10000"/>
                <a:gd name="connsiteX50" fmla="*/ 7872 w 9881"/>
                <a:gd name="connsiteY50" fmla="*/ 5494 h 10000"/>
                <a:gd name="connsiteX51" fmla="*/ 8087 w 9881"/>
                <a:gd name="connsiteY51" fmla="*/ 5167 h 10000"/>
                <a:gd name="connsiteX52" fmla="*/ 8087 w 9881"/>
                <a:gd name="connsiteY52" fmla="*/ 4835 h 10000"/>
                <a:gd name="connsiteX53" fmla="*/ 8511 w 9881"/>
                <a:gd name="connsiteY53" fmla="*/ 4666 h 10000"/>
                <a:gd name="connsiteX54" fmla="*/ 8511 w 9881"/>
                <a:gd name="connsiteY54" fmla="*/ 4336 h 10000"/>
                <a:gd name="connsiteX55" fmla="*/ 8723 w 9881"/>
                <a:gd name="connsiteY55" fmla="*/ 3999 h 10000"/>
                <a:gd name="connsiteX56" fmla="*/ 8936 w 9881"/>
                <a:gd name="connsiteY56" fmla="*/ 3499 h 10000"/>
                <a:gd name="connsiteX57" fmla="*/ 8511 w 9881"/>
                <a:gd name="connsiteY57" fmla="*/ 3002 h 10000"/>
                <a:gd name="connsiteX58" fmla="*/ 8936 w 9881"/>
                <a:gd name="connsiteY58" fmla="*/ 2831 h 10000"/>
                <a:gd name="connsiteX59" fmla="*/ 9149 w 9881"/>
                <a:gd name="connsiteY59" fmla="*/ 2501 h 10000"/>
                <a:gd name="connsiteX60" fmla="*/ 9363 w 9881"/>
                <a:gd name="connsiteY60" fmla="*/ 2332 h 10000"/>
                <a:gd name="connsiteX61" fmla="*/ 9787 w 9881"/>
                <a:gd name="connsiteY61" fmla="*/ 2332 h 10000"/>
                <a:gd name="connsiteX62" fmla="*/ 9787 w 9881"/>
                <a:gd name="connsiteY62" fmla="*/ 2166 h 10000"/>
                <a:gd name="connsiteX63" fmla="*/ 9575 w 9881"/>
                <a:gd name="connsiteY63" fmla="*/ 1996 h 10000"/>
                <a:gd name="connsiteX64" fmla="*/ 9787 w 9881"/>
                <a:gd name="connsiteY64" fmla="*/ 1498 h 10000"/>
                <a:gd name="connsiteX65" fmla="*/ 9575 w 9881"/>
                <a:gd name="connsiteY65" fmla="*/ 1168 h 10000"/>
                <a:gd name="connsiteX66" fmla="*/ 9575 w 9881"/>
                <a:gd name="connsiteY66" fmla="*/ 998 h 10000"/>
                <a:gd name="connsiteX0" fmla="*/ 9690 w 10000"/>
                <a:gd name="connsiteY0" fmla="*/ 1168 h 10000"/>
                <a:gd name="connsiteX1" fmla="*/ 3231 w 10000"/>
                <a:gd name="connsiteY1" fmla="*/ 0 h 10000"/>
                <a:gd name="connsiteX2" fmla="*/ 2799 w 10000"/>
                <a:gd name="connsiteY2" fmla="*/ 330 h 10000"/>
                <a:gd name="connsiteX3" fmla="*/ 1724 w 10000"/>
                <a:gd name="connsiteY3" fmla="*/ 167 h 10000"/>
                <a:gd name="connsiteX4" fmla="*/ 647 w 10000"/>
                <a:gd name="connsiteY4" fmla="*/ 666 h 10000"/>
                <a:gd name="connsiteX5" fmla="*/ 0 w 10000"/>
                <a:gd name="connsiteY5" fmla="*/ 1498 h 10000"/>
                <a:gd name="connsiteX6" fmla="*/ 3231 w 10000"/>
                <a:gd name="connsiteY6" fmla="*/ 10000 h 10000"/>
                <a:gd name="connsiteX7" fmla="*/ 7538 w 10000"/>
                <a:gd name="connsiteY7" fmla="*/ 9334 h 10000"/>
                <a:gd name="connsiteX8" fmla="*/ 7538 w 10000"/>
                <a:gd name="connsiteY8" fmla="*/ 8500 h 10000"/>
                <a:gd name="connsiteX9" fmla="*/ 7320 w 10000"/>
                <a:gd name="connsiteY9" fmla="*/ 8166 h 10000"/>
                <a:gd name="connsiteX10" fmla="*/ 7320 w 10000"/>
                <a:gd name="connsiteY10" fmla="*/ 8166 h 10000"/>
                <a:gd name="connsiteX11" fmla="*/ 7107 w 10000"/>
                <a:gd name="connsiteY11" fmla="*/ 8500 h 10000"/>
                <a:gd name="connsiteX12" fmla="*/ 6676 w 10000"/>
                <a:gd name="connsiteY12" fmla="*/ 8500 h 10000"/>
                <a:gd name="connsiteX13" fmla="*/ 6459 w 10000"/>
                <a:gd name="connsiteY13" fmla="*/ 8335 h 10000"/>
                <a:gd name="connsiteX14" fmla="*/ 6676 w 10000"/>
                <a:gd name="connsiteY14" fmla="*/ 8001 h 10000"/>
                <a:gd name="connsiteX15" fmla="*/ 6676 w 10000"/>
                <a:gd name="connsiteY15" fmla="*/ 7834 h 10000"/>
                <a:gd name="connsiteX16" fmla="*/ 6890 w 10000"/>
                <a:gd name="connsiteY16" fmla="*/ 7502 h 10000"/>
                <a:gd name="connsiteX17" fmla="*/ 6890 w 10000"/>
                <a:gd name="connsiteY17" fmla="*/ 7000 h 10000"/>
                <a:gd name="connsiteX18" fmla="*/ 6244 w 10000"/>
                <a:gd name="connsiteY18" fmla="*/ 7000 h 10000"/>
                <a:gd name="connsiteX19" fmla="*/ 5599 w 10000"/>
                <a:gd name="connsiteY19" fmla="*/ 6832 h 10000"/>
                <a:gd name="connsiteX20" fmla="*/ 5169 w 10000"/>
                <a:gd name="connsiteY20" fmla="*/ 6334 h 10000"/>
                <a:gd name="connsiteX21" fmla="*/ 4738 w 10000"/>
                <a:gd name="connsiteY21" fmla="*/ 5829 h 10000"/>
                <a:gd name="connsiteX22" fmla="*/ 4306 w 10000"/>
                <a:gd name="connsiteY22" fmla="*/ 5494 h 10000"/>
                <a:gd name="connsiteX23" fmla="*/ 4093 w 10000"/>
                <a:gd name="connsiteY23" fmla="*/ 5332 h 10000"/>
                <a:gd name="connsiteX24" fmla="*/ 3877 w 10000"/>
                <a:gd name="connsiteY24" fmla="*/ 4666 h 10000"/>
                <a:gd name="connsiteX25" fmla="*/ 3661 w 10000"/>
                <a:gd name="connsiteY25" fmla="*/ 4162 h 10000"/>
                <a:gd name="connsiteX26" fmla="*/ 3014 w 10000"/>
                <a:gd name="connsiteY26" fmla="*/ 3666 h 10000"/>
                <a:gd name="connsiteX27" fmla="*/ 2584 w 10000"/>
                <a:gd name="connsiteY27" fmla="*/ 3499 h 10000"/>
                <a:gd name="connsiteX28" fmla="*/ 2154 w 10000"/>
                <a:gd name="connsiteY28" fmla="*/ 3167 h 10000"/>
                <a:gd name="connsiteX29" fmla="*/ 1938 w 10000"/>
                <a:gd name="connsiteY29" fmla="*/ 2332 h 10000"/>
                <a:gd name="connsiteX30" fmla="*/ 1507 w 10000"/>
                <a:gd name="connsiteY30" fmla="*/ 1996 h 10000"/>
                <a:gd name="connsiteX31" fmla="*/ 1724 w 10000"/>
                <a:gd name="connsiteY31" fmla="*/ 1498 h 10000"/>
                <a:gd name="connsiteX32" fmla="*/ 2154 w 10000"/>
                <a:gd name="connsiteY32" fmla="*/ 831 h 10000"/>
                <a:gd name="connsiteX33" fmla="*/ 2154 w 10000"/>
                <a:gd name="connsiteY33" fmla="*/ 1168 h 10000"/>
                <a:gd name="connsiteX34" fmla="*/ 1938 w 10000"/>
                <a:gd name="connsiteY34" fmla="*/ 1665 h 10000"/>
                <a:gd name="connsiteX35" fmla="*/ 2368 w 10000"/>
                <a:gd name="connsiteY35" fmla="*/ 2831 h 10000"/>
                <a:gd name="connsiteX36" fmla="*/ 3014 w 10000"/>
                <a:gd name="connsiteY36" fmla="*/ 3167 h 10000"/>
                <a:gd name="connsiteX37" fmla="*/ 3445 w 10000"/>
                <a:gd name="connsiteY37" fmla="*/ 3333 h 10000"/>
                <a:gd name="connsiteX38" fmla="*/ 4093 w 10000"/>
                <a:gd name="connsiteY38" fmla="*/ 3499 h 10000"/>
                <a:gd name="connsiteX39" fmla="*/ 4306 w 10000"/>
                <a:gd name="connsiteY39" fmla="*/ 3829 h 10000"/>
                <a:gd name="connsiteX40" fmla="*/ 4738 w 10000"/>
                <a:gd name="connsiteY40" fmla="*/ 3829 h 10000"/>
                <a:gd name="connsiteX41" fmla="*/ 5169 w 10000"/>
                <a:gd name="connsiteY41" fmla="*/ 3999 h 10000"/>
                <a:gd name="connsiteX42" fmla="*/ 5383 w 10000"/>
                <a:gd name="connsiteY42" fmla="*/ 4336 h 10000"/>
                <a:gd name="connsiteX43" fmla="*/ 5813 w 10000"/>
                <a:gd name="connsiteY43" fmla="*/ 4162 h 10000"/>
                <a:gd name="connsiteX44" fmla="*/ 6244 w 10000"/>
                <a:gd name="connsiteY44" fmla="*/ 3999 h 10000"/>
                <a:gd name="connsiteX45" fmla="*/ 6676 w 10000"/>
                <a:gd name="connsiteY45" fmla="*/ 4162 h 10000"/>
                <a:gd name="connsiteX46" fmla="*/ 7320 w 10000"/>
                <a:gd name="connsiteY46" fmla="*/ 4162 h 10000"/>
                <a:gd name="connsiteX47" fmla="*/ 7320 w 10000"/>
                <a:gd name="connsiteY47" fmla="*/ 4666 h 10000"/>
                <a:gd name="connsiteX48" fmla="*/ 7107 w 10000"/>
                <a:gd name="connsiteY48" fmla="*/ 5494 h 10000"/>
                <a:gd name="connsiteX49" fmla="*/ 7320 w 10000"/>
                <a:gd name="connsiteY49" fmla="*/ 5829 h 10000"/>
                <a:gd name="connsiteX50" fmla="*/ 7967 w 10000"/>
                <a:gd name="connsiteY50" fmla="*/ 5494 h 10000"/>
                <a:gd name="connsiteX51" fmla="*/ 8184 w 10000"/>
                <a:gd name="connsiteY51" fmla="*/ 5167 h 10000"/>
                <a:gd name="connsiteX52" fmla="*/ 8184 w 10000"/>
                <a:gd name="connsiteY52" fmla="*/ 4835 h 10000"/>
                <a:gd name="connsiteX53" fmla="*/ 8614 w 10000"/>
                <a:gd name="connsiteY53" fmla="*/ 4666 h 10000"/>
                <a:gd name="connsiteX54" fmla="*/ 8614 w 10000"/>
                <a:gd name="connsiteY54" fmla="*/ 4336 h 10000"/>
                <a:gd name="connsiteX55" fmla="*/ 8828 w 10000"/>
                <a:gd name="connsiteY55" fmla="*/ 3999 h 10000"/>
                <a:gd name="connsiteX56" fmla="*/ 9044 w 10000"/>
                <a:gd name="connsiteY56" fmla="*/ 3499 h 10000"/>
                <a:gd name="connsiteX57" fmla="*/ 8614 w 10000"/>
                <a:gd name="connsiteY57" fmla="*/ 3002 h 10000"/>
                <a:gd name="connsiteX58" fmla="*/ 9044 w 10000"/>
                <a:gd name="connsiteY58" fmla="*/ 2831 h 10000"/>
                <a:gd name="connsiteX59" fmla="*/ 9259 w 10000"/>
                <a:gd name="connsiteY59" fmla="*/ 2501 h 10000"/>
                <a:gd name="connsiteX60" fmla="*/ 9476 w 10000"/>
                <a:gd name="connsiteY60" fmla="*/ 2332 h 10000"/>
                <a:gd name="connsiteX61" fmla="*/ 9905 w 10000"/>
                <a:gd name="connsiteY61" fmla="*/ 2332 h 10000"/>
                <a:gd name="connsiteX62" fmla="*/ 9905 w 10000"/>
                <a:gd name="connsiteY62" fmla="*/ 2166 h 10000"/>
                <a:gd name="connsiteX63" fmla="*/ 9690 w 10000"/>
                <a:gd name="connsiteY63" fmla="*/ 1996 h 10000"/>
                <a:gd name="connsiteX64" fmla="*/ 9905 w 10000"/>
                <a:gd name="connsiteY64" fmla="*/ 1498 h 10000"/>
                <a:gd name="connsiteX65" fmla="*/ 9690 w 10000"/>
                <a:gd name="connsiteY65" fmla="*/ 1168 h 10000"/>
                <a:gd name="connsiteX0" fmla="*/ 9905 w 10000"/>
                <a:gd name="connsiteY0" fmla="*/ 1498 h 10000"/>
                <a:gd name="connsiteX1" fmla="*/ 3231 w 10000"/>
                <a:gd name="connsiteY1" fmla="*/ 0 h 10000"/>
                <a:gd name="connsiteX2" fmla="*/ 2799 w 10000"/>
                <a:gd name="connsiteY2" fmla="*/ 330 h 10000"/>
                <a:gd name="connsiteX3" fmla="*/ 1724 w 10000"/>
                <a:gd name="connsiteY3" fmla="*/ 167 h 10000"/>
                <a:gd name="connsiteX4" fmla="*/ 647 w 10000"/>
                <a:gd name="connsiteY4" fmla="*/ 666 h 10000"/>
                <a:gd name="connsiteX5" fmla="*/ 0 w 10000"/>
                <a:gd name="connsiteY5" fmla="*/ 1498 h 10000"/>
                <a:gd name="connsiteX6" fmla="*/ 3231 w 10000"/>
                <a:gd name="connsiteY6" fmla="*/ 10000 h 10000"/>
                <a:gd name="connsiteX7" fmla="*/ 7538 w 10000"/>
                <a:gd name="connsiteY7" fmla="*/ 9334 h 10000"/>
                <a:gd name="connsiteX8" fmla="*/ 7538 w 10000"/>
                <a:gd name="connsiteY8" fmla="*/ 8500 h 10000"/>
                <a:gd name="connsiteX9" fmla="*/ 7320 w 10000"/>
                <a:gd name="connsiteY9" fmla="*/ 8166 h 10000"/>
                <a:gd name="connsiteX10" fmla="*/ 7320 w 10000"/>
                <a:gd name="connsiteY10" fmla="*/ 8166 h 10000"/>
                <a:gd name="connsiteX11" fmla="*/ 7107 w 10000"/>
                <a:gd name="connsiteY11" fmla="*/ 8500 h 10000"/>
                <a:gd name="connsiteX12" fmla="*/ 6676 w 10000"/>
                <a:gd name="connsiteY12" fmla="*/ 8500 h 10000"/>
                <a:gd name="connsiteX13" fmla="*/ 6459 w 10000"/>
                <a:gd name="connsiteY13" fmla="*/ 8335 h 10000"/>
                <a:gd name="connsiteX14" fmla="*/ 6676 w 10000"/>
                <a:gd name="connsiteY14" fmla="*/ 8001 h 10000"/>
                <a:gd name="connsiteX15" fmla="*/ 6676 w 10000"/>
                <a:gd name="connsiteY15" fmla="*/ 7834 h 10000"/>
                <a:gd name="connsiteX16" fmla="*/ 6890 w 10000"/>
                <a:gd name="connsiteY16" fmla="*/ 7502 h 10000"/>
                <a:gd name="connsiteX17" fmla="*/ 6890 w 10000"/>
                <a:gd name="connsiteY17" fmla="*/ 7000 h 10000"/>
                <a:gd name="connsiteX18" fmla="*/ 6244 w 10000"/>
                <a:gd name="connsiteY18" fmla="*/ 7000 h 10000"/>
                <a:gd name="connsiteX19" fmla="*/ 5599 w 10000"/>
                <a:gd name="connsiteY19" fmla="*/ 6832 h 10000"/>
                <a:gd name="connsiteX20" fmla="*/ 5169 w 10000"/>
                <a:gd name="connsiteY20" fmla="*/ 6334 h 10000"/>
                <a:gd name="connsiteX21" fmla="*/ 4738 w 10000"/>
                <a:gd name="connsiteY21" fmla="*/ 5829 h 10000"/>
                <a:gd name="connsiteX22" fmla="*/ 4306 w 10000"/>
                <a:gd name="connsiteY22" fmla="*/ 5494 h 10000"/>
                <a:gd name="connsiteX23" fmla="*/ 4093 w 10000"/>
                <a:gd name="connsiteY23" fmla="*/ 5332 h 10000"/>
                <a:gd name="connsiteX24" fmla="*/ 3877 w 10000"/>
                <a:gd name="connsiteY24" fmla="*/ 4666 h 10000"/>
                <a:gd name="connsiteX25" fmla="*/ 3661 w 10000"/>
                <a:gd name="connsiteY25" fmla="*/ 4162 h 10000"/>
                <a:gd name="connsiteX26" fmla="*/ 3014 w 10000"/>
                <a:gd name="connsiteY26" fmla="*/ 3666 h 10000"/>
                <a:gd name="connsiteX27" fmla="*/ 2584 w 10000"/>
                <a:gd name="connsiteY27" fmla="*/ 3499 h 10000"/>
                <a:gd name="connsiteX28" fmla="*/ 2154 w 10000"/>
                <a:gd name="connsiteY28" fmla="*/ 3167 h 10000"/>
                <a:gd name="connsiteX29" fmla="*/ 1938 w 10000"/>
                <a:gd name="connsiteY29" fmla="*/ 2332 h 10000"/>
                <a:gd name="connsiteX30" fmla="*/ 1507 w 10000"/>
                <a:gd name="connsiteY30" fmla="*/ 1996 h 10000"/>
                <a:gd name="connsiteX31" fmla="*/ 1724 w 10000"/>
                <a:gd name="connsiteY31" fmla="*/ 1498 h 10000"/>
                <a:gd name="connsiteX32" fmla="*/ 2154 w 10000"/>
                <a:gd name="connsiteY32" fmla="*/ 831 h 10000"/>
                <a:gd name="connsiteX33" fmla="*/ 2154 w 10000"/>
                <a:gd name="connsiteY33" fmla="*/ 1168 h 10000"/>
                <a:gd name="connsiteX34" fmla="*/ 1938 w 10000"/>
                <a:gd name="connsiteY34" fmla="*/ 1665 h 10000"/>
                <a:gd name="connsiteX35" fmla="*/ 2368 w 10000"/>
                <a:gd name="connsiteY35" fmla="*/ 2831 h 10000"/>
                <a:gd name="connsiteX36" fmla="*/ 3014 w 10000"/>
                <a:gd name="connsiteY36" fmla="*/ 3167 h 10000"/>
                <a:gd name="connsiteX37" fmla="*/ 3445 w 10000"/>
                <a:gd name="connsiteY37" fmla="*/ 3333 h 10000"/>
                <a:gd name="connsiteX38" fmla="*/ 4093 w 10000"/>
                <a:gd name="connsiteY38" fmla="*/ 3499 h 10000"/>
                <a:gd name="connsiteX39" fmla="*/ 4306 w 10000"/>
                <a:gd name="connsiteY39" fmla="*/ 3829 h 10000"/>
                <a:gd name="connsiteX40" fmla="*/ 4738 w 10000"/>
                <a:gd name="connsiteY40" fmla="*/ 3829 h 10000"/>
                <a:gd name="connsiteX41" fmla="*/ 5169 w 10000"/>
                <a:gd name="connsiteY41" fmla="*/ 3999 h 10000"/>
                <a:gd name="connsiteX42" fmla="*/ 5383 w 10000"/>
                <a:gd name="connsiteY42" fmla="*/ 4336 h 10000"/>
                <a:gd name="connsiteX43" fmla="*/ 5813 w 10000"/>
                <a:gd name="connsiteY43" fmla="*/ 4162 h 10000"/>
                <a:gd name="connsiteX44" fmla="*/ 6244 w 10000"/>
                <a:gd name="connsiteY44" fmla="*/ 3999 h 10000"/>
                <a:gd name="connsiteX45" fmla="*/ 6676 w 10000"/>
                <a:gd name="connsiteY45" fmla="*/ 4162 h 10000"/>
                <a:gd name="connsiteX46" fmla="*/ 7320 w 10000"/>
                <a:gd name="connsiteY46" fmla="*/ 4162 h 10000"/>
                <a:gd name="connsiteX47" fmla="*/ 7320 w 10000"/>
                <a:gd name="connsiteY47" fmla="*/ 4666 h 10000"/>
                <a:gd name="connsiteX48" fmla="*/ 7107 w 10000"/>
                <a:gd name="connsiteY48" fmla="*/ 5494 h 10000"/>
                <a:gd name="connsiteX49" fmla="*/ 7320 w 10000"/>
                <a:gd name="connsiteY49" fmla="*/ 5829 h 10000"/>
                <a:gd name="connsiteX50" fmla="*/ 7967 w 10000"/>
                <a:gd name="connsiteY50" fmla="*/ 5494 h 10000"/>
                <a:gd name="connsiteX51" fmla="*/ 8184 w 10000"/>
                <a:gd name="connsiteY51" fmla="*/ 5167 h 10000"/>
                <a:gd name="connsiteX52" fmla="*/ 8184 w 10000"/>
                <a:gd name="connsiteY52" fmla="*/ 4835 h 10000"/>
                <a:gd name="connsiteX53" fmla="*/ 8614 w 10000"/>
                <a:gd name="connsiteY53" fmla="*/ 4666 h 10000"/>
                <a:gd name="connsiteX54" fmla="*/ 8614 w 10000"/>
                <a:gd name="connsiteY54" fmla="*/ 4336 h 10000"/>
                <a:gd name="connsiteX55" fmla="*/ 8828 w 10000"/>
                <a:gd name="connsiteY55" fmla="*/ 3999 h 10000"/>
                <a:gd name="connsiteX56" fmla="*/ 9044 w 10000"/>
                <a:gd name="connsiteY56" fmla="*/ 3499 h 10000"/>
                <a:gd name="connsiteX57" fmla="*/ 8614 w 10000"/>
                <a:gd name="connsiteY57" fmla="*/ 3002 h 10000"/>
                <a:gd name="connsiteX58" fmla="*/ 9044 w 10000"/>
                <a:gd name="connsiteY58" fmla="*/ 2831 h 10000"/>
                <a:gd name="connsiteX59" fmla="*/ 9259 w 10000"/>
                <a:gd name="connsiteY59" fmla="*/ 2501 h 10000"/>
                <a:gd name="connsiteX60" fmla="*/ 9476 w 10000"/>
                <a:gd name="connsiteY60" fmla="*/ 2332 h 10000"/>
                <a:gd name="connsiteX61" fmla="*/ 9905 w 10000"/>
                <a:gd name="connsiteY61" fmla="*/ 2332 h 10000"/>
                <a:gd name="connsiteX62" fmla="*/ 9905 w 10000"/>
                <a:gd name="connsiteY62" fmla="*/ 2166 h 10000"/>
                <a:gd name="connsiteX63" fmla="*/ 9690 w 10000"/>
                <a:gd name="connsiteY63" fmla="*/ 1996 h 10000"/>
                <a:gd name="connsiteX64" fmla="*/ 9905 w 10000"/>
                <a:gd name="connsiteY64" fmla="*/ 1498 h 10000"/>
                <a:gd name="connsiteX0" fmla="*/ 9690 w 10000"/>
                <a:gd name="connsiteY0" fmla="*/ 1996 h 10000"/>
                <a:gd name="connsiteX1" fmla="*/ 3231 w 10000"/>
                <a:gd name="connsiteY1" fmla="*/ 0 h 10000"/>
                <a:gd name="connsiteX2" fmla="*/ 2799 w 10000"/>
                <a:gd name="connsiteY2" fmla="*/ 330 h 10000"/>
                <a:gd name="connsiteX3" fmla="*/ 1724 w 10000"/>
                <a:gd name="connsiteY3" fmla="*/ 167 h 10000"/>
                <a:gd name="connsiteX4" fmla="*/ 647 w 10000"/>
                <a:gd name="connsiteY4" fmla="*/ 666 h 10000"/>
                <a:gd name="connsiteX5" fmla="*/ 0 w 10000"/>
                <a:gd name="connsiteY5" fmla="*/ 1498 h 10000"/>
                <a:gd name="connsiteX6" fmla="*/ 3231 w 10000"/>
                <a:gd name="connsiteY6" fmla="*/ 10000 h 10000"/>
                <a:gd name="connsiteX7" fmla="*/ 7538 w 10000"/>
                <a:gd name="connsiteY7" fmla="*/ 9334 h 10000"/>
                <a:gd name="connsiteX8" fmla="*/ 7538 w 10000"/>
                <a:gd name="connsiteY8" fmla="*/ 8500 h 10000"/>
                <a:gd name="connsiteX9" fmla="*/ 7320 w 10000"/>
                <a:gd name="connsiteY9" fmla="*/ 8166 h 10000"/>
                <a:gd name="connsiteX10" fmla="*/ 7320 w 10000"/>
                <a:gd name="connsiteY10" fmla="*/ 8166 h 10000"/>
                <a:gd name="connsiteX11" fmla="*/ 7107 w 10000"/>
                <a:gd name="connsiteY11" fmla="*/ 8500 h 10000"/>
                <a:gd name="connsiteX12" fmla="*/ 6676 w 10000"/>
                <a:gd name="connsiteY12" fmla="*/ 8500 h 10000"/>
                <a:gd name="connsiteX13" fmla="*/ 6459 w 10000"/>
                <a:gd name="connsiteY13" fmla="*/ 8335 h 10000"/>
                <a:gd name="connsiteX14" fmla="*/ 6676 w 10000"/>
                <a:gd name="connsiteY14" fmla="*/ 8001 h 10000"/>
                <a:gd name="connsiteX15" fmla="*/ 6676 w 10000"/>
                <a:gd name="connsiteY15" fmla="*/ 7834 h 10000"/>
                <a:gd name="connsiteX16" fmla="*/ 6890 w 10000"/>
                <a:gd name="connsiteY16" fmla="*/ 7502 h 10000"/>
                <a:gd name="connsiteX17" fmla="*/ 6890 w 10000"/>
                <a:gd name="connsiteY17" fmla="*/ 7000 h 10000"/>
                <a:gd name="connsiteX18" fmla="*/ 6244 w 10000"/>
                <a:gd name="connsiteY18" fmla="*/ 7000 h 10000"/>
                <a:gd name="connsiteX19" fmla="*/ 5599 w 10000"/>
                <a:gd name="connsiteY19" fmla="*/ 6832 h 10000"/>
                <a:gd name="connsiteX20" fmla="*/ 5169 w 10000"/>
                <a:gd name="connsiteY20" fmla="*/ 6334 h 10000"/>
                <a:gd name="connsiteX21" fmla="*/ 4738 w 10000"/>
                <a:gd name="connsiteY21" fmla="*/ 5829 h 10000"/>
                <a:gd name="connsiteX22" fmla="*/ 4306 w 10000"/>
                <a:gd name="connsiteY22" fmla="*/ 5494 h 10000"/>
                <a:gd name="connsiteX23" fmla="*/ 4093 w 10000"/>
                <a:gd name="connsiteY23" fmla="*/ 5332 h 10000"/>
                <a:gd name="connsiteX24" fmla="*/ 3877 w 10000"/>
                <a:gd name="connsiteY24" fmla="*/ 4666 h 10000"/>
                <a:gd name="connsiteX25" fmla="*/ 3661 w 10000"/>
                <a:gd name="connsiteY25" fmla="*/ 4162 h 10000"/>
                <a:gd name="connsiteX26" fmla="*/ 3014 w 10000"/>
                <a:gd name="connsiteY26" fmla="*/ 3666 h 10000"/>
                <a:gd name="connsiteX27" fmla="*/ 2584 w 10000"/>
                <a:gd name="connsiteY27" fmla="*/ 3499 h 10000"/>
                <a:gd name="connsiteX28" fmla="*/ 2154 w 10000"/>
                <a:gd name="connsiteY28" fmla="*/ 3167 h 10000"/>
                <a:gd name="connsiteX29" fmla="*/ 1938 w 10000"/>
                <a:gd name="connsiteY29" fmla="*/ 2332 h 10000"/>
                <a:gd name="connsiteX30" fmla="*/ 1507 w 10000"/>
                <a:gd name="connsiteY30" fmla="*/ 1996 h 10000"/>
                <a:gd name="connsiteX31" fmla="*/ 1724 w 10000"/>
                <a:gd name="connsiteY31" fmla="*/ 1498 h 10000"/>
                <a:gd name="connsiteX32" fmla="*/ 2154 w 10000"/>
                <a:gd name="connsiteY32" fmla="*/ 831 h 10000"/>
                <a:gd name="connsiteX33" fmla="*/ 2154 w 10000"/>
                <a:gd name="connsiteY33" fmla="*/ 1168 h 10000"/>
                <a:gd name="connsiteX34" fmla="*/ 1938 w 10000"/>
                <a:gd name="connsiteY34" fmla="*/ 1665 h 10000"/>
                <a:gd name="connsiteX35" fmla="*/ 2368 w 10000"/>
                <a:gd name="connsiteY35" fmla="*/ 2831 h 10000"/>
                <a:gd name="connsiteX36" fmla="*/ 3014 w 10000"/>
                <a:gd name="connsiteY36" fmla="*/ 3167 h 10000"/>
                <a:gd name="connsiteX37" fmla="*/ 3445 w 10000"/>
                <a:gd name="connsiteY37" fmla="*/ 3333 h 10000"/>
                <a:gd name="connsiteX38" fmla="*/ 4093 w 10000"/>
                <a:gd name="connsiteY38" fmla="*/ 3499 h 10000"/>
                <a:gd name="connsiteX39" fmla="*/ 4306 w 10000"/>
                <a:gd name="connsiteY39" fmla="*/ 3829 h 10000"/>
                <a:gd name="connsiteX40" fmla="*/ 4738 w 10000"/>
                <a:gd name="connsiteY40" fmla="*/ 3829 h 10000"/>
                <a:gd name="connsiteX41" fmla="*/ 5169 w 10000"/>
                <a:gd name="connsiteY41" fmla="*/ 3999 h 10000"/>
                <a:gd name="connsiteX42" fmla="*/ 5383 w 10000"/>
                <a:gd name="connsiteY42" fmla="*/ 4336 h 10000"/>
                <a:gd name="connsiteX43" fmla="*/ 5813 w 10000"/>
                <a:gd name="connsiteY43" fmla="*/ 4162 h 10000"/>
                <a:gd name="connsiteX44" fmla="*/ 6244 w 10000"/>
                <a:gd name="connsiteY44" fmla="*/ 3999 h 10000"/>
                <a:gd name="connsiteX45" fmla="*/ 6676 w 10000"/>
                <a:gd name="connsiteY45" fmla="*/ 4162 h 10000"/>
                <a:gd name="connsiteX46" fmla="*/ 7320 w 10000"/>
                <a:gd name="connsiteY46" fmla="*/ 4162 h 10000"/>
                <a:gd name="connsiteX47" fmla="*/ 7320 w 10000"/>
                <a:gd name="connsiteY47" fmla="*/ 4666 h 10000"/>
                <a:gd name="connsiteX48" fmla="*/ 7107 w 10000"/>
                <a:gd name="connsiteY48" fmla="*/ 5494 h 10000"/>
                <a:gd name="connsiteX49" fmla="*/ 7320 w 10000"/>
                <a:gd name="connsiteY49" fmla="*/ 5829 h 10000"/>
                <a:gd name="connsiteX50" fmla="*/ 7967 w 10000"/>
                <a:gd name="connsiteY50" fmla="*/ 5494 h 10000"/>
                <a:gd name="connsiteX51" fmla="*/ 8184 w 10000"/>
                <a:gd name="connsiteY51" fmla="*/ 5167 h 10000"/>
                <a:gd name="connsiteX52" fmla="*/ 8184 w 10000"/>
                <a:gd name="connsiteY52" fmla="*/ 4835 h 10000"/>
                <a:gd name="connsiteX53" fmla="*/ 8614 w 10000"/>
                <a:gd name="connsiteY53" fmla="*/ 4666 h 10000"/>
                <a:gd name="connsiteX54" fmla="*/ 8614 w 10000"/>
                <a:gd name="connsiteY54" fmla="*/ 4336 h 10000"/>
                <a:gd name="connsiteX55" fmla="*/ 8828 w 10000"/>
                <a:gd name="connsiteY55" fmla="*/ 3999 h 10000"/>
                <a:gd name="connsiteX56" fmla="*/ 9044 w 10000"/>
                <a:gd name="connsiteY56" fmla="*/ 3499 h 10000"/>
                <a:gd name="connsiteX57" fmla="*/ 8614 w 10000"/>
                <a:gd name="connsiteY57" fmla="*/ 3002 h 10000"/>
                <a:gd name="connsiteX58" fmla="*/ 9044 w 10000"/>
                <a:gd name="connsiteY58" fmla="*/ 2831 h 10000"/>
                <a:gd name="connsiteX59" fmla="*/ 9259 w 10000"/>
                <a:gd name="connsiteY59" fmla="*/ 2501 h 10000"/>
                <a:gd name="connsiteX60" fmla="*/ 9476 w 10000"/>
                <a:gd name="connsiteY60" fmla="*/ 2332 h 10000"/>
                <a:gd name="connsiteX61" fmla="*/ 9905 w 10000"/>
                <a:gd name="connsiteY61" fmla="*/ 2332 h 10000"/>
                <a:gd name="connsiteX62" fmla="*/ 9905 w 10000"/>
                <a:gd name="connsiteY62" fmla="*/ 2166 h 10000"/>
                <a:gd name="connsiteX63" fmla="*/ 9690 w 10000"/>
                <a:gd name="connsiteY63" fmla="*/ 1996 h 10000"/>
                <a:gd name="connsiteX0" fmla="*/ 9905 w 10000"/>
                <a:gd name="connsiteY0" fmla="*/ 2166 h 10000"/>
                <a:gd name="connsiteX1" fmla="*/ 3231 w 10000"/>
                <a:gd name="connsiteY1" fmla="*/ 0 h 10000"/>
                <a:gd name="connsiteX2" fmla="*/ 2799 w 10000"/>
                <a:gd name="connsiteY2" fmla="*/ 330 h 10000"/>
                <a:gd name="connsiteX3" fmla="*/ 1724 w 10000"/>
                <a:gd name="connsiteY3" fmla="*/ 167 h 10000"/>
                <a:gd name="connsiteX4" fmla="*/ 647 w 10000"/>
                <a:gd name="connsiteY4" fmla="*/ 666 h 10000"/>
                <a:gd name="connsiteX5" fmla="*/ 0 w 10000"/>
                <a:gd name="connsiteY5" fmla="*/ 1498 h 10000"/>
                <a:gd name="connsiteX6" fmla="*/ 3231 w 10000"/>
                <a:gd name="connsiteY6" fmla="*/ 10000 h 10000"/>
                <a:gd name="connsiteX7" fmla="*/ 7538 w 10000"/>
                <a:gd name="connsiteY7" fmla="*/ 9334 h 10000"/>
                <a:gd name="connsiteX8" fmla="*/ 7538 w 10000"/>
                <a:gd name="connsiteY8" fmla="*/ 8500 h 10000"/>
                <a:gd name="connsiteX9" fmla="*/ 7320 w 10000"/>
                <a:gd name="connsiteY9" fmla="*/ 8166 h 10000"/>
                <a:gd name="connsiteX10" fmla="*/ 7320 w 10000"/>
                <a:gd name="connsiteY10" fmla="*/ 8166 h 10000"/>
                <a:gd name="connsiteX11" fmla="*/ 7107 w 10000"/>
                <a:gd name="connsiteY11" fmla="*/ 8500 h 10000"/>
                <a:gd name="connsiteX12" fmla="*/ 6676 w 10000"/>
                <a:gd name="connsiteY12" fmla="*/ 8500 h 10000"/>
                <a:gd name="connsiteX13" fmla="*/ 6459 w 10000"/>
                <a:gd name="connsiteY13" fmla="*/ 8335 h 10000"/>
                <a:gd name="connsiteX14" fmla="*/ 6676 w 10000"/>
                <a:gd name="connsiteY14" fmla="*/ 8001 h 10000"/>
                <a:gd name="connsiteX15" fmla="*/ 6676 w 10000"/>
                <a:gd name="connsiteY15" fmla="*/ 7834 h 10000"/>
                <a:gd name="connsiteX16" fmla="*/ 6890 w 10000"/>
                <a:gd name="connsiteY16" fmla="*/ 7502 h 10000"/>
                <a:gd name="connsiteX17" fmla="*/ 6890 w 10000"/>
                <a:gd name="connsiteY17" fmla="*/ 7000 h 10000"/>
                <a:gd name="connsiteX18" fmla="*/ 6244 w 10000"/>
                <a:gd name="connsiteY18" fmla="*/ 7000 h 10000"/>
                <a:gd name="connsiteX19" fmla="*/ 5599 w 10000"/>
                <a:gd name="connsiteY19" fmla="*/ 6832 h 10000"/>
                <a:gd name="connsiteX20" fmla="*/ 5169 w 10000"/>
                <a:gd name="connsiteY20" fmla="*/ 6334 h 10000"/>
                <a:gd name="connsiteX21" fmla="*/ 4738 w 10000"/>
                <a:gd name="connsiteY21" fmla="*/ 5829 h 10000"/>
                <a:gd name="connsiteX22" fmla="*/ 4306 w 10000"/>
                <a:gd name="connsiteY22" fmla="*/ 5494 h 10000"/>
                <a:gd name="connsiteX23" fmla="*/ 4093 w 10000"/>
                <a:gd name="connsiteY23" fmla="*/ 5332 h 10000"/>
                <a:gd name="connsiteX24" fmla="*/ 3877 w 10000"/>
                <a:gd name="connsiteY24" fmla="*/ 4666 h 10000"/>
                <a:gd name="connsiteX25" fmla="*/ 3661 w 10000"/>
                <a:gd name="connsiteY25" fmla="*/ 4162 h 10000"/>
                <a:gd name="connsiteX26" fmla="*/ 3014 w 10000"/>
                <a:gd name="connsiteY26" fmla="*/ 3666 h 10000"/>
                <a:gd name="connsiteX27" fmla="*/ 2584 w 10000"/>
                <a:gd name="connsiteY27" fmla="*/ 3499 h 10000"/>
                <a:gd name="connsiteX28" fmla="*/ 2154 w 10000"/>
                <a:gd name="connsiteY28" fmla="*/ 3167 h 10000"/>
                <a:gd name="connsiteX29" fmla="*/ 1938 w 10000"/>
                <a:gd name="connsiteY29" fmla="*/ 2332 h 10000"/>
                <a:gd name="connsiteX30" fmla="*/ 1507 w 10000"/>
                <a:gd name="connsiteY30" fmla="*/ 1996 h 10000"/>
                <a:gd name="connsiteX31" fmla="*/ 1724 w 10000"/>
                <a:gd name="connsiteY31" fmla="*/ 1498 h 10000"/>
                <a:gd name="connsiteX32" fmla="*/ 2154 w 10000"/>
                <a:gd name="connsiteY32" fmla="*/ 831 h 10000"/>
                <a:gd name="connsiteX33" fmla="*/ 2154 w 10000"/>
                <a:gd name="connsiteY33" fmla="*/ 1168 h 10000"/>
                <a:gd name="connsiteX34" fmla="*/ 1938 w 10000"/>
                <a:gd name="connsiteY34" fmla="*/ 1665 h 10000"/>
                <a:gd name="connsiteX35" fmla="*/ 2368 w 10000"/>
                <a:gd name="connsiteY35" fmla="*/ 2831 h 10000"/>
                <a:gd name="connsiteX36" fmla="*/ 3014 w 10000"/>
                <a:gd name="connsiteY36" fmla="*/ 3167 h 10000"/>
                <a:gd name="connsiteX37" fmla="*/ 3445 w 10000"/>
                <a:gd name="connsiteY37" fmla="*/ 3333 h 10000"/>
                <a:gd name="connsiteX38" fmla="*/ 4093 w 10000"/>
                <a:gd name="connsiteY38" fmla="*/ 3499 h 10000"/>
                <a:gd name="connsiteX39" fmla="*/ 4306 w 10000"/>
                <a:gd name="connsiteY39" fmla="*/ 3829 h 10000"/>
                <a:gd name="connsiteX40" fmla="*/ 4738 w 10000"/>
                <a:gd name="connsiteY40" fmla="*/ 3829 h 10000"/>
                <a:gd name="connsiteX41" fmla="*/ 5169 w 10000"/>
                <a:gd name="connsiteY41" fmla="*/ 3999 h 10000"/>
                <a:gd name="connsiteX42" fmla="*/ 5383 w 10000"/>
                <a:gd name="connsiteY42" fmla="*/ 4336 h 10000"/>
                <a:gd name="connsiteX43" fmla="*/ 5813 w 10000"/>
                <a:gd name="connsiteY43" fmla="*/ 4162 h 10000"/>
                <a:gd name="connsiteX44" fmla="*/ 6244 w 10000"/>
                <a:gd name="connsiteY44" fmla="*/ 3999 h 10000"/>
                <a:gd name="connsiteX45" fmla="*/ 6676 w 10000"/>
                <a:gd name="connsiteY45" fmla="*/ 4162 h 10000"/>
                <a:gd name="connsiteX46" fmla="*/ 7320 w 10000"/>
                <a:gd name="connsiteY46" fmla="*/ 4162 h 10000"/>
                <a:gd name="connsiteX47" fmla="*/ 7320 w 10000"/>
                <a:gd name="connsiteY47" fmla="*/ 4666 h 10000"/>
                <a:gd name="connsiteX48" fmla="*/ 7107 w 10000"/>
                <a:gd name="connsiteY48" fmla="*/ 5494 h 10000"/>
                <a:gd name="connsiteX49" fmla="*/ 7320 w 10000"/>
                <a:gd name="connsiteY49" fmla="*/ 5829 h 10000"/>
                <a:gd name="connsiteX50" fmla="*/ 7967 w 10000"/>
                <a:gd name="connsiteY50" fmla="*/ 5494 h 10000"/>
                <a:gd name="connsiteX51" fmla="*/ 8184 w 10000"/>
                <a:gd name="connsiteY51" fmla="*/ 5167 h 10000"/>
                <a:gd name="connsiteX52" fmla="*/ 8184 w 10000"/>
                <a:gd name="connsiteY52" fmla="*/ 4835 h 10000"/>
                <a:gd name="connsiteX53" fmla="*/ 8614 w 10000"/>
                <a:gd name="connsiteY53" fmla="*/ 4666 h 10000"/>
                <a:gd name="connsiteX54" fmla="*/ 8614 w 10000"/>
                <a:gd name="connsiteY54" fmla="*/ 4336 h 10000"/>
                <a:gd name="connsiteX55" fmla="*/ 8828 w 10000"/>
                <a:gd name="connsiteY55" fmla="*/ 3999 h 10000"/>
                <a:gd name="connsiteX56" fmla="*/ 9044 w 10000"/>
                <a:gd name="connsiteY56" fmla="*/ 3499 h 10000"/>
                <a:gd name="connsiteX57" fmla="*/ 8614 w 10000"/>
                <a:gd name="connsiteY57" fmla="*/ 3002 h 10000"/>
                <a:gd name="connsiteX58" fmla="*/ 9044 w 10000"/>
                <a:gd name="connsiteY58" fmla="*/ 2831 h 10000"/>
                <a:gd name="connsiteX59" fmla="*/ 9259 w 10000"/>
                <a:gd name="connsiteY59" fmla="*/ 2501 h 10000"/>
                <a:gd name="connsiteX60" fmla="*/ 9476 w 10000"/>
                <a:gd name="connsiteY60" fmla="*/ 2332 h 10000"/>
                <a:gd name="connsiteX61" fmla="*/ 9905 w 10000"/>
                <a:gd name="connsiteY61" fmla="*/ 2332 h 10000"/>
                <a:gd name="connsiteX62" fmla="*/ 9905 w 10000"/>
                <a:gd name="connsiteY62" fmla="*/ 2166 h 10000"/>
                <a:gd name="connsiteX0" fmla="*/ 9905 w 9905"/>
                <a:gd name="connsiteY0" fmla="*/ 2332 h 10000"/>
                <a:gd name="connsiteX1" fmla="*/ 3231 w 9905"/>
                <a:gd name="connsiteY1" fmla="*/ 0 h 10000"/>
                <a:gd name="connsiteX2" fmla="*/ 2799 w 9905"/>
                <a:gd name="connsiteY2" fmla="*/ 330 h 10000"/>
                <a:gd name="connsiteX3" fmla="*/ 1724 w 9905"/>
                <a:gd name="connsiteY3" fmla="*/ 167 h 10000"/>
                <a:gd name="connsiteX4" fmla="*/ 647 w 9905"/>
                <a:gd name="connsiteY4" fmla="*/ 666 h 10000"/>
                <a:gd name="connsiteX5" fmla="*/ 0 w 9905"/>
                <a:gd name="connsiteY5" fmla="*/ 1498 h 10000"/>
                <a:gd name="connsiteX6" fmla="*/ 3231 w 9905"/>
                <a:gd name="connsiteY6" fmla="*/ 10000 h 10000"/>
                <a:gd name="connsiteX7" fmla="*/ 7538 w 9905"/>
                <a:gd name="connsiteY7" fmla="*/ 9334 h 10000"/>
                <a:gd name="connsiteX8" fmla="*/ 7538 w 9905"/>
                <a:gd name="connsiteY8" fmla="*/ 8500 h 10000"/>
                <a:gd name="connsiteX9" fmla="*/ 7320 w 9905"/>
                <a:gd name="connsiteY9" fmla="*/ 8166 h 10000"/>
                <a:gd name="connsiteX10" fmla="*/ 7320 w 9905"/>
                <a:gd name="connsiteY10" fmla="*/ 8166 h 10000"/>
                <a:gd name="connsiteX11" fmla="*/ 7107 w 9905"/>
                <a:gd name="connsiteY11" fmla="*/ 8500 h 10000"/>
                <a:gd name="connsiteX12" fmla="*/ 6676 w 9905"/>
                <a:gd name="connsiteY12" fmla="*/ 8500 h 10000"/>
                <a:gd name="connsiteX13" fmla="*/ 6459 w 9905"/>
                <a:gd name="connsiteY13" fmla="*/ 8335 h 10000"/>
                <a:gd name="connsiteX14" fmla="*/ 6676 w 9905"/>
                <a:gd name="connsiteY14" fmla="*/ 8001 h 10000"/>
                <a:gd name="connsiteX15" fmla="*/ 6676 w 9905"/>
                <a:gd name="connsiteY15" fmla="*/ 7834 h 10000"/>
                <a:gd name="connsiteX16" fmla="*/ 6890 w 9905"/>
                <a:gd name="connsiteY16" fmla="*/ 7502 h 10000"/>
                <a:gd name="connsiteX17" fmla="*/ 6890 w 9905"/>
                <a:gd name="connsiteY17" fmla="*/ 7000 h 10000"/>
                <a:gd name="connsiteX18" fmla="*/ 6244 w 9905"/>
                <a:gd name="connsiteY18" fmla="*/ 7000 h 10000"/>
                <a:gd name="connsiteX19" fmla="*/ 5599 w 9905"/>
                <a:gd name="connsiteY19" fmla="*/ 6832 h 10000"/>
                <a:gd name="connsiteX20" fmla="*/ 5169 w 9905"/>
                <a:gd name="connsiteY20" fmla="*/ 6334 h 10000"/>
                <a:gd name="connsiteX21" fmla="*/ 4738 w 9905"/>
                <a:gd name="connsiteY21" fmla="*/ 5829 h 10000"/>
                <a:gd name="connsiteX22" fmla="*/ 4306 w 9905"/>
                <a:gd name="connsiteY22" fmla="*/ 5494 h 10000"/>
                <a:gd name="connsiteX23" fmla="*/ 4093 w 9905"/>
                <a:gd name="connsiteY23" fmla="*/ 5332 h 10000"/>
                <a:gd name="connsiteX24" fmla="*/ 3877 w 9905"/>
                <a:gd name="connsiteY24" fmla="*/ 4666 h 10000"/>
                <a:gd name="connsiteX25" fmla="*/ 3661 w 9905"/>
                <a:gd name="connsiteY25" fmla="*/ 4162 h 10000"/>
                <a:gd name="connsiteX26" fmla="*/ 3014 w 9905"/>
                <a:gd name="connsiteY26" fmla="*/ 3666 h 10000"/>
                <a:gd name="connsiteX27" fmla="*/ 2584 w 9905"/>
                <a:gd name="connsiteY27" fmla="*/ 3499 h 10000"/>
                <a:gd name="connsiteX28" fmla="*/ 2154 w 9905"/>
                <a:gd name="connsiteY28" fmla="*/ 3167 h 10000"/>
                <a:gd name="connsiteX29" fmla="*/ 1938 w 9905"/>
                <a:gd name="connsiteY29" fmla="*/ 2332 h 10000"/>
                <a:gd name="connsiteX30" fmla="*/ 1507 w 9905"/>
                <a:gd name="connsiteY30" fmla="*/ 1996 h 10000"/>
                <a:gd name="connsiteX31" fmla="*/ 1724 w 9905"/>
                <a:gd name="connsiteY31" fmla="*/ 1498 h 10000"/>
                <a:gd name="connsiteX32" fmla="*/ 2154 w 9905"/>
                <a:gd name="connsiteY32" fmla="*/ 831 h 10000"/>
                <a:gd name="connsiteX33" fmla="*/ 2154 w 9905"/>
                <a:gd name="connsiteY33" fmla="*/ 1168 h 10000"/>
                <a:gd name="connsiteX34" fmla="*/ 1938 w 9905"/>
                <a:gd name="connsiteY34" fmla="*/ 1665 h 10000"/>
                <a:gd name="connsiteX35" fmla="*/ 2368 w 9905"/>
                <a:gd name="connsiteY35" fmla="*/ 2831 h 10000"/>
                <a:gd name="connsiteX36" fmla="*/ 3014 w 9905"/>
                <a:gd name="connsiteY36" fmla="*/ 3167 h 10000"/>
                <a:gd name="connsiteX37" fmla="*/ 3445 w 9905"/>
                <a:gd name="connsiteY37" fmla="*/ 3333 h 10000"/>
                <a:gd name="connsiteX38" fmla="*/ 4093 w 9905"/>
                <a:gd name="connsiteY38" fmla="*/ 3499 h 10000"/>
                <a:gd name="connsiteX39" fmla="*/ 4306 w 9905"/>
                <a:gd name="connsiteY39" fmla="*/ 3829 h 10000"/>
                <a:gd name="connsiteX40" fmla="*/ 4738 w 9905"/>
                <a:gd name="connsiteY40" fmla="*/ 3829 h 10000"/>
                <a:gd name="connsiteX41" fmla="*/ 5169 w 9905"/>
                <a:gd name="connsiteY41" fmla="*/ 3999 h 10000"/>
                <a:gd name="connsiteX42" fmla="*/ 5383 w 9905"/>
                <a:gd name="connsiteY42" fmla="*/ 4336 h 10000"/>
                <a:gd name="connsiteX43" fmla="*/ 5813 w 9905"/>
                <a:gd name="connsiteY43" fmla="*/ 4162 h 10000"/>
                <a:gd name="connsiteX44" fmla="*/ 6244 w 9905"/>
                <a:gd name="connsiteY44" fmla="*/ 3999 h 10000"/>
                <a:gd name="connsiteX45" fmla="*/ 6676 w 9905"/>
                <a:gd name="connsiteY45" fmla="*/ 4162 h 10000"/>
                <a:gd name="connsiteX46" fmla="*/ 7320 w 9905"/>
                <a:gd name="connsiteY46" fmla="*/ 4162 h 10000"/>
                <a:gd name="connsiteX47" fmla="*/ 7320 w 9905"/>
                <a:gd name="connsiteY47" fmla="*/ 4666 h 10000"/>
                <a:gd name="connsiteX48" fmla="*/ 7107 w 9905"/>
                <a:gd name="connsiteY48" fmla="*/ 5494 h 10000"/>
                <a:gd name="connsiteX49" fmla="*/ 7320 w 9905"/>
                <a:gd name="connsiteY49" fmla="*/ 5829 h 10000"/>
                <a:gd name="connsiteX50" fmla="*/ 7967 w 9905"/>
                <a:gd name="connsiteY50" fmla="*/ 5494 h 10000"/>
                <a:gd name="connsiteX51" fmla="*/ 8184 w 9905"/>
                <a:gd name="connsiteY51" fmla="*/ 5167 h 10000"/>
                <a:gd name="connsiteX52" fmla="*/ 8184 w 9905"/>
                <a:gd name="connsiteY52" fmla="*/ 4835 h 10000"/>
                <a:gd name="connsiteX53" fmla="*/ 8614 w 9905"/>
                <a:gd name="connsiteY53" fmla="*/ 4666 h 10000"/>
                <a:gd name="connsiteX54" fmla="*/ 8614 w 9905"/>
                <a:gd name="connsiteY54" fmla="*/ 4336 h 10000"/>
                <a:gd name="connsiteX55" fmla="*/ 8828 w 9905"/>
                <a:gd name="connsiteY55" fmla="*/ 3999 h 10000"/>
                <a:gd name="connsiteX56" fmla="*/ 9044 w 9905"/>
                <a:gd name="connsiteY56" fmla="*/ 3499 h 10000"/>
                <a:gd name="connsiteX57" fmla="*/ 8614 w 9905"/>
                <a:gd name="connsiteY57" fmla="*/ 3002 h 10000"/>
                <a:gd name="connsiteX58" fmla="*/ 9044 w 9905"/>
                <a:gd name="connsiteY58" fmla="*/ 2831 h 10000"/>
                <a:gd name="connsiteX59" fmla="*/ 9259 w 9905"/>
                <a:gd name="connsiteY59" fmla="*/ 2501 h 10000"/>
                <a:gd name="connsiteX60" fmla="*/ 9476 w 9905"/>
                <a:gd name="connsiteY60" fmla="*/ 2332 h 10000"/>
                <a:gd name="connsiteX61" fmla="*/ 9905 w 9905"/>
                <a:gd name="connsiteY61" fmla="*/ 2332 h 10000"/>
                <a:gd name="connsiteX0" fmla="*/ 9567 w 9567"/>
                <a:gd name="connsiteY0" fmla="*/ 2332 h 10000"/>
                <a:gd name="connsiteX1" fmla="*/ 3262 w 9567"/>
                <a:gd name="connsiteY1" fmla="*/ 0 h 10000"/>
                <a:gd name="connsiteX2" fmla="*/ 2826 w 9567"/>
                <a:gd name="connsiteY2" fmla="*/ 330 h 10000"/>
                <a:gd name="connsiteX3" fmla="*/ 1741 w 9567"/>
                <a:gd name="connsiteY3" fmla="*/ 167 h 10000"/>
                <a:gd name="connsiteX4" fmla="*/ 653 w 9567"/>
                <a:gd name="connsiteY4" fmla="*/ 666 h 10000"/>
                <a:gd name="connsiteX5" fmla="*/ 0 w 9567"/>
                <a:gd name="connsiteY5" fmla="*/ 1498 h 10000"/>
                <a:gd name="connsiteX6" fmla="*/ 3262 w 9567"/>
                <a:gd name="connsiteY6" fmla="*/ 10000 h 10000"/>
                <a:gd name="connsiteX7" fmla="*/ 7610 w 9567"/>
                <a:gd name="connsiteY7" fmla="*/ 9334 h 10000"/>
                <a:gd name="connsiteX8" fmla="*/ 7610 w 9567"/>
                <a:gd name="connsiteY8" fmla="*/ 8500 h 10000"/>
                <a:gd name="connsiteX9" fmla="*/ 7390 w 9567"/>
                <a:gd name="connsiteY9" fmla="*/ 8166 h 10000"/>
                <a:gd name="connsiteX10" fmla="*/ 7390 w 9567"/>
                <a:gd name="connsiteY10" fmla="*/ 8166 h 10000"/>
                <a:gd name="connsiteX11" fmla="*/ 7175 w 9567"/>
                <a:gd name="connsiteY11" fmla="*/ 8500 h 10000"/>
                <a:gd name="connsiteX12" fmla="*/ 6740 w 9567"/>
                <a:gd name="connsiteY12" fmla="*/ 8500 h 10000"/>
                <a:gd name="connsiteX13" fmla="*/ 6521 w 9567"/>
                <a:gd name="connsiteY13" fmla="*/ 8335 h 10000"/>
                <a:gd name="connsiteX14" fmla="*/ 6740 w 9567"/>
                <a:gd name="connsiteY14" fmla="*/ 8001 h 10000"/>
                <a:gd name="connsiteX15" fmla="*/ 6740 w 9567"/>
                <a:gd name="connsiteY15" fmla="*/ 7834 h 10000"/>
                <a:gd name="connsiteX16" fmla="*/ 6956 w 9567"/>
                <a:gd name="connsiteY16" fmla="*/ 7502 h 10000"/>
                <a:gd name="connsiteX17" fmla="*/ 6956 w 9567"/>
                <a:gd name="connsiteY17" fmla="*/ 7000 h 10000"/>
                <a:gd name="connsiteX18" fmla="*/ 6304 w 9567"/>
                <a:gd name="connsiteY18" fmla="*/ 7000 h 10000"/>
                <a:gd name="connsiteX19" fmla="*/ 5653 w 9567"/>
                <a:gd name="connsiteY19" fmla="*/ 6832 h 10000"/>
                <a:gd name="connsiteX20" fmla="*/ 5219 w 9567"/>
                <a:gd name="connsiteY20" fmla="*/ 6334 h 10000"/>
                <a:gd name="connsiteX21" fmla="*/ 4783 w 9567"/>
                <a:gd name="connsiteY21" fmla="*/ 5829 h 10000"/>
                <a:gd name="connsiteX22" fmla="*/ 4347 w 9567"/>
                <a:gd name="connsiteY22" fmla="*/ 5494 h 10000"/>
                <a:gd name="connsiteX23" fmla="*/ 4132 w 9567"/>
                <a:gd name="connsiteY23" fmla="*/ 5332 h 10000"/>
                <a:gd name="connsiteX24" fmla="*/ 3914 w 9567"/>
                <a:gd name="connsiteY24" fmla="*/ 4666 h 10000"/>
                <a:gd name="connsiteX25" fmla="*/ 3696 w 9567"/>
                <a:gd name="connsiteY25" fmla="*/ 4162 h 10000"/>
                <a:gd name="connsiteX26" fmla="*/ 3043 w 9567"/>
                <a:gd name="connsiteY26" fmla="*/ 3666 h 10000"/>
                <a:gd name="connsiteX27" fmla="*/ 2609 w 9567"/>
                <a:gd name="connsiteY27" fmla="*/ 3499 h 10000"/>
                <a:gd name="connsiteX28" fmla="*/ 2175 w 9567"/>
                <a:gd name="connsiteY28" fmla="*/ 3167 h 10000"/>
                <a:gd name="connsiteX29" fmla="*/ 1957 w 9567"/>
                <a:gd name="connsiteY29" fmla="*/ 2332 h 10000"/>
                <a:gd name="connsiteX30" fmla="*/ 1521 w 9567"/>
                <a:gd name="connsiteY30" fmla="*/ 1996 h 10000"/>
                <a:gd name="connsiteX31" fmla="*/ 1741 w 9567"/>
                <a:gd name="connsiteY31" fmla="*/ 1498 h 10000"/>
                <a:gd name="connsiteX32" fmla="*/ 2175 w 9567"/>
                <a:gd name="connsiteY32" fmla="*/ 831 h 10000"/>
                <a:gd name="connsiteX33" fmla="*/ 2175 w 9567"/>
                <a:gd name="connsiteY33" fmla="*/ 1168 h 10000"/>
                <a:gd name="connsiteX34" fmla="*/ 1957 w 9567"/>
                <a:gd name="connsiteY34" fmla="*/ 1665 h 10000"/>
                <a:gd name="connsiteX35" fmla="*/ 2391 w 9567"/>
                <a:gd name="connsiteY35" fmla="*/ 2831 h 10000"/>
                <a:gd name="connsiteX36" fmla="*/ 3043 w 9567"/>
                <a:gd name="connsiteY36" fmla="*/ 3167 h 10000"/>
                <a:gd name="connsiteX37" fmla="*/ 3478 w 9567"/>
                <a:gd name="connsiteY37" fmla="*/ 3333 h 10000"/>
                <a:gd name="connsiteX38" fmla="*/ 4132 w 9567"/>
                <a:gd name="connsiteY38" fmla="*/ 3499 h 10000"/>
                <a:gd name="connsiteX39" fmla="*/ 4347 w 9567"/>
                <a:gd name="connsiteY39" fmla="*/ 3829 h 10000"/>
                <a:gd name="connsiteX40" fmla="*/ 4783 w 9567"/>
                <a:gd name="connsiteY40" fmla="*/ 3829 h 10000"/>
                <a:gd name="connsiteX41" fmla="*/ 5219 w 9567"/>
                <a:gd name="connsiteY41" fmla="*/ 3999 h 10000"/>
                <a:gd name="connsiteX42" fmla="*/ 5435 w 9567"/>
                <a:gd name="connsiteY42" fmla="*/ 4336 h 10000"/>
                <a:gd name="connsiteX43" fmla="*/ 5869 w 9567"/>
                <a:gd name="connsiteY43" fmla="*/ 4162 h 10000"/>
                <a:gd name="connsiteX44" fmla="*/ 6304 w 9567"/>
                <a:gd name="connsiteY44" fmla="*/ 3999 h 10000"/>
                <a:gd name="connsiteX45" fmla="*/ 6740 w 9567"/>
                <a:gd name="connsiteY45" fmla="*/ 4162 h 10000"/>
                <a:gd name="connsiteX46" fmla="*/ 7390 w 9567"/>
                <a:gd name="connsiteY46" fmla="*/ 4162 h 10000"/>
                <a:gd name="connsiteX47" fmla="*/ 7390 w 9567"/>
                <a:gd name="connsiteY47" fmla="*/ 4666 h 10000"/>
                <a:gd name="connsiteX48" fmla="*/ 7175 w 9567"/>
                <a:gd name="connsiteY48" fmla="*/ 5494 h 10000"/>
                <a:gd name="connsiteX49" fmla="*/ 7390 w 9567"/>
                <a:gd name="connsiteY49" fmla="*/ 5829 h 10000"/>
                <a:gd name="connsiteX50" fmla="*/ 8043 w 9567"/>
                <a:gd name="connsiteY50" fmla="*/ 5494 h 10000"/>
                <a:gd name="connsiteX51" fmla="*/ 8262 w 9567"/>
                <a:gd name="connsiteY51" fmla="*/ 5167 h 10000"/>
                <a:gd name="connsiteX52" fmla="*/ 8262 w 9567"/>
                <a:gd name="connsiteY52" fmla="*/ 4835 h 10000"/>
                <a:gd name="connsiteX53" fmla="*/ 8697 w 9567"/>
                <a:gd name="connsiteY53" fmla="*/ 4666 h 10000"/>
                <a:gd name="connsiteX54" fmla="*/ 8697 w 9567"/>
                <a:gd name="connsiteY54" fmla="*/ 4336 h 10000"/>
                <a:gd name="connsiteX55" fmla="*/ 8913 w 9567"/>
                <a:gd name="connsiteY55" fmla="*/ 3999 h 10000"/>
                <a:gd name="connsiteX56" fmla="*/ 9131 w 9567"/>
                <a:gd name="connsiteY56" fmla="*/ 3499 h 10000"/>
                <a:gd name="connsiteX57" fmla="*/ 8697 w 9567"/>
                <a:gd name="connsiteY57" fmla="*/ 3002 h 10000"/>
                <a:gd name="connsiteX58" fmla="*/ 9131 w 9567"/>
                <a:gd name="connsiteY58" fmla="*/ 2831 h 10000"/>
                <a:gd name="connsiteX59" fmla="*/ 9348 w 9567"/>
                <a:gd name="connsiteY59" fmla="*/ 2501 h 10000"/>
                <a:gd name="connsiteX60" fmla="*/ 9567 w 9567"/>
                <a:gd name="connsiteY60" fmla="*/ 2332 h 10000"/>
                <a:gd name="connsiteX0" fmla="*/ 9771 w 9771"/>
                <a:gd name="connsiteY0" fmla="*/ 2501 h 10000"/>
                <a:gd name="connsiteX1" fmla="*/ 3410 w 9771"/>
                <a:gd name="connsiteY1" fmla="*/ 0 h 10000"/>
                <a:gd name="connsiteX2" fmla="*/ 2954 w 9771"/>
                <a:gd name="connsiteY2" fmla="*/ 330 h 10000"/>
                <a:gd name="connsiteX3" fmla="*/ 1820 w 9771"/>
                <a:gd name="connsiteY3" fmla="*/ 167 h 10000"/>
                <a:gd name="connsiteX4" fmla="*/ 683 w 9771"/>
                <a:gd name="connsiteY4" fmla="*/ 666 h 10000"/>
                <a:gd name="connsiteX5" fmla="*/ 0 w 9771"/>
                <a:gd name="connsiteY5" fmla="*/ 1498 h 10000"/>
                <a:gd name="connsiteX6" fmla="*/ 3410 w 9771"/>
                <a:gd name="connsiteY6" fmla="*/ 10000 h 10000"/>
                <a:gd name="connsiteX7" fmla="*/ 7954 w 9771"/>
                <a:gd name="connsiteY7" fmla="*/ 9334 h 10000"/>
                <a:gd name="connsiteX8" fmla="*/ 7954 w 9771"/>
                <a:gd name="connsiteY8" fmla="*/ 8500 h 10000"/>
                <a:gd name="connsiteX9" fmla="*/ 7724 w 9771"/>
                <a:gd name="connsiteY9" fmla="*/ 8166 h 10000"/>
                <a:gd name="connsiteX10" fmla="*/ 7724 w 9771"/>
                <a:gd name="connsiteY10" fmla="*/ 8166 h 10000"/>
                <a:gd name="connsiteX11" fmla="*/ 7500 w 9771"/>
                <a:gd name="connsiteY11" fmla="*/ 8500 h 10000"/>
                <a:gd name="connsiteX12" fmla="*/ 7045 w 9771"/>
                <a:gd name="connsiteY12" fmla="*/ 8500 h 10000"/>
                <a:gd name="connsiteX13" fmla="*/ 6816 w 9771"/>
                <a:gd name="connsiteY13" fmla="*/ 8335 h 10000"/>
                <a:gd name="connsiteX14" fmla="*/ 7045 w 9771"/>
                <a:gd name="connsiteY14" fmla="*/ 8001 h 10000"/>
                <a:gd name="connsiteX15" fmla="*/ 7045 w 9771"/>
                <a:gd name="connsiteY15" fmla="*/ 7834 h 10000"/>
                <a:gd name="connsiteX16" fmla="*/ 7271 w 9771"/>
                <a:gd name="connsiteY16" fmla="*/ 7502 h 10000"/>
                <a:gd name="connsiteX17" fmla="*/ 7271 w 9771"/>
                <a:gd name="connsiteY17" fmla="*/ 7000 h 10000"/>
                <a:gd name="connsiteX18" fmla="*/ 6589 w 9771"/>
                <a:gd name="connsiteY18" fmla="*/ 7000 h 10000"/>
                <a:gd name="connsiteX19" fmla="*/ 5909 w 9771"/>
                <a:gd name="connsiteY19" fmla="*/ 6832 h 10000"/>
                <a:gd name="connsiteX20" fmla="*/ 5455 w 9771"/>
                <a:gd name="connsiteY20" fmla="*/ 6334 h 10000"/>
                <a:gd name="connsiteX21" fmla="*/ 4999 w 9771"/>
                <a:gd name="connsiteY21" fmla="*/ 5829 h 10000"/>
                <a:gd name="connsiteX22" fmla="*/ 4544 w 9771"/>
                <a:gd name="connsiteY22" fmla="*/ 5494 h 10000"/>
                <a:gd name="connsiteX23" fmla="*/ 4319 w 9771"/>
                <a:gd name="connsiteY23" fmla="*/ 5332 h 10000"/>
                <a:gd name="connsiteX24" fmla="*/ 4091 w 9771"/>
                <a:gd name="connsiteY24" fmla="*/ 4666 h 10000"/>
                <a:gd name="connsiteX25" fmla="*/ 3863 w 9771"/>
                <a:gd name="connsiteY25" fmla="*/ 4162 h 10000"/>
                <a:gd name="connsiteX26" fmla="*/ 3181 w 9771"/>
                <a:gd name="connsiteY26" fmla="*/ 3666 h 10000"/>
                <a:gd name="connsiteX27" fmla="*/ 2727 w 9771"/>
                <a:gd name="connsiteY27" fmla="*/ 3499 h 10000"/>
                <a:gd name="connsiteX28" fmla="*/ 2273 w 9771"/>
                <a:gd name="connsiteY28" fmla="*/ 3167 h 10000"/>
                <a:gd name="connsiteX29" fmla="*/ 2046 w 9771"/>
                <a:gd name="connsiteY29" fmla="*/ 2332 h 10000"/>
                <a:gd name="connsiteX30" fmla="*/ 1590 w 9771"/>
                <a:gd name="connsiteY30" fmla="*/ 1996 h 10000"/>
                <a:gd name="connsiteX31" fmla="*/ 1820 w 9771"/>
                <a:gd name="connsiteY31" fmla="*/ 1498 h 10000"/>
                <a:gd name="connsiteX32" fmla="*/ 2273 w 9771"/>
                <a:gd name="connsiteY32" fmla="*/ 831 h 10000"/>
                <a:gd name="connsiteX33" fmla="*/ 2273 w 9771"/>
                <a:gd name="connsiteY33" fmla="*/ 1168 h 10000"/>
                <a:gd name="connsiteX34" fmla="*/ 2046 w 9771"/>
                <a:gd name="connsiteY34" fmla="*/ 1665 h 10000"/>
                <a:gd name="connsiteX35" fmla="*/ 2499 w 9771"/>
                <a:gd name="connsiteY35" fmla="*/ 2831 h 10000"/>
                <a:gd name="connsiteX36" fmla="*/ 3181 w 9771"/>
                <a:gd name="connsiteY36" fmla="*/ 3167 h 10000"/>
                <a:gd name="connsiteX37" fmla="*/ 3635 w 9771"/>
                <a:gd name="connsiteY37" fmla="*/ 3333 h 10000"/>
                <a:gd name="connsiteX38" fmla="*/ 4319 w 9771"/>
                <a:gd name="connsiteY38" fmla="*/ 3499 h 10000"/>
                <a:gd name="connsiteX39" fmla="*/ 4544 w 9771"/>
                <a:gd name="connsiteY39" fmla="*/ 3829 h 10000"/>
                <a:gd name="connsiteX40" fmla="*/ 4999 w 9771"/>
                <a:gd name="connsiteY40" fmla="*/ 3829 h 10000"/>
                <a:gd name="connsiteX41" fmla="*/ 5455 w 9771"/>
                <a:gd name="connsiteY41" fmla="*/ 3999 h 10000"/>
                <a:gd name="connsiteX42" fmla="*/ 5681 w 9771"/>
                <a:gd name="connsiteY42" fmla="*/ 4336 h 10000"/>
                <a:gd name="connsiteX43" fmla="*/ 6135 w 9771"/>
                <a:gd name="connsiteY43" fmla="*/ 4162 h 10000"/>
                <a:gd name="connsiteX44" fmla="*/ 6589 w 9771"/>
                <a:gd name="connsiteY44" fmla="*/ 3999 h 10000"/>
                <a:gd name="connsiteX45" fmla="*/ 7045 w 9771"/>
                <a:gd name="connsiteY45" fmla="*/ 4162 h 10000"/>
                <a:gd name="connsiteX46" fmla="*/ 7724 w 9771"/>
                <a:gd name="connsiteY46" fmla="*/ 4162 h 10000"/>
                <a:gd name="connsiteX47" fmla="*/ 7724 w 9771"/>
                <a:gd name="connsiteY47" fmla="*/ 4666 h 10000"/>
                <a:gd name="connsiteX48" fmla="*/ 7500 w 9771"/>
                <a:gd name="connsiteY48" fmla="*/ 5494 h 10000"/>
                <a:gd name="connsiteX49" fmla="*/ 7724 w 9771"/>
                <a:gd name="connsiteY49" fmla="*/ 5829 h 10000"/>
                <a:gd name="connsiteX50" fmla="*/ 8407 w 9771"/>
                <a:gd name="connsiteY50" fmla="*/ 5494 h 10000"/>
                <a:gd name="connsiteX51" fmla="*/ 8636 w 9771"/>
                <a:gd name="connsiteY51" fmla="*/ 5167 h 10000"/>
                <a:gd name="connsiteX52" fmla="*/ 8636 w 9771"/>
                <a:gd name="connsiteY52" fmla="*/ 4835 h 10000"/>
                <a:gd name="connsiteX53" fmla="*/ 9091 w 9771"/>
                <a:gd name="connsiteY53" fmla="*/ 4666 h 10000"/>
                <a:gd name="connsiteX54" fmla="*/ 9091 w 9771"/>
                <a:gd name="connsiteY54" fmla="*/ 4336 h 10000"/>
                <a:gd name="connsiteX55" fmla="*/ 9316 w 9771"/>
                <a:gd name="connsiteY55" fmla="*/ 3999 h 10000"/>
                <a:gd name="connsiteX56" fmla="*/ 9544 w 9771"/>
                <a:gd name="connsiteY56" fmla="*/ 3499 h 10000"/>
                <a:gd name="connsiteX57" fmla="*/ 9091 w 9771"/>
                <a:gd name="connsiteY57" fmla="*/ 3002 h 10000"/>
                <a:gd name="connsiteX58" fmla="*/ 9544 w 9771"/>
                <a:gd name="connsiteY58" fmla="*/ 2831 h 10000"/>
                <a:gd name="connsiteX59" fmla="*/ 9771 w 9771"/>
                <a:gd name="connsiteY59" fmla="*/ 2501 h 10000"/>
                <a:gd name="connsiteX0" fmla="*/ 9768 w 10073"/>
                <a:gd name="connsiteY0" fmla="*/ 2831 h 10000"/>
                <a:gd name="connsiteX1" fmla="*/ 3490 w 10073"/>
                <a:gd name="connsiteY1" fmla="*/ 0 h 10000"/>
                <a:gd name="connsiteX2" fmla="*/ 3023 w 10073"/>
                <a:gd name="connsiteY2" fmla="*/ 330 h 10000"/>
                <a:gd name="connsiteX3" fmla="*/ 1863 w 10073"/>
                <a:gd name="connsiteY3" fmla="*/ 167 h 10000"/>
                <a:gd name="connsiteX4" fmla="*/ 699 w 10073"/>
                <a:gd name="connsiteY4" fmla="*/ 666 h 10000"/>
                <a:gd name="connsiteX5" fmla="*/ 0 w 10073"/>
                <a:gd name="connsiteY5" fmla="*/ 1498 h 10000"/>
                <a:gd name="connsiteX6" fmla="*/ 3490 w 10073"/>
                <a:gd name="connsiteY6" fmla="*/ 10000 h 10000"/>
                <a:gd name="connsiteX7" fmla="*/ 8140 w 10073"/>
                <a:gd name="connsiteY7" fmla="*/ 9334 h 10000"/>
                <a:gd name="connsiteX8" fmla="*/ 8140 w 10073"/>
                <a:gd name="connsiteY8" fmla="*/ 8500 h 10000"/>
                <a:gd name="connsiteX9" fmla="*/ 7905 w 10073"/>
                <a:gd name="connsiteY9" fmla="*/ 8166 h 10000"/>
                <a:gd name="connsiteX10" fmla="*/ 7905 w 10073"/>
                <a:gd name="connsiteY10" fmla="*/ 8166 h 10000"/>
                <a:gd name="connsiteX11" fmla="*/ 7676 w 10073"/>
                <a:gd name="connsiteY11" fmla="*/ 8500 h 10000"/>
                <a:gd name="connsiteX12" fmla="*/ 7210 w 10073"/>
                <a:gd name="connsiteY12" fmla="*/ 8500 h 10000"/>
                <a:gd name="connsiteX13" fmla="*/ 6976 w 10073"/>
                <a:gd name="connsiteY13" fmla="*/ 8335 h 10000"/>
                <a:gd name="connsiteX14" fmla="*/ 7210 w 10073"/>
                <a:gd name="connsiteY14" fmla="*/ 8001 h 10000"/>
                <a:gd name="connsiteX15" fmla="*/ 7210 w 10073"/>
                <a:gd name="connsiteY15" fmla="*/ 7834 h 10000"/>
                <a:gd name="connsiteX16" fmla="*/ 7441 w 10073"/>
                <a:gd name="connsiteY16" fmla="*/ 7502 h 10000"/>
                <a:gd name="connsiteX17" fmla="*/ 7441 w 10073"/>
                <a:gd name="connsiteY17" fmla="*/ 7000 h 10000"/>
                <a:gd name="connsiteX18" fmla="*/ 6743 w 10073"/>
                <a:gd name="connsiteY18" fmla="*/ 7000 h 10000"/>
                <a:gd name="connsiteX19" fmla="*/ 6047 w 10073"/>
                <a:gd name="connsiteY19" fmla="*/ 6832 h 10000"/>
                <a:gd name="connsiteX20" fmla="*/ 5583 w 10073"/>
                <a:gd name="connsiteY20" fmla="*/ 6334 h 10000"/>
                <a:gd name="connsiteX21" fmla="*/ 5116 w 10073"/>
                <a:gd name="connsiteY21" fmla="*/ 5829 h 10000"/>
                <a:gd name="connsiteX22" fmla="*/ 4650 w 10073"/>
                <a:gd name="connsiteY22" fmla="*/ 5494 h 10000"/>
                <a:gd name="connsiteX23" fmla="*/ 4420 w 10073"/>
                <a:gd name="connsiteY23" fmla="*/ 5332 h 10000"/>
                <a:gd name="connsiteX24" fmla="*/ 4187 w 10073"/>
                <a:gd name="connsiteY24" fmla="*/ 4666 h 10000"/>
                <a:gd name="connsiteX25" fmla="*/ 3954 w 10073"/>
                <a:gd name="connsiteY25" fmla="*/ 4162 h 10000"/>
                <a:gd name="connsiteX26" fmla="*/ 3256 w 10073"/>
                <a:gd name="connsiteY26" fmla="*/ 3666 h 10000"/>
                <a:gd name="connsiteX27" fmla="*/ 2791 w 10073"/>
                <a:gd name="connsiteY27" fmla="*/ 3499 h 10000"/>
                <a:gd name="connsiteX28" fmla="*/ 2326 w 10073"/>
                <a:gd name="connsiteY28" fmla="*/ 3167 h 10000"/>
                <a:gd name="connsiteX29" fmla="*/ 2094 w 10073"/>
                <a:gd name="connsiteY29" fmla="*/ 2332 h 10000"/>
                <a:gd name="connsiteX30" fmla="*/ 1627 w 10073"/>
                <a:gd name="connsiteY30" fmla="*/ 1996 h 10000"/>
                <a:gd name="connsiteX31" fmla="*/ 1863 w 10073"/>
                <a:gd name="connsiteY31" fmla="*/ 1498 h 10000"/>
                <a:gd name="connsiteX32" fmla="*/ 2326 w 10073"/>
                <a:gd name="connsiteY32" fmla="*/ 831 h 10000"/>
                <a:gd name="connsiteX33" fmla="*/ 2326 w 10073"/>
                <a:gd name="connsiteY33" fmla="*/ 1168 h 10000"/>
                <a:gd name="connsiteX34" fmla="*/ 2094 w 10073"/>
                <a:gd name="connsiteY34" fmla="*/ 1665 h 10000"/>
                <a:gd name="connsiteX35" fmla="*/ 2558 w 10073"/>
                <a:gd name="connsiteY35" fmla="*/ 2831 h 10000"/>
                <a:gd name="connsiteX36" fmla="*/ 3256 w 10073"/>
                <a:gd name="connsiteY36" fmla="*/ 3167 h 10000"/>
                <a:gd name="connsiteX37" fmla="*/ 3720 w 10073"/>
                <a:gd name="connsiteY37" fmla="*/ 3333 h 10000"/>
                <a:gd name="connsiteX38" fmla="*/ 4420 w 10073"/>
                <a:gd name="connsiteY38" fmla="*/ 3499 h 10000"/>
                <a:gd name="connsiteX39" fmla="*/ 4650 w 10073"/>
                <a:gd name="connsiteY39" fmla="*/ 3829 h 10000"/>
                <a:gd name="connsiteX40" fmla="*/ 5116 w 10073"/>
                <a:gd name="connsiteY40" fmla="*/ 3829 h 10000"/>
                <a:gd name="connsiteX41" fmla="*/ 5583 w 10073"/>
                <a:gd name="connsiteY41" fmla="*/ 3999 h 10000"/>
                <a:gd name="connsiteX42" fmla="*/ 5814 w 10073"/>
                <a:gd name="connsiteY42" fmla="*/ 4336 h 10000"/>
                <a:gd name="connsiteX43" fmla="*/ 6279 w 10073"/>
                <a:gd name="connsiteY43" fmla="*/ 4162 h 10000"/>
                <a:gd name="connsiteX44" fmla="*/ 6743 w 10073"/>
                <a:gd name="connsiteY44" fmla="*/ 3999 h 10000"/>
                <a:gd name="connsiteX45" fmla="*/ 7210 w 10073"/>
                <a:gd name="connsiteY45" fmla="*/ 4162 h 10000"/>
                <a:gd name="connsiteX46" fmla="*/ 7905 w 10073"/>
                <a:gd name="connsiteY46" fmla="*/ 4162 h 10000"/>
                <a:gd name="connsiteX47" fmla="*/ 7905 w 10073"/>
                <a:gd name="connsiteY47" fmla="*/ 4666 h 10000"/>
                <a:gd name="connsiteX48" fmla="*/ 7676 w 10073"/>
                <a:gd name="connsiteY48" fmla="*/ 5494 h 10000"/>
                <a:gd name="connsiteX49" fmla="*/ 7905 w 10073"/>
                <a:gd name="connsiteY49" fmla="*/ 5829 h 10000"/>
                <a:gd name="connsiteX50" fmla="*/ 8604 w 10073"/>
                <a:gd name="connsiteY50" fmla="*/ 5494 h 10000"/>
                <a:gd name="connsiteX51" fmla="*/ 8838 w 10073"/>
                <a:gd name="connsiteY51" fmla="*/ 5167 h 10000"/>
                <a:gd name="connsiteX52" fmla="*/ 8838 w 10073"/>
                <a:gd name="connsiteY52" fmla="*/ 4835 h 10000"/>
                <a:gd name="connsiteX53" fmla="*/ 9304 w 10073"/>
                <a:gd name="connsiteY53" fmla="*/ 4666 h 10000"/>
                <a:gd name="connsiteX54" fmla="*/ 9304 w 10073"/>
                <a:gd name="connsiteY54" fmla="*/ 4336 h 10000"/>
                <a:gd name="connsiteX55" fmla="*/ 9534 w 10073"/>
                <a:gd name="connsiteY55" fmla="*/ 3999 h 10000"/>
                <a:gd name="connsiteX56" fmla="*/ 9768 w 10073"/>
                <a:gd name="connsiteY56" fmla="*/ 3499 h 10000"/>
                <a:gd name="connsiteX57" fmla="*/ 9304 w 10073"/>
                <a:gd name="connsiteY57" fmla="*/ 3002 h 10000"/>
                <a:gd name="connsiteX58" fmla="*/ 9768 w 10073"/>
                <a:gd name="connsiteY58" fmla="*/ 2831 h 10000"/>
                <a:gd name="connsiteX0" fmla="*/ 9304 w 9831"/>
                <a:gd name="connsiteY0" fmla="*/ 3002 h 10000"/>
                <a:gd name="connsiteX1" fmla="*/ 3490 w 9831"/>
                <a:gd name="connsiteY1" fmla="*/ 0 h 10000"/>
                <a:gd name="connsiteX2" fmla="*/ 3023 w 9831"/>
                <a:gd name="connsiteY2" fmla="*/ 330 h 10000"/>
                <a:gd name="connsiteX3" fmla="*/ 1863 w 9831"/>
                <a:gd name="connsiteY3" fmla="*/ 167 h 10000"/>
                <a:gd name="connsiteX4" fmla="*/ 699 w 9831"/>
                <a:gd name="connsiteY4" fmla="*/ 666 h 10000"/>
                <a:gd name="connsiteX5" fmla="*/ 0 w 9831"/>
                <a:gd name="connsiteY5" fmla="*/ 1498 h 10000"/>
                <a:gd name="connsiteX6" fmla="*/ 3490 w 9831"/>
                <a:gd name="connsiteY6" fmla="*/ 10000 h 10000"/>
                <a:gd name="connsiteX7" fmla="*/ 8140 w 9831"/>
                <a:gd name="connsiteY7" fmla="*/ 9334 h 10000"/>
                <a:gd name="connsiteX8" fmla="*/ 8140 w 9831"/>
                <a:gd name="connsiteY8" fmla="*/ 8500 h 10000"/>
                <a:gd name="connsiteX9" fmla="*/ 7905 w 9831"/>
                <a:gd name="connsiteY9" fmla="*/ 8166 h 10000"/>
                <a:gd name="connsiteX10" fmla="*/ 7905 w 9831"/>
                <a:gd name="connsiteY10" fmla="*/ 8166 h 10000"/>
                <a:gd name="connsiteX11" fmla="*/ 7676 w 9831"/>
                <a:gd name="connsiteY11" fmla="*/ 8500 h 10000"/>
                <a:gd name="connsiteX12" fmla="*/ 7210 w 9831"/>
                <a:gd name="connsiteY12" fmla="*/ 8500 h 10000"/>
                <a:gd name="connsiteX13" fmla="*/ 6976 w 9831"/>
                <a:gd name="connsiteY13" fmla="*/ 8335 h 10000"/>
                <a:gd name="connsiteX14" fmla="*/ 7210 w 9831"/>
                <a:gd name="connsiteY14" fmla="*/ 8001 h 10000"/>
                <a:gd name="connsiteX15" fmla="*/ 7210 w 9831"/>
                <a:gd name="connsiteY15" fmla="*/ 7834 h 10000"/>
                <a:gd name="connsiteX16" fmla="*/ 7441 w 9831"/>
                <a:gd name="connsiteY16" fmla="*/ 7502 h 10000"/>
                <a:gd name="connsiteX17" fmla="*/ 7441 w 9831"/>
                <a:gd name="connsiteY17" fmla="*/ 7000 h 10000"/>
                <a:gd name="connsiteX18" fmla="*/ 6743 w 9831"/>
                <a:gd name="connsiteY18" fmla="*/ 7000 h 10000"/>
                <a:gd name="connsiteX19" fmla="*/ 6047 w 9831"/>
                <a:gd name="connsiteY19" fmla="*/ 6832 h 10000"/>
                <a:gd name="connsiteX20" fmla="*/ 5583 w 9831"/>
                <a:gd name="connsiteY20" fmla="*/ 6334 h 10000"/>
                <a:gd name="connsiteX21" fmla="*/ 5116 w 9831"/>
                <a:gd name="connsiteY21" fmla="*/ 5829 h 10000"/>
                <a:gd name="connsiteX22" fmla="*/ 4650 w 9831"/>
                <a:gd name="connsiteY22" fmla="*/ 5494 h 10000"/>
                <a:gd name="connsiteX23" fmla="*/ 4420 w 9831"/>
                <a:gd name="connsiteY23" fmla="*/ 5332 h 10000"/>
                <a:gd name="connsiteX24" fmla="*/ 4187 w 9831"/>
                <a:gd name="connsiteY24" fmla="*/ 4666 h 10000"/>
                <a:gd name="connsiteX25" fmla="*/ 3954 w 9831"/>
                <a:gd name="connsiteY25" fmla="*/ 4162 h 10000"/>
                <a:gd name="connsiteX26" fmla="*/ 3256 w 9831"/>
                <a:gd name="connsiteY26" fmla="*/ 3666 h 10000"/>
                <a:gd name="connsiteX27" fmla="*/ 2791 w 9831"/>
                <a:gd name="connsiteY27" fmla="*/ 3499 h 10000"/>
                <a:gd name="connsiteX28" fmla="*/ 2326 w 9831"/>
                <a:gd name="connsiteY28" fmla="*/ 3167 h 10000"/>
                <a:gd name="connsiteX29" fmla="*/ 2094 w 9831"/>
                <a:gd name="connsiteY29" fmla="*/ 2332 h 10000"/>
                <a:gd name="connsiteX30" fmla="*/ 1627 w 9831"/>
                <a:gd name="connsiteY30" fmla="*/ 1996 h 10000"/>
                <a:gd name="connsiteX31" fmla="*/ 1863 w 9831"/>
                <a:gd name="connsiteY31" fmla="*/ 1498 h 10000"/>
                <a:gd name="connsiteX32" fmla="*/ 2326 w 9831"/>
                <a:gd name="connsiteY32" fmla="*/ 831 h 10000"/>
                <a:gd name="connsiteX33" fmla="*/ 2326 w 9831"/>
                <a:gd name="connsiteY33" fmla="*/ 1168 h 10000"/>
                <a:gd name="connsiteX34" fmla="*/ 2094 w 9831"/>
                <a:gd name="connsiteY34" fmla="*/ 1665 h 10000"/>
                <a:gd name="connsiteX35" fmla="*/ 2558 w 9831"/>
                <a:gd name="connsiteY35" fmla="*/ 2831 h 10000"/>
                <a:gd name="connsiteX36" fmla="*/ 3256 w 9831"/>
                <a:gd name="connsiteY36" fmla="*/ 3167 h 10000"/>
                <a:gd name="connsiteX37" fmla="*/ 3720 w 9831"/>
                <a:gd name="connsiteY37" fmla="*/ 3333 h 10000"/>
                <a:gd name="connsiteX38" fmla="*/ 4420 w 9831"/>
                <a:gd name="connsiteY38" fmla="*/ 3499 h 10000"/>
                <a:gd name="connsiteX39" fmla="*/ 4650 w 9831"/>
                <a:gd name="connsiteY39" fmla="*/ 3829 h 10000"/>
                <a:gd name="connsiteX40" fmla="*/ 5116 w 9831"/>
                <a:gd name="connsiteY40" fmla="*/ 3829 h 10000"/>
                <a:gd name="connsiteX41" fmla="*/ 5583 w 9831"/>
                <a:gd name="connsiteY41" fmla="*/ 3999 h 10000"/>
                <a:gd name="connsiteX42" fmla="*/ 5814 w 9831"/>
                <a:gd name="connsiteY42" fmla="*/ 4336 h 10000"/>
                <a:gd name="connsiteX43" fmla="*/ 6279 w 9831"/>
                <a:gd name="connsiteY43" fmla="*/ 4162 h 10000"/>
                <a:gd name="connsiteX44" fmla="*/ 6743 w 9831"/>
                <a:gd name="connsiteY44" fmla="*/ 3999 h 10000"/>
                <a:gd name="connsiteX45" fmla="*/ 7210 w 9831"/>
                <a:gd name="connsiteY45" fmla="*/ 4162 h 10000"/>
                <a:gd name="connsiteX46" fmla="*/ 7905 w 9831"/>
                <a:gd name="connsiteY46" fmla="*/ 4162 h 10000"/>
                <a:gd name="connsiteX47" fmla="*/ 7905 w 9831"/>
                <a:gd name="connsiteY47" fmla="*/ 4666 h 10000"/>
                <a:gd name="connsiteX48" fmla="*/ 7676 w 9831"/>
                <a:gd name="connsiteY48" fmla="*/ 5494 h 10000"/>
                <a:gd name="connsiteX49" fmla="*/ 7905 w 9831"/>
                <a:gd name="connsiteY49" fmla="*/ 5829 h 10000"/>
                <a:gd name="connsiteX50" fmla="*/ 8604 w 9831"/>
                <a:gd name="connsiteY50" fmla="*/ 5494 h 10000"/>
                <a:gd name="connsiteX51" fmla="*/ 8838 w 9831"/>
                <a:gd name="connsiteY51" fmla="*/ 5167 h 10000"/>
                <a:gd name="connsiteX52" fmla="*/ 8838 w 9831"/>
                <a:gd name="connsiteY52" fmla="*/ 4835 h 10000"/>
                <a:gd name="connsiteX53" fmla="*/ 9304 w 9831"/>
                <a:gd name="connsiteY53" fmla="*/ 4666 h 10000"/>
                <a:gd name="connsiteX54" fmla="*/ 9304 w 9831"/>
                <a:gd name="connsiteY54" fmla="*/ 4336 h 10000"/>
                <a:gd name="connsiteX55" fmla="*/ 9534 w 9831"/>
                <a:gd name="connsiteY55" fmla="*/ 3999 h 10000"/>
                <a:gd name="connsiteX56" fmla="*/ 9768 w 9831"/>
                <a:gd name="connsiteY56" fmla="*/ 3499 h 10000"/>
                <a:gd name="connsiteX57" fmla="*/ 9304 w 9831"/>
                <a:gd name="connsiteY57" fmla="*/ 3002 h 10000"/>
                <a:gd name="connsiteX0" fmla="*/ 9936 w 9936"/>
                <a:gd name="connsiteY0" fmla="*/ 3499 h 10000"/>
                <a:gd name="connsiteX1" fmla="*/ 3550 w 9936"/>
                <a:gd name="connsiteY1" fmla="*/ 0 h 10000"/>
                <a:gd name="connsiteX2" fmla="*/ 3075 w 9936"/>
                <a:gd name="connsiteY2" fmla="*/ 330 h 10000"/>
                <a:gd name="connsiteX3" fmla="*/ 1895 w 9936"/>
                <a:gd name="connsiteY3" fmla="*/ 167 h 10000"/>
                <a:gd name="connsiteX4" fmla="*/ 711 w 9936"/>
                <a:gd name="connsiteY4" fmla="*/ 666 h 10000"/>
                <a:gd name="connsiteX5" fmla="*/ 0 w 9936"/>
                <a:gd name="connsiteY5" fmla="*/ 1498 h 10000"/>
                <a:gd name="connsiteX6" fmla="*/ 3550 w 9936"/>
                <a:gd name="connsiteY6" fmla="*/ 10000 h 10000"/>
                <a:gd name="connsiteX7" fmla="*/ 8280 w 9936"/>
                <a:gd name="connsiteY7" fmla="*/ 9334 h 10000"/>
                <a:gd name="connsiteX8" fmla="*/ 8280 w 9936"/>
                <a:gd name="connsiteY8" fmla="*/ 8500 h 10000"/>
                <a:gd name="connsiteX9" fmla="*/ 8041 w 9936"/>
                <a:gd name="connsiteY9" fmla="*/ 8166 h 10000"/>
                <a:gd name="connsiteX10" fmla="*/ 8041 w 9936"/>
                <a:gd name="connsiteY10" fmla="*/ 8166 h 10000"/>
                <a:gd name="connsiteX11" fmla="*/ 7808 w 9936"/>
                <a:gd name="connsiteY11" fmla="*/ 8500 h 10000"/>
                <a:gd name="connsiteX12" fmla="*/ 7334 w 9936"/>
                <a:gd name="connsiteY12" fmla="*/ 8500 h 10000"/>
                <a:gd name="connsiteX13" fmla="*/ 7096 w 9936"/>
                <a:gd name="connsiteY13" fmla="*/ 8335 h 10000"/>
                <a:gd name="connsiteX14" fmla="*/ 7334 w 9936"/>
                <a:gd name="connsiteY14" fmla="*/ 8001 h 10000"/>
                <a:gd name="connsiteX15" fmla="*/ 7334 w 9936"/>
                <a:gd name="connsiteY15" fmla="*/ 7834 h 10000"/>
                <a:gd name="connsiteX16" fmla="*/ 7569 w 9936"/>
                <a:gd name="connsiteY16" fmla="*/ 7502 h 10000"/>
                <a:gd name="connsiteX17" fmla="*/ 7569 w 9936"/>
                <a:gd name="connsiteY17" fmla="*/ 7000 h 10000"/>
                <a:gd name="connsiteX18" fmla="*/ 6859 w 9936"/>
                <a:gd name="connsiteY18" fmla="*/ 7000 h 10000"/>
                <a:gd name="connsiteX19" fmla="*/ 6151 w 9936"/>
                <a:gd name="connsiteY19" fmla="*/ 6832 h 10000"/>
                <a:gd name="connsiteX20" fmla="*/ 5679 w 9936"/>
                <a:gd name="connsiteY20" fmla="*/ 6334 h 10000"/>
                <a:gd name="connsiteX21" fmla="*/ 5204 w 9936"/>
                <a:gd name="connsiteY21" fmla="*/ 5829 h 10000"/>
                <a:gd name="connsiteX22" fmla="*/ 4730 w 9936"/>
                <a:gd name="connsiteY22" fmla="*/ 5494 h 10000"/>
                <a:gd name="connsiteX23" fmla="*/ 4496 w 9936"/>
                <a:gd name="connsiteY23" fmla="*/ 5332 h 10000"/>
                <a:gd name="connsiteX24" fmla="*/ 4259 w 9936"/>
                <a:gd name="connsiteY24" fmla="*/ 4666 h 10000"/>
                <a:gd name="connsiteX25" fmla="*/ 4022 w 9936"/>
                <a:gd name="connsiteY25" fmla="*/ 4162 h 10000"/>
                <a:gd name="connsiteX26" fmla="*/ 3312 w 9936"/>
                <a:gd name="connsiteY26" fmla="*/ 3666 h 10000"/>
                <a:gd name="connsiteX27" fmla="*/ 2839 w 9936"/>
                <a:gd name="connsiteY27" fmla="*/ 3499 h 10000"/>
                <a:gd name="connsiteX28" fmla="*/ 2366 w 9936"/>
                <a:gd name="connsiteY28" fmla="*/ 3167 h 10000"/>
                <a:gd name="connsiteX29" fmla="*/ 2130 w 9936"/>
                <a:gd name="connsiteY29" fmla="*/ 2332 h 10000"/>
                <a:gd name="connsiteX30" fmla="*/ 1655 w 9936"/>
                <a:gd name="connsiteY30" fmla="*/ 1996 h 10000"/>
                <a:gd name="connsiteX31" fmla="*/ 1895 w 9936"/>
                <a:gd name="connsiteY31" fmla="*/ 1498 h 10000"/>
                <a:gd name="connsiteX32" fmla="*/ 2366 w 9936"/>
                <a:gd name="connsiteY32" fmla="*/ 831 h 10000"/>
                <a:gd name="connsiteX33" fmla="*/ 2366 w 9936"/>
                <a:gd name="connsiteY33" fmla="*/ 1168 h 10000"/>
                <a:gd name="connsiteX34" fmla="*/ 2130 w 9936"/>
                <a:gd name="connsiteY34" fmla="*/ 1665 h 10000"/>
                <a:gd name="connsiteX35" fmla="*/ 2602 w 9936"/>
                <a:gd name="connsiteY35" fmla="*/ 2831 h 10000"/>
                <a:gd name="connsiteX36" fmla="*/ 3312 w 9936"/>
                <a:gd name="connsiteY36" fmla="*/ 3167 h 10000"/>
                <a:gd name="connsiteX37" fmla="*/ 3784 w 9936"/>
                <a:gd name="connsiteY37" fmla="*/ 3333 h 10000"/>
                <a:gd name="connsiteX38" fmla="*/ 4496 w 9936"/>
                <a:gd name="connsiteY38" fmla="*/ 3499 h 10000"/>
                <a:gd name="connsiteX39" fmla="*/ 4730 w 9936"/>
                <a:gd name="connsiteY39" fmla="*/ 3829 h 10000"/>
                <a:gd name="connsiteX40" fmla="*/ 5204 w 9936"/>
                <a:gd name="connsiteY40" fmla="*/ 3829 h 10000"/>
                <a:gd name="connsiteX41" fmla="*/ 5679 w 9936"/>
                <a:gd name="connsiteY41" fmla="*/ 3999 h 10000"/>
                <a:gd name="connsiteX42" fmla="*/ 5914 w 9936"/>
                <a:gd name="connsiteY42" fmla="*/ 4336 h 10000"/>
                <a:gd name="connsiteX43" fmla="*/ 6387 w 9936"/>
                <a:gd name="connsiteY43" fmla="*/ 4162 h 10000"/>
                <a:gd name="connsiteX44" fmla="*/ 6859 w 9936"/>
                <a:gd name="connsiteY44" fmla="*/ 3999 h 10000"/>
                <a:gd name="connsiteX45" fmla="*/ 7334 w 9936"/>
                <a:gd name="connsiteY45" fmla="*/ 4162 h 10000"/>
                <a:gd name="connsiteX46" fmla="*/ 8041 w 9936"/>
                <a:gd name="connsiteY46" fmla="*/ 4162 h 10000"/>
                <a:gd name="connsiteX47" fmla="*/ 8041 w 9936"/>
                <a:gd name="connsiteY47" fmla="*/ 4666 h 10000"/>
                <a:gd name="connsiteX48" fmla="*/ 7808 w 9936"/>
                <a:gd name="connsiteY48" fmla="*/ 5494 h 10000"/>
                <a:gd name="connsiteX49" fmla="*/ 8041 w 9936"/>
                <a:gd name="connsiteY49" fmla="*/ 5829 h 10000"/>
                <a:gd name="connsiteX50" fmla="*/ 8752 w 9936"/>
                <a:gd name="connsiteY50" fmla="*/ 5494 h 10000"/>
                <a:gd name="connsiteX51" fmla="*/ 8990 w 9936"/>
                <a:gd name="connsiteY51" fmla="*/ 5167 h 10000"/>
                <a:gd name="connsiteX52" fmla="*/ 8990 w 9936"/>
                <a:gd name="connsiteY52" fmla="*/ 4835 h 10000"/>
                <a:gd name="connsiteX53" fmla="*/ 9464 w 9936"/>
                <a:gd name="connsiteY53" fmla="*/ 4666 h 10000"/>
                <a:gd name="connsiteX54" fmla="*/ 9464 w 9936"/>
                <a:gd name="connsiteY54" fmla="*/ 4336 h 10000"/>
                <a:gd name="connsiteX55" fmla="*/ 9698 w 9936"/>
                <a:gd name="connsiteY55" fmla="*/ 3999 h 10000"/>
                <a:gd name="connsiteX56" fmla="*/ 9936 w 9936"/>
                <a:gd name="connsiteY56" fmla="*/ 3499 h 10000"/>
                <a:gd name="connsiteX0" fmla="*/ 9760 w 9760"/>
                <a:gd name="connsiteY0" fmla="*/ 3999 h 10000"/>
                <a:gd name="connsiteX1" fmla="*/ 3573 w 9760"/>
                <a:gd name="connsiteY1" fmla="*/ 0 h 10000"/>
                <a:gd name="connsiteX2" fmla="*/ 3095 w 9760"/>
                <a:gd name="connsiteY2" fmla="*/ 330 h 10000"/>
                <a:gd name="connsiteX3" fmla="*/ 1907 w 9760"/>
                <a:gd name="connsiteY3" fmla="*/ 167 h 10000"/>
                <a:gd name="connsiteX4" fmla="*/ 716 w 9760"/>
                <a:gd name="connsiteY4" fmla="*/ 666 h 10000"/>
                <a:gd name="connsiteX5" fmla="*/ 0 w 9760"/>
                <a:gd name="connsiteY5" fmla="*/ 1498 h 10000"/>
                <a:gd name="connsiteX6" fmla="*/ 3573 w 9760"/>
                <a:gd name="connsiteY6" fmla="*/ 10000 h 10000"/>
                <a:gd name="connsiteX7" fmla="*/ 8333 w 9760"/>
                <a:gd name="connsiteY7" fmla="*/ 9334 h 10000"/>
                <a:gd name="connsiteX8" fmla="*/ 8333 w 9760"/>
                <a:gd name="connsiteY8" fmla="*/ 8500 h 10000"/>
                <a:gd name="connsiteX9" fmla="*/ 8093 w 9760"/>
                <a:gd name="connsiteY9" fmla="*/ 8166 h 10000"/>
                <a:gd name="connsiteX10" fmla="*/ 8093 w 9760"/>
                <a:gd name="connsiteY10" fmla="*/ 8166 h 10000"/>
                <a:gd name="connsiteX11" fmla="*/ 7858 w 9760"/>
                <a:gd name="connsiteY11" fmla="*/ 8500 h 10000"/>
                <a:gd name="connsiteX12" fmla="*/ 7381 w 9760"/>
                <a:gd name="connsiteY12" fmla="*/ 8500 h 10000"/>
                <a:gd name="connsiteX13" fmla="*/ 7142 w 9760"/>
                <a:gd name="connsiteY13" fmla="*/ 8335 h 10000"/>
                <a:gd name="connsiteX14" fmla="*/ 7381 w 9760"/>
                <a:gd name="connsiteY14" fmla="*/ 8001 h 10000"/>
                <a:gd name="connsiteX15" fmla="*/ 7381 w 9760"/>
                <a:gd name="connsiteY15" fmla="*/ 7834 h 10000"/>
                <a:gd name="connsiteX16" fmla="*/ 7618 w 9760"/>
                <a:gd name="connsiteY16" fmla="*/ 7502 h 10000"/>
                <a:gd name="connsiteX17" fmla="*/ 7618 w 9760"/>
                <a:gd name="connsiteY17" fmla="*/ 7000 h 10000"/>
                <a:gd name="connsiteX18" fmla="*/ 6903 w 9760"/>
                <a:gd name="connsiteY18" fmla="*/ 7000 h 10000"/>
                <a:gd name="connsiteX19" fmla="*/ 6191 w 9760"/>
                <a:gd name="connsiteY19" fmla="*/ 6832 h 10000"/>
                <a:gd name="connsiteX20" fmla="*/ 5716 w 9760"/>
                <a:gd name="connsiteY20" fmla="*/ 6334 h 10000"/>
                <a:gd name="connsiteX21" fmla="*/ 5238 w 9760"/>
                <a:gd name="connsiteY21" fmla="*/ 5829 h 10000"/>
                <a:gd name="connsiteX22" fmla="*/ 4760 w 9760"/>
                <a:gd name="connsiteY22" fmla="*/ 5494 h 10000"/>
                <a:gd name="connsiteX23" fmla="*/ 4525 w 9760"/>
                <a:gd name="connsiteY23" fmla="*/ 5332 h 10000"/>
                <a:gd name="connsiteX24" fmla="*/ 4286 w 9760"/>
                <a:gd name="connsiteY24" fmla="*/ 4666 h 10000"/>
                <a:gd name="connsiteX25" fmla="*/ 4048 w 9760"/>
                <a:gd name="connsiteY25" fmla="*/ 4162 h 10000"/>
                <a:gd name="connsiteX26" fmla="*/ 3333 w 9760"/>
                <a:gd name="connsiteY26" fmla="*/ 3666 h 10000"/>
                <a:gd name="connsiteX27" fmla="*/ 2857 w 9760"/>
                <a:gd name="connsiteY27" fmla="*/ 3499 h 10000"/>
                <a:gd name="connsiteX28" fmla="*/ 2381 w 9760"/>
                <a:gd name="connsiteY28" fmla="*/ 3167 h 10000"/>
                <a:gd name="connsiteX29" fmla="*/ 2144 w 9760"/>
                <a:gd name="connsiteY29" fmla="*/ 2332 h 10000"/>
                <a:gd name="connsiteX30" fmla="*/ 1666 w 9760"/>
                <a:gd name="connsiteY30" fmla="*/ 1996 h 10000"/>
                <a:gd name="connsiteX31" fmla="*/ 1907 w 9760"/>
                <a:gd name="connsiteY31" fmla="*/ 1498 h 10000"/>
                <a:gd name="connsiteX32" fmla="*/ 2381 w 9760"/>
                <a:gd name="connsiteY32" fmla="*/ 831 h 10000"/>
                <a:gd name="connsiteX33" fmla="*/ 2381 w 9760"/>
                <a:gd name="connsiteY33" fmla="*/ 1168 h 10000"/>
                <a:gd name="connsiteX34" fmla="*/ 2144 w 9760"/>
                <a:gd name="connsiteY34" fmla="*/ 1665 h 10000"/>
                <a:gd name="connsiteX35" fmla="*/ 2619 w 9760"/>
                <a:gd name="connsiteY35" fmla="*/ 2831 h 10000"/>
                <a:gd name="connsiteX36" fmla="*/ 3333 w 9760"/>
                <a:gd name="connsiteY36" fmla="*/ 3167 h 10000"/>
                <a:gd name="connsiteX37" fmla="*/ 3808 w 9760"/>
                <a:gd name="connsiteY37" fmla="*/ 3333 h 10000"/>
                <a:gd name="connsiteX38" fmla="*/ 4525 w 9760"/>
                <a:gd name="connsiteY38" fmla="*/ 3499 h 10000"/>
                <a:gd name="connsiteX39" fmla="*/ 4760 w 9760"/>
                <a:gd name="connsiteY39" fmla="*/ 3829 h 10000"/>
                <a:gd name="connsiteX40" fmla="*/ 5238 w 9760"/>
                <a:gd name="connsiteY40" fmla="*/ 3829 h 10000"/>
                <a:gd name="connsiteX41" fmla="*/ 5716 w 9760"/>
                <a:gd name="connsiteY41" fmla="*/ 3999 h 10000"/>
                <a:gd name="connsiteX42" fmla="*/ 5952 w 9760"/>
                <a:gd name="connsiteY42" fmla="*/ 4336 h 10000"/>
                <a:gd name="connsiteX43" fmla="*/ 6428 w 9760"/>
                <a:gd name="connsiteY43" fmla="*/ 4162 h 10000"/>
                <a:gd name="connsiteX44" fmla="*/ 6903 w 9760"/>
                <a:gd name="connsiteY44" fmla="*/ 3999 h 10000"/>
                <a:gd name="connsiteX45" fmla="*/ 7381 w 9760"/>
                <a:gd name="connsiteY45" fmla="*/ 4162 h 10000"/>
                <a:gd name="connsiteX46" fmla="*/ 8093 w 9760"/>
                <a:gd name="connsiteY46" fmla="*/ 4162 h 10000"/>
                <a:gd name="connsiteX47" fmla="*/ 8093 w 9760"/>
                <a:gd name="connsiteY47" fmla="*/ 4666 h 10000"/>
                <a:gd name="connsiteX48" fmla="*/ 7858 w 9760"/>
                <a:gd name="connsiteY48" fmla="*/ 5494 h 10000"/>
                <a:gd name="connsiteX49" fmla="*/ 8093 w 9760"/>
                <a:gd name="connsiteY49" fmla="*/ 5829 h 10000"/>
                <a:gd name="connsiteX50" fmla="*/ 8808 w 9760"/>
                <a:gd name="connsiteY50" fmla="*/ 5494 h 10000"/>
                <a:gd name="connsiteX51" fmla="*/ 9048 w 9760"/>
                <a:gd name="connsiteY51" fmla="*/ 5167 h 10000"/>
                <a:gd name="connsiteX52" fmla="*/ 9048 w 9760"/>
                <a:gd name="connsiteY52" fmla="*/ 4835 h 10000"/>
                <a:gd name="connsiteX53" fmla="*/ 9525 w 9760"/>
                <a:gd name="connsiteY53" fmla="*/ 4666 h 10000"/>
                <a:gd name="connsiteX54" fmla="*/ 9525 w 9760"/>
                <a:gd name="connsiteY54" fmla="*/ 4336 h 10000"/>
                <a:gd name="connsiteX55" fmla="*/ 9760 w 9760"/>
                <a:gd name="connsiteY55" fmla="*/ 3999 h 10000"/>
                <a:gd name="connsiteX0" fmla="*/ 9759 w 9759"/>
                <a:gd name="connsiteY0" fmla="*/ 4336 h 10000"/>
                <a:gd name="connsiteX1" fmla="*/ 3661 w 9759"/>
                <a:gd name="connsiteY1" fmla="*/ 0 h 10000"/>
                <a:gd name="connsiteX2" fmla="*/ 3171 w 9759"/>
                <a:gd name="connsiteY2" fmla="*/ 330 h 10000"/>
                <a:gd name="connsiteX3" fmla="*/ 1954 w 9759"/>
                <a:gd name="connsiteY3" fmla="*/ 167 h 10000"/>
                <a:gd name="connsiteX4" fmla="*/ 734 w 9759"/>
                <a:gd name="connsiteY4" fmla="*/ 666 h 10000"/>
                <a:gd name="connsiteX5" fmla="*/ 0 w 9759"/>
                <a:gd name="connsiteY5" fmla="*/ 1498 h 10000"/>
                <a:gd name="connsiteX6" fmla="*/ 3661 w 9759"/>
                <a:gd name="connsiteY6" fmla="*/ 10000 h 10000"/>
                <a:gd name="connsiteX7" fmla="*/ 8538 w 9759"/>
                <a:gd name="connsiteY7" fmla="*/ 9334 h 10000"/>
                <a:gd name="connsiteX8" fmla="*/ 8538 w 9759"/>
                <a:gd name="connsiteY8" fmla="*/ 8500 h 10000"/>
                <a:gd name="connsiteX9" fmla="*/ 8292 w 9759"/>
                <a:gd name="connsiteY9" fmla="*/ 8166 h 10000"/>
                <a:gd name="connsiteX10" fmla="*/ 8292 w 9759"/>
                <a:gd name="connsiteY10" fmla="*/ 8166 h 10000"/>
                <a:gd name="connsiteX11" fmla="*/ 8051 w 9759"/>
                <a:gd name="connsiteY11" fmla="*/ 8500 h 10000"/>
                <a:gd name="connsiteX12" fmla="*/ 7563 w 9759"/>
                <a:gd name="connsiteY12" fmla="*/ 8500 h 10000"/>
                <a:gd name="connsiteX13" fmla="*/ 7318 w 9759"/>
                <a:gd name="connsiteY13" fmla="*/ 8335 h 10000"/>
                <a:gd name="connsiteX14" fmla="*/ 7563 w 9759"/>
                <a:gd name="connsiteY14" fmla="*/ 8001 h 10000"/>
                <a:gd name="connsiteX15" fmla="*/ 7563 w 9759"/>
                <a:gd name="connsiteY15" fmla="*/ 7834 h 10000"/>
                <a:gd name="connsiteX16" fmla="*/ 7805 w 9759"/>
                <a:gd name="connsiteY16" fmla="*/ 7502 h 10000"/>
                <a:gd name="connsiteX17" fmla="*/ 7805 w 9759"/>
                <a:gd name="connsiteY17" fmla="*/ 7000 h 10000"/>
                <a:gd name="connsiteX18" fmla="*/ 7073 w 9759"/>
                <a:gd name="connsiteY18" fmla="*/ 7000 h 10000"/>
                <a:gd name="connsiteX19" fmla="*/ 6343 w 9759"/>
                <a:gd name="connsiteY19" fmla="*/ 6832 h 10000"/>
                <a:gd name="connsiteX20" fmla="*/ 5857 w 9759"/>
                <a:gd name="connsiteY20" fmla="*/ 6334 h 10000"/>
                <a:gd name="connsiteX21" fmla="*/ 5367 w 9759"/>
                <a:gd name="connsiteY21" fmla="*/ 5829 h 10000"/>
                <a:gd name="connsiteX22" fmla="*/ 4877 w 9759"/>
                <a:gd name="connsiteY22" fmla="*/ 5494 h 10000"/>
                <a:gd name="connsiteX23" fmla="*/ 4636 w 9759"/>
                <a:gd name="connsiteY23" fmla="*/ 5332 h 10000"/>
                <a:gd name="connsiteX24" fmla="*/ 4391 w 9759"/>
                <a:gd name="connsiteY24" fmla="*/ 4666 h 10000"/>
                <a:gd name="connsiteX25" fmla="*/ 4148 w 9759"/>
                <a:gd name="connsiteY25" fmla="*/ 4162 h 10000"/>
                <a:gd name="connsiteX26" fmla="*/ 3415 w 9759"/>
                <a:gd name="connsiteY26" fmla="*/ 3666 h 10000"/>
                <a:gd name="connsiteX27" fmla="*/ 2927 w 9759"/>
                <a:gd name="connsiteY27" fmla="*/ 3499 h 10000"/>
                <a:gd name="connsiteX28" fmla="*/ 2440 w 9759"/>
                <a:gd name="connsiteY28" fmla="*/ 3167 h 10000"/>
                <a:gd name="connsiteX29" fmla="*/ 2197 w 9759"/>
                <a:gd name="connsiteY29" fmla="*/ 2332 h 10000"/>
                <a:gd name="connsiteX30" fmla="*/ 1707 w 9759"/>
                <a:gd name="connsiteY30" fmla="*/ 1996 h 10000"/>
                <a:gd name="connsiteX31" fmla="*/ 1954 w 9759"/>
                <a:gd name="connsiteY31" fmla="*/ 1498 h 10000"/>
                <a:gd name="connsiteX32" fmla="*/ 2440 w 9759"/>
                <a:gd name="connsiteY32" fmla="*/ 831 h 10000"/>
                <a:gd name="connsiteX33" fmla="*/ 2440 w 9759"/>
                <a:gd name="connsiteY33" fmla="*/ 1168 h 10000"/>
                <a:gd name="connsiteX34" fmla="*/ 2197 w 9759"/>
                <a:gd name="connsiteY34" fmla="*/ 1665 h 10000"/>
                <a:gd name="connsiteX35" fmla="*/ 2683 w 9759"/>
                <a:gd name="connsiteY35" fmla="*/ 2831 h 10000"/>
                <a:gd name="connsiteX36" fmla="*/ 3415 w 9759"/>
                <a:gd name="connsiteY36" fmla="*/ 3167 h 10000"/>
                <a:gd name="connsiteX37" fmla="*/ 3902 w 9759"/>
                <a:gd name="connsiteY37" fmla="*/ 3333 h 10000"/>
                <a:gd name="connsiteX38" fmla="*/ 4636 w 9759"/>
                <a:gd name="connsiteY38" fmla="*/ 3499 h 10000"/>
                <a:gd name="connsiteX39" fmla="*/ 4877 w 9759"/>
                <a:gd name="connsiteY39" fmla="*/ 3829 h 10000"/>
                <a:gd name="connsiteX40" fmla="*/ 5367 w 9759"/>
                <a:gd name="connsiteY40" fmla="*/ 3829 h 10000"/>
                <a:gd name="connsiteX41" fmla="*/ 5857 w 9759"/>
                <a:gd name="connsiteY41" fmla="*/ 3999 h 10000"/>
                <a:gd name="connsiteX42" fmla="*/ 6098 w 9759"/>
                <a:gd name="connsiteY42" fmla="*/ 4336 h 10000"/>
                <a:gd name="connsiteX43" fmla="*/ 6586 w 9759"/>
                <a:gd name="connsiteY43" fmla="*/ 4162 h 10000"/>
                <a:gd name="connsiteX44" fmla="*/ 7073 w 9759"/>
                <a:gd name="connsiteY44" fmla="*/ 3999 h 10000"/>
                <a:gd name="connsiteX45" fmla="*/ 7563 w 9759"/>
                <a:gd name="connsiteY45" fmla="*/ 4162 h 10000"/>
                <a:gd name="connsiteX46" fmla="*/ 8292 w 9759"/>
                <a:gd name="connsiteY46" fmla="*/ 4162 h 10000"/>
                <a:gd name="connsiteX47" fmla="*/ 8292 w 9759"/>
                <a:gd name="connsiteY47" fmla="*/ 4666 h 10000"/>
                <a:gd name="connsiteX48" fmla="*/ 8051 w 9759"/>
                <a:gd name="connsiteY48" fmla="*/ 5494 h 10000"/>
                <a:gd name="connsiteX49" fmla="*/ 8292 w 9759"/>
                <a:gd name="connsiteY49" fmla="*/ 5829 h 10000"/>
                <a:gd name="connsiteX50" fmla="*/ 9025 w 9759"/>
                <a:gd name="connsiteY50" fmla="*/ 5494 h 10000"/>
                <a:gd name="connsiteX51" fmla="*/ 9270 w 9759"/>
                <a:gd name="connsiteY51" fmla="*/ 5167 h 10000"/>
                <a:gd name="connsiteX52" fmla="*/ 9270 w 9759"/>
                <a:gd name="connsiteY52" fmla="*/ 4835 h 10000"/>
                <a:gd name="connsiteX53" fmla="*/ 9759 w 9759"/>
                <a:gd name="connsiteY53" fmla="*/ 4666 h 10000"/>
                <a:gd name="connsiteX54" fmla="*/ 9759 w 9759"/>
                <a:gd name="connsiteY54" fmla="*/ 4336 h 10000"/>
                <a:gd name="connsiteX0" fmla="*/ 10000 w 10000"/>
                <a:gd name="connsiteY0" fmla="*/ 4666 h 10000"/>
                <a:gd name="connsiteX1" fmla="*/ 3751 w 10000"/>
                <a:gd name="connsiteY1" fmla="*/ 0 h 10000"/>
                <a:gd name="connsiteX2" fmla="*/ 3249 w 10000"/>
                <a:gd name="connsiteY2" fmla="*/ 330 h 10000"/>
                <a:gd name="connsiteX3" fmla="*/ 2002 w 10000"/>
                <a:gd name="connsiteY3" fmla="*/ 167 h 10000"/>
                <a:gd name="connsiteX4" fmla="*/ 752 w 10000"/>
                <a:gd name="connsiteY4" fmla="*/ 666 h 10000"/>
                <a:gd name="connsiteX5" fmla="*/ 0 w 10000"/>
                <a:gd name="connsiteY5" fmla="*/ 1498 h 10000"/>
                <a:gd name="connsiteX6" fmla="*/ 3751 w 10000"/>
                <a:gd name="connsiteY6" fmla="*/ 10000 h 10000"/>
                <a:gd name="connsiteX7" fmla="*/ 8749 w 10000"/>
                <a:gd name="connsiteY7" fmla="*/ 9334 h 10000"/>
                <a:gd name="connsiteX8" fmla="*/ 8749 w 10000"/>
                <a:gd name="connsiteY8" fmla="*/ 8500 h 10000"/>
                <a:gd name="connsiteX9" fmla="*/ 8497 w 10000"/>
                <a:gd name="connsiteY9" fmla="*/ 8166 h 10000"/>
                <a:gd name="connsiteX10" fmla="*/ 8497 w 10000"/>
                <a:gd name="connsiteY10" fmla="*/ 8166 h 10000"/>
                <a:gd name="connsiteX11" fmla="*/ 8250 w 10000"/>
                <a:gd name="connsiteY11" fmla="*/ 8500 h 10000"/>
                <a:gd name="connsiteX12" fmla="*/ 7750 w 10000"/>
                <a:gd name="connsiteY12" fmla="*/ 8500 h 10000"/>
                <a:gd name="connsiteX13" fmla="*/ 7499 w 10000"/>
                <a:gd name="connsiteY13" fmla="*/ 8335 h 10000"/>
                <a:gd name="connsiteX14" fmla="*/ 7750 w 10000"/>
                <a:gd name="connsiteY14" fmla="*/ 8001 h 10000"/>
                <a:gd name="connsiteX15" fmla="*/ 7750 w 10000"/>
                <a:gd name="connsiteY15" fmla="*/ 7834 h 10000"/>
                <a:gd name="connsiteX16" fmla="*/ 7998 w 10000"/>
                <a:gd name="connsiteY16" fmla="*/ 7502 h 10000"/>
                <a:gd name="connsiteX17" fmla="*/ 7998 w 10000"/>
                <a:gd name="connsiteY17" fmla="*/ 7000 h 10000"/>
                <a:gd name="connsiteX18" fmla="*/ 7248 w 10000"/>
                <a:gd name="connsiteY18" fmla="*/ 7000 h 10000"/>
                <a:gd name="connsiteX19" fmla="*/ 6500 w 10000"/>
                <a:gd name="connsiteY19" fmla="*/ 6832 h 10000"/>
                <a:gd name="connsiteX20" fmla="*/ 6002 w 10000"/>
                <a:gd name="connsiteY20" fmla="*/ 6334 h 10000"/>
                <a:gd name="connsiteX21" fmla="*/ 5500 w 10000"/>
                <a:gd name="connsiteY21" fmla="*/ 5829 h 10000"/>
                <a:gd name="connsiteX22" fmla="*/ 4997 w 10000"/>
                <a:gd name="connsiteY22" fmla="*/ 5494 h 10000"/>
                <a:gd name="connsiteX23" fmla="*/ 4750 w 10000"/>
                <a:gd name="connsiteY23" fmla="*/ 5332 h 10000"/>
                <a:gd name="connsiteX24" fmla="*/ 4499 w 10000"/>
                <a:gd name="connsiteY24" fmla="*/ 4666 h 10000"/>
                <a:gd name="connsiteX25" fmla="*/ 4250 w 10000"/>
                <a:gd name="connsiteY25" fmla="*/ 4162 h 10000"/>
                <a:gd name="connsiteX26" fmla="*/ 3499 w 10000"/>
                <a:gd name="connsiteY26" fmla="*/ 3666 h 10000"/>
                <a:gd name="connsiteX27" fmla="*/ 2999 w 10000"/>
                <a:gd name="connsiteY27" fmla="*/ 3499 h 10000"/>
                <a:gd name="connsiteX28" fmla="*/ 2500 w 10000"/>
                <a:gd name="connsiteY28" fmla="*/ 3167 h 10000"/>
                <a:gd name="connsiteX29" fmla="*/ 2251 w 10000"/>
                <a:gd name="connsiteY29" fmla="*/ 2332 h 10000"/>
                <a:gd name="connsiteX30" fmla="*/ 1749 w 10000"/>
                <a:gd name="connsiteY30" fmla="*/ 1996 h 10000"/>
                <a:gd name="connsiteX31" fmla="*/ 2002 w 10000"/>
                <a:gd name="connsiteY31" fmla="*/ 1498 h 10000"/>
                <a:gd name="connsiteX32" fmla="*/ 2500 w 10000"/>
                <a:gd name="connsiteY32" fmla="*/ 831 h 10000"/>
                <a:gd name="connsiteX33" fmla="*/ 2500 w 10000"/>
                <a:gd name="connsiteY33" fmla="*/ 1168 h 10000"/>
                <a:gd name="connsiteX34" fmla="*/ 2251 w 10000"/>
                <a:gd name="connsiteY34" fmla="*/ 1665 h 10000"/>
                <a:gd name="connsiteX35" fmla="*/ 2749 w 10000"/>
                <a:gd name="connsiteY35" fmla="*/ 2831 h 10000"/>
                <a:gd name="connsiteX36" fmla="*/ 3499 w 10000"/>
                <a:gd name="connsiteY36" fmla="*/ 3167 h 10000"/>
                <a:gd name="connsiteX37" fmla="*/ 3998 w 10000"/>
                <a:gd name="connsiteY37" fmla="*/ 3333 h 10000"/>
                <a:gd name="connsiteX38" fmla="*/ 4750 w 10000"/>
                <a:gd name="connsiteY38" fmla="*/ 3499 h 10000"/>
                <a:gd name="connsiteX39" fmla="*/ 4997 w 10000"/>
                <a:gd name="connsiteY39" fmla="*/ 3829 h 10000"/>
                <a:gd name="connsiteX40" fmla="*/ 5500 w 10000"/>
                <a:gd name="connsiteY40" fmla="*/ 3829 h 10000"/>
                <a:gd name="connsiteX41" fmla="*/ 6002 w 10000"/>
                <a:gd name="connsiteY41" fmla="*/ 3999 h 10000"/>
                <a:gd name="connsiteX42" fmla="*/ 6249 w 10000"/>
                <a:gd name="connsiteY42" fmla="*/ 4336 h 10000"/>
                <a:gd name="connsiteX43" fmla="*/ 6749 w 10000"/>
                <a:gd name="connsiteY43" fmla="*/ 4162 h 10000"/>
                <a:gd name="connsiteX44" fmla="*/ 7248 w 10000"/>
                <a:gd name="connsiteY44" fmla="*/ 3999 h 10000"/>
                <a:gd name="connsiteX45" fmla="*/ 7750 w 10000"/>
                <a:gd name="connsiteY45" fmla="*/ 4162 h 10000"/>
                <a:gd name="connsiteX46" fmla="*/ 8497 w 10000"/>
                <a:gd name="connsiteY46" fmla="*/ 4162 h 10000"/>
                <a:gd name="connsiteX47" fmla="*/ 8497 w 10000"/>
                <a:gd name="connsiteY47" fmla="*/ 4666 h 10000"/>
                <a:gd name="connsiteX48" fmla="*/ 8250 w 10000"/>
                <a:gd name="connsiteY48" fmla="*/ 5494 h 10000"/>
                <a:gd name="connsiteX49" fmla="*/ 8497 w 10000"/>
                <a:gd name="connsiteY49" fmla="*/ 5829 h 10000"/>
                <a:gd name="connsiteX50" fmla="*/ 9248 w 10000"/>
                <a:gd name="connsiteY50" fmla="*/ 5494 h 10000"/>
                <a:gd name="connsiteX51" fmla="*/ 9499 w 10000"/>
                <a:gd name="connsiteY51" fmla="*/ 5167 h 10000"/>
                <a:gd name="connsiteX52" fmla="*/ 9499 w 10000"/>
                <a:gd name="connsiteY52" fmla="*/ 4835 h 10000"/>
                <a:gd name="connsiteX53" fmla="*/ 10000 w 10000"/>
                <a:gd name="connsiteY53" fmla="*/ 4666 h 10000"/>
                <a:gd name="connsiteX0" fmla="*/ 9499 w 9499"/>
                <a:gd name="connsiteY0" fmla="*/ 4835 h 10000"/>
                <a:gd name="connsiteX1" fmla="*/ 3751 w 9499"/>
                <a:gd name="connsiteY1" fmla="*/ 0 h 10000"/>
                <a:gd name="connsiteX2" fmla="*/ 3249 w 9499"/>
                <a:gd name="connsiteY2" fmla="*/ 330 h 10000"/>
                <a:gd name="connsiteX3" fmla="*/ 2002 w 9499"/>
                <a:gd name="connsiteY3" fmla="*/ 167 h 10000"/>
                <a:gd name="connsiteX4" fmla="*/ 752 w 9499"/>
                <a:gd name="connsiteY4" fmla="*/ 666 h 10000"/>
                <a:gd name="connsiteX5" fmla="*/ 0 w 9499"/>
                <a:gd name="connsiteY5" fmla="*/ 1498 h 10000"/>
                <a:gd name="connsiteX6" fmla="*/ 3751 w 9499"/>
                <a:gd name="connsiteY6" fmla="*/ 10000 h 10000"/>
                <a:gd name="connsiteX7" fmla="*/ 8749 w 9499"/>
                <a:gd name="connsiteY7" fmla="*/ 9334 h 10000"/>
                <a:gd name="connsiteX8" fmla="*/ 8749 w 9499"/>
                <a:gd name="connsiteY8" fmla="*/ 8500 h 10000"/>
                <a:gd name="connsiteX9" fmla="*/ 8497 w 9499"/>
                <a:gd name="connsiteY9" fmla="*/ 8166 h 10000"/>
                <a:gd name="connsiteX10" fmla="*/ 8497 w 9499"/>
                <a:gd name="connsiteY10" fmla="*/ 8166 h 10000"/>
                <a:gd name="connsiteX11" fmla="*/ 8250 w 9499"/>
                <a:gd name="connsiteY11" fmla="*/ 8500 h 10000"/>
                <a:gd name="connsiteX12" fmla="*/ 7750 w 9499"/>
                <a:gd name="connsiteY12" fmla="*/ 8500 h 10000"/>
                <a:gd name="connsiteX13" fmla="*/ 7499 w 9499"/>
                <a:gd name="connsiteY13" fmla="*/ 8335 h 10000"/>
                <a:gd name="connsiteX14" fmla="*/ 7750 w 9499"/>
                <a:gd name="connsiteY14" fmla="*/ 8001 h 10000"/>
                <a:gd name="connsiteX15" fmla="*/ 7750 w 9499"/>
                <a:gd name="connsiteY15" fmla="*/ 7834 h 10000"/>
                <a:gd name="connsiteX16" fmla="*/ 7998 w 9499"/>
                <a:gd name="connsiteY16" fmla="*/ 7502 h 10000"/>
                <a:gd name="connsiteX17" fmla="*/ 7998 w 9499"/>
                <a:gd name="connsiteY17" fmla="*/ 7000 h 10000"/>
                <a:gd name="connsiteX18" fmla="*/ 7248 w 9499"/>
                <a:gd name="connsiteY18" fmla="*/ 7000 h 10000"/>
                <a:gd name="connsiteX19" fmla="*/ 6500 w 9499"/>
                <a:gd name="connsiteY19" fmla="*/ 6832 h 10000"/>
                <a:gd name="connsiteX20" fmla="*/ 6002 w 9499"/>
                <a:gd name="connsiteY20" fmla="*/ 6334 h 10000"/>
                <a:gd name="connsiteX21" fmla="*/ 5500 w 9499"/>
                <a:gd name="connsiteY21" fmla="*/ 5829 h 10000"/>
                <a:gd name="connsiteX22" fmla="*/ 4997 w 9499"/>
                <a:gd name="connsiteY22" fmla="*/ 5494 h 10000"/>
                <a:gd name="connsiteX23" fmla="*/ 4750 w 9499"/>
                <a:gd name="connsiteY23" fmla="*/ 5332 h 10000"/>
                <a:gd name="connsiteX24" fmla="*/ 4499 w 9499"/>
                <a:gd name="connsiteY24" fmla="*/ 4666 h 10000"/>
                <a:gd name="connsiteX25" fmla="*/ 4250 w 9499"/>
                <a:gd name="connsiteY25" fmla="*/ 4162 h 10000"/>
                <a:gd name="connsiteX26" fmla="*/ 3499 w 9499"/>
                <a:gd name="connsiteY26" fmla="*/ 3666 h 10000"/>
                <a:gd name="connsiteX27" fmla="*/ 2999 w 9499"/>
                <a:gd name="connsiteY27" fmla="*/ 3499 h 10000"/>
                <a:gd name="connsiteX28" fmla="*/ 2500 w 9499"/>
                <a:gd name="connsiteY28" fmla="*/ 3167 h 10000"/>
                <a:gd name="connsiteX29" fmla="*/ 2251 w 9499"/>
                <a:gd name="connsiteY29" fmla="*/ 2332 h 10000"/>
                <a:gd name="connsiteX30" fmla="*/ 1749 w 9499"/>
                <a:gd name="connsiteY30" fmla="*/ 1996 h 10000"/>
                <a:gd name="connsiteX31" fmla="*/ 2002 w 9499"/>
                <a:gd name="connsiteY31" fmla="*/ 1498 h 10000"/>
                <a:gd name="connsiteX32" fmla="*/ 2500 w 9499"/>
                <a:gd name="connsiteY32" fmla="*/ 831 h 10000"/>
                <a:gd name="connsiteX33" fmla="*/ 2500 w 9499"/>
                <a:gd name="connsiteY33" fmla="*/ 1168 h 10000"/>
                <a:gd name="connsiteX34" fmla="*/ 2251 w 9499"/>
                <a:gd name="connsiteY34" fmla="*/ 1665 h 10000"/>
                <a:gd name="connsiteX35" fmla="*/ 2749 w 9499"/>
                <a:gd name="connsiteY35" fmla="*/ 2831 h 10000"/>
                <a:gd name="connsiteX36" fmla="*/ 3499 w 9499"/>
                <a:gd name="connsiteY36" fmla="*/ 3167 h 10000"/>
                <a:gd name="connsiteX37" fmla="*/ 3998 w 9499"/>
                <a:gd name="connsiteY37" fmla="*/ 3333 h 10000"/>
                <a:gd name="connsiteX38" fmla="*/ 4750 w 9499"/>
                <a:gd name="connsiteY38" fmla="*/ 3499 h 10000"/>
                <a:gd name="connsiteX39" fmla="*/ 4997 w 9499"/>
                <a:gd name="connsiteY39" fmla="*/ 3829 h 10000"/>
                <a:gd name="connsiteX40" fmla="*/ 5500 w 9499"/>
                <a:gd name="connsiteY40" fmla="*/ 3829 h 10000"/>
                <a:gd name="connsiteX41" fmla="*/ 6002 w 9499"/>
                <a:gd name="connsiteY41" fmla="*/ 3999 h 10000"/>
                <a:gd name="connsiteX42" fmla="*/ 6249 w 9499"/>
                <a:gd name="connsiteY42" fmla="*/ 4336 h 10000"/>
                <a:gd name="connsiteX43" fmla="*/ 6749 w 9499"/>
                <a:gd name="connsiteY43" fmla="*/ 4162 h 10000"/>
                <a:gd name="connsiteX44" fmla="*/ 7248 w 9499"/>
                <a:gd name="connsiteY44" fmla="*/ 3999 h 10000"/>
                <a:gd name="connsiteX45" fmla="*/ 7750 w 9499"/>
                <a:gd name="connsiteY45" fmla="*/ 4162 h 10000"/>
                <a:gd name="connsiteX46" fmla="*/ 8497 w 9499"/>
                <a:gd name="connsiteY46" fmla="*/ 4162 h 10000"/>
                <a:gd name="connsiteX47" fmla="*/ 8497 w 9499"/>
                <a:gd name="connsiteY47" fmla="*/ 4666 h 10000"/>
                <a:gd name="connsiteX48" fmla="*/ 8250 w 9499"/>
                <a:gd name="connsiteY48" fmla="*/ 5494 h 10000"/>
                <a:gd name="connsiteX49" fmla="*/ 8497 w 9499"/>
                <a:gd name="connsiteY49" fmla="*/ 5829 h 10000"/>
                <a:gd name="connsiteX50" fmla="*/ 9248 w 9499"/>
                <a:gd name="connsiteY50" fmla="*/ 5494 h 10000"/>
                <a:gd name="connsiteX51" fmla="*/ 9499 w 9499"/>
                <a:gd name="connsiteY51" fmla="*/ 5167 h 10000"/>
                <a:gd name="connsiteX52" fmla="*/ 9499 w 9499"/>
                <a:gd name="connsiteY52" fmla="*/ 4835 h 10000"/>
                <a:gd name="connsiteX0" fmla="*/ 10000 w 10000"/>
                <a:gd name="connsiteY0" fmla="*/ 5167 h 10000"/>
                <a:gd name="connsiteX1" fmla="*/ 3949 w 10000"/>
                <a:gd name="connsiteY1" fmla="*/ 0 h 10000"/>
                <a:gd name="connsiteX2" fmla="*/ 3420 w 10000"/>
                <a:gd name="connsiteY2" fmla="*/ 330 h 10000"/>
                <a:gd name="connsiteX3" fmla="*/ 2108 w 10000"/>
                <a:gd name="connsiteY3" fmla="*/ 167 h 10000"/>
                <a:gd name="connsiteX4" fmla="*/ 792 w 10000"/>
                <a:gd name="connsiteY4" fmla="*/ 666 h 10000"/>
                <a:gd name="connsiteX5" fmla="*/ 0 w 10000"/>
                <a:gd name="connsiteY5" fmla="*/ 1498 h 10000"/>
                <a:gd name="connsiteX6" fmla="*/ 3949 w 10000"/>
                <a:gd name="connsiteY6" fmla="*/ 10000 h 10000"/>
                <a:gd name="connsiteX7" fmla="*/ 9210 w 10000"/>
                <a:gd name="connsiteY7" fmla="*/ 9334 h 10000"/>
                <a:gd name="connsiteX8" fmla="*/ 9210 w 10000"/>
                <a:gd name="connsiteY8" fmla="*/ 8500 h 10000"/>
                <a:gd name="connsiteX9" fmla="*/ 8945 w 10000"/>
                <a:gd name="connsiteY9" fmla="*/ 8166 h 10000"/>
                <a:gd name="connsiteX10" fmla="*/ 8945 w 10000"/>
                <a:gd name="connsiteY10" fmla="*/ 8166 h 10000"/>
                <a:gd name="connsiteX11" fmla="*/ 8685 w 10000"/>
                <a:gd name="connsiteY11" fmla="*/ 8500 h 10000"/>
                <a:gd name="connsiteX12" fmla="*/ 8159 w 10000"/>
                <a:gd name="connsiteY12" fmla="*/ 8500 h 10000"/>
                <a:gd name="connsiteX13" fmla="*/ 7895 w 10000"/>
                <a:gd name="connsiteY13" fmla="*/ 8335 h 10000"/>
                <a:gd name="connsiteX14" fmla="*/ 8159 w 10000"/>
                <a:gd name="connsiteY14" fmla="*/ 8001 h 10000"/>
                <a:gd name="connsiteX15" fmla="*/ 8159 w 10000"/>
                <a:gd name="connsiteY15" fmla="*/ 7834 h 10000"/>
                <a:gd name="connsiteX16" fmla="*/ 8420 w 10000"/>
                <a:gd name="connsiteY16" fmla="*/ 7502 h 10000"/>
                <a:gd name="connsiteX17" fmla="*/ 8420 w 10000"/>
                <a:gd name="connsiteY17" fmla="*/ 7000 h 10000"/>
                <a:gd name="connsiteX18" fmla="*/ 7630 w 10000"/>
                <a:gd name="connsiteY18" fmla="*/ 7000 h 10000"/>
                <a:gd name="connsiteX19" fmla="*/ 6843 w 10000"/>
                <a:gd name="connsiteY19" fmla="*/ 6832 h 10000"/>
                <a:gd name="connsiteX20" fmla="*/ 6319 w 10000"/>
                <a:gd name="connsiteY20" fmla="*/ 6334 h 10000"/>
                <a:gd name="connsiteX21" fmla="*/ 5790 w 10000"/>
                <a:gd name="connsiteY21" fmla="*/ 5829 h 10000"/>
                <a:gd name="connsiteX22" fmla="*/ 5261 w 10000"/>
                <a:gd name="connsiteY22" fmla="*/ 5494 h 10000"/>
                <a:gd name="connsiteX23" fmla="*/ 5001 w 10000"/>
                <a:gd name="connsiteY23" fmla="*/ 5332 h 10000"/>
                <a:gd name="connsiteX24" fmla="*/ 4736 w 10000"/>
                <a:gd name="connsiteY24" fmla="*/ 4666 h 10000"/>
                <a:gd name="connsiteX25" fmla="*/ 4474 w 10000"/>
                <a:gd name="connsiteY25" fmla="*/ 4162 h 10000"/>
                <a:gd name="connsiteX26" fmla="*/ 3684 w 10000"/>
                <a:gd name="connsiteY26" fmla="*/ 3666 h 10000"/>
                <a:gd name="connsiteX27" fmla="*/ 3157 w 10000"/>
                <a:gd name="connsiteY27" fmla="*/ 3499 h 10000"/>
                <a:gd name="connsiteX28" fmla="*/ 2632 w 10000"/>
                <a:gd name="connsiteY28" fmla="*/ 3167 h 10000"/>
                <a:gd name="connsiteX29" fmla="*/ 2370 w 10000"/>
                <a:gd name="connsiteY29" fmla="*/ 2332 h 10000"/>
                <a:gd name="connsiteX30" fmla="*/ 1841 w 10000"/>
                <a:gd name="connsiteY30" fmla="*/ 1996 h 10000"/>
                <a:gd name="connsiteX31" fmla="*/ 2108 w 10000"/>
                <a:gd name="connsiteY31" fmla="*/ 1498 h 10000"/>
                <a:gd name="connsiteX32" fmla="*/ 2632 w 10000"/>
                <a:gd name="connsiteY32" fmla="*/ 831 h 10000"/>
                <a:gd name="connsiteX33" fmla="*/ 2632 w 10000"/>
                <a:gd name="connsiteY33" fmla="*/ 1168 h 10000"/>
                <a:gd name="connsiteX34" fmla="*/ 2370 w 10000"/>
                <a:gd name="connsiteY34" fmla="*/ 1665 h 10000"/>
                <a:gd name="connsiteX35" fmla="*/ 2894 w 10000"/>
                <a:gd name="connsiteY35" fmla="*/ 2831 h 10000"/>
                <a:gd name="connsiteX36" fmla="*/ 3684 w 10000"/>
                <a:gd name="connsiteY36" fmla="*/ 3167 h 10000"/>
                <a:gd name="connsiteX37" fmla="*/ 4209 w 10000"/>
                <a:gd name="connsiteY37" fmla="*/ 3333 h 10000"/>
                <a:gd name="connsiteX38" fmla="*/ 5001 w 10000"/>
                <a:gd name="connsiteY38" fmla="*/ 3499 h 10000"/>
                <a:gd name="connsiteX39" fmla="*/ 5261 w 10000"/>
                <a:gd name="connsiteY39" fmla="*/ 3829 h 10000"/>
                <a:gd name="connsiteX40" fmla="*/ 5790 w 10000"/>
                <a:gd name="connsiteY40" fmla="*/ 3829 h 10000"/>
                <a:gd name="connsiteX41" fmla="*/ 6319 w 10000"/>
                <a:gd name="connsiteY41" fmla="*/ 3999 h 10000"/>
                <a:gd name="connsiteX42" fmla="*/ 6579 w 10000"/>
                <a:gd name="connsiteY42" fmla="*/ 4336 h 10000"/>
                <a:gd name="connsiteX43" fmla="*/ 7105 w 10000"/>
                <a:gd name="connsiteY43" fmla="*/ 4162 h 10000"/>
                <a:gd name="connsiteX44" fmla="*/ 7630 w 10000"/>
                <a:gd name="connsiteY44" fmla="*/ 3999 h 10000"/>
                <a:gd name="connsiteX45" fmla="*/ 8159 w 10000"/>
                <a:gd name="connsiteY45" fmla="*/ 4162 h 10000"/>
                <a:gd name="connsiteX46" fmla="*/ 8945 w 10000"/>
                <a:gd name="connsiteY46" fmla="*/ 4162 h 10000"/>
                <a:gd name="connsiteX47" fmla="*/ 8945 w 10000"/>
                <a:gd name="connsiteY47" fmla="*/ 4666 h 10000"/>
                <a:gd name="connsiteX48" fmla="*/ 8685 w 10000"/>
                <a:gd name="connsiteY48" fmla="*/ 5494 h 10000"/>
                <a:gd name="connsiteX49" fmla="*/ 8945 w 10000"/>
                <a:gd name="connsiteY49" fmla="*/ 5829 h 10000"/>
                <a:gd name="connsiteX50" fmla="*/ 9736 w 10000"/>
                <a:gd name="connsiteY50" fmla="*/ 5494 h 10000"/>
                <a:gd name="connsiteX51" fmla="*/ 10000 w 10000"/>
                <a:gd name="connsiteY51" fmla="*/ 5167 h 10000"/>
                <a:gd name="connsiteX0" fmla="*/ 9736 w 9736"/>
                <a:gd name="connsiteY0" fmla="*/ 5494 h 10000"/>
                <a:gd name="connsiteX1" fmla="*/ 3949 w 9736"/>
                <a:gd name="connsiteY1" fmla="*/ 0 h 10000"/>
                <a:gd name="connsiteX2" fmla="*/ 3420 w 9736"/>
                <a:gd name="connsiteY2" fmla="*/ 330 h 10000"/>
                <a:gd name="connsiteX3" fmla="*/ 2108 w 9736"/>
                <a:gd name="connsiteY3" fmla="*/ 167 h 10000"/>
                <a:gd name="connsiteX4" fmla="*/ 792 w 9736"/>
                <a:gd name="connsiteY4" fmla="*/ 666 h 10000"/>
                <a:gd name="connsiteX5" fmla="*/ 0 w 9736"/>
                <a:gd name="connsiteY5" fmla="*/ 1498 h 10000"/>
                <a:gd name="connsiteX6" fmla="*/ 3949 w 9736"/>
                <a:gd name="connsiteY6" fmla="*/ 10000 h 10000"/>
                <a:gd name="connsiteX7" fmla="*/ 9210 w 9736"/>
                <a:gd name="connsiteY7" fmla="*/ 9334 h 10000"/>
                <a:gd name="connsiteX8" fmla="*/ 9210 w 9736"/>
                <a:gd name="connsiteY8" fmla="*/ 8500 h 10000"/>
                <a:gd name="connsiteX9" fmla="*/ 8945 w 9736"/>
                <a:gd name="connsiteY9" fmla="*/ 8166 h 10000"/>
                <a:gd name="connsiteX10" fmla="*/ 8945 w 9736"/>
                <a:gd name="connsiteY10" fmla="*/ 8166 h 10000"/>
                <a:gd name="connsiteX11" fmla="*/ 8685 w 9736"/>
                <a:gd name="connsiteY11" fmla="*/ 8500 h 10000"/>
                <a:gd name="connsiteX12" fmla="*/ 8159 w 9736"/>
                <a:gd name="connsiteY12" fmla="*/ 8500 h 10000"/>
                <a:gd name="connsiteX13" fmla="*/ 7895 w 9736"/>
                <a:gd name="connsiteY13" fmla="*/ 8335 h 10000"/>
                <a:gd name="connsiteX14" fmla="*/ 8159 w 9736"/>
                <a:gd name="connsiteY14" fmla="*/ 8001 h 10000"/>
                <a:gd name="connsiteX15" fmla="*/ 8159 w 9736"/>
                <a:gd name="connsiteY15" fmla="*/ 7834 h 10000"/>
                <a:gd name="connsiteX16" fmla="*/ 8420 w 9736"/>
                <a:gd name="connsiteY16" fmla="*/ 7502 h 10000"/>
                <a:gd name="connsiteX17" fmla="*/ 8420 w 9736"/>
                <a:gd name="connsiteY17" fmla="*/ 7000 h 10000"/>
                <a:gd name="connsiteX18" fmla="*/ 7630 w 9736"/>
                <a:gd name="connsiteY18" fmla="*/ 7000 h 10000"/>
                <a:gd name="connsiteX19" fmla="*/ 6843 w 9736"/>
                <a:gd name="connsiteY19" fmla="*/ 6832 h 10000"/>
                <a:gd name="connsiteX20" fmla="*/ 6319 w 9736"/>
                <a:gd name="connsiteY20" fmla="*/ 6334 h 10000"/>
                <a:gd name="connsiteX21" fmla="*/ 5790 w 9736"/>
                <a:gd name="connsiteY21" fmla="*/ 5829 h 10000"/>
                <a:gd name="connsiteX22" fmla="*/ 5261 w 9736"/>
                <a:gd name="connsiteY22" fmla="*/ 5494 h 10000"/>
                <a:gd name="connsiteX23" fmla="*/ 5001 w 9736"/>
                <a:gd name="connsiteY23" fmla="*/ 5332 h 10000"/>
                <a:gd name="connsiteX24" fmla="*/ 4736 w 9736"/>
                <a:gd name="connsiteY24" fmla="*/ 4666 h 10000"/>
                <a:gd name="connsiteX25" fmla="*/ 4474 w 9736"/>
                <a:gd name="connsiteY25" fmla="*/ 4162 h 10000"/>
                <a:gd name="connsiteX26" fmla="*/ 3684 w 9736"/>
                <a:gd name="connsiteY26" fmla="*/ 3666 h 10000"/>
                <a:gd name="connsiteX27" fmla="*/ 3157 w 9736"/>
                <a:gd name="connsiteY27" fmla="*/ 3499 h 10000"/>
                <a:gd name="connsiteX28" fmla="*/ 2632 w 9736"/>
                <a:gd name="connsiteY28" fmla="*/ 3167 h 10000"/>
                <a:gd name="connsiteX29" fmla="*/ 2370 w 9736"/>
                <a:gd name="connsiteY29" fmla="*/ 2332 h 10000"/>
                <a:gd name="connsiteX30" fmla="*/ 1841 w 9736"/>
                <a:gd name="connsiteY30" fmla="*/ 1996 h 10000"/>
                <a:gd name="connsiteX31" fmla="*/ 2108 w 9736"/>
                <a:gd name="connsiteY31" fmla="*/ 1498 h 10000"/>
                <a:gd name="connsiteX32" fmla="*/ 2632 w 9736"/>
                <a:gd name="connsiteY32" fmla="*/ 831 h 10000"/>
                <a:gd name="connsiteX33" fmla="*/ 2632 w 9736"/>
                <a:gd name="connsiteY33" fmla="*/ 1168 h 10000"/>
                <a:gd name="connsiteX34" fmla="*/ 2370 w 9736"/>
                <a:gd name="connsiteY34" fmla="*/ 1665 h 10000"/>
                <a:gd name="connsiteX35" fmla="*/ 2894 w 9736"/>
                <a:gd name="connsiteY35" fmla="*/ 2831 h 10000"/>
                <a:gd name="connsiteX36" fmla="*/ 3684 w 9736"/>
                <a:gd name="connsiteY36" fmla="*/ 3167 h 10000"/>
                <a:gd name="connsiteX37" fmla="*/ 4209 w 9736"/>
                <a:gd name="connsiteY37" fmla="*/ 3333 h 10000"/>
                <a:gd name="connsiteX38" fmla="*/ 5001 w 9736"/>
                <a:gd name="connsiteY38" fmla="*/ 3499 h 10000"/>
                <a:gd name="connsiteX39" fmla="*/ 5261 w 9736"/>
                <a:gd name="connsiteY39" fmla="*/ 3829 h 10000"/>
                <a:gd name="connsiteX40" fmla="*/ 5790 w 9736"/>
                <a:gd name="connsiteY40" fmla="*/ 3829 h 10000"/>
                <a:gd name="connsiteX41" fmla="*/ 6319 w 9736"/>
                <a:gd name="connsiteY41" fmla="*/ 3999 h 10000"/>
                <a:gd name="connsiteX42" fmla="*/ 6579 w 9736"/>
                <a:gd name="connsiteY42" fmla="*/ 4336 h 10000"/>
                <a:gd name="connsiteX43" fmla="*/ 7105 w 9736"/>
                <a:gd name="connsiteY43" fmla="*/ 4162 h 10000"/>
                <a:gd name="connsiteX44" fmla="*/ 7630 w 9736"/>
                <a:gd name="connsiteY44" fmla="*/ 3999 h 10000"/>
                <a:gd name="connsiteX45" fmla="*/ 8159 w 9736"/>
                <a:gd name="connsiteY45" fmla="*/ 4162 h 10000"/>
                <a:gd name="connsiteX46" fmla="*/ 8945 w 9736"/>
                <a:gd name="connsiteY46" fmla="*/ 4162 h 10000"/>
                <a:gd name="connsiteX47" fmla="*/ 8945 w 9736"/>
                <a:gd name="connsiteY47" fmla="*/ 4666 h 10000"/>
                <a:gd name="connsiteX48" fmla="*/ 8685 w 9736"/>
                <a:gd name="connsiteY48" fmla="*/ 5494 h 10000"/>
                <a:gd name="connsiteX49" fmla="*/ 8945 w 9736"/>
                <a:gd name="connsiteY49" fmla="*/ 5829 h 10000"/>
                <a:gd name="connsiteX50" fmla="*/ 9736 w 9736"/>
                <a:gd name="connsiteY50" fmla="*/ 5494 h 10000"/>
                <a:gd name="connsiteX0" fmla="*/ 9188 w 9460"/>
                <a:gd name="connsiteY0" fmla="*/ 5829 h 10000"/>
                <a:gd name="connsiteX1" fmla="*/ 4056 w 9460"/>
                <a:gd name="connsiteY1" fmla="*/ 0 h 10000"/>
                <a:gd name="connsiteX2" fmla="*/ 3513 w 9460"/>
                <a:gd name="connsiteY2" fmla="*/ 330 h 10000"/>
                <a:gd name="connsiteX3" fmla="*/ 2165 w 9460"/>
                <a:gd name="connsiteY3" fmla="*/ 167 h 10000"/>
                <a:gd name="connsiteX4" fmla="*/ 813 w 9460"/>
                <a:gd name="connsiteY4" fmla="*/ 666 h 10000"/>
                <a:gd name="connsiteX5" fmla="*/ 0 w 9460"/>
                <a:gd name="connsiteY5" fmla="*/ 1498 h 10000"/>
                <a:gd name="connsiteX6" fmla="*/ 4056 w 9460"/>
                <a:gd name="connsiteY6" fmla="*/ 10000 h 10000"/>
                <a:gd name="connsiteX7" fmla="*/ 9460 w 9460"/>
                <a:gd name="connsiteY7" fmla="*/ 9334 h 10000"/>
                <a:gd name="connsiteX8" fmla="*/ 9460 w 9460"/>
                <a:gd name="connsiteY8" fmla="*/ 8500 h 10000"/>
                <a:gd name="connsiteX9" fmla="*/ 9188 w 9460"/>
                <a:gd name="connsiteY9" fmla="*/ 8166 h 10000"/>
                <a:gd name="connsiteX10" fmla="*/ 9188 w 9460"/>
                <a:gd name="connsiteY10" fmla="*/ 8166 h 10000"/>
                <a:gd name="connsiteX11" fmla="*/ 8921 w 9460"/>
                <a:gd name="connsiteY11" fmla="*/ 8500 h 10000"/>
                <a:gd name="connsiteX12" fmla="*/ 8380 w 9460"/>
                <a:gd name="connsiteY12" fmla="*/ 8500 h 10000"/>
                <a:gd name="connsiteX13" fmla="*/ 8109 w 9460"/>
                <a:gd name="connsiteY13" fmla="*/ 8335 h 10000"/>
                <a:gd name="connsiteX14" fmla="*/ 8380 w 9460"/>
                <a:gd name="connsiteY14" fmla="*/ 8001 h 10000"/>
                <a:gd name="connsiteX15" fmla="*/ 8380 w 9460"/>
                <a:gd name="connsiteY15" fmla="*/ 7834 h 10000"/>
                <a:gd name="connsiteX16" fmla="*/ 8648 w 9460"/>
                <a:gd name="connsiteY16" fmla="*/ 7502 h 10000"/>
                <a:gd name="connsiteX17" fmla="*/ 8648 w 9460"/>
                <a:gd name="connsiteY17" fmla="*/ 7000 h 10000"/>
                <a:gd name="connsiteX18" fmla="*/ 7837 w 9460"/>
                <a:gd name="connsiteY18" fmla="*/ 7000 h 10000"/>
                <a:gd name="connsiteX19" fmla="*/ 7029 w 9460"/>
                <a:gd name="connsiteY19" fmla="*/ 6832 h 10000"/>
                <a:gd name="connsiteX20" fmla="*/ 6490 w 9460"/>
                <a:gd name="connsiteY20" fmla="*/ 6334 h 10000"/>
                <a:gd name="connsiteX21" fmla="*/ 5947 w 9460"/>
                <a:gd name="connsiteY21" fmla="*/ 5829 h 10000"/>
                <a:gd name="connsiteX22" fmla="*/ 5404 w 9460"/>
                <a:gd name="connsiteY22" fmla="*/ 5494 h 10000"/>
                <a:gd name="connsiteX23" fmla="*/ 5137 w 9460"/>
                <a:gd name="connsiteY23" fmla="*/ 5332 h 10000"/>
                <a:gd name="connsiteX24" fmla="*/ 4864 w 9460"/>
                <a:gd name="connsiteY24" fmla="*/ 4666 h 10000"/>
                <a:gd name="connsiteX25" fmla="*/ 4595 w 9460"/>
                <a:gd name="connsiteY25" fmla="*/ 4162 h 10000"/>
                <a:gd name="connsiteX26" fmla="*/ 3784 w 9460"/>
                <a:gd name="connsiteY26" fmla="*/ 3666 h 10000"/>
                <a:gd name="connsiteX27" fmla="*/ 3243 w 9460"/>
                <a:gd name="connsiteY27" fmla="*/ 3499 h 10000"/>
                <a:gd name="connsiteX28" fmla="*/ 2703 w 9460"/>
                <a:gd name="connsiteY28" fmla="*/ 3167 h 10000"/>
                <a:gd name="connsiteX29" fmla="*/ 2434 w 9460"/>
                <a:gd name="connsiteY29" fmla="*/ 2332 h 10000"/>
                <a:gd name="connsiteX30" fmla="*/ 1891 w 9460"/>
                <a:gd name="connsiteY30" fmla="*/ 1996 h 10000"/>
                <a:gd name="connsiteX31" fmla="*/ 2165 w 9460"/>
                <a:gd name="connsiteY31" fmla="*/ 1498 h 10000"/>
                <a:gd name="connsiteX32" fmla="*/ 2703 w 9460"/>
                <a:gd name="connsiteY32" fmla="*/ 831 h 10000"/>
                <a:gd name="connsiteX33" fmla="*/ 2703 w 9460"/>
                <a:gd name="connsiteY33" fmla="*/ 1168 h 10000"/>
                <a:gd name="connsiteX34" fmla="*/ 2434 w 9460"/>
                <a:gd name="connsiteY34" fmla="*/ 1665 h 10000"/>
                <a:gd name="connsiteX35" fmla="*/ 2972 w 9460"/>
                <a:gd name="connsiteY35" fmla="*/ 2831 h 10000"/>
                <a:gd name="connsiteX36" fmla="*/ 3784 w 9460"/>
                <a:gd name="connsiteY36" fmla="*/ 3167 h 10000"/>
                <a:gd name="connsiteX37" fmla="*/ 4323 w 9460"/>
                <a:gd name="connsiteY37" fmla="*/ 3333 h 10000"/>
                <a:gd name="connsiteX38" fmla="*/ 5137 w 9460"/>
                <a:gd name="connsiteY38" fmla="*/ 3499 h 10000"/>
                <a:gd name="connsiteX39" fmla="*/ 5404 w 9460"/>
                <a:gd name="connsiteY39" fmla="*/ 3829 h 10000"/>
                <a:gd name="connsiteX40" fmla="*/ 5947 w 9460"/>
                <a:gd name="connsiteY40" fmla="*/ 3829 h 10000"/>
                <a:gd name="connsiteX41" fmla="*/ 6490 w 9460"/>
                <a:gd name="connsiteY41" fmla="*/ 3999 h 10000"/>
                <a:gd name="connsiteX42" fmla="*/ 6757 w 9460"/>
                <a:gd name="connsiteY42" fmla="*/ 4336 h 10000"/>
                <a:gd name="connsiteX43" fmla="*/ 7298 w 9460"/>
                <a:gd name="connsiteY43" fmla="*/ 4162 h 10000"/>
                <a:gd name="connsiteX44" fmla="*/ 7837 w 9460"/>
                <a:gd name="connsiteY44" fmla="*/ 3999 h 10000"/>
                <a:gd name="connsiteX45" fmla="*/ 8380 w 9460"/>
                <a:gd name="connsiteY45" fmla="*/ 4162 h 10000"/>
                <a:gd name="connsiteX46" fmla="*/ 9188 w 9460"/>
                <a:gd name="connsiteY46" fmla="*/ 4162 h 10000"/>
                <a:gd name="connsiteX47" fmla="*/ 9188 w 9460"/>
                <a:gd name="connsiteY47" fmla="*/ 4666 h 10000"/>
                <a:gd name="connsiteX48" fmla="*/ 8921 w 9460"/>
                <a:gd name="connsiteY48" fmla="*/ 5494 h 10000"/>
                <a:gd name="connsiteX49" fmla="*/ 9188 w 9460"/>
                <a:gd name="connsiteY49" fmla="*/ 5829 h 10000"/>
                <a:gd name="connsiteX0" fmla="*/ 9430 w 10000"/>
                <a:gd name="connsiteY0" fmla="*/ 5494 h 10000"/>
                <a:gd name="connsiteX1" fmla="*/ 4288 w 10000"/>
                <a:gd name="connsiteY1" fmla="*/ 0 h 10000"/>
                <a:gd name="connsiteX2" fmla="*/ 3714 w 10000"/>
                <a:gd name="connsiteY2" fmla="*/ 330 h 10000"/>
                <a:gd name="connsiteX3" fmla="*/ 2289 w 10000"/>
                <a:gd name="connsiteY3" fmla="*/ 167 h 10000"/>
                <a:gd name="connsiteX4" fmla="*/ 859 w 10000"/>
                <a:gd name="connsiteY4" fmla="*/ 666 h 10000"/>
                <a:gd name="connsiteX5" fmla="*/ 0 w 10000"/>
                <a:gd name="connsiteY5" fmla="*/ 1498 h 10000"/>
                <a:gd name="connsiteX6" fmla="*/ 4288 w 10000"/>
                <a:gd name="connsiteY6" fmla="*/ 10000 h 10000"/>
                <a:gd name="connsiteX7" fmla="*/ 10000 w 10000"/>
                <a:gd name="connsiteY7" fmla="*/ 9334 h 10000"/>
                <a:gd name="connsiteX8" fmla="*/ 10000 w 10000"/>
                <a:gd name="connsiteY8" fmla="*/ 8500 h 10000"/>
                <a:gd name="connsiteX9" fmla="*/ 9712 w 10000"/>
                <a:gd name="connsiteY9" fmla="*/ 8166 h 10000"/>
                <a:gd name="connsiteX10" fmla="*/ 9712 w 10000"/>
                <a:gd name="connsiteY10" fmla="*/ 8166 h 10000"/>
                <a:gd name="connsiteX11" fmla="*/ 9430 w 10000"/>
                <a:gd name="connsiteY11" fmla="*/ 8500 h 10000"/>
                <a:gd name="connsiteX12" fmla="*/ 8858 w 10000"/>
                <a:gd name="connsiteY12" fmla="*/ 8500 h 10000"/>
                <a:gd name="connsiteX13" fmla="*/ 8572 w 10000"/>
                <a:gd name="connsiteY13" fmla="*/ 8335 h 10000"/>
                <a:gd name="connsiteX14" fmla="*/ 8858 w 10000"/>
                <a:gd name="connsiteY14" fmla="*/ 8001 h 10000"/>
                <a:gd name="connsiteX15" fmla="*/ 8858 w 10000"/>
                <a:gd name="connsiteY15" fmla="*/ 7834 h 10000"/>
                <a:gd name="connsiteX16" fmla="*/ 9142 w 10000"/>
                <a:gd name="connsiteY16" fmla="*/ 7502 h 10000"/>
                <a:gd name="connsiteX17" fmla="*/ 9142 w 10000"/>
                <a:gd name="connsiteY17" fmla="*/ 7000 h 10000"/>
                <a:gd name="connsiteX18" fmla="*/ 8284 w 10000"/>
                <a:gd name="connsiteY18" fmla="*/ 7000 h 10000"/>
                <a:gd name="connsiteX19" fmla="*/ 7430 w 10000"/>
                <a:gd name="connsiteY19" fmla="*/ 6832 h 10000"/>
                <a:gd name="connsiteX20" fmla="*/ 6860 w 10000"/>
                <a:gd name="connsiteY20" fmla="*/ 6334 h 10000"/>
                <a:gd name="connsiteX21" fmla="*/ 6286 w 10000"/>
                <a:gd name="connsiteY21" fmla="*/ 5829 h 10000"/>
                <a:gd name="connsiteX22" fmla="*/ 5712 w 10000"/>
                <a:gd name="connsiteY22" fmla="*/ 5494 h 10000"/>
                <a:gd name="connsiteX23" fmla="*/ 5430 w 10000"/>
                <a:gd name="connsiteY23" fmla="*/ 5332 h 10000"/>
                <a:gd name="connsiteX24" fmla="*/ 5142 w 10000"/>
                <a:gd name="connsiteY24" fmla="*/ 4666 h 10000"/>
                <a:gd name="connsiteX25" fmla="*/ 4857 w 10000"/>
                <a:gd name="connsiteY25" fmla="*/ 4162 h 10000"/>
                <a:gd name="connsiteX26" fmla="*/ 4000 w 10000"/>
                <a:gd name="connsiteY26" fmla="*/ 3666 h 10000"/>
                <a:gd name="connsiteX27" fmla="*/ 3428 w 10000"/>
                <a:gd name="connsiteY27" fmla="*/ 3499 h 10000"/>
                <a:gd name="connsiteX28" fmla="*/ 2857 w 10000"/>
                <a:gd name="connsiteY28" fmla="*/ 3167 h 10000"/>
                <a:gd name="connsiteX29" fmla="*/ 2573 w 10000"/>
                <a:gd name="connsiteY29" fmla="*/ 2332 h 10000"/>
                <a:gd name="connsiteX30" fmla="*/ 1999 w 10000"/>
                <a:gd name="connsiteY30" fmla="*/ 1996 h 10000"/>
                <a:gd name="connsiteX31" fmla="*/ 2289 w 10000"/>
                <a:gd name="connsiteY31" fmla="*/ 1498 h 10000"/>
                <a:gd name="connsiteX32" fmla="*/ 2857 w 10000"/>
                <a:gd name="connsiteY32" fmla="*/ 831 h 10000"/>
                <a:gd name="connsiteX33" fmla="*/ 2857 w 10000"/>
                <a:gd name="connsiteY33" fmla="*/ 1168 h 10000"/>
                <a:gd name="connsiteX34" fmla="*/ 2573 w 10000"/>
                <a:gd name="connsiteY34" fmla="*/ 1665 h 10000"/>
                <a:gd name="connsiteX35" fmla="*/ 3142 w 10000"/>
                <a:gd name="connsiteY35" fmla="*/ 2831 h 10000"/>
                <a:gd name="connsiteX36" fmla="*/ 4000 w 10000"/>
                <a:gd name="connsiteY36" fmla="*/ 3167 h 10000"/>
                <a:gd name="connsiteX37" fmla="*/ 4570 w 10000"/>
                <a:gd name="connsiteY37" fmla="*/ 3333 h 10000"/>
                <a:gd name="connsiteX38" fmla="*/ 5430 w 10000"/>
                <a:gd name="connsiteY38" fmla="*/ 3499 h 10000"/>
                <a:gd name="connsiteX39" fmla="*/ 5712 w 10000"/>
                <a:gd name="connsiteY39" fmla="*/ 3829 h 10000"/>
                <a:gd name="connsiteX40" fmla="*/ 6286 w 10000"/>
                <a:gd name="connsiteY40" fmla="*/ 3829 h 10000"/>
                <a:gd name="connsiteX41" fmla="*/ 6860 w 10000"/>
                <a:gd name="connsiteY41" fmla="*/ 3999 h 10000"/>
                <a:gd name="connsiteX42" fmla="*/ 7143 w 10000"/>
                <a:gd name="connsiteY42" fmla="*/ 4336 h 10000"/>
                <a:gd name="connsiteX43" fmla="*/ 7715 w 10000"/>
                <a:gd name="connsiteY43" fmla="*/ 4162 h 10000"/>
                <a:gd name="connsiteX44" fmla="*/ 8284 w 10000"/>
                <a:gd name="connsiteY44" fmla="*/ 3999 h 10000"/>
                <a:gd name="connsiteX45" fmla="*/ 8858 w 10000"/>
                <a:gd name="connsiteY45" fmla="*/ 4162 h 10000"/>
                <a:gd name="connsiteX46" fmla="*/ 9712 w 10000"/>
                <a:gd name="connsiteY46" fmla="*/ 4162 h 10000"/>
                <a:gd name="connsiteX47" fmla="*/ 9712 w 10000"/>
                <a:gd name="connsiteY47" fmla="*/ 4666 h 10000"/>
                <a:gd name="connsiteX48" fmla="*/ 9430 w 10000"/>
                <a:gd name="connsiteY48" fmla="*/ 5494 h 10000"/>
                <a:gd name="connsiteX0" fmla="*/ 9712 w 10000"/>
                <a:gd name="connsiteY0" fmla="*/ 4666 h 10000"/>
                <a:gd name="connsiteX1" fmla="*/ 4288 w 10000"/>
                <a:gd name="connsiteY1" fmla="*/ 0 h 10000"/>
                <a:gd name="connsiteX2" fmla="*/ 3714 w 10000"/>
                <a:gd name="connsiteY2" fmla="*/ 330 h 10000"/>
                <a:gd name="connsiteX3" fmla="*/ 2289 w 10000"/>
                <a:gd name="connsiteY3" fmla="*/ 167 h 10000"/>
                <a:gd name="connsiteX4" fmla="*/ 859 w 10000"/>
                <a:gd name="connsiteY4" fmla="*/ 666 h 10000"/>
                <a:gd name="connsiteX5" fmla="*/ 0 w 10000"/>
                <a:gd name="connsiteY5" fmla="*/ 1498 h 10000"/>
                <a:gd name="connsiteX6" fmla="*/ 4288 w 10000"/>
                <a:gd name="connsiteY6" fmla="*/ 10000 h 10000"/>
                <a:gd name="connsiteX7" fmla="*/ 10000 w 10000"/>
                <a:gd name="connsiteY7" fmla="*/ 9334 h 10000"/>
                <a:gd name="connsiteX8" fmla="*/ 10000 w 10000"/>
                <a:gd name="connsiteY8" fmla="*/ 8500 h 10000"/>
                <a:gd name="connsiteX9" fmla="*/ 9712 w 10000"/>
                <a:gd name="connsiteY9" fmla="*/ 8166 h 10000"/>
                <a:gd name="connsiteX10" fmla="*/ 9712 w 10000"/>
                <a:gd name="connsiteY10" fmla="*/ 8166 h 10000"/>
                <a:gd name="connsiteX11" fmla="*/ 9430 w 10000"/>
                <a:gd name="connsiteY11" fmla="*/ 8500 h 10000"/>
                <a:gd name="connsiteX12" fmla="*/ 8858 w 10000"/>
                <a:gd name="connsiteY12" fmla="*/ 8500 h 10000"/>
                <a:gd name="connsiteX13" fmla="*/ 8572 w 10000"/>
                <a:gd name="connsiteY13" fmla="*/ 8335 h 10000"/>
                <a:gd name="connsiteX14" fmla="*/ 8858 w 10000"/>
                <a:gd name="connsiteY14" fmla="*/ 8001 h 10000"/>
                <a:gd name="connsiteX15" fmla="*/ 8858 w 10000"/>
                <a:gd name="connsiteY15" fmla="*/ 7834 h 10000"/>
                <a:gd name="connsiteX16" fmla="*/ 9142 w 10000"/>
                <a:gd name="connsiteY16" fmla="*/ 7502 h 10000"/>
                <a:gd name="connsiteX17" fmla="*/ 9142 w 10000"/>
                <a:gd name="connsiteY17" fmla="*/ 7000 h 10000"/>
                <a:gd name="connsiteX18" fmla="*/ 8284 w 10000"/>
                <a:gd name="connsiteY18" fmla="*/ 7000 h 10000"/>
                <a:gd name="connsiteX19" fmla="*/ 7430 w 10000"/>
                <a:gd name="connsiteY19" fmla="*/ 6832 h 10000"/>
                <a:gd name="connsiteX20" fmla="*/ 6860 w 10000"/>
                <a:gd name="connsiteY20" fmla="*/ 6334 h 10000"/>
                <a:gd name="connsiteX21" fmla="*/ 6286 w 10000"/>
                <a:gd name="connsiteY21" fmla="*/ 5829 h 10000"/>
                <a:gd name="connsiteX22" fmla="*/ 5712 w 10000"/>
                <a:gd name="connsiteY22" fmla="*/ 5494 h 10000"/>
                <a:gd name="connsiteX23" fmla="*/ 5430 w 10000"/>
                <a:gd name="connsiteY23" fmla="*/ 5332 h 10000"/>
                <a:gd name="connsiteX24" fmla="*/ 5142 w 10000"/>
                <a:gd name="connsiteY24" fmla="*/ 4666 h 10000"/>
                <a:gd name="connsiteX25" fmla="*/ 4857 w 10000"/>
                <a:gd name="connsiteY25" fmla="*/ 4162 h 10000"/>
                <a:gd name="connsiteX26" fmla="*/ 4000 w 10000"/>
                <a:gd name="connsiteY26" fmla="*/ 3666 h 10000"/>
                <a:gd name="connsiteX27" fmla="*/ 3428 w 10000"/>
                <a:gd name="connsiteY27" fmla="*/ 3499 h 10000"/>
                <a:gd name="connsiteX28" fmla="*/ 2857 w 10000"/>
                <a:gd name="connsiteY28" fmla="*/ 3167 h 10000"/>
                <a:gd name="connsiteX29" fmla="*/ 2573 w 10000"/>
                <a:gd name="connsiteY29" fmla="*/ 2332 h 10000"/>
                <a:gd name="connsiteX30" fmla="*/ 1999 w 10000"/>
                <a:gd name="connsiteY30" fmla="*/ 1996 h 10000"/>
                <a:gd name="connsiteX31" fmla="*/ 2289 w 10000"/>
                <a:gd name="connsiteY31" fmla="*/ 1498 h 10000"/>
                <a:gd name="connsiteX32" fmla="*/ 2857 w 10000"/>
                <a:gd name="connsiteY32" fmla="*/ 831 h 10000"/>
                <a:gd name="connsiteX33" fmla="*/ 2857 w 10000"/>
                <a:gd name="connsiteY33" fmla="*/ 1168 h 10000"/>
                <a:gd name="connsiteX34" fmla="*/ 2573 w 10000"/>
                <a:gd name="connsiteY34" fmla="*/ 1665 h 10000"/>
                <a:gd name="connsiteX35" fmla="*/ 3142 w 10000"/>
                <a:gd name="connsiteY35" fmla="*/ 2831 h 10000"/>
                <a:gd name="connsiteX36" fmla="*/ 4000 w 10000"/>
                <a:gd name="connsiteY36" fmla="*/ 3167 h 10000"/>
                <a:gd name="connsiteX37" fmla="*/ 4570 w 10000"/>
                <a:gd name="connsiteY37" fmla="*/ 3333 h 10000"/>
                <a:gd name="connsiteX38" fmla="*/ 5430 w 10000"/>
                <a:gd name="connsiteY38" fmla="*/ 3499 h 10000"/>
                <a:gd name="connsiteX39" fmla="*/ 5712 w 10000"/>
                <a:gd name="connsiteY39" fmla="*/ 3829 h 10000"/>
                <a:gd name="connsiteX40" fmla="*/ 6286 w 10000"/>
                <a:gd name="connsiteY40" fmla="*/ 3829 h 10000"/>
                <a:gd name="connsiteX41" fmla="*/ 6860 w 10000"/>
                <a:gd name="connsiteY41" fmla="*/ 3999 h 10000"/>
                <a:gd name="connsiteX42" fmla="*/ 7143 w 10000"/>
                <a:gd name="connsiteY42" fmla="*/ 4336 h 10000"/>
                <a:gd name="connsiteX43" fmla="*/ 7715 w 10000"/>
                <a:gd name="connsiteY43" fmla="*/ 4162 h 10000"/>
                <a:gd name="connsiteX44" fmla="*/ 8284 w 10000"/>
                <a:gd name="connsiteY44" fmla="*/ 3999 h 10000"/>
                <a:gd name="connsiteX45" fmla="*/ 8858 w 10000"/>
                <a:gd name="connsiteY45" fmla="*/ 4162 h 10000"/>
                <a:gd name="connsiteX46" fmla="*/ 9712 w 10000"/>
                <a:gd name="connsiteY46" fmla="*/ 4162 h 10000"/>
                <a:gd name="connsiteX47" fmla="*/ 9712 w 10000"/>
                <a:gd name="connsiteY47" fmla="*/ 4666 h 10000"/>
                <a:gd name="connsiteX0" fmla="*/ 9712 w 10000"/>
                <a:gd name="connsiteY0" fmla="*/ 4162 h 10000"/>
                <a:gd name="connsiteX1" fmla="*/ 4288 w 10000"/>
                <a:gd name="connsiteY1" fmla="*/ 0 h 10000"/>
                <a:gd name="connsiteX2" fmla="*/ 3714 w 10000"/>
                <a:gd name="connsiteY2" fmla="*/ 330 h 10000"/>
                <a:gd name="connsiteX3" fmla="*/ 2289 w 10000"/>
                <a:gd name="connsiteY3" fmla="*/ 167 h 10000"/>
                <a:gd name="connsiteX4" fmla="*/ 859 w 10000"/>
                <a:gd name="connsiteY4" fmla="*/ 666 h 10000"/>
                <a:gd name="connsiteX5" fmla="*/ 0 w 10000"/>
                <a:gd name="connsiteY5" fmla="*/ 1498 h 10000"/>
                <a:gd name="connsiteX6" fmla="*/ 4288 w 10000"/>
                <a:gd name="connsiteY6" fmla="*/ 10000 h 10000"/>
                <a:gd name="connsiteX7" fmla="*/ 10000 w 10000"/>
                <a:gd name="connsiteY7" fmla="*/ 9334 h 10000"/>
                <a:gd name="connsiteX8" fmla="*/ 10000 w 10000"/>
                <a:gd name="connsiteY8" fmla="*/ 8500 h 10000"/>
                <a:gd name="connsiteX9" fmla="*/ 9712 w 10000"/>
                <a:gd name="connsiteY9" fmla="*/ 8166 h 10000"/>
                <a:gd name="connsiteX10" fmla="*/ 9712 w 10000"/>
                <a:gd name="connsiteY10" fmla="*/ 8166 h 10000"/>
                <a:gd name="connsiteX11" fmla="*/ 9430 w 10000"/>
                <a:gd name="connsiteY11" fmla="*/ 8500 h 10000"/>
                <a:gd name="connsiteX12" fmla="*/ 8858 w 10000"/>
                <a:gd name="connsiteY12" fmla="*/ 8500 h 10000"/>
                <a:gd name="connsiteX13" fmla="*/ 8572 w 10000"/>
                <a:gd name="connsiteY13" fmla="*/ 8335 h 10000"/>
                <a:gd name="connsiteX14" fmla="*/ 8858 w 10000"/>
                <a:gd name="connsiteY14" fmla="*/ 8001 h 10000"/>
                <a:gd name="connsiteX15" fmla="*/ 8858 w 10000"/>
                <a:gd name="connsiteY15" fmla="*/ 7834 h 10000"/>
                <a:gd name="connsiteX16" fmla="*/ 9142 w 10000"/>
                <a:gd name="connsiteY16" fmla="*/ 7502 h 10000"/>
                <a:gd name="connsiteX17" fmla="*/ 9142 w 10000"/>
                <a:gd name="connsiteY17" fmla="*/ 7000 h 10000"/>
                <a:gd name="connsiteX18" fmla="*/ 8284 w 10000"/>
                <a:gd name="connsiteY18" fmla="*/ 7000 h 10000"/>
                <a:gd name="connsiteX19" fmla="*/ 7430 w 10000"/>
                <a:gd name="connsiteY19" fmla="*/ 6832 h 10000"/>
                <a:gd name="connsiteX20" fmla="*/ 6860 w 10000"/>
                <a:gd name="connsiteY20" fmla="*/ 6334 h 10000"/>
                <a:gd name="connsiteX21" fmla="*/ 6286 w 10000"/>
                <a:gd name="connsiteY21" fmla="*/ 5829 h 10000"/>
                <a:gd name="connsiteX22" fmla="*/ 5712 w 10000"/>
                <a:gd name="connsiteY22" fmla="*/ 5494 h 10000"/>
                <a:gd name="connsiteX23" fmla="*/ 5430 w 10000"/>
                <a:gd name="connsiteY23" fmla="*/ 5332 h 10000"/>
                <a:gd name="connsiteX24" fmla="*/ 5142 w 10000"/>
                <a:gd name="connsiteY24" fmla="*/ 4666 h 10000"/>
                <a:gd name="connsiteX25" fmla="*/ 4857 w 10000"/>
                <a:gd name="connsiteY25" fmla="*/ 4162 h 10000"/>
                <a:gd name="connsiteX26" fmla="*/ 4000 w 10000"/>
                <a:gd name="connsiteY26" fmla="*/ 3666 h 10000"/>
                <a:gd name="connsiteX27" fmla="*/ 3428 w 10000"/>
                <a:gd name="connsiteY27" fmla="*/ 3499 h 10000"/>
                <a:gd name="connsiteX28" fmla="*/ 2857 w 10000"/>
                <a:gd name="connsiteY28" fmla="*/ 3167 h 10000"/>
                <a:gd name="connsiteX29" fmla="*/ 2573 w 10000"/>
                <a:gd name="connsiteY29" fmla="*/ 2332 h 10000"/>
                <a:gd name="connsiteX30" fmla="*/ 1999 w 10000"/>
                <a:gd name="connsiteY30" fmla="*/ 1996 h 10000"/>
                <a:gd name="connsiteX31" fmla="*/ 2289 w 10000"/>
                <a:gd name="connsiteY31" fmla="*/ 1498 h 10000"/>
                <a:gd name="connsiteX32" fmla="*/ 2857 w 10000"/>
                <a:gd name="connsiteY32" fmla="*/ 831 h 10000"/>
                <a:gd name="connsiteX33" fmla="*/ 2857 w 10000"/>
                <a:gd name="connsiteY33" fmla="*/ 1168 h 10000"/>
                <a:gd name="connsiteX34" fmla="*/ 2573 w 10000"/>
                <a:gd name="connsiteY34" fmla="*/ 1665 h 10000"/>
                <a:gd name="connsiteX35" fmla="*/ 3142 w 10000"/>
                <a:gd name="connsiteY35" fmla="*/ 2831 h 10000"/>
                <a:gd name="connsiteX36" fmla="*/ 4000 w 10000"/>
                <a:gd name="connsiteY36" fmla="*/ 3167 h 10000"/>
                <a:gd name="connsiteX37" fmla="*/ 4570 w 10000"/>
                <a:gd name="connsiteY37" fmla="*/ 3333 h 10000"/>
                <a:gd name="connsiteX38" fmla="*/ 5430 w 10000"/>
                <a:gd name="connsiteY38" fmla="*/ 3499 h 10000"/>
                <a:gd name="connsiteX39" fmla="*/ 5712 w 10000"/>
                <a:gd name="connsiteY39" fmla="*/ 3829 h 10000"/>
                <a:gd name="connsiteX40" fmla="*/ 6286 w 10000"/>
                <a:gd name="connsiteY40" fmla="*/ 3829 h 10000"/>
                <a:gd name="connsiteX41" fmla="*/ 6860 w 10000"/>
                <a:gd name="connsiteY41" fmla="*/ 3999 h 10000"/>
                <a:gd name="connsiteX42" fmla="*/ 7143 w 10000"/>
                <a:gd name="connsiteY42" fmla="*/ 4336 h 10000"/>
                <a:gd name="connsiteX43" fmla="*/ 7715 w 10000"/>
                <a:gd name="connsiteY43" fmla="*/ 4162 h 10000"/>
                <a:gd name="connsiteX44" fmla="*/ 8284 w 10000"/>
                <a:gd name="connsiteY44" fmla="*/ 3999 h 10000"/>
                <a:gd name="connsiteX45" fmla="*/ 8858 w 10000"/>
                <a:gd name="connsiteY45" fmla="*/ 4162 h 10000"/>
                <a:gd name="connsiteX46" fmla="*/ 9712 w 10000"/>
                <a:gd name="connsiteY46" fmla="*/ 4162 h 10000"/>
                <a:gd name="connsiteX0" fmla="*/ 8858 w 10000"/>
                <a:gd name="connsiteY0" fmla="*/ 4162 h 10000"/>
                <a:gd name="connsiteX1" fmla="*/ 4288 w 10000"/>
                <a:gd name="connsiteY1" fmla="*/ 0 h 10000"/>
                <a:gd name="connsiteX2" fmla="*/ 3714 w 10000"/>
                <a:gd name="connsiteY2" fmla="*/ 330 h 10000"/>
                <a:gd name="connsiteX3" fmla="*/ 2289 w 10000"/>
                <a:gd name="connsiteY3" fmla="*/ 167 h 10000"/>
                <a:gd name="connsiteX4" fmla="*/ 859 w 10000"/>
                <a:gd name="connsiteY4" fmla="*/ 666 h 10000"/>
                <a:gd name="connsiteX5" fmla="*/ 0 w 10000"/>
                <a:gd name="connsiteY5" fmla="*/ 1498 h 10000"/>
                <a:gd name="connsiteX6" fmla="*/ 4288 w 10000"/>
                <a:gd name="connsiteY6" fmla="*/ 10000 h 10000"/>
                <a:gd name="connsiteX7" fmla="*/ 10000 w 10000"/>
                <a:gd name="connsiteY7" fmla="*/ 9334 h 10000"/>
                <a:gd name="connsiteX8" fmla="*/ 10000 w 10000"/>
                <a:gd name="connsiteY8" fmla="*/ 8500 h 10000"/>
                <a:gd name="connsiteX9" fmla="*/ 9712 w 10000"/>
                <a:gd name="connsiteY9" fmla="*/ 8166 h 10000"/>
                <a:gd name="connsiteX10" fmla="*/ 9712 w 10000"/>
                <a:gd name="connsiteY10" fmla="*/ 8166 h 10000"/>
                <a:gd name="connsiteX11" fmla="*/ 9430 w 10000"/>
                <a:gd name="connsiteY11" fmla="*/ 8500 h 10000"/>
                <a:gd name="connsiteX12" fmla="*/ 8858 w 10000"/>
                <a:gd name="connsiteY12" fmla="*/ 8500 h 10000"/>
                <a:gd name="connsiteX13" fmla="*/ 8572 w 10000"/>
                <a:gd name="connsiteY13" fmla="*/ 8335 h 10000"/>
                <a:gd name="connsiteX14" fmla="*/ 8858 w 10000"/>
                <a:gd name="connsiteY14" fmla="*/ 8001 h 10000"/>
                <a:gd name="connsiteX15" fmla="*/ 8858 w 10000"/>
                <a:gd name="connsiteY15" fmla="*/ 7834 h 10000"/>
                <a:gd name="connsiteX16" fmla="*/ 9142 w 10000"/>
                <a:gd name="connsiteY16" fmla="*/ 7502 h 10000"/>
                <a:gd name="connsiteX17" fmla="*/ 9142 w 10000"/>
                <a:gd name="connsiteY17" fmla="*/ 7000 h 10000"/>
                <a:gd name="connsiteX18" fmla="*/ 8284 w 10000"/>
                <a:gd name="connsiteY18" fmla="*/ 7000 h 10000"/>
                <a:gd name="connsiteX19" fmla="*/ 7430 w 10000"/>
                <a:gd name="connsiteY19" fmla="*/ 6832 h 10000"/>
                <a:gd name="connsiteX20" fmla="*/ 6860 w 10000"/>
                <a:gd name="connsiteY20" fmla="*/ 6334 h 10000"/>
                <a:gd name="connsiteX21" fmla="*/ 6286 w 10000"/>
                <a:gd name="connsiteY21" fmla="*/ 5829 h 10000"/>
                <a:gd name="connsiteX22" fmla="*/ 5712 w 10000"/>
                <a:gd name="connsiteY22" fmla="*/ 5494 h 10000"/>
                <a:gd name="connsiteX23" fmla="*/ 5430 w 10000"/>
                <a:gd name="connsiteY23" fmla="*/ 5332 h 10000"/>
                <a:gd name="connsiteX24" fmla="*/ 5142 w 10000"/>
                <a:gd name="connsiteY24" fmla="*/ 4666 h 10000"/>
                <a:gd name="connsiteX25" fmla="*/ 4857 w 10000"/>
                <a:gd name="connsiteY25" fmla="*/ 4162 h 10000"/>
                <a:gd name="connsiteX26" fmla="*/ 4000 w 10000"/>
                <a:gd name="connsiteY26" fmla="*/ 3666 h 10000"/>
                <a:gd name="connsiteX27" fmla="*/ 3428 w 10000"/>
                <a:gd name="connsiteY27" fmla="*/ 3499 h 10000"/>
                <a:gd name="connsiteX28" fmla="*/ 2857 w 10000"/>
                <a:gd name="connsiteY28" fmla="*/ 3167 h 10000"/>
                <a:gd name="connsiteX29" fmla="*/ 2573 w 10000"/>
                <a:gd name="connsiteY29" fmla="*/ 2332 h 10000"/>
                <a:gd name="connsiteX30" fmla="*/ 1999 w 10000"/>
                <a:gd name="connsiteY30" fmla="*/ 1996 h 10000"/>
                <a:gd name="connsiteX31" fmla="*/ 2289 w 10000"/>
                <a:gd name="connsiteY31" fmla="*/ 1498 h 10000"/>
                <a:gd name="connsiteX32" fmla="*/ 2857 w 10000"/>
                <a:gd name="connsiteY32" fmla="*/ 831 h 10000"/>
                <a:gd name="connsiteX33" fmla="*/ 2857 w 10000"/>
                <a:gd name="connsiteY33" fmla="*/ 1168 h 10000"/>
                <a:gd name="connsiteX34" fmla="*/ 2573 w 10000"/>
                <a:gd name="connsiteY34" fmla="*/ 1665 h 10000"/>
                <a:gd name="connsiteX35" fmla="*/ 3142 w 10000"/>
                <a:gd name="connsiteY35" fmla="*/ 2831 h 10000"/>
                <a:gd name="connsiteX36" fmla="*/ 4000 w 10000"/>
                <a:gd name="connsiteY36" fmla="*/ 3167 h 10000"/>
                <a:gd name="connsiteX37" fmla="*/ 4570 w 10000"/>
                <a:gd name="connsiteY37" fmla="*/ 3333 h 10000"/>
                <a:gd name="connsiteX38" fmla="*/ 5430 w 10000"/>
                <a:gd name="connsiteY38" fmla="*/ 3499 h 10000"/>
                <a:gd name="connsiteX39" fmla="*/ 5712 w 10000"/>
                <a:gd name="connsiteY39" fmla="*/ 3829 h 10000"/>
                <a:gd name="connsiteX40" fmla="*/ 6286 w 10000"/>
                <a:gd name="connsiteY40" fmla="*/ 3829 h 10000"/>
                <a:gd name="connsiteX41" fmla="*/ 6860 w 10000"/>
                <a:gd name="connsiteY41" fmla="*/ 3999 h 10000"/>
                <a:gd name="connsiteX42" fmla="*/ 7143 w 10000"/>
                <a:gd name="connsiteY42" fmla="*/ 4336 h 10000"/>
                <a:gd name="connsiteX43" fmla="*/ 7715 w 10000"/>
                <a:gd name="connsiteY43" fmla="*/ 4162 h 10000"/>
                <a:gd name="connsiteX44" fmla="*/ 8284 w 10000"/>
                <a:gd name="connsiteY44" fmla="*/ 3999 h 10000"/>
                <a:gd name="connsiteX45" fmla="*/ 8858 w 10000"/>
                <a:gd name="connsiteY45" fmla="*/ 4162 h 10000"/>
                <a:gd name="connsiteX0" fmla="*/ 8284 w 10000"/>
                <a:gd name="connsiteY0" fmla="*/ 3999 h 10000"/>
                <a:gd name="connsiteX1" fmla="*/ 4288 w 10000"/>
                <a:gd name="connsiteY1" fmla="*/ 0 h 10000"/>
                <a:gd name="connsiteX2" fmla="*/ 3714 w 10000"/>
                <a:gd name="connsiteY2" fmla="*/ 330 h 10000"/>
                <a:gd name="connsiteX3" fmla="*/ 2289 w 10000"/>
                <a:gd name="connsiteY3" fmla="*/ 167 h 10000"/>
                <a:gd name="connsiteX4" fmla="*/ 859 w 10000"/>
                <a:gd name="connsiteY4" fmla="*/ 666 h 10000"/>
                <a:gd name="connsiteX5" fmla="*/ 0 w 10000"/>
                <a:gd name="connsiteY5" fmla="*/ 1498 h 10000"/>
                <a:gd name="connsiteX6" fmla="*/ 4288 w 10000"/>
                <a:gd name="connsiteY6" fmla="*/ 10000 h 10000"/>
                <a:gd name="connsiteX7" fmla="*/ 10000 w 10000"/>
                <a:gd name="connsiteY7" fmla="*/ 9334 h 10000"/>
                <a:gd name="connsiteX8" fmla="*/ 10000 w 10000"/>
                <a:gd name="connsiteY8" fmla="*/ 8500 h 10000"/>
                <a:gd name="connsiteX9" fmla="*/ 9712 w 10000"/>
                <a:gd name="connsiteY9" fmla="*/ 8166 h 10000"/>
                <a:gd name="connsiteX10" fmla="*/ 9712 w 10000"/>
                <a:gd name="connsiteY10" fmla="*/ 8166 h 10000"/>
                <a:gd name="connsiteX11" fmla="*/ 9430 w 10000"/>
                <a:gd name="connsiteY11" fmla="*/ 8500 h 10000"/>
                <a:gd name="connsiteX12" fmla="*/ 8858 w 10000"/>
                <a:gd name="connsiteY12" fmla="*/ 8500 h 10000"/>
                <a:gd name="connsiteX13" fmla="*/ 8572 w 10000"/>
                <a:gd name="connsiteY13" fmla="*/ 8335 h 10000"/>
                <a:gd name="connsiteX14" fmla="*/ 8858 w 10000"/>
                <a:gd name="connsiteY14" fmla="*/ 8001 h 10000"/>
                <a:gd name="connsiteX15" fmla="*/ 8858 w 10000"/>
                <a:gd name="connsiteY15" fmla="*/ 7834 h 10000"/>
                <a:gd name="connsiteX16" fmla="*/ 9142 w 10000"/>
                <a:gd name="connsiteY16" fmla="*/ 7502 h 10000"/>
                <a:gd name="connsiteX17" fmla="*/ 9142 w 10000"/>
                <a:gd name="connsiteY17" fmla="*/ 7000 h 10000"/>
                <a:gd name="connsiteX18" fmla="*/ 8284 w 10000"/>
                <a:gd name="connsiteY18" fmla="*/ 7000 h 10000"/>
                <a:gd name="connsiteX19" fmla="*/ 7430 w 10000"/>
                <a:gd name="connsiteY19" fmla="*/ 6832 h 10000"/>
                <a:gd name="connsiteX20" fmla="*/ 6860 w 10000"/>
                <a:gd name="connsiteY20" fmla="*/ 6334 h 10000"/>
                <a:gd name="connsiteX21" fmla="*/ 6286 w 10000"/>
                <a:gd name="connsiteY21" fmla="*/ 5829 h 10000"/>
                <a:gd name="connsiteX22" fmla="*/ 5712 w 10000"/>
                <a:gd name="connsiteY22" fmla="*/ 5494 h 10000"/>
                <a:gd name="connsiteX23" fmla="*/ 5430 w 10000"/>
                <a:gd name="connsiteY23" fmla="*/ 5332 h 10000"/>
                <a:gd name="connsiteX24" fmla="*/ 5142 w 10000"/>
                <a:gd name="connsiteY24" fmla="*/ 4666 h 10000"/>
                <a:gd name="connsiteX25" fmla="*/ 4857 w 10000"/>
                <a:gd name="connsiteY25" fmla="*/ 4162 h 10000"/>
                <a:gd name="connsiteX26" fmla="*/ 4000 w 10000"/>
                <a:gd name="connsiteY26" fmla="*/ 3666 h 10000"/>
                <a:gd name="connsiteX27" fmla="*/ 3428 w 10000"/>
                <a:gd name="connsiteY27" fmla="*/ 3499 h 10000"/>
                <a:gd name="connsiteX28" fmla="*/ 2857 w 10000"/>
                <a:gd name="connsiteY28" fmla="*/ 3167 h 10000"/>
                <a:gd name="connsiteX29" fmla="*/ 2573 w 10000"/>
                <a:gd name="connsiteY29" fmla="*/ 2332 h 10000"/>
                <a:gd name="connsiteX30" fmla="*/ 1999 w 10000"/>
                <a:gd name="connsiteY30" fmla="*/ 1996 h 10000"/>
                <a:gd name="connsiteX31" fmla="*/ 2289 w 10000"/>
                <a:gd name="connsiteY31" fmla="*/ 1498 h 10000"/>
                <a:gd name="connsiteX32" fmla="*/ 2857 w 10000"/>
                <a:gd name="connsiteY32" fmla="*/ 831 h 10000"/>
                <a:gd name="connsiteX33" fmla="*/ 2857 w 10000"/>
                <a:gd name="connsiteY33" fmla="*/ 1168 h 10000"/>
                <a:gd name="connsiteX34" fmla="*/ 2573 w 10000"/>
                <a:gd name="connsiteY34" fmla="*/ 1665 h 10000"/>
                <a:gd name="connsiteX35" fmla="*/ 3142 w 10000"/>
                <a:gd name="connsiteY35" fmla="*/ 2831 h 10000"/>
                <a:gd name="connsiteX36" fmla="*/ 4000 w 10000"/>
                <a:gd name="connsiteY36" fmla="*/ 3167 h 10000"/>
                <a:gd name="connsiteX37" fmla="*/ 4570 w 10000"/>
                <a:gd name="connsiteY37" fmla="*/ 3333 h 10000"/>
                <a:gd name="connsiteX38" fmla="*/ 5430 w 10000"/>
                <a:gd name="connsiteY38" fmla="*/ 3499 h 10000"/>
                <a:gd name="connsiteX39" fmla="*/ 5712 w 10000"/>
                <a:gd name="connsiteY39" fmla="*/ 3829 h 10000"/>
                <a:gd name="connsiteX40" fmla="*/ 6286 w 10000"/>
                <a:gd name="connsiteY40" fmla="*/ 3829 h 10000"/>
                <a:gd name="connsiteX41" fmla="*/ 6860 w 10000"/>
                <a:gd name="connsiteY41" fmla="*/ 3999 h 10000"/>
                <a:gd name="connsiteX42" fmla="*/ 7143 w 10000"/>
                <a:gd name="connsiteY42" fmla="*/ 4336 h 10000"/>
                <a:gd name="connsiteX43" fmla="*/ 7715 w 10000"/>
                <a:gd name="connsiteY43" fmla="*/ 4162 h 10000"/>
                <a:gd name="connsiteX44" fmla="*/ 8284 w 10000"/>
                <a:gd name="connsiteY44" fmla="*/ 3999 h 10000"/>
                <a:gd name="connsiteX0" fmla="*/ 7715 w 10000"/>
                <a:gd name="connsiteY0" fmla="*/ 4162 h 10000"/>
                <a:gd name="connsiteX1" fmla="*/ 4288 w 10000"/>
                <a:gd name="connsiteY1" fmla="*/ 0 h 10000"/>
                <a:gd name="connsiteX2" fmla="*/ 3714 w 10000"/>
                <a:gd name="connsiteY2" fmla="*/ 330 h 10000"/>
                <a:gd name="connsiteX3" fmla="*/ 2289 w 10000"/>
                <a:gd name="connsiteY3" fmla="*/ 167 h 10000"/>
                <a:gd name="connsiteX4" fmla="*/ 859 w 10000"/>
                <a:gd name="connsiteY4" fmla="*/ 666 h 10000"/>
                <a:gd name="connsiteX5" fmla="*/ 0 w 10000"/>
                <a:gd name="connsiteY5" fmla="*/ 1498 h 10000"/>
                <a:gd name="connsiteX6" fmla="*/ 4288 w 10000"/>
                <a:gd name="connsiteY6" fmla="*/ 10000 h 10000"/>
                <a:gd name="connsiteX7" fmla="*/ 10000 w 10000"/>
                <a:gd name="connsiteY7" fmla="*/ 9334 h 10000"/>
                <a:gd name="connsiteX8" fmla="*/ 10000 w 10000"/>
                <a:gd name="connsiteY8" fmla="*/ 8500 h 10000"/>
                <a:gd name="connsiteX9" fmla="*/ 9712 w 10000"/>
                <a:gd name="connsiteY9" fmla="*/ 8166 h 10000"/>
                <a:gd name="connsiteX10" fmla="*/ 9712 w 10000"/>
                <a:gd name="connsiteY10" fmla="*/ 8166 h 10000"/>
                <a:gd name="connsiteX11" fmla="*/ 9430 w 10000"/>
                <a:gd name="connsiteY11" fmla="*/ 8500 h 10000"/>
                <a:gd name="connsiteX12" fmla="*/ 8858 w 10000"/>
                <a:gd name="connsiteY12" fmla="*/ 8500 h 10000"/>
                <a:gd name="connsiteX13" fmla="*/ 8572 w 10000"/>
                <a:gd name="connsiteY13" fmla="*/ 8335 h 10000"/>
                <a:gd name="connsiteX14" fmla="*/ 8858 w 10000"/>
                <a:gd name="connsiteY14" fmla="*/ 8001 h 10000"/>
                <a:gd name="connsiteX15" fmla="*/ 8858 w 10000"/>
                <a:gd name="connsiteY15" fmla="*/ 7834 h 10000"/>
                <a:gd name="connsiteX16" fmla="*/ 9142 w 10000"/>
                <a:gd name="connsiteY16" fmla="*/ 7502 h 10000"/>
                <a:gd name="connsiteX17" fmla="*/ 9142 w 10000"/>
                <a:gd name="connsiteY17" fmla="*/ 7000 h 10000"/>
                <a:gd name="connsiteX18" fmla="*/ 8284 w 10000"/>
                <a:gd name="connsiteY18" fmla="*/ 7000 h 10000"/>
                <a:gd name="connsiteX19" fmla="*/ 7430 w 10000"/>
                <a:gd name="connsiteY19" fmla="*/ 6832 h 10000"/>
                <a:gd name="connsiteX20" fmla="*/ 6860 w 10000"/>
                <a:gd name="connsiteY20" fmla="*/ 6334 h 10000"/>
                <a:gd name="connsiteX21" fmla="*/ 6286 w 10000"/>
                <a:gd name="connsiteY21" fmla="*/ 5829 h 10000"/>
                <a:gd name="connsiteX22" fmla="*/ 5712 w 10000"/>
                <a:gd name="connsiteY22" fmla="*/ 5494 h 10000"/>
                <a:gd name="connsiteX23" fmla="*/ 5430 w 10000"/>
                <a:gd name="connsiteY23" fmla="*/ 5332 h 10000"/>
                <a:gd name="connsiteX24" fmla="*/ 5142 w 10000"/>
                <a:gd name="connsiteY24" fmla="*/ 4666 h 10000"/>
                <a:gd name="connsiteX25" fmla="*/ 4857 w 10000"/>
                <a:gd name="connsiteY25" fmla="*/ 4162 h 10000"/>
                <a:gd name="connsiteX26" fmla="*/ 4000 w 10000"/>
                <a:gd name="connsiteY26" fmla="*/ 3666 h 10000"/>
                <a:gd name="connsiteX27" fmla="*/ 3428 w 10000"/>
                <a:gd name="connsiteY27" fmla="*/ 3499 h 10000"/>
                <a:gd name="connsiteX28" fmla="*/ 2857 w 10000"/>
                <a:gd name="connsiteY28" fmla="*/ 3167 h 10000"/>
                <a:gd name="connsiteX29" fmla="*/ 2573 w 10000"/>
                <a:gd name="connsiteY29" fmla="*/ 2332 h 10000"/>
                <a:gd name="connsiteX30" fmla="*/ 1999 w 10000"/>
                <a:gd name="connsiteY30" fmla="*/ 1996 h 10000"/>
                <a:gd name="connsiteX31" fmla="*/ 2289 w 10000"/>
                <a:gd name="connsiteY31" fmla="*/ 1498 h 10000"/>
                <a:gd name="connsiteX32" fmla="*/ 2857 w 10000"/>
                <a:gd name="connsiteY32" fmla="*/ 831 h 10000"/>
                <a:gd name="connsiteX33" fmla="*/ 2857 w 10000"/>
                <a:gd name="connsiteY33" fmla="*/ 1168 h 10000"/>
                <a:gd name="connsiteX34" fmla="*/ 2573 w 10000"/>
                <a:gd name="connsiteY34" fmla="*/ 1665 h 10000"/>
                <a:gd name="connsiteX35" fmla="*/ 3142 w 10000"/>
                <a:gd name="connsiteY35" fmla="*/ 2831 h 10000"/>
                <a:gd name="connsiteX36" fmla="*/ 4000 w 10000"/>
                <a:gd name="connsiteY36" fmla="*/ 3167 h 10000"/>
                <a:gd name="connsiteX37" fmla="*/ 4570 w 10000"/>
                <a:gd name="connsiteY37" fmla="*/ 3333 h 10000"/>
                <a:gd name="connsiteX38" fmla="*/ 5430 w 10000"/>
                <a:gd name="connsiteY38" fmla="*/ 3499 h 10000"/>
                <a:gd name="connsiteX39" fmla="*/ 5712 w 10000"/>
                <a:gd name="connsiteY39" fmla="*/ 3829 h 10000"/>
                <a:gd name="connsiteX40" fmla="*/ 6286 w 10000"/>
                <a:gd name="connsiteY40" fmla="*/ 3829 h 10000"/>
                <a:gd name="connsiteX41" fmla="*/ 6860 w 10000"/>
                <a:gd name="connsiteY41" fmla="*/ 3999 h 10000"/>
                <a:gd name="connsiteX42" fmla="*/ 7143 w 10000"/>
                <a:gd name="connsiteY42" fmla="*/ 4336 h 10000"/>
                <a:gd name="connsiteX43" fmla="*/ 7715 w 10000"/>
                <a:gd name="connsiteY43" fmla="*/ 4162 h 10000"/>
                <a:gd name="connsiteX0" fmla="*/ 7143 w 10000"/>
                <a:gd name="connsiteY0" fmla="*/ 4336 h 10000"/>
                <a:gd name="connsiteX1" fmla="*/ 4288 w 10000"/>
                <a:gd name="connsiteY1" fmla="*/ 0 h 10000"/>
                <a:gd name="connsiteX2" fmla="*/ 3714 w 10000"/>
                <a:gd name="connsiteY2" fmla="*/ 330 h 10000"/>
                <a:gd name="connsiteX3" fmla="*/ 2289 w 10000"/>
                <a:gd name="connsiteY3" fmla="*/ 167 h 10000"/>
                <a:gd name="connsiteX4" fmla="*/ 859 w 10000"/>
                <a:gd name="connsiteY4" fmla="*/ 666 h 10000"/>
                <a:gd name="connsiteX5" fmla="*/ 0 w 10000"/>
                <a:gd name="connsiteY5" fmla="*/ 1498 h 10000"/>
                <a:gd name="connsiteX6" fmla="*/ 4288 w 10000"/>
                <a:gd name="connsiteY6" fmla="*/ 10000 h 10000"/>
                <a:gd name="connsiteX7" fmla="*/ 10000 w 10000"/>
                <a:gd name="connsiteY7" fmla="*/ 9334 h 10000"/>
                <a:gd name="connsiteX8" fmla="*/ 10000 w 10000"/>
                <a:gd name="connsiteY8" fmla="*/ 8500 h 10000"/>
                <a:gd name="connsiteX9" fmla="*/ 9712 w 10000"/>
                <a:gd name="connsiteY9" fmla="*/ 8166 h 10000"/>
                <a:gd name="connsiteX10" fmla="*/ 9712 w 10000"/>
                <a:gd name="connsiteY10" fmla="*/ 8166 h 10000"/>
                <a:gd name="connsiteX11" fmla="*/ 9430 w 10000"/>
                <a:gd name="connsiteY11" fmla="*/ 8500 h 10000"/>
                <a:gd name="connsiteX12" fmla="*/ 8858 w 10000"/>
                <a:gd name="connsiteY12" fmla="*/ 8500 h 10000"/>
                <a:gd name="connsiteX13" fmla="*/ 8572 w 10000"/>
                <a:gd name="connsiteY13" fmla="*/ 8335 h 10000"/>
                <a:gd name="connsiteX14" fmla="*/ 8858 w 10000"/>
                <a:gd name="connsiteY14" fmla="*/ 8001 h 10000"/>
                <a:gd name="connsiteX15" fmla="*/ 8858 w 10000"/>
                <a:gd name="connsiteY15" fmla="*/ 7834 h 10000"/>
                <a:gd name="connsiteX16" fmla="*/ 9142 w 10000"/>
                <a:gd name="connsiteY16" fmla="*/ 7502 h 10000"/>
                <a:gd name="connsiteX17" fmla="*/ 9142 w 10000"/>
                <a:gd name="connsiteY17" fmla="*/ 7000 h 10000"/>
                <a:gd name="connsiteX18" fmla="*/ 8284 w 10000"/>
                <a:gd name="connsiteY18" fmla="*/ 7000 h 10000"/>
                <a:gd name="connsiteX19" fmla="*/ 7430 w 10000"/>
                <a:gd name="connsiteY19" fmla="*/ 6832 h 10000"/>
                <a:gd name="connsiteX20" fmla="*/ 6860 w 10000"/>
                <a:gd name="connsiteY20" fmla="*/ 6334 h 10000"/>
                <a:gd name="connsiteX21" fmla="*/ 6286 w 10000"/>
                <a:gd name="connsiteY21" fmla="*/ 5829 h 10000"/>
                <a:gd name="connsiteX22" fmla="*/ 5712 w 10000"/>
                <a:gd name="connsiteY22" fmla="*/ 5494 h 10000"/>
                <a:gd name="connsiteX23" fmla="*/ 5430 w 10000"/>
                <a:gd name="connsiteY23" fmla="*/ 5332 h 10000"/>
                <a:gd name="connsiteX24" fmla="*/ 5142 w 10000"/>
                <a:gd name="connsiteY24" fmla="*/ 4666 h 10000"/>
                <a:gd name="connsiteX25" fmla="*/ 4857 w 10000"/>
                <a:gd name="connsiteY25" fmla="*/ 4162 h 10000"/>
                <a:gd name="connsiteX26" fmla="*/ 4000 w 10000"/>
                <a:gd name="connsiteY26" fmla="*/ 3666 h 10000"/>
                <a:gd name="connsiteX27" fmla="*/ 3428 w 10000"/>
                <a:gd name="connsiteY27" fmla="*/ 3499 h 10000"/>
                <a:gd name="connsiteX28" fmla="*/ 2857 w 10000"/>
                <a:gd name="connsiteY28" fmla="*/ 3167 h 10000"/>
                <a:gd name="connsiteX29" fmla="*/ 2573 w 10000"/>
                <a:gd name="connsiteY29" fmla="*/ 2332 h 10000"/>
                <a:gd name="connsiteX30" fmla="*/ 1999 w 10000"/>
                <a:gd name="connsiteY30" fmla="*/ 1996 h 10000"/>
                <a:gd name="connsiteX31" fmla="*/ 2289 w 10000"/>
                <a:gd name="connsiteY31" fmla="*/ 1498 h 10000"/>
                <a:gd name="connsiteX32" fmla="*/ 2857 w 10000"/>
                <a:gd name="connsiteY32" fmla="*/ 831 h 10000"/>
                <a:gd name="connsiteX33" fmla="*/ 2857 w 10000"/>
                <a:gd name="connsiteY33" fmla="*/ 1168 h 10000"/>
                <a:gd name="connsiteX34" fmla="*/ 2573 w 10000"/>
                <a:gd name="connsiteY34" fmla="*/ 1665 h 10000"/>
                <a:gd name="connsiteX35" fmla="*/ 3142 w 10000"/>
                <a:gd name="connsiteY35" fmla="*/ 2831 h 10000"/>
                <a:gd name="connsiteX36" fmla="*/ 4000 w 10000"/>
                <a:gd name="connsiteY36" fmla="*/ 3167 h 10000"/>
                <a:gd name="connsiteX37" fmla="*/ 4570 w 10000"/>
                <a:gd name="connsiteY37" fmla="*/ 3333 h 10000"/>
                <a:gd name="connsiteX38" fmla="*/ 5430 w 10000"/>
                <a:gd name="connsiteY38" fmla="*/ 3499 h 10000"/>
                <a:gd name="connsiteX39" fmla="*/ 5712 w 10000"/>
                <a:gd name="connsiteY39" fmla="*/ 3829 h 10000"/>
                <a:gd name="connsiteX40" fmla="*/ 6286 w 10000"/>
                <a:gd name="connsiteY40" fmla="*/ 3829 h 10000"/>
                <a:gd name="connsiteX41" fmla="*/ 6860 w 10000"/>
                <a:gd name="connsiteY41" fmla="*/ 3999 h 10000"/>
                <a:gd name="connsiteX42" fmla="*/ 7143 w 10000"/>
                <a:gd name="connsiteY42" fmla="*/ 4336 h 10000"/>
                <a:gd name="connsiteX0" fmla="*/ 6860 w 10000"/>
                <a:gd name="connsiteY0" fmla="*/ 3999 h 10000"/>
                <a:gd name="connsiteX1" fmla="*/ 4288 w 10000"/>
                <a:gd name="connsiteY1" fmla="*/ 0 h 10000"/>
                <a:gd name="connsiteX2" fmla="*/ 3714 w 10000"/>
                <a:gd name="connsiteY2" fmla="*/ 330 h 10000"/>
                <a:gd name="connsiteX3" fmla="*/ 2289 w 10000"/>
                <a:gd name="connsiteY3" fmla="*/ 167 h 10000"/>
                <a:gd name="connsiteX4" fmla="*/ 859 w 10000"/>
                <a:gd name="connsiteY4" fmla="*/ 666 h 10000"/>
                <a:gd name="connsiteX5" fmla="*/ 0 w 10000"/>
                <a:gd name="connsiteY5" fmla="*/ 1498 h 10000"/>
                <a:gd name="connsiteX6" fmla="*/ 4288 w 10000"/>
                <a:gd name="connsiteY6" fmla="*/ 10000 h 10000"/>
                <a:gd name="connsiteX7" fmla="*/ 10000 w 10000"/>
                <a:gd name="connsiteY7" fmla="*/ 9334 h 10000"/>
                <a:gd name="connsiteX8" fmla="*/ 10000 w 10000"/>
                <a:gd name="connsiteY8" fmla="*/ 8500 h 10000"/>
                <a:gd name="connsiteX9" fmla="*/ 9712 w 10000"/>
                <a:gd name="connsiteY9" fmla="*/ 8166 h 10000"/>
                <a:gd name="connsiteX10" fmla="*/ 9712 w 10000"/>
                <a:gd name="connsiteY10" fmla="*/ 8166 h 10000"/>
                <a:gd name="connsiteX11" fmla="*/ 9430 w 10000"/>
                <a:gd name="connsiteY11" fmla="*/ 8500 h 10000"/>
                <a:gd name="connsiteX12" fmla="*/ 8858 w 10000"/>
                <a:gd name="connsiteY12" fmla="*/ 8500 h 10000"/>
                <a:gd name="connsiteX13" fmla="*/ 8572 w 10000"/>
                <a:gd name="connsiteY13" fmla="*/ 8335 h 10000"/>
                <a:gd name="connsiteX14" fmla="*/ 8858 w 10000"/>
                <a:gd name="connsiteY14" fmla="*/ 8001 h 10000"/>
                <a:gd name="connsiteX15" fmla="*/ 8858 w 10000"/>
                <a:gd name="connsiteY15" fmla="*/ 7834 h 10000"/>
                <a:gd name="connsiteX16" fmla="*/ 9142 w 10000"/>
                <a:gd name="connsiteY16" fmla="*/ 7502 h 10000"/>
                <a:gd name="connsiteX17" fmla="*/ 9142 w 10000"/>
                <a:gd name="connsiteY17" fmla="*/ 7000 h 10000"/>
                <a:gd name="connsiteX18" fmla="*/ 8284 w 10000"/>
                <a:gd name="connsiteY18" fmla="*/ 7000 h 10000"/>
                <a:gd name="connsiteX19" fmla="*/ 7430 w 10000"/>
                <a:gd name="connsiteY19" fmla="*/ 6832 h 10000"/>
                <a:gd name="connsiteX20" fmla="*/ 6860 w 10000"/>
                <a:gd name="connsiteY20" fmla="*/ 6334 h 10000"/>
                <a:gd name="connsiteX21" fmla="*/ 6286 w 10000"/>
                <a:gd name="connsiteY21" fmla="*/ 5829 h 10000"/>
                <a:gd name="connsiteX22" fmla="*/ 5712 w 10000"/>
                <a:gd name="connsiteY22" fmla="*/ 5494 h 10000"/>
                <a:gd name="connsiteX23" fmla="*/ 5430 w 10000"/>
                <a:gd name="connsiteY23" fmla="*/ 5332 h 10000"/>
                <a:gd name="connsiteX24" fmla="*/ 5142 w 10000"/>
                <a:gd name="connsiteY24" fmla="*/ 4666 h 10000"/>
                <a:gd name="connsiteX25" fmla="*/ 4857 w 10000"/>
                <a:gd name="connsiteY25" fmla="*/ 4162 h 10000"/>
                <a:gd name="connsiteX26" fmla="*/ 4000 w 10000"/>
                <a:gd name="connsiteY26" fmla="*/ 3666 h 10000"/>
                <a:gd name="connsiteX27" fmla="*/ 3428 w 10000"/>
                <a:gd name="connsiteY27" fmla="*/ 3499 h 10000"/>
                <a:gd name="connsiteX28" fmla="*/ 2857 w 10000"/>
                <a:gd name="connsiteY28" fmla="*/ 3167 h 10000"/>
                <a:gd name="connsiteX29" fmla="*/ 2573 w 10000"/>
                <a:gd name="connsiteY29" fmla="*/ 2332 h 10000"/>
                <a:gd name="connsiteX30" fmla="*/ 1999 w 10000"/>
                <a:gd name="connsiteY30" fmla="*/ 1996 h 10000"/>
                <a:gd name="connsiteX31" fmla="*/ 2289 w 10000"/>
                <a:gd name="connsiteY31" fmla="*/ 1498 h 10000"/>
                <a:gd name="connsiteX32" fmla="*/ 2857 w 10000"/>
                <a:gd name="connsiteY32" fmla="*/ 831 h 10000"/>
                <a:gd name="connsiteX33" fmla="*/ 2857 w 10000"/>
                <a:gd name="connsiteY33" fmla="*/ 1168 h 10000"/>
                <a:gd name="connsiteX34" fmla="*/ 2573 w 10000"/>
                <a:gd name="connsiteY34" fmla="*/ 1665 h 10000"/>
                <a:gd name="connsiteX35" fmla="*/ 3142 w 10000"/>
                <a:gd name="connsiteY35" fmla="*/ 2831 h 10000"/>
                <a:gd name="connsiteX36" fmla="*/ 4000 w 10000"/>
                <a:gd name="connsiteY36" fmla="*/ 3167 h 10000"/>
                <a:gd name="connsiteX37" fmla="*/ 4570 w 10000"/>
                <a:gd name="connsiteY37" fmla="*/ 3333 h 10000"/>
                <a:gd name="connsiteX38" fmla="*/ 5430 w 10000"/>
                <a:gd name="connsiteY38" fmla="*/ 3499 h 10000"/>
                <a:gd name="connsiteX39" fmla="*/ 5712 w 10000"/>
                <a:gd name="connsiteY39" fmla="*/ 3829 h 10000"/>
                <a:gd name="connsiteX40" fmla="*/ 6286 w 10000"/>
                <a:gd name="connsiteY40" fmla="*/ 3829 h 10000"/>
                <a:gd name="connsiteX41" fmla="*/ 6860 w 10000"/>
                <a:gd name="connsiteY41" fmla="*/ 3999 h 10000"/>
                <a:gd name="connsiteX0" fmla="*/ 6286 w 10000"/>
                <a:gd name="connsiteY0" fmla="*/ 3829 h 10000"/>
                <a:gd name="connsiteX1" fmla="*/ 4288 w 10000"/>
                <a:gd name="connsiteY1" fmla="*/ 0 h 10000"/>
                <a:gd name="connsiteX2" fmla="*/ 3714 w 10000"/>
                <a:gd name="connsiteY2" fmla="*/ 330 h 10000"/>
                <a:gd name="connsiteX3" fmla="*/ 2289 w 10000"/>
                <a:gd name="connsiteY3" fmla="*/ 167 h 10000"/>
                <a:gd name="connsiteX4" fmla="*/ 859 w 10000"/>
                <a:gd name="connsiteY4" fmla="*/ 666 h 10000"/>
                <a:gd name="connsiteX5" fmla="*/ 0 w 10000"/>
                <a:gd name="connsiteY5" fmla="*/ 1498 h 10000"/>
                <a:gd name="connsiteX6" fmla="*/ 4288 w 10000"/>
                <a:gd name="connsiteY6" fmla="*/ 10000 h 10000"/>
                <a:gd name="connsiteX7" fmla="*/ 10000 w 10000"/>
                <a:gd name="connsiteY7" fmla="*/ 9334 h 10000"/>
                <a:gd name="connsiteX8" fmla="*/ 10000 w 10000"/>
                <a:gd name="connsiteY8" fmla="*/ 8500 h 10000"/>
                <a:gd name="connsiteX9" fmla="*/ 9712 w 10000"/>
                <a:gd name="connsiteY9" fmla="*/ 8166 h 10000"/>
                <a:gd name="connsiteX10" fmla="*/ 9712 w 10000"/>
                <a:gd name="connsiteY10" fmla="*/ 8166 h 10000"/>
                <a:gd name="connsiteX11" fmla="*/ 9430 w 10000"/>
                <a:gd name="connsiteY11" fmla="*/ 8500 h 10000"/>
                <a:gd name="connsiteX12" fmla="*/ 8858 w 10000"/>
                <a:gd name="connsiteY12" fmla="*/ 8500 h 10000"/>
                <a:gd name="connsiteX13" fmla="*/ 8572 w 10000"/>
                <a:gd name="connsiteY13" fmla="*/ 8335 h 10000"/>
                <a:gd name="connsiteX14" fmla="*/ 8858 w 10000"/>
                <a:gd name="connsiteY14" fmla="*/ 8001 h 10000"/>
                <a:gd name="connsiteX15" fmla="*/ 8858 w 10000"/>
                <a:gd name="connsiteY15" fmla="*/ 7834 h 10000"/>
                <a:gd name="connsiteX16" fmla="*/ 9142 w 10000"/>
                <a:gd name="connsiteY16" fmla="*/ 7502 h 10000"/>
                <a:gd name="connsiteX17" fmla="*/ 9142 w 10000"/>
                <a:gd name="connsiteY17" fmla="*/ 7000 h 10000"/>
                <a:gd name="connsiteX18" fmla="*/ 8284 w 10000"/>
                <a:gd name="connsiteY18" fmla="*/ 7000 h 10000"/>
                <a:gd name="connsiteX19" fmla="*/ 7430 w 10000"/>
                <a:gd name="connsiteY19" fmla="*/ 6832 h 10000"/>
                <a:gd name="connsiteX20" fmla="*/ 6860 w 10000"/>
                <a:gd name="connsiteY20" fmla="*/ 6334 h 10000"/>
                <a:gd name="connsiteX21" fmla="*/ 6286 w 10000"/>
                <a:gd name="connsiteY21" fmla="*/ 5829 h 10000"/>
                <a:gd name="connsiteX22" fmla="*/ 5712 w 10000"/>
                <a:gd name="connsiteY22" fmla="*/ 5494 h 10000"/>
                <a:gd name="connsiteX23" fmla="*/ 5430 w 10000"/>
                <a:gd name="connsiteY23" fmla="*/ 5332 h 10000"/>
                <a:gd name="connsiteX24" fmla="*/ 5142 w 10000"/>
                <a:gd name="connsiteY24" fmla="*/ 4666 h 10000"/>
                <a:gd name="connsiteX25" fmla="*/ 4857 w 10000"/>
                <a:gd name="connsiteY25" fmla="*/ 4162 h 10000"/>
                <a:gd name="connsiteX26" fmla="*/ 4000 w 10000"/>
                <a:gd name="connsiteY26" fmla="*/ 3666 h 10000"/>
                <a:gd name="connsiteX27" fmla="*/ 3428 w 10000"/>
                <a:gd name="connsiteY27" fmla="*/ 3499 h 10000"/>
                <a:gd name="connsiteX28" fmla="*/ 2857 w 10000"/>
                <a:gd name="connsiteY28" fmla="*/ 3167 h 10000"/>
                <a:gd name="connsiteX29" fmla="*/ 2573 w 10000"/>
                <a:gd name="connsiteY29" fmla="*/ 2332 h 10000"/>
                <a:gd name="connsiteX30" fmla="*/ 1999 w 10000"/>
                <a:gd name="connsiteY30" fmla="*/ 1996 h 10000"/>
                <a:gd name="connsiteX31" fmla="*/ 2289 w 10000"/>
                <a:gd name="connsiteY31" fmla="*/ 1498 h 10000"/>
                <a:gd name="connsiteX32" fmla="*/ 2857 w 10000"/>
                <a:gd name="connsiteY32" fmla="*/ 831 h 10000"/>
                <a:gd name="connsiteX33" fmla="*/ 2857 w 10000"/>
                <a:gd name="connsiteY33" fmla="*/ 1168 h 10000"/>
                <a:gd name="connsiteX34" fmla="*/ 2573 w 10000"/>
                <a:gd name="connsiteY34" fmla="*/ 1665 h 10000"/>
                <a:gd name="connsiteX35" fmla="*/ 3142 w 10000"/>
                <a:gd name="connsiteY35" fmla="*/ 2831 h 10000"/>
                <a:gd name="connsiteX36" fmla="*/ 4000 w 10000"/>
                <a:gd name="connsiteY36" fmla="*/ 3167 h 10000"/>
                <a:gd name="connsiteX37" fmla="*/ 4570 w 10000"/>
                <a:gd name="connsiteY37" fmla="*/ 3333 h 10000"/>
                <a:gd name="connsiteX38" fmla="*/ 5430 w 10000"/>
                <a:gd name="connsiteY38" fmla="*/ 3499 h 10000"/>
                <a:gd name="connsiteX39" fmla="*/ 5712 w 10000"/>
                <a:gd name="connsiteY39" fmla="*/ 3829 h 10000"/>
                <a:gd name="connsiteX40" fmla="*/ 6286 w 10000"/>
                <a:gd name="connsiteY40" fmla="*/ 3829 h 10000"/>
                <a:gd name="connsiteX0" fmla="*/ 5712 w 10000"/>
                <a:gd name="connsiteY0" fmla="*/ 3829 h 10000"/>
                <a:gd name="connsiteX1" fmla="*/ 4288 w 10000"/>
                <a:gd name="connsiteY1" fmla="*/ 0 h 10000"/>
                <a:gd name="connsiteX2" fmla="*/ 3714 w 10000"/>
                <a:gd name="connsiteY2" fmla="*/ 330 h 10000"/>
                <a:gd name="connsiteX3" fmla="*/ 2289 w 10000"/>
                <a:gd name="connsiteY3" fmla="*/ 167 h 10000"/>
                <a:gd name="connsiteX4" fmla="*/ 859 w 10000"/>
                <a:gd name="connsiteY4" fmla="*/ 666 h 10000"/>
                <a:gd name="connsiteX5" fmla="*/ 0 w 10000"/>
                <a:gd name="connsiteY5" fmla="*/ 1498 h 10000"/>
                <a:gd name="connsiteX6" fmla="*/ 4288 w 10000"/>
                <a:gd name="connsiteY6" fmla="*/ 10000 h 10000"/>
                <a:gd name="connsiteX7" fmla="*/ 10000 w 10000"/>
                <a:gd name="connsiteY7" fmla="*/ 9334 h 10000"/>
                <a:gd name="connsiteX8" fmla="*/ 10000 w 10000"/>
                <a:gd name="connsiteY8" fmla="*/ 8500 h 10000"/>
                <a:gd name="connsiteX9" fmla="*/ 9712 w 10000"/>
                <a:gd name="connsiteY9" fmla="*/ 8166 h 10000"/>
                <a:gd name="connsiteX10" fmla="*/ 9712 w 10000"/>
                <a:gd name="connsiteY10" fmla="*/ 8166 h 10000"/>
                <a:gd name="connsiteX11" fmla="*/ 9430 w 10000"/>
                <a:gd name="connsiteY11" fmla="*/ 8500 h 10000"/>
                <a:gd name="connsiteX12" fmla="*/ 8858 w 10000"/>
                <a:gd name="connsiteY12" fmla="*/ 8500 h 10000"/>
                <a:gd name="connsiteX13" fmla="*/ 8572 w 10000"/>
                <a:gd name="connsiteY13" fmla="*/ 8335 h 10000"/>
                <a:gd name="connsiteX14" fmla="*/ 8858 w 10000"/>
                <a:gd name="connsiteY14" fmla="*/ 8001 h 10000"/>
                <a:gd name="connsiteX15" fmla="*/ 8858 w 10000"/>
                <a:gd name="connsiteY15" fmla="*/ 7834 h 10000"/>
                <a:gd name="connsiteX16" fmla="*/ 9142 w 10000"/>
                <a:gd name="connsiteY16" fmla="*/ 7502 h 10000"/>
                <a:gd name="connsiteX17" fmla="*/ 9142 w 10000"/>
                <a:gd name="connsiteY17" fmla="*/ 7000 h 10000"/>
                <a:gd name="connsiteX18" fmla="*/ 8284 w 10000"/>
                <a:gd name="connsiteY18" fmla="*/ 7000 h 10000"/>
                <a:gd name="connsiteX19" fmla="*/ 7430 w 10000"/>
                <a:gd name="connsiteY19" fmla="*/ 6832 h 10000"/>
                <a:gd name="connsiteX20" fmla="*/ 6860 w 10000"/>
                <a:gd name="connsiteY20" fmla="*/ 6334 h 10000"/>
                <a:gd name="connsiteX21" fmla="*/ 6286 w 10000"/>
                <a:gd name="connsiteY21" fmla="*/ 5829 h 10000"/>
                <a:gd name="connsiteX22" fmla="*/ 5712 w 10000"/>
                <a:gd name="connsiteY22" fmla="*/ 5494 h 10000"/>
                <a:gd name="connsiteX23" fmla="*/ 5430 w 10000"/>
                <a:gd name="connsiteY23" fmla="*/ 5332 h 10000"/>
                <a:gd name="connsiteX24" fmla="*/ 5142 w 10000"/>
                <a:gd name="connsiteY24" fmla="*/ 4666 h 10000"/>
                <a:gd name="connsiteX25" fmla="*/ 4857 w 10000"/>
                <a:gd name="connsiteY25" fmla="*/ 4162 h 10000"/>
                <a:gd name="connsiteX26" fmla="*/ 4000 w 10000"/>
                <a:gd name="connsiteY26" fmla="*/ 3666 h 10000"/>
                <a:gd name="connsiteX27" fmla="*/ 3428 w 10000"/>
                <a:gd name="connsiteY27" fmla="*/ 3499 h 10000"/>
                <a:gd name="connsiteX28" fmla="*/ 2857 w 10000"/>
                <a:gd name="connsiteY28" fmla="*/ 3167 h 10000"/>
                <a:gd name="connsiteX29" fmla="*/ 2573 w 10000"/>
                <a:gd name="connsiteY29" fmla="*/ 2332 h 10000"/>
                <a:gd name="connsiteX30" fmla="*/ 1999 w 10000"/>
                <a:gd name="connsiteY30" fmla="*/ 1996 h 10000"/>
                <a:gd name="connsiteX31" fmla="*/ 2289 w 10000"/>
                <a:gd name="connsiteY31" fmla="*/ 1498 h 10000"/>
                <a:gd name="connsiteX32" fmla="*/ 2857 w 10000"/>
                <a:gd name="connsiteY32" fmla="*/ 831 h 10000"/>
                <a:gd name="connsiteX33" fmla="*/ 2857 w 10000"/>
                <a:gd name="connsiteY33" fmla="*/ 1168 h 10000"/>
                <a:gd name="connsiteX34" fmla="*/ 2573 w 10000"/>
                <a:gd name="connsiteY34" fmla="*/ 1665 h 10000"/>
                <a:gd name="connsiteX35" fmla="*/ 3142 w 10000"/>
                <a:gd name="connsiteY35" fmla="*/ 2831 h 10000"/>
                <a:gd name="connsiteX36" fmla="*/ 4000 w 10000"/>
                <a:gd name="connsiteY36" fmla="*/ 3167 h 10000"/>
                <a:gd name="connsiteX37" fmla="*/ 4570 w 10000"/>
                <a:gd name="connsiteY37" fmla="*/ 3333 h 10000"/>
                <a:gd name="connsiteX38" fmla="*/ 5430 w 10000"/>
                <a:gd name="connsiteY38" fmla="*/ 3499 h 10000"/>
                <a:gd name="connsiteX39" fmla="*/ 5712 w 10000"/>
                <a:gd name="connsiteY39" fmla="*/ 3829 h 10000"/>
                <a:gd name="connsiteX0" fmla="*/ 5430 w 10000"/>
                <a:gd name="connsiteY0" fmla="*/ 3499 h 10000"/>
                <a:gd name="connsiteX1" fmla="*/ 4288 w 10000"/>
                <a:gd name="connsiteY1" fmla="*/ 0 h 10000"/>
                <a:gd name="connsiteX2" fmla="*/ 3714 w 10000"/>
                <a:gd name="connsiteY2" fmla="*/ 330 h 10000"/>
                <a:gd name="connsiteX3" fmla="*/ 2289 w 10000"/>
                <a:gd name="connsiteY3" fmla="*/ 167 h 10000"/>
                <a:gd name="connsiteX4" fmla="*/ 859 w 10000"/>
                <a:gd name="connsiteY4" fmla="*/ 666 h 10000"/>
                <a:gd name="connsiteX5" fmla="*/ 0 w 10000"/>
                <a:gd name="connsiteY5" fmla="*/ 1498 h 10000"/>
                <a:gd name="connsiteX6" fmla="*/ 4288 w 10000"/>
                <a:gd name="connsiteY6" fmla="*/ 10000 h 10000"/>
                <a:gd name="connsiteX7" fmla="*/ 10000 w 10000"/>
                <a:gd name="connsiteY7" fmla="*/ 9334 h 10000"/>
                <a:gd name="connsiteX8" fmla="*/ 10000 w 10000"/>
                <a:gd name="connsiteY8" fmla="*/ 8500 h 10000"/>
                <a:gd name="connsiteX9" fmla="*/ 9712 w 10000"/>
                <a:gd name="connsiteY9" fmla="*/ 8166 h 10000"/>
                <a:gd name="connsiteX10" fmla="*/ 9712 w 10000"/>
                <a:gd name="connsiteY10" fmla="*/ 8166 h 10000"/>
                <a:gd name="connsiteX11" fmla="*/ 9430 w 10000"/>
                <a:gd name="connsiteY11" fmla="*/ 8500 h 10000"/>
                <a:gd name="connsiteX12" fmla="*/ 8858 w 10000"/>
                <a:gd name="connsiteY12" fmla="*/ 8500 h 10000"/>
                <a:gd name="connsiteX13" fmla="*/ 8572 w 10000"/>
                <a:gd name="connsiteY13" fmla="*/ 8335 h 10000"/>
                <a:gd name="connsiteX14" fmla="*/ 8858 w 10000"/>
                <a:gd name="connsiteY14" fmla="*/ 8001 h 10000"/>
                <a:gd name="connsiteX15" fmla="*/ 8858 w 10000"/>
                <a:gd name="connsiteY15" fmla="*/ 7834 h 10000"/>
                <a:gd name="connsiteX16" fmla="*/ 9142 w 10000"/>
                <a:gd name="connsiteY16" fmla="*/ 7502 h 10000"/>
                <a:gd name="connsiteX17" fmla="*/ 9142 w 10000"/>
                <a:gd name="connsiteY17" fmla="*/ 7000 h 10000"/>
                <a:gd name="connsiteX18" fmla="*/ 8284 w 10000"/>
                <a:gd name="connsiteY18" fmla="*/ 7000 h 10000"/>
                <a:gd name="connsiteX19" fmla="*/ 7430 w 10000"/>
                <a:gd name="connsiteY19" fmla="*/ 6832 h 10000"/>
                <a:gd name="connsiteX20" fmla="*/ 6860 w 10000"/>
                <a:gd name="connsiteY20" fmla="*/ 6334 h 10000"/>
                <a:gd name="connsiteX21" fmla="*/ 6286 w 10000"/>
                <a:gd name="connsiteY21" fmla="*/ 5829 h 10000"/>
                <a:gd name="connsiteX22" fmla="*/ 5712 w 10000"/>
                <a:gd name="connsiteY22" fmla="*/ 5494 h 10000"/>
                <a:gd name="connsiteX23" fmla="*/ 5430 w 10000"/>
                <a:gd name="connsiteY23" fmla="*/ 5332 h 10000"/>
                <a:gd name="connsiteX24" fmla="*/ 5142 w 10000"/>
                <a:gd name="connsiteY24" fmla="*/ 4666 h 10000"/>
                <a:gd name="connsiteX25" fmla="*/ 4857 w 10000"/>
                <a:gd name="connsiteY25" fmla="*/ 4162 h 10000"/>
                <a:gd name="connsiteX26" fmla="*/ 4000 w 10000"/>
                <a:gd name="connsiteY26" fmla="*/ 3666 h 10000"/>
                <a:gd name="connsiteX27" fmla="*/ 3428 w 10000"/>
                <a:gd name="connsiteY27" fmla="*/ 3499 h 10000"/>
                <a:gd name="connsiteX28" fmla="*/ 2857 w 10000"/>
                <a:gd name="connsiteY28" fmla="*/ 3167 h 10000"/>
                <a:gd name="connsiteX29" fmla="*/ 2573 w 10000"/>
                <a:gd name="connsiteY29" fmla="*/ 2332 h 10000"/>
                <a:gd name="connsiteX30" fmla="*/ 1999 w 10000"/>
                <a:gd name="connsiteY30" fmla="*/ 1996 h 10000"/>
                <a:gd name="connsiteX31" fmla="*/ 2289 w 10000"/>
                <a:gd name="connsiteY31" fmla="*/ 1498 h 10000"/>
                <a:gd name="connsiteX32" fmla="*/ 2857 w 10000"/>
                <a:gd name="connsiteY32" fmla="*/ 831 h 10000"/>
                <a:gd name="connsiteX33" fmla="*/ 2857 w 10000"/>
                <a:gd name="connsiteY33" fmla="*/ 1168 h 10000"/>
                <a:gd name="connsiteX34" fmla="*/ 2573 w 10000"/>
                <a:gd name="connsiteY34" fmla="*/ 1665 h 10000"/>
                <a:gd name="connsiteX35" fmla="*/ 3142 w 10000"/>
                <a:gd name="connsiteY35" fmla="*/ 2831 h 10000"/>
                <a:gd name="connsiteX36" fmla="*/ 4000 w 10000"/>
                <a:gd name="connsiteY36" fmla="*/ 3167 h 10000"/>
                <a:gd name="connsiteX37" fmla="*/ 4570 w 10000"/>
                <a:gd name="connsiteY37" fmla="*/ 3333 h 10000"/>
                <a:gd name="connsiteX38" fmla="*/ 5430 w 10000"/>
                <a:gd name="connsiteY38" fmla="*/ 3499 h 10000"/>
                <a:gd name="connsiteX0" fmla="*/ 4570 w 10000"/>
                <a:gd name="connsiteY0" fmla="*/ 3333 h 10000"/>
                <a:gd name="connsiteX1" fmla="*/ 4288 w 10000"/>
                <a:gd name="connsiteY1" fmla="*/ 0 h 10000"/>
                <a:gd name="connsiteX2" fmla="*/ 3714 w 10000"/>
                <a:gd name="connsiteY2" fmla="*/ 330 h 10000"/>
                <a:gd name="connsiteX3" fmla="*/ 2289 w 10000"/>
                <a:gd name="connsiteY3" fmla="*/ 167 h 10000"/>
                <a:gd name="connsiteX4" fmla="*/ 859 w 10000"/>
                <a:gd name="connsiteY4" fmla="*/ 666 h 10000"/>
                <a:gd name="connsiteX5" fmla="*/ 0 w 10000"/>
                <a:gd name="connsiteY5" fmla="*/ 1498 h 10000"/>
                <a:gd name="connsiteX6" fmla="*/ 4288 w 10000"/>
                <a:gd name="connsiteY6" fmla="*/ 10000 h 10000"/>
                <a:gd name="connsiteX7" fmla="*/ 10000 w 10000"/>
                <a:gd name="connsiteY7" fmla="*/ 9334 h 10000"/>
                <a:gd name="connsiteX8" fmla="*/ 10000 w 10000"/>
                <a:gd name="connsiteY8" fmla="*/ 8500 h 10000"/>
                <a:gd name="connsiteX9" fmla="*/ 9712 w 10000"/>
                <a:gd name="connsiteY9" fmla="*/ 8166 h 10000"/>
                <a:gd name="connsiteX10" fmla="*/ 9712 w 10000"/>
                <a:gd name="connsiteY10" fmla="*/ 8166 h 10000"/>
                <a:gd name="connsiteX11" fmla="*/ 9430 w 10000"/>
                <a:gd name="connsiteY11" fmla="*/ 8500 h 10000"/>
                <a:gd name="connsiteX12" fmla="*/ 8858 w 10000"/>
                <a:gd name="connsiteY12" fmla="*/ 8500 h 10000"/>
                <a:gd name="connsiteX13" fmla="*/ 8572 w 10000"/>
                <a:gd name="connsiteY13" fmla="*/ 8335 h 10000"/>
                <a:gd name="connsiteX14" fmla="*/ 8858 w 10000"/>
                <a:gd name="connsiteY14" fmla="*/ 8001 h 10000"/>
                <a:gd name="connsiteX15" fmla="*/ 8858 w 10000"/>
                <a:gd name="connsiteY15" fmla="*/ 7834 h 10000"/>
                <a:gd name="connsiteX16" fmla="*/ 9142 w 10000"/>
                <a:gd name="connsiteY16" fmla="*/ 7502 h 10000"/>
                <a:gd name="connsiteX17" fmla="*/ 9142 w 10000"/>
                <a:gd name="connsiteY17" fmla="*/ 7000 h 10000"/>
                <a:gd name="connsiteX18" fmla="*/ 8284 w 10000"/>
                <a:gd name="connsiteY18" fmla="*/ 7000 h 10000"/>
                <a:gd name="connsiteX19" fmla="*/ 7430 w 10000"/>
                <a:gd name="connsiteY19" fmla="*/ 6832 h 10000"/>
                <a:gd name="connsiteX20" fmla="*/ 6860 w 10000"/>
                <a:gd name="connsiteY20" fmla="*/ 6334 h 10000"/>
                <a:gd name="connsiteX21" fmla="*/ 6286 w 10000"/>
                <a:gd name="connsiteY21" fmla="*/ 5829 h 10000"/>
                <a:gd name="connsiteX22" fmla="*/ 5712 w 10000"/>
                <a:gd name="connsiteY22" fmla="*/ 5494 h 10000"/>
                <a:gd name="connsiteX23" fmla="*/ 5430 w 10000"/>
                <a:gd name="connsiteY23" fmla="*/ 5332 h 10000"/>
                <a:gd name="connsiteX24" fmla="*/ 5142 w 10000"/>
                <a:gd name="connsiteY24" fmla="*/ 4666 h 10000"/>
                <a:gd name="connsiteX25" fmla="*/ 4857 w 10000"/>
                <a:gd name="connsiteY25" fmla="*/ 4162 h 10000"/>
                <a:gd name="connsiteX26" fmla="*/ 4000 w 10000"/>
                <a:gd name="connsiteY26" fmla="*/ 3666 h 10000"/>
                <a:gd name="connsiteX27" fmla="*/ 3428 w 10000"/>
                <a:gd name="connsiteY27" fmla="*/ 3499 h 10000"/>
                <a:gd name="connsiteX28" fmla="*/ 2857 w 10000"/>
                <a:gd name="connsiteY28" fmla="*/ 3167 h 10000"/>
                <a:gd name="connsiteX29" fmla="*/ 2573 w 10000"/>
                <a:gd name="connsiteY29" fmla="*/ 2332 h 10000"/>
                <a:gd name="connsiteX30" fmla="*/ 1999 w 10000"/>
                <a:gd name="connsiteY30" fmla="*/ 1996 h 10000"/>
                <a:gd name="connsiteX31" fmla="*/ 2289 w 10000"/>
                <a:gd name="connsiteY31" fmla="*/ 1498 h 10000"/>
                <a:gd name="connsiteX32" fmla="*/ 2857 w 10000"/>
                <a:gd name="connsiteY32" fmla="*/ 831 h 10000"/>
                <a:gd name="connsiteX33" fmla="*/ 2857 w 10000"/>
                <a:gd name="connsiteY33" fmla="*/ 1168 h 10000"/>
                <a:gd name="connsiteX34" fmla="*/ 2573 w 10000"/>
                <a:gd name="connsiteY34" fmla="*/ 1665 h 10000"/>
                <a:gd name="connsiteX35" fmla="*/ 3142 w 10000"/>
                <a:gd name="connsiteY35" fmla="*/ 2831 h 10000"/>
                <a:gd name="connsiteX36" fmla="*/ 4000 w 10000"/>
                <a:gd name="connsiteY36" fmla="*/ 3167 h 10000"/>
                <a:gd name="connsiteX37" fmla="*/ 4570 w 10000"/>
                <a:gd name="connsiteY37" fmla="*/ 3333 h 10000"/>
                <a:gd name="connsiteX0" fmla="*/ 4000 w 10000"/>
                <a:gd name="connsiteY0" fmla="*/ 3167 h 10000"/>
                <a:gd name="connsiteX1" fmla="*/ 4288 w 10000"/>
                <a:gd name="connsiteY1" fmla="*/ 0 h 10000"/>
                <a:gd name="connsiteX2" fmla="*/ 3714 w 10000"/>
                <a:gd name="connsiteY2" fmla="*/ 330 h 10000"/>
                <a:gd name="connsiteX3" fmla="*/ 2289 w 10000"/>
                <a:gd name="connsiteY3" fmla="*/ 167 h 10000"/>
                <a:gd name="connsiteX4" fmla="*/ 859 w 10000"/>
                <a:gd name="connsiteY4" fmla="*/ 666 h 10000"/>
                <a:gd name="connsiteX5" fmla="*/ 0 w 10000"/>
                <a:gd name="connsiteY5" fmla="*/ 1498 h 10000"/>
                <a:gd name="connsiteX6" fmla="*/ 4288 w 10000"/>
                <a:gd name="connsiteY6" fmla="*/ 10000 h 10000"/>
                <a:gd name="connsiteX7" fmla="*/ 10000 w 10000"/>
                <a:gd name="connsiteY7" fmla="*/ 9334 h 10000"/>
                <a:gd name="connsiteX8" fmla="*/ 10000 w 10000"/>
                <a:gd name="connsiteY8" fmla="*/ 8500 h 10000"/>
                <a:gd name="connsiteX9" fmla="*/ 9712 w 10000"/>
                <a:gd name="connsiteY9" fmla="*/ 8166 h 10000"/>
                <a:gd name="connsiteX10" fmla="*/ 9712 w 10000"/>
                <a:gd name="connsiteY10" fmla="*/ 8166 h 10000"/>
                <a:gd name="connsiteX11" fmla="*/ 9430 w 10000"/>
                <a:gd name="connsiteY11" fmla="*/ 8500 h 10000"/>
                <a:gd name="connsiteX12" fmla="*/ 8858 w 10000"/>
                <a:gd name="connsiteY12" fmla="*/ 8500 h 10000"/>
                <a:gd name="connsiteX13" fmla="*/ 8572 w 10000"/>
                <a:gd name="connsiteY13" fmla="*/ 8335 h 10000"/>
                <a:gd name="connsiteX14" fmla="*/ 8858 w 10000"/>
                <a:gd name="connsiteY14" fmla="*/ 8001 h 10000"/>
                <a:gd name="connsiteX15" fmla="*/ 8858 w 10000"/>
                <a:gd name="connsiteY15" fmla="*/ 7834 h 10000"/>
                <a:gd name="connsiteX16" fmla="*/ 9142 w 10000"/>
                <a:gd name="connsiteY16" fmla="*/ 7502 h 10000"/>
                <a:gd name="connsiteX17" fmla="*/ 9142 w 10000"/>
                <a:gd name="connsiteY17" fmla="*/ 7000 h 10000"/>
                <a:gd name="connsiteX18" fmla="*/ 8284 w 10000"/>
                <a:gd name="connsiteY18" fmla="*/ 7000 h 10000"/>
                <a:gd name="connsiteX19" fmla="*/ 7430 w 10000"/>
                <a:gd name="connsiteY19" fmla="*/ 6832 h 10000"/>
                <a:gd name="connsiteX20" fmla="*/ 6860 w 10000"/>
                <a:gd name="connsiteY20" fmla="*/ 6334 h 10000"/>
                <a:gd name="connsiteX21" fmla="*/ 6286 w 10000"/>
                <a:gd name="connsiteY21" fmla="*/ 5829 h 10000"/>
                <a:gd name="connsiteX22" fmla="*/ 5712 w 10000"/>
                <a:gd name="connsiteY22" fmla="*/ 5494 h 10000"/>
                <a:gd name="connsiteX23" fmla="*/ 5430 w 10000"/>
                <a:gd name="connsiteY23" fmla="*/ 5332 h 10000"/>
                <a:gd name="connsiteX24" fmla="*/ 5142 w 10000"/>
                <a:gd name="connsiteY24" fmla="*/ 4666 h 10000"/>
                <a:gd name="connsiteX25" fmla="*/ 4857 w 10000"/>
                <a:gd name="connsiteY25" fmla="*/ 4162 h 10000"/>
                <a:gd name="connsiteX26" fmla="*/ 4000 w 10000"/>
                <a:gd name="connsiteY26" fmla="*/ 3666 h 10000"/>
                <a:gd name="connsiteX27" fmla="*/ 3428 w 10000"/>
                <a:gd name="connsiteY27" fmla="*/ 3499 h 10000"/>
                <a:gd name="connsiteX28" fmla="*/ 2857 w 10000"/>
                <a:gd name="connsiteY28" fmla="*/ 3167 h 10000"/>
                <a:gd name="connsiteX29" fmla="*/ 2573 w 10000"/>
                <a:gd name="connsiteY29" fmla="*/ 2332 h 10000"/>
                <a:gd name="connsiteX30" fmla="*/ 1999 w 10000"/>
                <a:gd name="connsiteY30" fmla="*/ 1996 h 10000"/>
                <a:gd name="connsiteX31" fmla="*/ 2289 w 10000"/>
                <a:gd name="connsiteY31" fmla="*/ 1498 h 10000"/>
                <a:gd name="connsiteX32" fmla="*/ 2857 w 10000"/>
                <a:gd name="connsiteY32" fmla="*/ 831 h 10000"/>
                <a:gd name="connsiteX33" fmla="*/ 2857 w 10000"/>
                <a:gd name="connsiteY33" fmla="*/ 1168 h 10000"/>
                <a:gd name="connsiteX34" fmla="*/ 2573 w 10000"/>
                <a:gd name="connsiteY34" fmla="*/ 1665 h 10000"/>
                <a:gd name="connsiteX35" fmla="*/ 3142 w 10000"/>
                <a:gd name="connsiteY35" fmla="*/ 2831 h 10000"/>
                <a:gd name="connsiteX36" fmla="*/ 4000 w 10000"/>
                <a:gd name="connsiteY36" fmla="*/ 3167 h 10000"/>
                <a:gd name="connsiteX0" fmla="*/ 3142 w 10000"/>
                <a:gd name="connsiteY0" fmla="*/ 2831 h 10000"/>
                <a:gd name="connsiteX1" fmla="*/ 4288 w 10000"/>
                <a:gd name="connsiteY1" fmla="*/ 0 h 10000"/>
                <a:gd name="connsiteX2" fmla="*/ 3714 w 10000"/>
                <a:gd name="connsiteY2" fmla="*/ 330 h 10000"/>
                <a:gd name="connsiteX3" fmla="*/ 2289 w 10000"/>
                <a:gd name="connsiteY3" fmla="*/ 167 h 10000"/>
                <a:gd name="connsiteX4" fmla="*/ 859 w 10000"/>
                <a:gd name="connsiteY4" fmla="*/ 666 h 10000"/>
                <a:gd name="connsiteX5" fmla="*/ 0 w 10000"/>
                <a:gd name="connsiteY5" fmla="*/ 1498 h 10000"/>
                <a:gd name="connsiteX6" fmla="*/ 4288 w 10000"/>
                <a:gd name="connsiteY6" fmla="*/ 10000 h 10000"/>
                <a:gd name="connsiteX7" fmla="*/ 10000 w 10000"/>
                <a:gd name="connsiteY7" fmla="*/ 9334 h 10000"/>
                <a:gd name="connsiteX8" fmla="*/ 10000 w 10000"/>
                <a:gd name="connsiteY8" fmla="*/ 8500 h 10000"/>
                <a:gd name="connsiteX9" fmla="*/ 9712 w 10000"/>
                <a:gd name="connsiteY9" fmla="*/ 8166 h 10000"/>
                <a:gd name="connsiteX10" fmla="*/ 9712 w 10000"/>
                <a:gd name="connsiteY10" fmla="*/ 8166 h 10000"/>
                <a:gd name="connsiteX11" fmla="*/ 9430 w 10000"/>
                <a:gd name="connsiteY11" fmla="*/ 8500 h 10000"/>
                <a:gd name="connsiteX12" fmla="*/ 8858 w 10000"/>
                <a:gd name="connsiteY12" fmla="*/ 8500 h 10000"/>
                <a:gd name="connsiteX13" fmla="*/ 8572 w 10000"/>
                <a:gd name="connsiteY13" fmla="*/ 8335 h 10000"/>
                <a:gd name="connsiteX14" fmla="*/ 8858 w 10000"/>
                <a:gd name="connsiteY14" fmla="*/ 8001 h 10000"/>
                <a:gd name="connsiteX15" fmla="*/ 8858 w 10000"/>
                <a:gd name="connsiteY15" fmla="*/ 7834 h 10000"/>
                <a:gd name="connsiteX16" fmla="*/ 9142 w 10000"/>
                <a:gd name="connsiteY16" fmla="*/ 7502 h 10000"/>
                <a:gd name="connsiteX17" fmla="*/ 9142 w 10000"/>
                <a:gd name="connsiteY17" fmla="*/ 7000 h 10000"/>
                <a:gd name="connsiteX18" fmla="*/ 8284 w 10000"/>
                <a:gd name="connsiteY18" fmla="*/ 7000 h 10000"/>
                <a:gd name="connsiteX19" fmla="*/ 7430 w 10000"/>
                <a:gd name="connsiteY19" fmla="*/ 6832 h 10000"/>
                <a:gd name="connsiteX20" fmla="*/ 6860 w 10000"/>
                <a:gd name="connsiteY20" fmla="*/ 6334 h 10000"/>
                <a:gd name="connsiteX21" fmla="*/ 6286 w 10000"/>
                <a:gd name="connsiteY21" fmla="*/ 5829 h 10000"/>
                <a:gd name="connsiteX22" fmla="*/ 5712 w 10000"/>
                <a:gd name="connsiteY22" fmla="*/ 5494 h 10000"/>
                <a:gd name="connsiteX23" fmla="*/ 5430 w 10000"/>
                <a:gd name="connsiteY23" fmla="*/ 5332 h 10000"/>
                <a:gd name="connsiteX24" fmla="*/ 5142 w 10000"/>
                <a:gd name="connsiteY24" fmla="*/ 4666 h 10000"/>
                <a:gd name="connsiteX25" fmla="*/ 4857 w 10000"/>
                <a:gd name="connsiteY25" fmla="*/ 4162 h 10000"/>
                <a:gd name="connsiteX26" fmla="*/ 4000 w 10000"/>
                <a:gd name="connsiteY26" fmla="*/ 3666 h 10000"/>
                <a:gd name="connsiteX27" fmla="*/ 3428 w 10000"/>
                <a:gd name="connsiteY27" fmla="*/ 3499 h 10000"/>
                <a:gd name="connsiteX28" fmla="*/ 2857 w 10000"/>
                <a:gd name="connsiteY28" fmla="*/ 3167 h 10000"/>
                <a:gd name="connsiteX29" fmla="*/ 2573 w 10000"/>
                <a:gd name="connsiteY29" fmla="*/ 2332 h 10000"/>
                <a:gd name="connsiteX30" fmla="*/ 1999 w 10000"/>
                <a:gd name="connsiteY30" fmla="*/ 1996 h 10000"/>
                <a:gd name="connsiteX31" fmla="*/ 2289 w 10000"/>
                <a:gd name="connsiteY31" fmla="*/ 1498 h 10000"/>
                <a:gd name="connsiteX32" fmla="*/ 2857 w 10000"/>
                <a:gd name="connsiteY32" fmla="*/ 831 h 10000"/>
                <a:gd name="connsiteX33" fmla="*/ 2857 w 10000"/>
                <a:gd name="connsiteY33" fmla="*/ 1168 h 10000"/>
                <a:gd name="connsiteX34" fmla="*/ 2573 w 10000"/>
                <a:gd name="connsiteY34" fmla="*/ 1665 h 10000"/>
                <a:gd name="connsiteX35" fmla="*/ 3142 w 10000"/>
                <a:gd name="connsiteY35" fmla="*/ 2831 h 10000"/>
                <a:gd name="connsiteX0" fmla="*/ 2573 w 10000"/>
                <a:gd name="connsiteY0" fmla="*/ 1665 h 10000"/>
                <a:gd name="connsiteX1" fmla="*/ 4288 w 10000"/>
                <a:gd name="connsiteY1" fmla="*/ 0 h 10000"/>
                <a:gd name="connsiteX2" fmla="*/ 3714 w 10000"/>
                <a:gd name="connsiteY2" fmla="*/ 330 h 10000"/>
                <a:gd name="connsiteX3" fmla="*/ 2289 w 10000"/>
                <a:gd name="connsiteY3" fmla="*/ 167 h 10000"/>
                <a:gd name="connsiteX4" fmla="*/ 859 w 10000"/>
                <a:gd name="connsiteY4" fmla="*/ 666 h 10000"/>
                <a:gd name="connsiteX5" fmla="*/ 0 w 10000"/>
                <a:gd name="connsiteY5" fmla="*/ 1498 h 10000"/>
                <a:gd name="connsiteX6" fmla="*/ 4288 w 10000"/>
                <a:gd name="connsiteY6" fmla="*/ 10000 h 10000"/>
                <a:gd name="connsiteX7" fmla="*/ 10000 w 10000"/>
                <a:gd name="connsiteY7" fmla="*/ 9334 h 10000"/>
                <a:gd name="connsiteX8" fmla="*/ 10000 w 10000"/>
                <a:gd name="connsiteY8" fmla="*/ 8500 h 10000"/>
                <a:gd name="connsiteX9" fmla="*/ 9712 w 10000"/>
                <a:gd name="connsiteY9" fmla="*/ 8166 h 10000"/>
                <a:gd name="connsiteX10" fmla="*/ 9712 w 10000"/>
                <a:gd name="connsiteY10" fmla="*/ 8166 h 10000"/>
                <a:gd name="connsiteX11" fmla="*/ 9430 w 10000"/>
                <a:gd name="connsiteY11" fmla="*/ 8500 h 10000"/>
                <a:gd name="connsiteX12" fmla="*/ 8858 w 10000"/>
                <a:gd name="connsiteY12" fmla="*/ 8500 h 10000"/>
                <a:gd name="connsiteX13" fmla="*/ 8572 w 10000"/>
                <a:gd name="connsiteY13" fmla="*/ 8335 h 10000"/>
                <a:gd name="connsiteX14" fmla="*/ 8858 w 10000"/>
                <a:gd name="connsiteY14" fmla="*/ 8001 h 10000"/>
                <a:gd name="connsiteX15" fmla="*/ 8858 w 10000"/>
                <a:gd name="connsiteY15" fmla="*/ 7834 h 10000"/>
                <a:gd name="connsiteX16" fmla="*/ 9142 w 10000"/>
                <a:gd name="connsiteY16" fmla="*/ 7502 h 10000"/>
                <a:gd name="connsiteX17" fmla="*/ 9142 w 10000"/>
                <a:gd name="connsiteY17" fmla="*/ 7000 h 10000"/>
                <a:gd name="connsiteX18" fmla="*/ 8284 w 10000"/>
                <a:gd name="connsiteY18" fmla="*/ 7000 h 10000"/>
                <a:gd name="connsiteX19" fmla="*/ 7430 w 10000"/>
                <a:gd name="connsiteY19" fmla="*/ 6832 h 10000"/>
                <a:gd name="connsiteX20" fmla="*/ 6860 w 10000"/>
                <a:gd name="connsiteY20" fmla="*/ 6334 h 10000"/>
                <a:gd name="connsiteX21" fmla="*/ 6286 w 10000"/>
                <a:gd name="connsiteY21" fmla="*/ 5829 h 10000"/>
                <a:gd name="connsiteX22" fmla="*/ 5712 w 10000"/>
                <a:gd name="connsiteY22" fmla="*/ 5494 h 10000"/>
                <a:gd name="connsiteX23" fmla="*/ 5430 w 10000"/>
                <a:gd name="connsiteY23" fmla="*/ 5332 h 10000"/>
                <a:gd name="connsiteX24" fmla="*/ 5142 w 10000"/>
                <a:gd name="connsiteY24" fmla="*/ 4666 h 10000"/>
                <a:gd name="connsiteX25" fmla="*/ 4857 w 10000"/>
                <a:gd name="connsiteY25" fmla="*/ 4162 h 10000"/>
                <a:gd name="connsiteX26" fmla="*/ 4000 w 10000"/>
                <a:gd name="connsiteY26" fmla="*/ 3666 h 10000"/>
                <a:gd name="connsiteX27" fmla="*/ 3428 w 10000"/>
                <a:gd name="connsiteY27" fmla="*/ 3499 h 10000"/>
                <a:gd name="connsiteX28" fmla="*/ 2857 w 10000"/>
                <a:gd name="connsiteY28" fmla="*/ 3167 h 10000"/>
                <a:gd name="connsiteX29" fmla="*/ 2573 w 10000"/>
                <a:gd name="connsiteY29" fmla="*/ 2332 h 10000"/>
                <a:gd name="connsiteX30" fmla="*/ 1999 w 10000"/>
                <a:gd name="connsiteY30" fmla="*/ 1996 h 10000"/>
                <a:gd name="connsiteX31" fmla="*/ 2289 w 10000"/>
                <a:gd name="connsiteY31" fmla="*/ 1498 h 10000"/>
                <a:gd name="connsiteX32" fmla="*/ 2857 w 10000"/>
                <a:gd name="connsiteY32" fmla="*/ 831 h 10000"/>
                <a:gd name="connsiteX33" fmla="*/ 2857 w 10000"/>
                <a:gd name="connsiteY33" fmla="*/ 1168 h 10000"/>
                <a:gd name="connsiteX34" fmla="*/ 2573 w 10000"/>
                <a:gd name="connsiteY34" fmla="*/ 1665 h 10000"/>
                <a:gd name="connsiteX0" fmla="*/ 2573 w 10000"/>
                <a:gd name="connsiteY0" fmla="*/ 1498 h 9833"/>
                <a:gd name="connsiteX1" fmla="*/ 3714 w 10000"/>
                <a:gd name="connsiteY1" fmla="*/ 163 h 9833"/>
                <a:gd name="connsiteX2" fmla="*/ 2289 w 10000"/>
                <a:gd name="connsiteY2" fmla="*/ 0 h 9833"/>
                <a:gd name="connsiteX3" fmla="*/ 859 w 10000"/>
                <a:gd name="connsiteY3" fmla="*/ 499 h 9833"/>
                <a:gd name="connsiteX4" fmla="*/ 0 w 10000"/>
                <a:gd name="connsiteY4" fmla="*/ 1331 h 9833"/>
                <a:gd name="connsiteX5" fmla="*/ 4288 w 10000"/>
                <a:gd name="connsiteY5" fmla="*/ 9833 h 9833"/>
                <a:gd name="connsiteX6" fmla="*/ 10000 w 10000"/>
                <a:gd name="connsiteY6" fmla="*/ 9167 h 9833"/>
                <a:gd name="connsiteX7" fmla="*/ 10000 w 10000"/>
                <a:gd name="connsiteY7" fmla="*/ 8333 h 9833"/>
                <a:gd name="connsiteX8" fmla="*/ 9712 w 10000"/>
                <a:gd name="connsiteY8" fmla="*/ 7999 h 9833"/>
                <a:gd name="connsiteX9" fmla="*/ 9712 w 10000"/>
                <a:gd name="connsiteY9" fmla="*/ 7999 h 9833"/>
                <a:gd name="connsiteX10" fmla="*/ 9430 w 10000"/>
                <a:gd name="connsiteY10" fmla="*/ 8333 h 9833"/>
                <a:gd name="connsiteX11" fmla="*/ 8858 w 10000"/>
                <a:gd name="connsiteY11" fmla="*/ 8333 h 9833"/>
                <a:gd name="connsiteX12" fmla="*/ 8572 w 10000"/>
                <a:gd name="connsiteY12" fmla="*/ 8168 h 9833"/>
                <a:gd name="connsiteX13" fmla="*/ 8858 w 10000"/>
                <a:gd name="connsiteY13" fmla="*/ 7834 h 9833"/>
                <a:gd name="connsiteX14" fmla="*/ 8858 w 10000"/>
                <a:gd name="connsiteY14" fmla="*/ 7667 h 9833"/>
                <a:gd name="connsiteX15" fmla="*/ 9142 w 10000"/>
                <a:gd name="connsiteY15" fmla="*/ 7335 h 9833"/>
                <a:gd name="connsiteX16" fmla="*/ 9142 w 10000"/>
                <a:gd name="connsiteY16" fmla="*/ 6833 h 9833"/>
                <a:gd name="connsiteX17" fmla="*/ 8284 w 10000"/>
                <a:gd name="connsiteY17" fmla="*/ 6833 h 9833"/>
                <a:gd name="connsiteX18" fmla="*/ 7430 w 10000"/>
                <a:gd name="connsiteY18" fmla="*/ 6665 h 9833"/>
                <a:gd name="connsiteX19" fmla="*/ 6860 w 10000"/>
                <a:gd name="connsiteY19" fmla="*/ 6167 h 9833"/>
                <a:gd name="connsiteX20" fmla="*/ 6286 w 10000"/>
                <a:gd name="connsiteY20" fmla="*/ 5662 h 9833"/>
                <a:gd name="connsiteX21" fmla="*/ 5712 w 10000"/>
                <a:gd name="connsiteY21" fmla="*/ 5327 h 9833"/>
                <a:gd name="connsiteX22" fmla="*/ 5430 w 10000"/>
                <a:gd name="connsiteY22" fmla="*/ 5165 h 9833"/>
                <a:gd name="connsiteX23" fmla="*/ 5142 w 10000"/>
                <a:gd name="connsiteY23" fmla="*/ 4499 h 9833"/>
                <a:gd name="connsiteX24" fmla="*/ 4857 w 10000"/>
                <a:gd name="connsiteY24" fmla="*/ 3995 h 9833"/>
                <a:gd name="connsiteX25" fmla="*/ 4000 w 10000"/>
                <a:gd name="connsiteY25" fmla="*/ 3499 h 9833"/>
                <a:gd name="connsiteX26" fmla="*/ 3428 w 10000"/>
                <a:gd name="connsiteY26" fmla="*/ 3332 h 9833"/>
                <a:gd name="connsiteX27" fmla="*/ 2857 w 10000"/>
                <a:gd name="connsiteY27" fmla="*/ 3000 h 9833"/>
                <a:gd name="connsiteX28" fmla="*/ 2573 w 10000"/>
                <a:gd name="connsiteY28" fmla="*/ 2165 h 9833"/>
                <a:gd name="connsiteX29" fmla="*/ 1999 w 10000"/>
                <a:gd name="connsiteY29" fmla="*/ 1829 h 9833"/>
                <a:gd name="connsiteX30" fmla="*/ 2289 w 10000"/>
                <a:gd name="connsiteY30" fmla="*/ 1331 h 9833"/>
                <a:gd name="connsiteX31" fmla="*/ 2857 w 10000"/>
                <a:gd name="connsiteY31" fmla="*/ 664 h 9833"/>
                <a:gd name="connsiteX32" fmla="*/ 2857 w 10000"/>
                <a:gd name="connsiteY32" fmla="*/ 1001 h 9833"/>
                <a:gd name="connsiteX33" fmla="*/ 2573 w 10000"/>
                <a:gd name="connsiteY33" fmla="*/ 1498 h 9833"/>
                <a:gd name="connsiteX0" fmla="*/ 2573 w 10000"/>
                <a:gd name="connsiteY0" fmla="*/ 1523 h 10000"/>
                <a:gd name="connsiteX1" fmla="*/ 2289 w 10000"/>
                <a:gd name="connsiteY1" fmla="*/ 0 h 10000"/>
                <a:gd name="connsiteX2" fmla="*/ 859 w 10000"/>
                <a:gd name="connsiteY2" fmla="*/ 507 h 10000"/>
                <a:gd name="connsiteX3" fmla="*/ 0 w 10000"/>
                <a:gd name="connsiteY3" fmla="*/ 1354 h 10000"/>
                <a:gd name="connsiteX4" fmla="*/ 4288 w 10000"/>
                <a:gd name="connsiteY4" fmla="*/ 10000 h 10000"/>
                <a:gd name="connsiteX5" fmla="*/ 10000 w 10000"/>
                <a:gd name="connsiteY5" fmla="*/ 9323 h 10000"/>
                <a:gd name="connsiteX6" fmla="*/ 10000 w 10000"/>
                <a:gd name="connsiteY6" fmla="*/ 8475 h 10000"/>
                <a:gd name="connsiteX7" fmla="*/ 9712 w 10000"/>
                <a:gd name="connsiteY7" fmla="*/ 8135 h 10000"/>
                <a:gd name="connsiteX8" fmla="*/ 9712 w 10000"/>
                <a:gd name="connsiteY8" fmla="*/ 8135 h 10000"/>
                <a:gd name="connsiteX9" fmla="*/ 9430 w 10000"/>
                <a:gd name="connsiteY9" fmla="*/ 8475 h 10000"/>
                <a:gd name="connsiteX10" fmla="*/ 8858 w 10000"/>
                <a:gd name="connsiteY10" fmla="*/ 8475 h 10000"/>
                <a:gd name="connsiteX11" fmla="*/ 8572 w 10000"/>
                <a:gd name="connsiteY11" fmla="*/ 8307 h 10000"/>
                <a:gd name="connsiteX12" fmla="*/ 8858 w 10000"/>
                <a:gd name="connsiteY12" fmla="*/ 7967 h 10000"/>
                <a:gd name="connsiteX13" fmla="*/ 8858 w 10000"/>
                <a:gd name="connsiteY13" fmla="*/ 7797 h 10000"/>
                <a:gd name="connsiteX14" fmla="*/ 9142 w 10000"/>
                <a:gd name="connsiteY14" fmla="*/ 7460 h 10000"/>
                <a:gd name="connsiteX15" fmla="*/ 9142 w 10000"/>
                <a:gd name="connsiteY15" fmla="*/ 6949 h 10000"/>
                <a:gd name="connsiteX16" fmla="*/ 8284 w 10000"/>
                <a:gd name="connsiteY16" fmla="*/ 6949 h 10000"/>
                <a:gd name="connsiteX17" fmla="*/ 7430 w 10000"/>
                <a:gd name="connsiteY17" fmla="*/ 6778 h 10000"/>
                <a:gd name="connsiteX18" fmla="*/ 6860 w 10000"/>
                <a:gd name="connsiteY18" fmla="*/ 6272 h 10000"/>
                <a:gd name="connsiteX19" fmla="*/ 6286 w 10000"/>
                <a:gd name="connsiteY19" fmla="*/ 5758 h 10000"/>
                <a:gd name="connsiteX20" fmla="*/ 5712 w 10000"/>
                <a:gd name="connsiteY20" fmla="*/ 5417 h 10000"/>
                <a:gd name="connsiteX21" fmla="*/ 5430 w 10000"/>
                <a:gd name="connsiteY21" fmla="*/ 5253 h 10000"/>
                <a:gd name="connsiteX22" fmla="*/ 5142 w 10000"/>
                <a:gd name="connsiteY22" fmla="*/ 4575 h 10000"/>
                <a:gd name="connsiteX23" fmla="*/ 4857 w 10000"/>
                <a:gd name="connsiteY23" fmla="*/ 4063 h 10000"/>
                <a:gd name="connsiteX24" fmla="*/ 4000 w 10000"/>
                <a:gd name="connsiteY24" fmla="*/ 3558 h 10000"/>
                <a:gd name="connsiteX25" fmla="*/ 3428 w 10000"/>
                <a:gd name="connsiteY25" fmla="*/ 3389 h 10000"/>
                <a:gd name="connsiteX26" fmla="*/ 2857 w 10000"/>
                <a:gd name="connsiteY26" fmla="*/ 3051 h 10000"/>
                <a:gd name="connsiteX27" fmla="*/ 2573 w 10000"/>
                <a:gd name="connsiteY27" fmla="*/ 2202 h 10000"/>
                <a:gd name="connsiteX28" fmla="*/ 1999 w 10000"/>
                <a:gd name="connsiteY28" fmla="*/ 1860 h 10000"/>
                <a:gd name="connsiteX29" fmla="*/ 2289 w 10000"/>
                <a:gd name="connsiteY29" fmla="*/ 1354 h 10000"/>
                <a:gd name="connsiteX30" fmla="*/ 2857 w 10000"/>
                <a:gd name="connsiteY30" fmla="*/ 675 h 10000"/>
                <a:gd name="connsiteX31" fmla="*/ 2857 w 10000"/>
                <a:gd name="connsiteY31" fmla="*/ 1018 h 10000"/>
                <a:gd name="connsiteX32" fmla="*/ 2573 w 10000"/>
                <a:gd name="connsiteY32" fmla="*/ 1523 h 10000"/>
                <a:gd name="connsiteX0" fmla="*/ 2573 w 10000"/>
                <a:gd name="connsiteY0" fmla="*/ 1523 h 10000"/>
                <a:gd name="connsiteX1" fmla="*/ 2289 w 10000"/>
                <a:gd name="connsiteY1" fmla="*/ 0 h 10000"/>
                <a:gd name="connsiteX2" fmla="*/ 859 w 10000"/>
                <a:gd name="connsiteY2" fmla="*/ 507 h 10000"/>
                <a:gd name="connsiteX3" fmla="*/ 0 w 10000"/>
                <a:gd name="connsiteY3" fmla="*/ 1354 h 10000"/>
                <a:gd name="connsiteX4" fmla="*/ 4288 w 10000"/>
                <a:gd name="connsiteY4" fmla="*/ 10000 h 10000"/>
                <a:gd name="connsiteX5" fmla="*/ 10000 w 10000"/>
                <a:gd name="connsiteY5" fmla="*/ 9323 h 10000"/>
                <a:gd name="connsiteX6" fmla="*/ 10000 w 10000"/>
                <a:gd name="connsiteY6" fmla="*/ 8475 h 10000"/>
                <a:gd name="connsiteX7" fmla="*/ 9712 w 10000"/>
                <a:gd name="connsiteY7" fmla="*/ 8135 h 10000"/>
                <a:gd name="connsiteX8" fmla="*/ 9712 w 10000"/>
                <a:gd name="connsiteY8" fmla="*/ 8135 h 10000"/>
                <a:gd name="connsiteX9" fmla="*/ 9430 w 10000"/>
                <a:gd name="connsiteY9" fmla="*/ 8475 h 10000"/>
                <a:gd name="connsiteX10" fmla="*/ 8858 w 10000"/>
                <a:gd name="connsiteY10" fmla="*/ 8475 h 10000"/>
                <a:gd name="connsiteX11" fmla="*/ 8572 w 10000"/>
                <a:gd name="connsiteY11" fmla="*/ 8307 h 10000"/>
                <a:gd name="connsiteX12" fmla="*/ 8858 w 10000"/>
                <a:gd name="connsiteY12" fmla="*/ 7967 h 10000"/>
                <a:gd name="connsiteX13" fmla="*/ 8858 w 10000"/>
                <a:gd name="connsiteY13" fmla="*/ 7797 h 10000"/>
                <a:gd name="connsiteX14" fmla="*/ 9142 w 10000"/>
                <a:gd name="connsiteY14" fmla="*/ 7460 h 10000"/>
                <a:gd name="connsiteX15" fmla="*/ 9142 w 10000"/>
                <a:gd name="connsiteY15" fmla="*/ 6949 h 10000"/>
                <a:gd name="connsiteX16" fmla="*/ 8284 w 10000"/>
                <a:gd name="connsiteY16" fmla="*/ 6949 h 10000"/>
                <a:gd name="connsiteX17" fmla="*/ 7430 w 10000"/>
                <a:gd name="connsiteY17" fmla="*/ 6778 h 10000"/>
                <a:gd name="connsiteX18" fmla="*/ 6860 w 10000"/>
                <a:gd name="connsiteY18" fmla="*/ 6272 h 10000"/>
                <a:gd name="connsiteX19" fmla="*/ 6286 w 10000"/>
                <a:gd name="connsiteY19" fmla="*/ 5758 h 10000"/>
                <a:gd name="connsiteX20" fmla="*/ 5712 w 10000"/>
                <a:gd name="connsiteY20" fmla="*/ 5417 h 10000"/>
                <a:gd name="connsiteX21" fmla="*/ 5430 w 10000"/>
                <a:gd name="connsiteY21" fmla="*/ 5253 h 10000"/>
                <a:gd name="connsiteX22" fmla="*/ 5142 w 10000"/>
                <a:gd name="connsiteY22" fmla="*/ 4575 h 10000"/>
                <a:gd name="connsiteX23" fmla="*/ 4857 w 10000"/>
                <a:gd name="connsiteY23" fmla="*/ 4063 h 10000"/>
                <a:gd name="connsiteX24" fmla="*/ 4000 w 10000"/>
                <a:gd name="connsiteY24" fmla="*/ 3558 h 10000"/>
                <a:gd name="connsiteX25" fmla="*/ 3428 w 10000"/>
                <a:gd name="connsiteY25" fmla="*/ 3389 h 10000"/>
                <a:gd name="connsiteX26" fmla="*/ 2857 w 10000"/>
                <a:gd name="connsiteY26" fmla="*/ 3051 h 10000"/>
                <a:gd name="connsiteX27" fmla="*/ 2573 w 10000"/>
                <a:gd name="connsiteY27" fmla="*/ 2202 h 10000"/>
                <a:gd name="connsiteX28" fmla="*/ 1999 w 10000"/>
                <a:gd name="connsiteY28" fmla="*/ 1860 h 10000"/>
                <a:gd name="connsiteX29" fmla="*/ 2289 w 10000"/>
                <a:gd name="connsiteY29" fmla="*/ 1354 h 10000"/>
                <a:gd name="connsiteX30" fmla="*/ 2857 w 10000"/>
                <a:gd name="connsiteY30" fmla="*/ 1018 h 10000"/>
                <a:gd name="connsiteX31" fmla="*/ 2573 w 10000"/>
                <a:gd name="connsiteY31" fmla="*/ 1523 h 10000"/>
                <a:gd name="connsiteX0" fmla="*/ 2573 w 10000"/>
                <a:gd name="connsiteY0" fmla="*/ 1523 h 10000"/>
                <a:gd name="connsiteX1" fmla="*/ 2289 w 10000"/>
                <a:gd name="connsiteY1" fmla="*/ 0 h 10000"/>
                <a:gd name="connsiteX2" fmla="*/ 859 w 10000"/>
                <a:gd name="connsiteY2" fmla="*/ 507 h 10000"/>
                <a:gd name="connsiteX3" fmla="*/ 0 w 10000"/>
                <a:gd name="connsiteY3" fmla="*/ 1354 h 10000"/>
                <a:gd name="connsiteX4" fmla="*/ 4288 w 10000"/>
                <a:gd name="connsiteY4" fmla="*/ 10000 h 10000"/>
                <a:gd name="connsiteX5" fmla="*/ 10000 w 10000"/>
                <a:gd name="connsiteY5" fmla="*/ 9323 h 10000"/>
                <a:gd name="connsiteX6" fmla="*/ 10000 w 10000"/>
                <a:gd name="connsiteY6" fmla="*/ 8475 h 10000"/>
                <a:gd name="connsiteX7" fmla="*/ 9712 w 10000"/>
                <a:gd name="connsiteY7" fmla="*/ 8135 h 10000"/>
                <a:gd name="connsiteX8" fmla="*/ 9712 w 10000"/>
                <a:gd name="connsiteY8" fmla="*/ 8135 h 10000"/>
                <a:gd name="connsiteX9" fmla="*/ 9430 w 10000"/>
                <a:gd name="connsiteY9" fmla="*/ 8475 h 10000"/>
                <a:gd name="connsiteX10" fmla="*/ 8858 w 10000"/>
                <a:gd name="connsiteY10" fmla="*/ 8475 h 10000"/>
                <a:gd name="connsiteX11" fmla="*/ 8572 w 10000"/>
                <a:gd name="connsiteY11" fmla="*/ 8307 h 10000"/>
                <a:gd name="connsiteX12" fmla="*/ 8858 w 10000"/>
                <a:gd name="connsiteY12" fmla="*/ 7967 h 10000"/>
                <a:gd name="connsiteX13" fmla="*/ 8858 w 10000"/>
                <a:gd name="connsiteY13" fmla="*/ 7797 h 10000"/>
                <a:gd name="connsiteX14" fmla="*/ 9142 w 10000"/>
                <a:gd name="connsiteY14" fmla="*/ 7460 h 10000"/>
                <a:gd name="connsiteX15" fmla="*/ 9142 w 10000"/>
                <a:gd name="connsiteY15" fmla="*/ 6949 h 10000"/>
                <a:gd name="connsiteX16" fmla="*/ 8284 w 10000"/>
                <a:gd name="connsiteY16" fmla="*/ 6949 h 10000"/>
                <a:gd name="connsiteX17" fmla="*/ 7430 w 10000"/>
                <a:gd name="connsiteY17" fmla="*/ 6778 h 10000"/>
                <a:gd name="connsiteX18" fmla="*/ 6860 w 10000"/>
                <a:gd name="connsiteY18" fmla="*/ 6272 h 10000"/>
                <a:gd name="connsiteX19" fmla="*/ 6286 w 10000"/>
                <a:gd name="connsiteY19" fmla="*/ 5758 h 10000"/>
                <a:gd name="connsiteX20" fmla="*/ 5712 w 10000"/>
                <a:gd name="connsiteY20" fmla="*/ 5417 h 10000"/>
                <a:gd name="connsiteX21" fmla="*/ 5430 w 10000"/>
                <a:gd name="connsiteY21" fmla="*/ 5253 h 10000"/>
                <a:gd name="connsiteX22" fmla="*/ 5142 w 10000"/>
                <a:gd name="connsiteY22" fmla="*/ 4575 h 10000"/>
                <a:gd name="connsiteX23" fmla="*/ 4857 w 10000"/>
                <a:gd name="connsiteY23" fmla="*/ 4063 h 10000"/>
                <a:gd name="connsiteX24" fmla="*/ 4000 w 10000"/>
                <a:gd name="connsiteY24" fmla="*/ 3558 h 10000"/>
                <a:gd name="connsiteX25" fmla="*/ 3428 w 10000"/>
                <a:gd name="connsiteY25" fmla="*/ 3389 h 10000"/>
                <a:gd name="connsiteX26" fmla="*/ 2857 w 10000"/>
                <a:gd name="connsiteY26" fmla="*/ 3051 h 10000"/>
                <a:gd name="connsiteX27" fmla="*/ 2573 w 10000"/>
                <a:gd name="connsiteY27" fmla="*/ 2202 h 10000"/>
                <a:gd name="connsiteX28" fmla="*/ 1999 w 10000"/>
                <a:gd name="connsiteY28" fmla="*/ 1860 h 10000"/>
                <a:gd name="connsiteX29" fmla="*/ 2289 w 10000"/>
                <a:gd name="connsiteY29" fmla="*/ 1354 h 10000"/>
                <a:gd name="connsiteX30" fmla="*/ 2573 w 10000"/>
                <a:gd name="connsiteY30" fmla="*/ 1523 h 10000"/>
                <a:gd name="connsiteX0" fmla="*/ 2289 w 10000"/>
                <a:gd name="connsiteY0" fmla="*/ 1354 h 10000"/>
                <a:gd name="connsiteX1" fmla="*/ 2289 w 10000"/>
                <a:gd name="connsiteY1" fmla="*/ 0 h 10000"/>
                <a:gd name="connsiteX2" fmla="*/ 859 w 10000"/>
                <a:gd name="connsiteY2" fmla="*/ 507 h 10000"/>
                <a:gd name="connsiteX3" fmla="*/ 0 w 10000"/>
                <a:gd name="connsiteY3" fmla="*/ 1354 h 10000"/>
                <a:gd name="connsiteX4" fmla="*/ 4288 w 10000"/>
                <a:gd name="connsiteY4" fmla="*/ 10000 h 10000"/>
                <a:gd name="connsiteX5" fmla="*/ 10000 w 10000"/>
                <a:gd name="connsiteY5" fmla="*/ 9323 h 10000"/>
                <a:gd name="connsiteX6" fmla="*/ 10000 w 10000"/>
                <a:gd name="connsiteY6" fmla="*/ 8475 h 10000"/>
                <a:gd name="connsiteX7" fmla="*/ 9712 w 10000"/>
                <a:gd name="connsiteY7" fmla="*/ 8135 h 10000"/>
                <a:gd name="connsiteX8" fmla="*/ 9712 w 10000"/>
                <a:gd name="connsiteY8" fmla="*/ 8135 h 10000"/>
                <a:gd name="connsiteX9" fmla="*/ 9430 w 10000"/>
                <a:gd name="connsiteY9" fmla="*/ 8475 h 10000"/>
                <a:gd name="connsiteX10" fmla="*/ 8858 w 10000"/>
                <a:gd name="connsiteY10" fmla="*/ 8475 h 10000"/>
                <a:gd name="connsiteX11" fmla="*/ 8572 w 10000"/>
                <a:gd name="connsiteY11" fmla="*/ 8307 h 10000"/>
                <a:gd name="connsiteX12" fmla="*/ 8858 w 10000"/>
                <a:gd name="connsiteY12" fmla="*/ 7967 h 10000"/>
                <a:gd name="connsiteX13" fmla="*/ 8858 w 10000"/>
                <a:gd name="connsiteY13" fmla="*/ 7797 h 10000"/>
                <a:gd name="connsiteX14" fmla="*/ 9142 w 10000"/>
                <a:gd name="connsiteY14" fmla="*/ 7460 h 10000"/>
                <a:gd name="connsiteX15" fmla="*/ 9142 w 10000"/>
                <a:gd name="connsiteY15" fmla="*/ 6949 h 10000"/>
                <a:gd name="connsiteX16" fmla="*/ 8284 w 10000"/>
                <a:gd name="connsiteY16" fmla="*/ 6949 h 10000"/>
                <a:gd name="connsiteX17" fmla="*/ 7430 w 10000"/>
                <a:gd name="connsiteY17" fmla="*/ 6778 h 10000"/>
                <a:gd name="connsiteX18" fmla="*/ 6860 w 10000"/>
                <a:gd name="connsiteY18" fmla="*/ 6272 h 10000"/>
                <a:gd name="connsiteX19" fmla="*/ 6286 w 10000"/>
                <a:gd name="connsiteY19" fmla="*/ 5758 h 10000"/>
                <a:gd name="connsiteX20" fmla="*/ 5712 w 10000"/>
                <a:gd name="connsiteY20" fmla="*/ 5417 h 10000"/>
                <a:gd name="connsiteX21" fmla="*/ 5430 w 10000"/>
                <a:gd name="connsiteY21" fmla="*/ 5253 h 10000"/>
                <a:gd name="connsiteX22" fmla="*/ 5142 w 10000"/>
                <a:gd name="connsiteY22" fmla="*/ 4575 h 10000"/>
                <a:gd name="connsiteX23" fmla="*/ 4857 w 10000"/>
                <a:gd name="connsiteY23" fmla="*/ 4063 h 10000"/>
                <a:gd name="connsiteX24" fmla="*/ 4000 w 10000"/>
                <a:gd name="connsiteY24" fmla="*/ 3558 h 10000"/>
                <a:gd name="connsiteX25" fmla="*/ 3428 w 10000"/>
                <a:gd name="connsiteY25" fmla="*/ 3389 h 10000"/>
                <a:gd name="connsiteX26" fmla="*/ 2857 w 10000"/>
                <a:gd name="connsiteY26" fmla="*/ 3051 h 10000"/>
                <a:gd name="connsiteX27" fmla="*/ 2573 w 10000"/>
                <a:gd name="connsiteY27" fmla="*/ 2202 h 10000"/>
                <a:gd name="connsiteX28" fmla="*/ 1999 w 10000"/>
                <a:gd name="connsiteY28" fmla="*/ 1860 h 10000"/>
                <a:gd name="connsiteX29" fmla="*/ 2289 w 10000"/>
                <a:gd name="connsiteY29" fmla="*/ 135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00" h="10000">
                  <a:moveTo>
                    <a:pt x="2289" y="1354"/>
                  </a:moveTo>
                  <a:cubicBezTo>
                    <a:pt x="2337" y="1044"/>
                    <a:pt x="2527" y="141"/>
                    <a:pt x="2289" y="0"/>
                  </a:cubicBezTo>
                  <a:cubicBezTo>
                    <a:pt x="1999" y="0"/>
                    <a:pt x="1141" y="336"/>
                    <a:pt x="859" y="507"/>
                  </a:cubicBezTo>
                  <a:cubicBezTo>
                    <a:pt x="571" y="845"/>
                    <a:pt x="0" y="1354"/>
                    <a:pt x="0" y="1354"/>
                  </a:cubicBezTo>
                  <a:lnTo>
                    <a:pt x="4288" y="10000"/>
                  </a:lnTo>
                  <a:lnTo>
                    <a:pt x="10000" y="9323"/>
                  </a:lnTo>
                  <a:lnTo>
                    <a:pt x="10000" y="8475"/>
                  </a:lnTo>
                  <a:cubicBezTo>
                    <a:pt x="9712" y="8307"/>
                    <a:pt x="9712" y="8135"/>
                    <a:pt x="9712" y="8135"/>
                  </a:cubicBezTo>
                  <a:lnTo>
                    <a:pt x="9712" y="8135"/>
                  </a:lnTo>
                  <a:cubicBezTo>
                    <a:pt x="9617" y="8248"/>
                    <a:pt x="9525" y="8362"/>
                    <a:pt x="9430" y="8475"/>
                  </a:cubicBezTo>
                  <a:cubicBezTo>
                    <a:pt x="9142" y="8307"/>
                    <a:pt x="8858" y="8475"/>
                    <a:pt x="8858" y="8475"/>
                  </a:cubicBezTo>
                  <a:cubicBezTo>
                    <a:pt x="8858" y="8646"/>
                    <a:pt x="8572" y="8475"/>
                    <a:pt x="8572" y="8307"/>
                  </a:cubicBezTo>
                  <a:cubicBezTo>
                    <a:pt x="8572" y="8135"/>
                    <a:pt x="8858" y="8135"/>
                    <a:pt x="8858" y="7967"/>
                  </a:cubicBezTo>
                  <a:cubicBezTo>
                    <a:pt x="8858" y="7797"/>
                    <a:pt x="8572" y="7797"/>
                    <a:pt x="8858" y="7797"/>
                  </a:cubicBezTo>
                  <a:cubicBezTo>
                    <a:pt x="8858" y="7628"/>
                    <a:pt x="9142" y="7628"/>
                    <a:pt x="9142" y="7460"/>
                  </a:cubicBezTo>
                  <a:lnTo>
                    <a:pt x="9142" y="6949"/>
                  </a:lnTo>
                  <a:cubicBezTo>
                    <a:pt x="8858" y="6778"/>
                    <a:pt x="8572" y="6949"/>
                    <a:pt x="8284" y="6949"/>
                  </a:cubicBezTo>
                  <a:cubicBezTo>
                    <a:pt x="8003" y="7118"/>
                    <a:pt x="7715" y="6949"/>
                    <a:pt x="7430" y="6778"/>
                  </a:cubicBezTo>
                  <a:cubicBezTo>
                    <a:pt x="7430" y="6612"/>
                    <a:pt x="7143" y="6439"/>
                    <a:pt x="6860" y="6272"/>
                  </a:cubicBezTo>
                  <a:cubicBezTo>
                    <a:pt x="6860" y="6272"/>
                    <a:pt x="6286" y="5934"/>
                    <a:pt x="6286" y="5758"/>
                  </a:cubicBezTo>
                  <a:cubicBezTo>
                    <a:pt x="6286" y="5595"/>
                    <a:pt x="5999" y="5417"/>
                    <a:pt x="5712" y="5417"/>
                  </a:cubicBezTo>
                  <a:cubicBezTo>
                    <a:pt x="5142" y="5417"/>
                    <a:pt x="5430" y="5417"/>
                    <a:pt x="5430" y="5253"/>
                  </a:cubicBezTo>
                  <a:cubicBezTo>
                    <a:pt x="5142" y="4916"/>
                    <a:pt x="5142" y="4916"/>
                    <a:pt x="5142" y="4575"/>
                  </a:cubicBezTo>
                  <a:cubicBezTo>
                    <a:pt x="5142" y="4409"/>
                    <a:pt x="5142" y="4240"/>
                    <a:pt x="4857" y="4063"/>
                  </a:cubicBezTo>
                  <a:cubicBezTo>
                    <a:pt x="4857" y="3897"/>
                    <a:pt x="4288" y="3724"/>
                    <a:pt x="4000" y="3558"/>
                  </a:cubicBezTo>
                  <a:cubicBezTo>
                    <a:pt x="3714" y="3558"/>
                    <a:pt x="3714" y="3558"/>
                    <a:pt x="3428" y="3389"/>
                  </a:cubicBezTo>
                  <a:cubicBezTo>
                    <a:pt x="3428" y="3220"/>
                    <a:pt x="2857" y="3220"/>
                    <a:pt x="2857" y="3051"/>
                  </a:cubicBezTo>
                  <a:cubicBezTo>
                    <a:pt x="2573" y="3051"/>
                    <a:pt x="2573" y="2374"/>
                    <a:pt x="2573" y="2202"/>
                  </a:cubicBezTo>
                  <a:cubicBezTo>
                    <a:pt x="2573" y="2033"/>
                    <a:pt x="2289" y="2033"/>
                    <a:pt x="1999" y="1860"/>
                  </a:cubicBezTo>
                  <a:cubicBezTo>
                    <a:pt x="1999" y="1693"/>
                    <a:pt x="2289" y="1523"/>
                    <a:pt x="2289" y="1354"/>
                  </a:cubicBezTo>
                  <a:close/>
                </a:path>
              </a:pathLst>
            </a:custGeom>
            <a:solidFill>
              <a:schemeClr val="accent5">
                <a:lumMod val="60000"/>
                <a:lumOff val="40000"/>
              </a:schemeClr>
            </a:solidFill>
            <a:ln w="4763" cap="flat">
              <a:solidFill>
                <a:schemeClr val="bg1"/>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84" name="Freeform 425">
              <a:extLst>
                <a:ext uri="{FF2B5EF4-FFF2-40B4-BE49-F238E27FC236}">
                  <a16:creationId xmlns:a16="http://schemas.microsoft.com/office/drawing/2014/main" id="{9AF3D7C0-FA7A-43A5-BFAD-57BB01DEAE99}"/>
                </a:ext>
              </a:extLst>
            </p:cNvPr>
            <p:cNvSpPr>
              <a:spLocks/>
            </p:cNvSpPr>
            <p:nvPr/>
          </p:nvSpPr>
          <p:spPr bwMode="gray">
            <a:xfrm>
              <a:off x="9899916" y="3138558"/>
              <a:ext cx="145698" cy="346953"/>
            </a:xfrm>
            <a:custGeom>
              <a:avLst/>
              <a:gdLst>
                <a:gd name="T0" fmla="*/ 50 w 52"/>
                <a:gd name="T1" fmla="*/ 32 h 126"/>
                <a:gd name="T2" fmla="*/ 44 w 52"/>
                <a:gd name="T3" fmla="*/ 33 h 126"/>
                <a:gd name="T4" fmla="*/ 43 w 52"/>
                <a:gd name="T5" fmla="*/ 31 h 126"/>
                <a:gd name="T6" fmla="*/ 45 w 52"/>
                <a:gd name="T7" fmla="*/ 27 h 126"/>
                <a:gd name="T8" fmla="*/ 43 w 52"/>
                <a:gd name="T9" fmla="*/ 24 h 126"/>
                <a:gd name="T10" fmla="*/ 45 w 52"/>
                <a:gd name="T11" fmla="*/ 20 h 126"/>
                <a:gd name="T12" fmla="*/ 48 w 52"/>
                <a:gd name="T13" fmla="*/ 9 h 126"/>
                <a:gd name="T14" fmla="*/ 21 w 52"/>
                <a:gd name="T15" fmla="*/ 0 h 126"/>
                <a:gd name="T16" fmla="*/ 16 w 52"/>
                <a:gd name="T17" fmla="*/ 5 h 126"/>
                <a:gd name="T18" fmla="*/ 14 w 52"/>
                <a:gd name="T19" fmla="*/ 13 h 126"/>
                <a:gd name="T20" fmla="*/ 12 w 52"/>
                <a:gd name="T21" fmla="*/ 21 h 126"/>
                <a:gd name="T22" fmla="*/ 11 w 52"/>
                <a:gd name="T23" fmla="*/ 27 h 126"/>
                <a:gd name="T24" fmla="*/ 13 w 52"/>
                <a:gd name="T25" fmla="*/ 35 h 126"/>
                <a:gd name="T26" fmla="*/ 19 w 52"/>
                <a:gd name="T27" fmla="*/ 40 h 126"/>
                <a:gd name="T28" fmla="*/ 28 w 52"/>
                <a:gd name="T29" fmla="*/ 47 h 126"/>
                <a:gd name="T30" fmla="*/ 27 w 52"/>
                <a:gd name="T31" fmla="*/ 52 h 126"/>
                <a:gd name="T32" fmla="*/ 20 w 52"/>
                <a:gd name="T33" fmla="*/ 59 h 126"/>
                <a:gd name="T34" fmla="*/ 15 w 52"/>
                <a:gd name="T35" fmla="*/ 66 h 126"/>
                <a:gd name="T36" fmla="*/ 8 w 52"/>
                <a:gd name="T37" fmla="*/ 67 h 126"/>
                <a:gd name="T38" fmla="*/ 0 w 52"/>
                <a:gd name="T39" fmla="*/ 75 h 126"/>
                <a:gd name="T40" fmla="*/ 35 w 52"/>
                <a:gd name="T41" fmla="*/ 122 h 126"/>
                <a:gd name="T42" fmla="*/ 34 w 52"/>
                <a:gd name="T43" fmla="*/ 115 h 126"/>
                <a:gd name="T44" fmla="*/ 33 w 52"/>
                <a:gd name="T45" fmla="*/ 117 h 126"/>
                <a:gd name="T46" fmla="*/ 30 w 52"/>
                <a:gd name="T47" fmla="*/ 116 h 126"/>
                <a:gd name="T48" fmla="*/ 31 w 52"/>
                <a:gd name="T49" fmla="*/ 113 h 126"/>
                <a:gd name="T50" fmla="*/ 32 w 52"/>
                <a:gd name="T51" fmla="*/ 108 h 126"/>
                <a:gd name="T52" fmla="*/ 26 w 52"/>
                <a:gd name="T53" fmla="*/ 107 h 126"/>
                <a:gd name="T54" fmla="*/ 22 w 52"/>
                <a:gd name="T55" fmla="*/ 101 h 126"/>
                <a:gd name="T56" fmla="*/ 19 w 52"/>
                <a:gd name="T57" fmla="*/ 98 h 126"/>
                <a:gd name="T58" fmla="*/ 17 w 52"/>
                <a:gd name="T59" fmla="*/ 91 h 126"/>
                <a:gd name="T60" fmla="*/ 12 w 52"/>
                <a:gd name="T61" fmla="*/ 87 h 126"/>
                <a:gd name="T62" fmla="*/ 9 w 52"/>
                <a:gd name="T63" fmla="*/ 80 h 126"/>
                <a:gd name="T64" fmla="*/ 8 w 52"/>
                <a:gd name="T65" fmla="*/ 75 h 126"/>
                <a:gd name="T66" fmla="*/ 10 w 52"/>
                <a:gd name="T67" fmla="*/ 73 h 126"/>
                <a:gd name="T68" fmla="*/ 10 w 52"/>
                <a:gd name="T69" fmla="*/ 79 h 126"/>
                <a:gd name="T70" fmla="*/ 14 w 52"/>
                <a:gd name="T71" fmla="*/ 85 h 126"/>
                <a:gd name="T72" fmla="*/ 19 w 52"/>
                <a:gd name="T73" fmla="*/ 87 h 126"/>
                <a:gd name="T74" fmla="*/ 22 w 52"/>
                <a:gd name="T75" fmla="*/ 89 h 126"/>
                <a:gd name="T76" fmla="*/ 25 w 52"/>
                <a:gd name="T77" fmla="*/ 92 h 126"/>
                <a:gd name="T78" fmla="*/ 29 w 52"/>
                <a:gd name="T79" fmla="*/ 90 h 126"/>
                <a:gd name="T80" fmla="*/ 34 w 52"/>
                <a:gd name="T81" fmla="*/ 91 h 126"/>
                <a:gd name="T82" fmla="*/ 33 w 52"/>
                <a:gd name="T83" fmla="*/ 99 h 126"/>
                <a:gd name="T84" fmla="*/ 37 w 52"/>
                <a:gd name="T85" fmla="*/ 99 h 126"/>
                <a:gd name="T86" fmla="*/ 38 w 52"/>
                <a:gd name="T87" fmla="*/ 95 h 126"/>
                <a:gd name="T88" fmla="*/ 40 w 52"/>
                <a:gd name="T89" fmla="*/ 92 h 126"/>
                <a:gd name="T90" fmla="*/ 42 w 52"/>
                <a:gd name="T91" fmla="*/ 87 h 126"/>
                <a:gd name="T92" fmla="*/ 42 w 52"/>
                <a:gd name="T93" fmla="*/ 83 h 126"/>
                <a:gd name="T94" fmla="*/ 44 w 52"/>
                <a:gd name="T95" fmla="*/ 80 h 126"/>
                <a:gd name="T96" fmla="*/ 46 w 52"/>
                <a:gd name="T97" fmla="*/ 79 h 126"/>
                <a:gd name="T98" fmla="*/ 46 w 52"/>
                <a:gd name="T99" fmla="*/ 75 h 126"/>
                <a:gd name="T100" fmla="*/ 45 w 52"/>
                <a:gd name="T101" fmla="*/ 72 h 126"/>
                <a:gd name="T102" fmla="*/ 48 w 52"/>
                <a:gd name="T103" fmla="*/ 69 h 126"/>
                <a:gd name="T104" fmla="*/ 50 w 52"/>
                <a:gd name="T105" fmla="*/ 61 h 126"/>
                <a:gd name="T106" fmla="*/ 51 w 52"/>
                <a:gd name="T107" fmla="*/ 54 h 126"/>
                <a:gd name="T108" fmla="*/ 51 w 52"/>
                <a:gd name="T109" fmla="*/ 48 h 126"/>
                <a:gd name="T110" fmla="*/ 52 w 52"/>
                <a:gd name="T111" fmla="*/ 42 h 126"/>
                <a:gd name="T112" fmla="*/ 51 w 52"/>
                <a:gd name="T113" fmla="*/ 32 h 126"/>
                <a:gd name="connsiteX0" fmla="*/ 9808 w 10000"/>
                <a:gd name="connsiteY0" fmla="*/ 2540 h 9683"/>
                <a:gd name="connsiteX1" fmla="*/ 9615 w 10000"/>
                <a:gd name="connsiteY1" fmla="*/ 2540 h 9683"/>
                <a:gd name="connsiteX2" fmla="*/ 9038 w 10000"/>
                <a:gd name="connsiteY2" fmla="*/ 2619 h 9683"/>
                <a:gd name="connsiteX3" fmla="*/ 8462 w 10000"/>
                <a:gd name="connsiteY3" fmla="*/ 2619 h 9683"/>
                <a:gd name="connsiteX4" fmla="*/ 7885 w 10000"/>
                <a:gd name="connsiteY4" fmla="*/ 2540 h 9683"/>
                <a:gd name="connsiteX5" fmla="*/ 8269 w 10000"/>
                <a:gd name="connsiteY5" fmla="*/ 2460 h 9683"/>
                <a:gd name="connsiteX6" fmla="*/ 8462 w 10000"/>
                <a:gd name="connsiteY6" fmla="*/ 2222 h 9683"/>
                <a:gd name="connsiteX7" fmla="*/ 8654 w 10000"/>
                <a:gd name="connsiteY7" fmla="*/ 2143 h 9683"/>
                <a:gd name="connsiteX8" fmla="*/ 8269 w 10000"/>
                <a:gd name="connsiteY8" fmla="*/ 2063 h 9683"/>
                <a:gd name="connsiteX9" fmla="*/ 8269 w 10000"/>
                <a:gd name="connsiteY9" fmla="*/ 1905 h 9683"/>
                <a:gd name="connsiteX10" fmla="*/ 8654 w 10000"/>
                <a:gd name="connsiteY10" fmla="*/ 1746 h 9683"/>
                <a:gd name="connsiteX11" fmla="*/ 8654 w 10000"/>
                <a:gd name="connsiteY11" fmla="*/ 1587 h 9683"/>
                <a:gd name="connsiteX12" fmla="*/ 9231 w 10000"/>
                <a:gd name="connsiteY12" fmla="*/ 1190 h 9683"/>
                <a:gd name="connsiteX13" fmla="*/ 9231 w 10000"/>
                <a:gd name="connsiteY13" fmla="*/ 714 h 9683"/>
                <a:gd name="connsiteX14" fmla="*/ 3846 w 10000"/>
                <a:gd name="connsiteY14" fmla="*/ 0 h 9683"/>
                <a:gd name="connsiteX15" fmla="*/ 4038 w 10000"/>
                <a:gd name="connsiteY15" fmla="*/ 0 h 9683"/>
                <a:gd name="connsiteX16" fmla="*/ 3462 w 10000"/>
                <a:gd name="connsiteY16" fmla="*/ 79 h 9683"/>
                <a:gd name="connsiteX17" fmla="*/ 3077 w 10000"/>
                <a:gd name="connsiteY17" fmla="*/ 397 h 9683"/>
                <a:gd name="connsiteX18" fmla="*/ 2885 w 10000"/>
                <a:gd name="connsiteY18" fmla="*/ 714 h 9683"/>
                <a:gd name="connsiteX19" fmla="*/ 2692 w 10000"/>
                <a:gd name="connsiteY19" fmla="*/ 1032 h 9683"/>
                <a:gd name="connsiteX20" fmla="*/ 2115 w 10000"/>
                <a:gd name="connsiteY20" fmla="*/ 1270 h 9683"/>
                <a:gd name="connsiteX21" fmla="*/ 2308 w 10000"/>
                <a:gd name="connsiteY21" fmla="*/ 1667 h 9683"/>
                <a:gd name="connsiteX22" fmla="*/ 2500 w 10000"/>
                <a:gd name="connsiteY22" fmla="*/ 1825 h 9683"/>
                <a:gd name="connsiteX23" fmla="*/ 2115 w 10000"/>
                <a:gd name="connsiteY23" fmla="*/ 2143 h 9683"/>
                <a:gd name="connsiteX24" fmla="*/ 1923 w 10000"/>
                <a:gd name="connsiteY24" fmla="*/ 2460 h 9683"/>
                <a:gd name="connsiteX25" fmla="*/ 2500 w 10000"/>
                <a:gd name="connsiteY25" fmla="*/ 2778 h 9683"/>
                <a:gd name="connsiteX26" fmla="*/ 3077 w 10000"/>
                <a:gd name="connsiteY26" fmla="*/ 2937 h 9683"/>
                <a:gd name="connsiteX27" fmla="*/ 3654 w 10000"/>
                <a:gd name="connsiteY27" fmla="*/ 3175 h 9683"/>
                <a:gd name="connsiteX28" fmla="*/ 4423 w 10000"/>
                <a:gd name="connsiteY28" fmla="*/ 3413 h 9683"/>
                <a:gd name="connsiteX29" fmla="*/ 5385 w 10000"/>
                <a:gd name="connsiteY29" fmla="*/ 3730 h 9683"/>
                <a:gd name="connsiteX30" fmla="*/ 5769 w 10000"/>
                <a:gd name="connsiteY30" fmla="*/ 3968 h 9683"/>
                <a:gd name="connsiteX31" fmla="*/ 5192 w 10000"/>
                <a:gd name="connsiteY31" fmla="*/ 4127 h 9683"/>
                <a:gd name="connsiteX32" fmla="*/ 4423 w 10000"/>
                <a:gd name="connsiteY32" fmla="*/ 4444 h 9683"/>
                <a:gd name="connsiteX33" fmla="*/ 3846 w 10000"/>
                <a:gd name="connsiteY33" fmla="*/ 4683 h 9683"/>
                <a:gd name="connsiteX34" fmla="*/ 3846 w 10000"/>
                <a:gd name="connsiteY34" fmla="*/ 4921 h 9683"/>
                <a:gd name="connsiteX35" fmla="*/ 2885 w 10000"/>
                <a:gd name="connsiteY35" fmla="*/ 5238 h 9683"/>
                <a:gd name="connsiteX36" fmla="*/ 2500 w 10000"/>
                <a:gd name="connsiteY36" fmla="*/ 5397 h 9683"/>
                <a:gd name="connsiteX37" fmla="*/ 1538 w 10000"/>
                <a:gd name="connsiteY37" fmla="*/ 5317 h 9683"/>
                <a:gd name="connsiteX38" fmla="*/ 577 w 10000"/>
                <a:gd name="connsiteY38" fmla="*/ 5556 h 9683"/>
                <a:gd name="connsiteX39" fmla="*/ 0 w 10000"/>
                <a:gd name="connsiteY39" fmla="*/ 5952 h 9683"/>
                <a:gd name="connsiteX40" fmla="*/ 6731 w 10000"/>
                <a:gd name="connsiteY40" fmla="*/ 9683 h 9683"/>
                <a:gd name="connsiteX41" fmla="*/ 6731 w 10000"/>
                <a:gd name="connsiteY41" fmla="*/ 9286 h 9683"/>
                <a:gd name="connsiteX42" fmla="*/ 6538 w 10000"/>
                <a:gd name="connsiteY42" fmla="*/ 9127 h 9683"/>
                <a:gd name="connsiteX43" fmla="*/ 6538 w 10000"/>
                <a:gd name="connsiteY43" fmla="*/ 9127 h 9683"/>
                <a:gd name="connsiteX44" fmla="*/ 6346 w 10000"/>
                <a:gd name="connsiteY44" fmla="*/ 9286 h 9683"/>
                <a:gd name="connsiteX45" fmla="*/ 5962 w 10000"/>
                <a:gd name="connsiteY45" fmla="*/ 9286 h 9683"/>
                <a:gd name="connsiteX46" fmla="*/ 5769 w 10000"/>
                <a:gd name="connsiteY46" fmla="*/ 9206 h 9683"/>
                <a:gd name="connsiteX47" fmla="*/ 5962 w 10000"/>
                <a:gd name="connsiteY47" fmla="*/ 9048 h 9683"/>
                <a:gd name="connsiteX48" fmla="*/ 5962 w 10000"/>
                <a:gd name="connsiteY48" fmla="*/ 8968 h 9683"/>
                <a:gd name="connsiteX49" fmla="*/ 6154 w 10000"/>
                <a:gd name="connsiteY49" fmla="*/ 8810 h 9683"/>
                <a:gd name="connsiteX50" fmla="*/ 6154 w 10000"/>
                <a:gd name="connsiteY50" fmla="*/ 8571 h 9683"/>
                <a:gd name="connsiteX51" fmla="*/ 5577 w 10000"/>
                <a:gd name="connsiteY51" fmla="*/ 8571 h 9683"/>
                <a:gd name="connsiteX52" fmla="*/ 5000 w 10000"/>
                <a:gd name="connsiteY52" fmla="*/ 8492 h 9683"/>
                <a:gd name="connsiteX53" fmla="*/ 4615 w 10000"/>
                <a:gd name="connsiteY53" fmla="*/ 8254 h 9683"/>
                <a:gd name="connsiteX54" fmla="*/ 4231 w 10000"/>
                <a:gd name="connsiteY54" fmla="*/ 8016 h 9683"/>
                <a:gd name="connsiteX55" fmla="*/ 3846 w 10000"/>
                <a:gd name="connsiteY55" fmla="*/ 7857 h 9683"/>
                <a:gd name="connsiteX56" fmla="*/ 3654 w 10000"/>
                <a:gd name="connsiteY56" fmla="*/ 7778 h 9683"/>
                <a:gd name="connsiteX57" fmla="*/ 3462 w 10000"/>
                <a:gd name="connsiteY57" fmla="*/ 7460 h 9683"/>
                <a:gd name="connsiteX58" fmla="*/ 3269 w 10000"/>
                <a:gd name="connsiteY58" fmla="*/ 7222 h 9683"/>
                <a:gd name="connsiteX59" fmla="*/ 2692 w 10000"/>
                <a:gd name="connsiteY59" fmla="*/ 6984 h 9683"/>
                <a:gd name="connsiteX60" fmla="*/ 2308 w 10000"/>
                <a:gd name="connsiteY60" fmla="*/ 6905 h 9683"/>
                <a:gd name="connsiteX61" fmla="*/ 1923 w 10000"/>
                <a:gd name="connsiteY61" fmla="*/ 6746 h 9683"/>
                <a:gd name="connsiteX62" fmla="*/ 1731 w 10000"/>
                <a:gd name="connsiteY62" fmla="*/ 6349 h 9683"/>
                <a:gd name="connsiteX63" fmla="*/ 1346 w 10000"/>
                <a:gd name="connsiteY63" fmla="*/ 6190 h 9683"/>
                <a:gd name="connsiteX64" fmla="*/ 1538 w 10000"/>
                <a:gd name="connsiteY64" fmla="*/ 5952 h 9683"/>
                <a:gd name="connsiteX65" fmla="*/ 1923 w 10000"/>
                <a:gd name="connsiteY65" fmla="*/ 5635 h 9683"/>
                <a:gd name="connsiteX66" fmla="*/ 1923 w 10000"/>
                <a:gd name="connsiteY66" fmla="*/ 5794 h 9683"/>
                <a:gd name="connsiteX67" fmla="*/ 1731 w 10000"/>
                <a:gd name="connsiteY67" fmla="*/ 6032 h 9683"/>
                <a:gd name="connsiteX68" fmla="*/ 1923 w 10000"/>
                <a:gd name="connsiteY68" fmla="*/ 6270 h 9683"/>
                <a:gd name="connsiteX69" fmla="*/ 2115 w 10000"/>
                <a:gd name="connsiteY69" fmla="*/ 6587 h 9683"/>
                <a:gd name="connsiteX70" fmla="*/ 2692 w 10000"/>
                <a:gd name="connsiteY70" fmla="*/ 6746 h 9683"/>
                <a:gd name="connsiteX71" fmla="*/ 3077 w 10000"/>
                <a:gd name="connsiteY71" fmla="*/ 6825 h 9683"/>
                <a:gd name="connsiteX72" fmla="*/ 3654 w 10000"/>
                <a:gd name="connsiteY72" fmla="*/ 6905 h 9683"/>
                <a:gd name="connsiteX73" fmla="*/ 3846 w 10000"/>
                <a:gd name="connsiteY73" fmla="*/ 7063 h 9683"/>
                <a:gd name="connsiteX74" fmla="*/ 4231 w 10000"/>
                <a:gd name="connsiteY74" fmla="*/ 7063 h 9683"/>
                <a:gd name="connsiteX75" fmla="*/ 4615 w 10000"/>
                <a:gd name="connsiteY75" fmla="*/ 7143 h 9683"/>
                <a:gd name="connsiteX76" fmla="*/ 4808 w 10000"/>
                <a:gd name="connsiteY76" fmla="*/ 7302 h 9683"/>
                <a:gd name="connsiteX77" fmla="*/ 5192 w 10000"/>
                <a:gd name="connsiteY77" fmla="*/ 7222 h 9683"/>
                <a:gd name="connsiteX78" fmla="*/ 5577 w 10000"/>
                <a:gd name="connsiteY78" fmla="*/ 7143 h 9683"/>
                <a:gd name="connsiteX79" fmla="*/ 5962 w 10000"/>
                <a:gd name="connsiteY79" fmla="*/ 7222 h 9683"/>
                <a:gd name="connsiteX80" fmla="*/ 6538 w 10000"/>
                <a:gd name="connsiteY80" fmla="*/ 7222 h 9683"/>
                <a:gd name="connsiteX81" fmla="*/ 6538 w 10000"/>
                <a:gd name="connsiteY81" fmla="*/ 7460 h 9683"/>
                <a:gd name="connsiteX82" fmla="*/ 6346 w 10000"/>
                <a:gd name="connsiteY82" fmla="*/ 7857 h 9683"/>
                <a:gd name="connsiteX83" fmla="*/ 6538 w 10000"/>
                <a:gd name="connsiteY83" fmla="*/ 8016 h 9683"/>
                <a:gd name="connsiteX84" fmla="*/ 7115 w 10000"/>
                <a:gd name="connsiteY84" fmla="*/ 7857 h 9683"/>
                <a:gd name="connsiteX85" fmla="*/ 7308 w 10000"/>
                <a:gd name="connsiteY85" fmla="*/ 7698 h 9683"/>
                <a:gd name="connsiteX86" fmla="*/ 7308 w 10000"/>
                <a:gd name="connsiteY86" fmla="*/ 7540 h 9683"/>
                <a:gd name="connsiteX87" fmla="*/ 7692 w 10000"/>
                <a:gd name="connsiteY87" fmla="*/ 7460 h 9683"/>
                <a:gd name="connsiteX88" fmla="*/ 7692 w 10000"/>
                <a:gd name="connsiteY88" fmla="*/ 7302 h 9683"/>
                <a:gd name="connsiteX89" fmla="*/ 7885 w 10000"/>
                <a:gd name="connsiteY89" fmla="*/ 7143 h 9683"/>
                <a:gd name="connsiteX90" fmla="*/ 8077 w 10000"/>
                <a:gd name="connsiteY90" fmla="*/ 6905 h 9683"/>
                <a:gd name="connsiteX91" fmla="*/ 7692 w 10000"/>
                <a:gd name="connsiteY91" fmla="*/ 6667 h 9683"/>
                <a:gd name="connsiteX92" fmla="*/ 8077 w 10000"/>
                <a:gd name="connsiteY92" fmla="*/ 6587 h 9683"/>
                <a:gd name="connsiteX93" fmla="*/ 8269 w 10000"/>
                <a:gd name="connsiteY93" fmla="*/ 6429 h 9683"/>
                <a:gd name="connsiteX94" fmla="*/ 8462 w 10000"/>
                <a:gd name="connsiteY94" fmla="*/ 6349 h 9683"/>
                <a:gd name="connsiteX95" fmla="*/ 8846 w 10000"/>
                <a:gd name="connsiteY95" fmla="*/ 6349 h 9683"/>
                <a:gd name="connsiteX96" fmla="*/ 8846 w 10000"/>
                <a:gd name="connsiteY96" fmla="*/ 6270 h 9683"/>
                <a:gd name="connsiteX97" fmla="*/ 8654 w 10000"/>
                <a:gd name="connsiteY97" fmla="*/ 6190 h 9683"/>
                <a:gd name="connsiteX98" fmla="*/ 8846 w 10000"/>
                <a:gd name="connsiteY98" fmla="*/ 5952 h 9683"/>
                <a:gd name="connsiteX99" fmla="*/ 8654 w 10000"/>
                <a:gd name="connsiteY99" fmla="*/ 5794 h 9683"/>
                <a:gd name="connsiteX100" fmla="*/ 8654 w 10000"/>
                <a:gd name="connsiteY100" fmla="*/ 5714 h 9683"/>
                <a:gd name="connsiteX101" fmla="*/ 9038 w 10000"/>
                <a:gd name="connsiteY101" fmla="*/ 5714 h 9683"/>
                <a:gd name="connsiteX102" fmla="*/ 9231 w 10000"/>
                <a:gd name="connsiteY102" fmla="*/ 5476 h 9683"/>
                <a:gd name="connsiteX103" fmla="*/ 9808 w 10000"/>
                <a:gd name="connsiteY103" fmla="*/ 5159 h 9683"/>
                <a:gd name="connsiteX104" fmla="*/ 9615 w 10000"/>
                <a:gd name="connsiteY104" fmla="*/ 4841 h 9683"/>
                <a:gd name="connsiteX105" fmla="*/ 9808 w 10000"/>
                <a:gd name="connsiteY105" fmla="*/ 4603 h 9683"/>
                <a:gd name="connsiteX106" fmla="*/ 9808 w 10000"/>
                <a:gd name="connsiteY106" fmla="*/ 4286 h 9683"/>
                <a:gd name="connsiteX107" fmla="*/ 9808 w 10000"/>
                <a:gd name="connsiteY107" fmla="*/ 4048 h 9683"/>
                <a:gd name="connsiteX108" fmla="*/ 9808 w 10000"/>
                <a:gd name="connsiteY108" fmla="*/ 3810 h 9683"/>
                <a:gd name="connsiteX109" fmla="*/ 9808 w 10000"/>
                <a:gd name="connsiteY109" fmla="*/ 3571 h 9683"/>
                <a:gd name="connsiteX110" fmla="*/ 10000 w 10000"/>
                <a:gd name="connsiteY110" fmla="*/ 3333 h 9683"/>
                <a:gd name="connsiteX111" fmla="*/ 10000 w 10000"/>
                <a:gd name="connsiteY111" fmla="*/ 2937 h 9683"/>
                <a:gd name="connsiteX112" fmla="*/ 9808 w 10000"/>
                <a:gd name="connsiteY112" fmla="*/ 2540 h 9683"/>
                <a:gd name="connsiteX0" fmla="*/ 9808 w 10000"/>
                <a:gd name="connsiteY0" fmla="*/ 2623 h 9623"/>
                <a:gd name="connsiteX1" fmla="*/ 9615 w 10000"/>
                <a:gd name="connsiteY1" fmla="*/ 2623 h 9623"/>
                <a:gd name="connsiteX2" fmla="*/ 9038 w 10000"/>
                <a:gd name="connsiteY2" fmla="*/ 2705 h 9623"/>
                <a:gd name="connsiteX3" fmla="*/ 8462 w 10000"/>
                <a:gd name="connsiteY3" fmla="*/ 2705 h 9623"/>
                <a:gd name="connsiteX4" fmla="*/ 7885 w 10000"/>
                <a:gd name="connsiteY4" fmla="*/ 2623 h 9623"/>
                <a:gd name="connsiteX5" fmla="*/ 8269 w 10000"/>
                <a:gd name="connsiteY5" fmla="*/ 2541 h 9623"/>
                <a:gd name="connsiteX6" fmla="*/ 8462 w 10000"/>
                <a:gd name="connsiteY6" fmla="*/ 2295 h 9623"/>
                <a:gd name="connsiteX7" fmla="*/ 8654 w 10000"/>
                <a:gd name="connsiteY7" fmla="*/ 2213 h 9623"/>
                <a:gd name="connsiteX8" fmla="*/ 8269 w 10000"/>
                <a:gd name="connsiteY8" fmla="*/ 2131 h 9623"/>
                <a:gd name="connsiteX9" fmla="*/ 8269 w 10000"/>
                <a:gd name="connsiteY9" fmla="*/ 1967 h 9623"/>
                <a:gd name="connsiteX10" fmla="*/ 8654 w 10000"/>
                <a:gd name="connsiteY10" fmla="*/ 1803 h 9623"/>
                <a:gd name="connsiteX11" fmla="*/ 8654 w 10000"/>
                <a:gd name="connsiteY11" fmla="*/ 1639 h 9623"/>
                <a:gd name="connsiteX12" fmla="*/ 9231 w 10000"/>
                <a:gd name="connsiteY12" fmla="*/ 1229 h 9623"/>
                <a:gd name="connsiteX13" fmla="*/ 9231 w 10000"/>
                <a:gd name="connsiteY13" fmla="*/ 737 h 9623"/>
                <a:gd name="connsiteX14" fmla="*/ 3846 w 10000"/>
                <a:gd name="connsiteY14" fmla="*/ 0 h 9623"/>
                <a:gd name="connsiteX15" fmla="*/ 4038 w 10000"/>
                <a:gd name="connsiteY15" fmla="*/ 0 h 9623"/>
                <a:gd name="connsiteX16" fmla="*/ 3462 w 10000"/>
                <a:gd name="connsiteY16" fmla="*/ 82 h 9623"/>
                <a:gd name="connsiteX17" fmla="*/ 3077 w 10000"/>
                <a:gd name="connsiteY17" fmla="*/ 410 h 9623"/>
                <a:gd name="connsiteX18" fmla="*/ 2885 w 10000"/>
                <a:gd name="connsiteY18" fmla="*/ 737 h 9623"/>
                <a:gd name="connsiteX19" fmla="*/ 2692 w 10000"/>
                <a:gd name="connsiteY19" fmla="*/ 1066 h 9623"/>
                <a:gd name="connsiteX20" fmla="*/ 2115 w 10000"/>
                <a:gd name="connsiteY20" fmla="*/ 1312 h 9623"/>
                <a:gd name="connsiteX21" fmla="*/ 2308 w 10000"/>
                <a:gd name="connsiteY21" fmla="*/ 1722 h 9623"/>
                <a:gd name="connsiteX22" fmla="*/ 2500 w 10000"/>
                <a:gd name="connsiteY22" fmla="*/ 1885 h 9623"/>
                <a:gd name="connsiteX23" fmla="*/ 2115 w 10000"/>
                <a:gd name="connsiteY23" fmla="*/ 2213 h 9623"/>
                <a:gd name="connsiteX24" fmla="*/ 1923 w 10000"/>
                <a:gd name="connsiteY24" fmla="*/ 2541 h 9623"/>
                <a:gd name="connsiteX25" fmla="*/ 2500 w 10000"/>
                <a:gd name="connsiteY25" fmla="*/ 2869 h 9623"/>
                <a:gd name="connsiteX26" fmla="*/ 3077 w 10000"/>
                <a:gd name="connsiteY26" fmla="*/ 3033 h 9623"/>
                <a:gd name="connsiteX27" fmla="*/ 3654 w 10000"/>
                <a:gd name="connsiteY27" fmla="*/ 3279 h 9623"/>
                <a:gd name="connsiteX28" fmla="*/ 4423 w 10000"/>
                <a:gd name="connsiteY28" fmla="*/ 3525 h 9623"/>
                <a:gd name="connsiteX29" fmla="*/ 5385 w 10000"/>
                <a:gd name="connsiteY29" fmla="*/ 3852 h 9623"/>
                <a:gd name="connsiteX30" fmla="*/ 5769 w 10000"/>
                <a:gd name="connsiteY30" fmla="*/ 4098 h 9623"/>
                <a:gd name="connsiteX31" fmla="*/ 5192 w 10000"/>
                <a:gd name="connsiteY31" fmla="*/ 4262 h 9623"/>
                <a:gd name="connsiteX32" fmla="*/ 4423 w 10000"/>
                <a:gd name="connsiteY32" fmla="*/ 4589 h 9623"/>
                <a:gd name="connsiteX33" fmla="*/ 3846 w 10000"/>
                <a:gd name="connsiteY33" fmla="*/ 4836 h 9623"/>
                <a:gd name="connsiteX34" fmla="*/ 3846 w 10000"/>
                <a:gd name="connsiteY34" fmla="*/ 5082 h 9623"/>
                <a:gd name="connsiteX35" fmla="*/ 2885 w 10000"/>
                <a:gd name="connsiteY35" fmla="*/ 5409 h 9623"/>
                <a:gd name="connsiteX36" fmla="*/ 2500 w 10000"/>
                <a:gd name="connsiteY36" fmla="*/ 5574 h 9623"/>
                <a:gd name="connsiteX37" fmla="*/ 1538 w 10000"/>
                <a:gd name="connsiteY37" fmla="*/ 5491 h 9623"/>
                <a:gd name="connsiteX38" fmla="*/ 577 w 10000"/>
                <a:gd name="connsiteY38" fmla="*/ 5738 h 9623"/>
                <a:gd name="connsiteX39" fmla="*/ 0 w 10000"/>
                <a:gd name="connsiteY39" fmla="*/ 6147 h 9623"/>
                <a:gd name="connsiteX40" fmla="*/ 6731 w 10000"/>
                <a:gd name="connsiteY40" fmla="*/ 9590 h 9623"/>
                <a:gd name="connsiteX41" fmla="*/ 6538 w 10000"/>
                <a:gd name="connsiteY41" fmla="*/ 9426 h 9623"/>
                <a:gd name="connsiteX42" fmla="*/ 6538 w 10000"/>
                <a:gd name="connsiteY42" fmla="*/ 9426 h 9623"/>
                <a:gd name="connsiteX43" fmla="*/ 6346 w 10000"/>
                <a:gd name="connsiteY43" fmla="*/ 9590 h 9623"/>
                <a:gd name="connsiteX44" fmla="*/ 5962 w 10000"/>
                <a:gd name="connsiteY44" fmla="*/ 9590 h 9623"/>
                <a:gd name="connsiteX45" fmla="*/ 5769 w 10000"/>
                <a:gd name="connsiteY45" fmla="*/ 9507 h 9623"/>
                <a:gd name="connsiteX46" fmla="*/ 5962 w 10000"/>
                <a:gd name="connsiteY46" fmla="*/ 9344 h 9623"/>
                <a:gd name="connsiteX47" fmla="*/ 5962 w 10000"/>
                <a:gd name="connsiteY47" fmla="*/ 9262 h 9623"/>
                <a:gd name="connsiteX48" fmla="*/ 6154 w 10000"/>
                <a:gd name="connsiteY48" fmla="*/ 9098 h 9623"/>
                <a:gd name="connsiteX49" fmla="*/ 6154 w 10000"/>
                <a:gd name="connsiteY49" fmla="*/ 8852 h 9623"/>
                <a:gd name="connsiteX50" fmla="*/ 5577 w 10000"/>
                <a:gd name="connsiteY50" fmla="*/ 8852 h 9623"/>
                <a:gd name="connsiteX51" fmla="*/ 5000 w 10000"/>
                <a:gd name="connsiteY51" fmla="*/ 8770 h 9623"/>
                <a:gd name="connsiteX52" fmla="*/ 4615 w 10000"/>
                <a:gd name="connsiteY52" fmla="*/ 8524 h 9623"/>
                <a:gd name="connsiteX53" fmla="*/ 4231 w 10000"/>
                <a:gd name="connsiteY53" fmla="*/ 8278 h 9623"/>
                <a:gd name="connsiteX54" fmla="*/ 3846 w 10000"/>
                <a:gd name="connsiteY54" fmla="*/ 8114 h 9623"/>
                <a:gd name="connsiteX55" fmla="*/ 3654 w 10000"/>
                <a:gd name="connsiteY55" fmla="*/ 8033 h 9623"/>
                <a:gd name="connsiteX56" fmla="*/ 3462 w 10000"/>
                <a:gd name="connsiteY56" fmla="*/ 7704 h 9623"/>
                <a:gd name="connsiteX57" fmla="*/ 3269 w 10000"/>
                <a:gd name="connsiteY57" fmla="*/ 7458 h 9623"/>
                <a:gd name="connsiteX58" fmla="*/ 2692 w 10000"/>
                <a:gd name="connsiteY58" fmla="*/ 7213 h 9623"/>
                <a:gd name="connsiteX59" fmla="*/ 2308 w 10000"/>
                <a:gd name="connsiteY59" fmla="*/ 7131 h 9623"/>
                <a:gd name="connsiteX60" fmla="*/ 1923 w 10000"/>
                <a:gd name="connsiteY60" fmla="*/ 6967 h 9623"/>
                <a:gd name="connsiteX61" fmla="*/ 1731 w 10000"/>
                <a:gd name="connsiteY61" fmla="*/ 6557 h 9623"/>
                <a:gd name="connsiteX62" fmla="*/ 1346 w 10000"/>
                <a:gd name="connsiteY62" fmla="*/ 6393 h 9623"/>
                <a:gd name="connsiteX63" fmla="*/ 1538 w 10000"/>
                <a:gd name="connsiteY63" fmla="*/ 6147 h 9623"/>
                <a:gd name="connsiteX64" fmla="*/ 1923 w 10000"/>
                <a:gd name="connsiteY64" fmla="*/ 5819 h 9623"/>
                <a:gd name="connsiteX65" fmla="*/ 1923 w 10000"/>
                <a:gd name="connsiteY65" fmla="*/ 5984 h 9623"/>
                <a:gd name="connsiteX66" fmla="*/ 1731 w 10000"/>
                <a:gd name="connsiteY66" fmla="*/ 6229 h 9623"/>
                <a:gd name="connsiteX67" fmla="*/ 1923 w 10000"/>
                <a:gd name="connsiteY67" fmla="*/ 6475 h 9623"/>
                <a:gd name="connsiteX68" fmla="*/ 2115 w 10000"/>
                <a:gd name="connsiteY68" fmla="*/ 6803 h 9623"/>
                <a:gd name="connsiteX69" fmla="*/ 2692 w 10000"/>
                <a:gd name="connsiteY69" fmla="*/ 6967 h 9623"/>
                <a:gd name="connsiteX70" fmla="*/ 3077 w 10000"/>
                <a:gd name="connsiteY70" fmla="*/ 7048 h 9623"/>
                <a:gd name="connsiteX71" fmla="*/ 3654 w 10000"/>
                <a:gd name="connsiteY71" fmla="*/ 7131 h 9623"/>
                <a:gd name="connsiteX72" fmla="*/ 3846 w 10000"/>
                <a:gd name="connsiteY72" fmla="*/ 7294 h 9623"/>
                <a:gd name="connsiteX73" fmla="*/ 4231 w 10000"/>
                <a:gd name="connsiteY73" fmla="*/ 7294 h 9623"/>
                <a:gd name="connsiteX74" fmla="*/ 4615 w 10000"/>
                <a:gd name="connsiteY74" fmla="*/ 7377 h 9623"/>
                <a:gd name="connsiteX75" fmla="*/ 4808 w 10000"/>
                <a:gd name="connsiteY75" fmla="*/ 7541 h 9623"/>
                <a:gd name="connsiteX76" fmla="*/ 5192 w 10000"/>
                <a:gd name="connsiteY76" fmla="*/ 7458 h 9623"/>
                <a:gd name="connsiteX77" fmla="*/ 5577 w 10000"/>
                <a:gd name="connsiteY77" fmla="*/ 7377 h 9623"/>
                <a:gd name="connsiteX78" fmla="*/ 5962 w 10000"/>
                <a:gd name="connsiteY78" fmla="*/ 7458 h 9623"/>
                <a:gd name="connsiteX79" fmla="*/ 6538 w 10000"/>
                <a:gd name="connsiteY79" fmla="*/ 7458 h 9623"/>
                <a:gd name="connsiteX80" fmla="*/ 6538 w 10000"/>
                <a:gd name="connsiteY80" fmla="*/ 7704 h 9623"/>
                <a:gd name="connsiteX81" fmla="*/ 6346 w 10000"/>
                <a:gd name="connsiteY81" fmla="*/ 8114 h 9623"/>
                <a:gd name="connsiteX82" fmla="*/ 6538 w 10000"/>
                <a:gd name="connsiteY82" fmla="*/ 8278 h 9623"/>
                <a:gd name="connsiteX83" fmla="*/ 7115 w 10000"/>
                <a:gd name="connsiteY83" fmla="*/ 8114 h 9623"/>
                <a:gd name="connsiteX84" fmla="*/ 7308 w 10000"/>
                <a:gd name="connsiteY84" fmla="*/ 7950 h 9623"/>
                <a:gd name="connsiteX85" fmla="*/ 7308 w 10000"/>
                <a:gd name="connsiteY85" fmla="*/ 7787 h 9623"/>
                <a:gd name="connsiteX86" fmla="*/ 7692 w 10000"/>
                <a:gd name="connsiteY86" fmla="*/ 7704 h 9623"/>
                <a:gd name="connsiteX87" fmla="*/ 7692 w 10000"/>
                <a:gd name="connsiteY87" fmla="*/ 7541 h 9623"/>
                <a:gd name="connsiteX88" fmla="*/ 7885 w 10000"/>
                <a:gd name="connsiteY88" fmla="*/ 7377 h 9623"/>
                <a:gd name="connsiteX89" fmla="*/ 8077 w 10000"/>
                <a:gd name="connsiteY89" fmla="*/ 7131 h 9623"/>
                <a:gd name="connsiteX90" fmla="*/ 7692 w 10000"/>
                <a:gd name="connsiteY90" fmla="*/ 6885 h 9623"/>
                <a:gd name="connsiteX91" fmla="*/ 8077 w 10000"/>
                <a:gd name="connsiteY91" fmla="*/ 6803 h 9623"/>
                <a:gd name="connsiteX92" fmla="*/ 8269 w 10000"/>
                <a:gd name="connsiteY92" fmla="*/ 6639 h 9623"/>
                <a:gd name="connsiteX93" fmla="*/ 8462 w 10000"/>
                <a:gd name="connsiteY93" fmla="*/ 6557 h 9623"/>
                <a:gd name="connsiteX94" fmla="*/ 8846 w 10000"/>
                <a:gd name="connsiteY94" fmla="*/ 6557 h 9623"/>
                <a:gd name="connsiteX95" fmla="*/ 8846 w 10000"/>
                <a:gd name="connsiteY95" fmla="*/ 6475 h 9623"/>
                <a:gd name="connsiteX96" fmla="*/ 8654 w 10000"/>
                <a:gd name="connsiteY96" fmla="*/ 6393 h 9623"/>
                <a:gd name="connsiteX97" fmla="*/ 8846 w 10000"/>
                <a:gd name="connsiteY97" fmla="*/ 6147 h 9623"/>
                <a:gd name="connsiteX98" fmla="*/ 8654 w 10000"/>
                <a:gd name="connsiteY98" fmla="*/ 5984 h 9623"/>
                <a:gd name="connsiteX99" fmla="*/ 8654 w 10000"/>
                <a:gd name="connsiteY99" fmla="*/ 5901 h 9623"/>
                <a:gd name="connsiteX100" fmla="*/ 9038 w 10000"/>
                <a:gd name="connsiteY100" fmla="*/ 5901 h 9623"/>
                <a:gd name="connsiteX101" fmla="*/ 9231 w 10000"/>
                <a:gd name="connsiteY101" fmla="*/ 5655 h 9623"/>
                <a:gd name="connsiteX102" fmla="*/ 9808 w 10000"/>
                <a:gd name="connsiteY102" fmla="*/ 5328 h 9623"/>
                <a:gd name="connsiteX103" fmla="*/ 9615 w 10000"/>
                <a:gd name="connsiteY103" fmla="*/ 4999 h 9623"/>
                <a:gd name="connsiteX104" fmla="*/ 9808 w 10000"/>
                <a:gd name="connsiteY104" fmla="*/ 4754 h 9623"/>
                <a:gd name="connsiteX105" fmla="*/ 9808 w 10000"/>
                <a:gd name="connsiteY105" fmla="*/ 4426 h 9623"/>
                <a:gd name="connsiteX106" fmla="*/ 9808 w 10000"/>
                <a:gd name="connsiteY106" fmla="*/ 4181 h 9623"/>
                <a:gd name="connsiteX107" fmla="*/ 9808 w 10000"/>
                <a:gd name="connsiteY107" fmla="*/ 3935 h 9623"/>
                <a:gd name="connsiteX108" fmla="*/ 9808 w 10000"/>
                <a:gd name="connsiteY108" fmla="*/ 3688 h 9623"/>
                <a:gd name="connsiteX109" fmla="*/ 10000 w 10000"/>
                <a:gd name="connsiteY109" fmla="*/ 3442 h 9623"/>
                <a:gd name="connsiteX110" fmla="*/ 10000 w 10000"/>
                <a:gd name="connsiteY110" fmla="*/ 3033 h 9623"/>
                <a:gd name="connsiteX111" fmla="*/ 9808 w 10000"/>
                <a:gd name="connsiteY111" fmla="*/ 2623 h 9623"/>
                <a:gd name="connsiteX0" fmla="*/ 9808 w 10000"/>
                <a:gd name="connsiteY0" fmla="*/ 2726 h 10001"/>
                <a:gd name="connsiteX1" fmla="*/ 9615 w 10000"/>
                <a:gd name="connsiteY1" fmla="*/ 2726 h 10001"/>
                <a:gd name="connsiteX2" fmla="*/ 9038 w 10000"/>
                <a:gd name="connsiteY2" fmla="*/ 2811 h 10001"/>
                <a:gd name="connsiteX3" fmla="*/ 8462 w 10000"/>
                <a:gd name="connsiteY3" fmla="*/ 2811 h 10001"/>
                <a:gd name="connsiteX4" fmla="*/ 7885 w 10000"/>
                <a:gd name="connsiteY4" fmla="*/ 2726 h 10001"/>
                <a:gd name="connsiteX5" fmla="*/ 8269 w 10000"/>
                <a:gd name="connsiteY5" fmla="*/ 2641 h 10001"/>
                <a:gd name="connsiteX6" fmla="*/ 8462 w 10000"/>
                <a:gd name="connsiteY6" fmla="*/ 2385 h 10001"/>
                <a:gd name="connsiteX7" fmla="*/ 8654 w 10000"/>
                <a:gd name="connsiteY7" fmla="*/ 2300 h 10001"/>
                <a:gd name="connsiteX8" fmla="*/ 8269 w 10000"/>
                <a:gd name="connsiteY8" fmla="*/ 2214 h 10001"/>
                <a:gd name="connsiteX9" fmla="*/ 8269 w 10000"/>
                <a:gd name="connsiteY9" fmla="*/ 2044 h 10001"/>
                <a:gd name="connsiteX10" fmla="*/ 8654 w 10000"/>
                <a:gd name="connsiteY10" fmla="*/ 1874 h 10001"/>
                <a:gd name="connsiteX11" fmla="*/ 8654 w 10000"/>
                <a:gd name="connsiteY11" fmla="*/ 1703 h 10001"/>
                <a:gd name="connsiteX12" fmla="*/ 9231 w 10000"/>
                <a:gd name="connsiteY12" fmla="*/ 1277 h 10001"/>
                <a:gd name="connsiteX13" fmla="*/ 9231 w 10000"/>
                <a:gd name="connsiteY13" fmla="*/ 766 h 10001"/>
                <a:gd name="connsiteX14" fmla="*/ 3846 w 10000"/>
                <a:gd name="connsiteY14" fmla="*/ 0 h 10001"/>
                <a:gd name="connsiteX15" fmla="*/ 4038 w 10000"/>
                <a:gd name="connsiteY15" fmla="*/ 0 h 10001"/>
                <a:gd name="connsiteX16" fmla="*/ 3462 w 10000"/>
                <a:gd name="connsiteY16" fmla="*/ 85 h 10001"/>
                <a:gd name="connsiteX17" fmla="*/ 3077 w 10000"/>
                <a:gd name="connsiteY17" fmla="*/ 426 h 10001"/>
                <a:gd name="connsiteX18" fmla="*/ 2885 w 10000"/>
                <a:gd name="connsiteY18" fmla="*/ 766 h 10001"/>
                <a:gd name="connsiteX19" fmla="*/ 2692 w 10000"/>
                <a:gd name="connsiteY19" fmla="*/ 1108 h 10001"/>
                <a:gd name="connsiteX20" fmla="*/ 2115 w 10000"/>
                <a:gd name="connsiteY20" fmla="*/ 1363 h 10001"/>
                <a:gd name="connsiteX21" fmla="*/ 2308 w 10000"/>
                <a:gd name="connsiteY21" fmla="*/ 1789 h 10001"/>
                <a:gd name="connsiteX22" fmla="*/ 2500 w 10000"/>
                <a:gd name="connsiteY22" fmla="*/ 1959 h 10001"/>
                <a:gd name="connsiteX23" fmla="*/ 2115 w 10000"/>
                <a:gd name="connsiteY23" fmla="*/ 2300 h 10001"/>
                <a:gd name="connsiteX24" fmla="*/ 1923 w 10000"/>
                <a:gd name="connsiteY24" fmla="*/ 2641 h 10001"/>
                <a:gd name="connsiteX25" fmla="*/ 2500 w 10000"/>
                <a:gd name="connsiteY25" fmla="*/ 2981 h 10001"/>
                <a:gd name="connsiteX26" fmla="*/ 3077 w 10000"/>
                <a:gd name="connsiteY26" fmla="*/ 3152 h 10001"/>
                <a:gd name="connsiteX27" fmla="*/ 3654 w 10000"/>
                <a:gd name="connsiteY27" fmla="*/ 3407 h 10001"/>
                <a:gd name="connsiteX28" fmla="*/ 4423 w 10000"/>
                <a:gd name="connsiteY28" fmla="*/ 3663 h 10001"/>
                <a:gd name="connsiteX29" fmla="*/ 5385 w 10000"/>
                <a:gd name="connsiteY29" fmla="*/ 4003 h 10001"/>
                <a:gd name="connsiteX30" fmla="*/ 5769 w 10000"/>
                <a:gd name="connsiteY30" fmla="*/ 4259 h 10001"/>
                <a:gd name="connsiteX31" fmla="*/ 5192 w 10000"/>
                <a:gd name="connsiteY31" fmla="*/ 4429 h 10001"/>
                <a:gd name="connsiteX32" fmla="*/ 4423 w 10000"/>
                <a:gd name="connsiteY32" fmla="*/ 4769 h 10001"/>
                <a:gd name="connsiteX33" fmla="*/ 3846 w 10000"/>
                <a:gd name="connsiteY33" fmla="*/ 5025 h 10001"/>
                <a:gd name="connsiteX34" fmla="*/ 3846 w 10000"/>
                <a:gd name="connsiteY34" fmla="*/ 5281 h 10001"/>
                <a:gd name="connsiteX35" fmla="*/ 2885 w 10000"/>
                <a:gd name="connsiteY35" fmla="*/ 5621 h 10001"/>
                <a:gd name="connsiteX36" fmla="*/ 2500 w 10000"/>
                <a:gd name="connsiteY36" fmla="*/ 5792 h 10001"/>
                <a:gd name="connsiteX37" fmla="*/ 1538 w 10000"/>
                <a:gd name="connsiteY37" fmla="*/ 5706 h 10001"/>
                <a:gd name="connsiteX38" fmla="*/ 577 w 10000"/>
                <a:gd name="connsiteY38" fmla="*/ 5963 h 10001"/>
                <a:gd name="connsiteX39" fmla="*/ 0 w 10000"/>
                <a:gd name="connsiteY39" fmla="*/ 6388 h 10001"/>
                <a:gd name="connsiteX40" fmla="*/ 6538 w 10000"/>
                <a:gd name="connsiteY40" fmla="*/ 9795 h 10001"/>
                <a:gd name="connsiteX41" fmla="*/ 6538 w 10000"/>
                <a:gd name="connsiteY41" fmla="*/ 9795 h 10001"/>
                <a:gd name="connsiteX42" fmla="*/ 6346 w 10000"/>
                <a:gd name="connsiteY42" fmla="*/ 9966 h 10001"/>
                <a:gd name="connsiteX43" fmla="*/ 5962 w 10000"/>
                <a:gd name="connsiteY43" fmla="*/ 9966 h 10001"/>
                <a:gd name="connsiteX44" fmla="*/ 5769 w 10000"/>
                <a:gd name="connsiteY44" fmla="*/ 9879 h 10001"/>
                <a:gd name="connsiteX45" fmla="*/ 5962 w 10000"/>
                <a:gd name="connsiteY45" fmla="*/ 9710 h 10001"/>
                <a:gd name="connsiteX46" fmla="*/ 5962 w 10000"/>
                <a:gd name="connsiteY46" fmla="*/ 9625 h 10001"/>
                <a:gd name="connsiteX47" fmla="*/ 6154 w 10000"/>
                <a:gd name="connsiteY47" fmla="*/ 9454 h 10001"/>
                <a:gd name="connsiteX48" fmla="*/ 6154 w 10000"/>
                <a:gd name="connsiteY48" fmla="*/ 9199 h 10001"/>
                <a:gd name="connsiteX49" fmla="*/ 5577 w 10000"/>
                <a:gd name="connsiteY49" fmla="*/ 9199 h 10001"/>
                <a:gd name="connsiteX50" fmla="*/ 5000 w 10000"/>
                <a:gd name="connsiteY50" fmla="*/ 9114 h 10001"/>
                <a:gd name="connsiteX51" fmla="*/ 4615 w 10000"/>
                <a:gd name="connsiteY51" fmla="*/ 8858 h 10001"/>
                <a:gd name="connsiteX52" fmla="*/ 4231 w 10000"/>
                <a:gd name="connsiteY52" fmla="*/ 8602 h 10001"/>
                <a:gd name="connsiteX53" fmla="*/ 3846 w 10000"/>
                <a:gd name="connsiteY53" fmla="*/ 8432 h 10001"/>
                <a:gd name="connsiteX54" fmla="*/ 3654 w 10000"/>
                <a:gd name="connsiteY54" fmla="*/ 8348 h 10001"/>
                <a:gd name="connsiteX55" fmla="*/ 3462 w 10000"/>
                <a:gd name="connsiteY55" fmla="*/ 8006 h 10001"/>
                <a:gd name="connsiteX56" fmla="*/ 3269 w 10000"/>
                <a:gd name="connsiteY56" fmla="*/ 7750 h 10001"/>
                <a:gd name="connsiteX57" fmla="*/ 2692 w 10000"/>
                <a:gd name="connsiteY57" fmla="*/ 7496 h 10001"/>
                <a:gd name="connsiteX58" fmla="*/ 2308 w 10000"/>
                <a:gd name="connsiteY58" fmla="*/ 7410 h 10001"/>
                <a:gd name="connsiteX59" fmla="*/ 1923 w 10000"/>
                <a:gd name="connsiteY59" fmla="*/ 7240 h 10001"/>
                <a:gd name="connsiteX60" fmla="*/ 1731 w 10000"/>
                <a:gd name="connsiteY60" fmla="*/ 6814 h 10001"/>
                <a:gd name="connsiteX61" fmla="*/ 1346 w 10000"/>
                <a:gd name="connsiteY61" fmla="*/ 6643 h 10001"/>
                <a:gd name="connsiteX62" fmla="*/ 1538 w 10000"/>
                <a:gd name="connsiteY62" fmla="*/ 6388 h 10001"/>
                <a:gd name="connsiteX63" fmla="*/ 1923 w 10000"/>
                <a:gd name="connsiteY63" fmla="*/ 6047 h 10001"/>
                <a:gd name="connsiteX64" fmla="*/ 1923 w 10000"/>
                <a:gd name="connsiteY64" fmla="*/ 6218 h 10001"/>
                <a:gd name="connsiteX65" fmla="*/ 1731 w 10000"/>
                <a:gd name="connsiteY65" fmla="*/ 6473 h 10001"/>
                <a:gd name="connsiteX66" fmla="*/ 1923 w 10000"/>
                <a:gd name="connsiteY66" fmla="*/ 6729 h 10001"/>
                <a:gd name="connsiteX67" fmla="*/ 2115 w 10000"/>
                <a:gd name="connsiteY67" fmla="*/ 7070 h 10001"/>
                <a:gd name="connsiteX68" fmla="*/ 2692 w 10000"/>
                <a:gd name="connsiteY68" fmla="*/ 7240 h 10001"/>
                <a:gd name="connsiteX69" fmla="*/ 3077 w 10000"/>
                <a:gd name="connsiteY69" fmla="*/ 7324 h 10001"/>
                <a:gd name="connsiteX70" fmla="*/ 3654 w 10000"/>
                <a:gd name="connsiteY70" fmla="*/ 7410 h 10001"/>
                <a:gd name="connsiteX71" fmla="*/ 3846 w 10000"/>
                <a:gd name="connsiteY71" fmla="*/ 7580 h 10001"/>
                <a:gd name="connsiteX72" fmla="*/ 4231 w 10000"/>
                <a:gd name="connsiteY72" fmla="*/ 7580 h 10001"/>
                <a:gd name="connsiteX73" fmla="*/ 4615 w 10000"/>
                <a:gd name="connsiteY73" fmla="*/ 7666 h 10001"/>
                <a:gd name="connsiteX74" fmla="*/ 4808 w 10000"/>
                <a:gd name="connsiteY74" fmla="*/ 7836 h 10001"/>
                <a:gd name="connsiteX75" fmla="*/ 5192 w 10000"/>
                <a:gd name="connsiteY75" fmla="*/ 7750 h 10001"/>
                <a:gd name="connsiteX76" fmla="*/ 5577 w 10000"/>
                <a:gd name="connsiteY76" fmla="*/ 7666 h 10001"/>
                <a:gd name="connsiteX77" fmla="*/ 5962 w 10000"/>
                <a:gd name="connsiteY77" fmla="*/ 7750 h 10001"/>
                <a:gd name="connsiteX78" fmla="*/ 6538 w 10000"/>
                <a:gd name="connsiteY78" fmla="*/ 7750 h 10001"/>
                <a:gd name="connsiteX79" fmla="*/ 6538 w 10000"/>
                <a:gd name="connsiteY79" fmla="*/ 8006 h 10001"/>
                <a:gd name="connsiteX80" fmla="*/ 6346 w 10000"/>
                <a:gd name="connsiteY80" fmla="*/ 8432 h 10001"/>
                <a:gd name="connsiteX81" fmla="*/ 6538 w 10000"/>
                <a:gd name="connsiteY81" fmla="*/ 8602 h 10001"/>
                <a:gd name="connsiteX82" fmla="*/ 7115 w 10000"/>
                <a:gd name="connsiteY82" fmla="*/ 8432 h 10001"/>
                <a:gd name="connsiteX83" fmla="*/ 7308 w 10000"/>
                <a:gd name="connsiteY83" fmla="*/ 8261 h 10001"/>
                <a:gd name="connsiteX84" fmla="*/ 7308 w 10000"/>
                <a:gd name="connsiteY84" fmla="*/ 8092 h 10001"/>
                <a:gd name="connsiteX85" fmla="*/ 7692 w 10000"/>
                <a:gd name="connsiteY85" fmla="*/ 8006 h 10001"/>
                <a:gd name="connsiteX86" fmla="*/ 7692 w 10000"/>
                <a:gd name="connsiteY86" fmla="*/ 7836 h 10001"/>
                <a:gd name="connsiteX87" fmla="*/ 7885 w 10000"/>
                <a:gd name="connsiteY87" fmla="*/ 7666 h 10001"/>
                <a:gd name="connsiteX88" fmla="*/ 8077 w 10000"/>
                <a:gd name="connsiteY88" fmla="*/ 7410 h 10001"/>
                <a:gd name="connsiteX89" fmla="*/ 7692 w 10000"/>
                <a:gd name="connsiteY89" fmla="*/ 7155 h 10001"/>
                <a:gd name="connsiteX90" fmla="*/ 8077 w 10000"/>
                <a:gd name="connsiteY90" fmla="*/ 7070 h 10001"/>
                <a:gd name="connsiteX91" fmla="*/ 8269 w 10000"/>
                <a:gd name="connsiteY91" fmla="*/ 6899 h 10001"/>
                <a:gd name="connsiteX92" fmla="*/ 8462 w 10000"/>
                <a:gd name="connsiteY92" fmla="*/ 6814 h 10001"/>
                <a:gd name="connsiteX93" fmla="*/ 8846 w 10000"/>
                <a:gd name="connsiteY93" fmla="*/ 6814 h 10001"/>
                <a:gd name="connsiteX94" fmla="*/ 8846 w 10000"/>
                <a:gd name="connsiteY94" fmla="*/ 6729 h 10001"/>
                <a:gd name="connsiteX95" fmla="*/ 8654 w 10000"/>
                <a:gd name="connsiteY95" fmla="*/ 6643 h 10001"/>
                <a:gd name="connsiteX96" fmla="*/ 8846 w 10000"/>
                <a:gd name="connsiteY96" fmla="*/ 6388 h 10001"/>
                <a:gd name="connsiteX97" fmla="*/ 8654 w 10000"/>
                <a:gd name="connsiteY97" fmla="*/ 6218 h 10001"/>
                <a:gd name="connsiteX98" fmla="*/ 8654 w 10000"/>
                <a:gd name="connsiteY98" fmla="*/ 6132 h 10001"/>
                <a:gd name="connsiteX99" fmla="*/ 9038 w 10000"/>
                <a:gd name="connsiteY99" fmla="*/ 6132 h 10001"/>
                <a:gd name="connsiteX100" fmla="*/ 9231 w 10000"/>
                <a:gd name="connsiteY100" fmla="*/ 5877 h 10001"/>
                <a:gd name="connsiteX101" fmla="*/ 9808 w 10000"/>
                <a:gd name="connsiteY101" fmla="*/ 5537 h 10001"/>
                <a:gd name="connsiteX102" fmla="*/ 9615 w 10000"/>
                <a:gd name="connsiteY102" fmla="*/ 5195 h 10001"/>
                <a:gd name="connsiteX103" fmla="*/ 9808 w 10000"/>
                <a:gd name="connsiteY103" fmla="*/ 4940 h 10001"/>
                <a:gd name="connsiteX104" fmla="*/ 9808 w 10000"/>
                <a:gd name="connsiteY104" fmla="*/ 4599 h 10001"/>
                <a:gd name="connsiteX105" fmla="*/ 9808 w 10000"/>
                <a:gd name="connsiteY105" fmla="*/ 4345 h 10001"/>
                <a:gd name="connsiteX106" fmla="*/ 9808 w 10000"/>
                <a:gd name="connsiteY106" fmla="*/ 4089 h 10001"/>
                <a:gd name="connsiteX107" fmla="*/ 9808 w 10000"/>
                <a:gd name="connsiteY107" fmla="*/ 3832 h 10001"/>
                <a:gd name="connsiteX108" fmla="*/ 10000 w 10000"/>
                <a:gd name="connsiteY108" fmla="*/ 3577 h 10001"/>
                <a:gd name="connsiteX109" fmla="*/ 10000 w 10000"/>
                <a:gd name="connsiteY109" fmla="*/ 3152 h 10001"/>
                <a:gd name="connsiteX110" fmla="*/ 9808 w 10000"/>
                <a:gd name="connsiteY110" fmla="*/ 2726 h 10001"/>
                <a:gd name="connsiteX0" fmla="*/ 9808 w 10000"/>
                <a:gd name="connsiteY0" fmla="*/ 2726 h 10001"/>
                <a:gd name="connsiteX1" fmla="*/ 9615 w 10000"/>
                <a:gd name="connsiteY1" fmla="*/ 2726 h 10001"/>
                <a:gd name="connsiteX2" fmla="*/ 9038 w 10000"/>
                <a:gd name="connsiteY2" fmla="*/ 2811 h 10001"/>
                <a:gd name="connsiteX3" fmla="*/ 8462 w 10000"/>
                <a:gd name="connsiteY3" fmla="*/ 2811 h 10001"/>
                <a:gd name="connsiteX4" fmla="*/ 7885 w 10000"/>
                <a:gd name="connsiteY4" fmla="*/ 2726 h 10001"/>
                <a:gd name="connsiteX5" fmla="*/ 8269 w 10000"/>
                <a:gd name="connsiteY5" fmla="*/ 2641 h 10001"/>
                <a:gd name="connsiteX6" fmla="*/ 8462 w 10000"/>
                <a:gd name="connsiteY6" fmla="*/ 2385 h 10001"/>
                <a:gd name="connsiteX7" fmla="*/ 8654 w 10000"/>
                <a:gd name="connsiteY7" fmla="*/ 2300 h 10001"/>
                <a:gd name="connsiteX8" fmla="*/ 8269 w 10000"/>
                <a:gd name="connsiteY8" fmla="*/ 2214 h 10001"/>
                <a:gd name="connsiteX9" fmla="*/ 8269 w 10000"/>
                <a:gd name="connsiteY9" fmla="*/ 2044 h 10001"/>
                <a:gd name="connsiteX10" fmla="*/ 8654 w 10000"/>
                <a:gd name="connsiteY10" fmla="*/ 1874 h 10001"/>
                <a:gd name="connsiteX11" fmla="*/ 8654 w 10000"/>
                <a:gd name="connsiteY11" fmla="*/ 1703 h 10001"/>
                <a:gd name="connsiteX12" fmla="*/ 9231 w 10000"/>
                <a:gd name="connsiteY12" fmla="*/ 1277 h 10001"/>
                <a:gd name="connsiteX13" fmla="*/ 9231 w 10000"/>
                <a:gd name="connsiteY13" fmla="*/ 766 h 10001"/>
                <a:gd name="connsiteX14" fmla="*/ 3846 w 10000"/>
                <a:gd name="connsiteY14" fmla="*/ 0 h 10001"/>
                <a:gd name="connsiteX15" fmla="*/ 4038 w 10000"/>
                <a:gd name="connsiteY15" fmla="*/ 0 h 10001"/>
                <a:gd name="connsiteX16" fmla="*/ 3462 w 10000"/>
                <a:gd name="connsiteY16" fmla="*/ 85 h 10001"/>
                <a:gd name="connsiteX17" fmla="*/ 3077 w 10000"/>
                <a:gd name="connsiteY17" fmla="*/ 426 h 10001"/>
                <a:gd name="connsiteX18" fmla="*/ 2885 w 10000"/>
                <a:gd name="connsiteY18" fmla="*/ 766 h 10001"/>
                <a:gd name="connsiteX19" fmla="*/ 2692 w 10000"/>
                <a:gd name="connsiteY19" fmla="*/ 1108 h 10001"/>
                <a:gd name="connsiteX20" fmla="*/ 2115 w 10000"/>
                <a:gd name="connsiteY20" fmla="*/ 1363 h 10001"/>
                <a:gd name="connsiteX21" fmla="*/ 2308 w 10000"/>
                <a:gd name="connsiteY21" fmla="*/ 1789 h 10001"/>
                <a:gd name="connsiteX22" fmla="*/ 2500 w 10000"/>
                <a:gd name="connsiteY22" fmla="*/ 1959 h 10001"/>
                <a:gd name="connsiteX23" fmla="*/ 2115 w 10000"/>
                <a:gd name="connsiteY23" fmla="*/ 2300 h 10001"/>
                <a:gd name="connsiteX24" fmla="*/ 1923 w 10000"/>
                <a:gd name="connsiteY24" fmla="*/ 2641 h 10001"/>
                <a:gd name="connsiteX25" fmla="*/ 2500 w 10000"/>
                <a:gd name="connsiteY25" fmla="*/ 2981 h 10001"/>
                <a:gd name="connsiteX26" fmla="*/ 3077 w 10000"/>
                <a:gd name="connsiteY26" fmla="*/ 3152 h 10001"/>
                <a:gd name="connsiteX27" fmla="*/ 3654 w 10000"/>
                <a:gd name="connsiteY27" fmla="*/ 3407 h 10001"/>
                <a:gd name="connsiteX28" fmla="*/ 4423 w 10000"/>
                <a:gd name="connsiteY28" fmla="*/ 3663 h 10001"/>
                <a:gd name="connsiteX29" fmla="*/ 5385 w 10000"/>
                <a:gd name="connsiteY29" fmla="*/ 4003 h 10001"/>
                <a:gd name="connsiteX30" fmla="*/ 5769 w 10000"/>
                <a:gd name="connsiteY30" fmla="*/ 4259 h 10001"/>
                <a:gd name="connsiteX31" fmla="*/ 5192 w 10000"/>
                <a:gd name="connsiteY31" fmla="*/ 4429 h 10001"/>
                <a:gd name="connsiteX32" fmla="*/ 4423 w 10000"/>
                <a:gd name="connsiteY32" fmla="*/ 4769 h 10001"/>
                <a:gd name="connsiteX33" fmla="*/ 3846 w 10000"/>
                <a:gd name="connsiteY33" fmla="*/ 5025 h 10001"/>
                <a:gd name="connsiteX34" fmla="*/ 3846 w 10000"/>
                <a:gd name="connsiteY34" fmla="*/ 5281 h 10001"/>
                <a:gd name="connsiteX35" fmla="*/ 2885 w 10000"/>
                <a:gd name="connsiteY35" fmla="*/ 5621 h 10001"/>
                <a:gd name="connsiteX36" fmla="*/ 2500 w 10000"/>
                <a:gd name="connsiteY36" fmla="*/ 5792 h 10001"/>
                <a:gd name="connsiteX37" fmla="*/ 1538 w 10000"/>
                <a:gd name="connsiteY37" fmla="*/ 5706 h 10001"/>
                <a:gd name="connsiteX38" fmla="*/ 577 w 10000"/>
                <a:gd name="connsiteY38" fmla="*/ 5963 h 10001"/>
                <a:gd name="connsiteX39" fmla="*/ 0 w 10000"/>
                <a:gd name="connsiteY39" fmla="*/ 6388 h 10001"/>
                <a:gd name="connsiteX40" fmla="*/ 6538 w 10000"/>
                <a:gd name="connsiteY40" fmla="*/ 9795 h 10001"/>
                <a:gd name="connsiteX41" fmla="*/ 6346 w 10000"/>
                <a:gd name="connsiteY41" fmla="*/ 9966 h 10001"/>
                <a:gd name="connsiteX42" fmla="*/ 5962 w 10000"/>
                <a:gd name="connsiteY42" fmla="*/ 9966 h 10001"/>
                <a:gd name="connsiteX43" fmla="*/ 5769 w 10000"/>
                <a:gd name="connsiteY43" fmla="*/ 9879 h 10001"/>
                <a:gd name="connsiteX44" fmla="*/ 5962 w 10000"/>
                <a:gd name="connsiteY44" fmla="*/ 9710 h 10001"/>
                <a:gd name="connsiteX45" fmla="*/ 5962 w 10000"/>
                <a:gd name="connsiteY45" fmla="*/ 9625 h 10001"/>
                <a:gd name="connsiteX46" fmla="*/ 6154 w 10000"/>
                <a:gd name="connsiteY46" fmla="*/ 9454 h 10001"/>
                <a:gd name="connsiteX47" fmla="*/ 6154 w 10000"/>
                <a:gd name="connsiteY47" fmla="*/ 9199 h 10001"/>
                <a:gd name="connsiteX48" fmla="*/ 5577 w 10000"/>
                <a:gd name="connsiteY48" fmla="*/ 9199 h 10001"/>
                <a:gd name="connsiteX49" fmla="*/ 5000 w 10000"/>
                <a:gd name="connsiteY49" fmla="*/ 9114 h 10001"/>
                <a:gd name="connsiteX50" fmla="*/ 4615 w 10000"/>
                <a:gd name="connsiteY50" fmla="*/ 8858 h 10001"/>
                <a:gd name="connsiteX51" fmla="*/ 4231 w 10000"/>
                <a:gd name="connsiteY51" fmla="*/ 8602 h 10001"/>
                <a:gd name="connsiteX52" fmla="*/ 3846 w 10000"/>
                <a:gd name="connsiteY52" fmla="*/ 8432 h 10001"/>
                <a:gd name="connsiteX53" fmla="*/ 3654 w 10000"/>
                <a:gd name="connsiteY53" fmla="*/ 8348 h 10001"/>
                <a:gd name="connsiteX54" fmla="*/ 3462 w 10000"/>
                <a:gd name="connsiteY54" fmla="*/ 8006 h 10001"/>
                <a:gd name="connsiteX55" fmla="*/ 3269 w 10000"/>
                <a:gd name="connsiteY55" fmla="*/ 7750 h 10001"/>
                <a:gd name="connsiteX56" fmla="*/ 2692 w 10000"/>
                <a:gd name="connsiteY56" fmla="*/ 7496 h 10001"/>
                <a:gd name="connsiteX57" fmla="*/ 2308 w 10000"/>
                <a:gd name="connsiteY57" fmla="*/ 7410 h 10001"/>
                <a:gd name="connsiteX58" fmla="*/ 1923 w 10000"/>
                <a:gd name="connsiteY58" fmla="*/ 7240 h 10001"/>
                <a:gd name="connsiteX59" fmla="*/ 1731 w 10000"/>
                <a:gd name="connsiteY59" fmla="*/ 6814 h 10001"/>
                <a:gd name="connsiteX60" fmla="*/ 1346 w 10000"/>
                <a:gd name="connsiteY60" fmla="*/ 6643 h 10001"/>
                <a:gd name="connsiteX61" fmla="*/ 1538 w 10000"/>
                <a:gd name="connsiteY61" fmla="*/ 6388 h 10001"/>
                <a:gd name="connsiteX62" fmla="*/ 1923 w 10000"/>
                <a:gd name="connsiteY62" fmla="*/ 6047 h 10001"/>
                <a:gd name="connsiteX63" fmla="*/ 1923 w 10000"/>
                <a:gd name="connsiteY63" fmla="*/ 6218 h 10001"/>
                <a:gd name="connsiteX64" fmla="*/ 1731 w 10000"/>
                <a:gd name="connsiteY64" fmla="*/ 6473 h 10001"/>
                <a:gd name="connsiteX65" fmla="*/ 1923 w 10000"/>
                <a:gd name="connsiteY65" fmla="*/ 6729 h 10001"/>
                <a:gd name="connsiteX66" fmla="*/ 2115 w 10000"/>
                <a:gd name="connsiteY66" fmla="*/ 7070 h 10001"/>
                <a:gd name="connsiteX67" fmla="*/ 2692 w 10000"/>
                <a:gd name="connsiteY67" fmla="*/ 7240 h 10001"/>
                <a:gd name="connsiteX68" fmla="*/ 3077 w 10000"/>
                <a:gd name="connsiteY68" fmla="*/ 7324 h 10001"/>
                <a:gd name="connsiteX69" fmla="*/ 3654 w 10000"/>
                <a:gd name="connsiteY69" fmla="*/ 7410 h 10001"/>
                <a:gd name="connsiteX70" fmla="*/ 3846 w 10000"/>
                <a:gd name="connsiteY70" fmla="*/ 7580 h 10001"/>
                <a:gd name="connsiteX71" fmla="*/ 4231 w 10000"/>
                <a:gd name="connsiteY71" fmla="*/ 7580 h 10001"/>
                <a:gd name="connsiteX72" fmla="*/ 4615 w 10000"/>
                <a:gd name="connsiteY72" fmla="*/ 7666 h 10001"/>
                <a:gd name="connsiteX73" fmla="*/ 4808 w 10000"/>
                <a:gd name="connsiteY73" fmla="*/ 7836 h 10001"/>
                <a:gd name="connsiteX74" fmla="*/ 5192 w 10000"/>
                <a:gd name="connsiteY74" fmla="*/ 7750 h 10001"/>
                <a:gd name="connsiteX75" fmla="*/ 5577 w 10000"/>
                <a:gd name="connsiteY75" fmla="*/ 7666 h 10001"/>
                <a:gd name="connsiteX76" fmla="*/ 5962 w 10000"/>
                <a:gd name="connsiteY76" fmla="*/ 7750 h 10001"/>
                <a:gd name="connsiteX77" fmla="*/ 6538 w 10000"/>
                <a:gd name="connsiteY77" fmla="*/ 7750 h 10001"/>
                <a:gd name="connsiteX78" fmla="*/ 6538 w 10000"/>
                <a:gd name="connsiteY78" fmla="*/ 8006 h 10001"/>
                <a:gd name="connsiteX79" fmla="*/ 6346 w 10000"/>
                <a:gd name="connsiteY79" fmla="*/ 8432 h 10001"/>
                <a:gd name="connsiteX80" fmla="*/ 6538 w 10000"/>
                <a:gd name="connsiteY80" fmla="*/ 8602 h 10001"/>
                <a:gd name="connsiteX81" fmla="*/ 7115 w 10000"/>
                <a:gd name="connsiteY81" fmla="*/ 8432 h 10001"/>
                <a:gd name="connsiteX82" fmla="*/ 7308 w 10000"/>
                <a:gd name="connsiteY82" fmla="*/ 8261 h 10001"/>
                <a:gd name="connsiteX83" fmla="*/ 7308 w 10000"/>
                <a:gd name="connsiteY83" fmla="*/ 8092 h 10001"/>
                <a:gd name="connsiteX84" fmla="*/ 7692 w 10000"/>
                <a:gd name="connsiteY84" fmla="*/ 8006 h 10001"/>
                <a:gd name="connsiteX85" fmla="*/ 7692 w 10000"/>
                <a:gd name="connsiteY85" fmla="*/ 7836 h 10001"/>
                <a:gd name="connsiteX86" fmla="*/ 7885 w 10000"/>
                <a:gd name="connsiteY86" fmla="*/ 7666 h 10001"/>
                <a:gd name="connsiteX87" fmla="*/ 8077 w 10000"/>
                <a:gd name="connsiteY87" fmla="*/ 7410 h 10001"/>
                <a:gd name="connsiteX88" fmla="*/ 7692 w 10000"/>
                <a:gd name="connsiteY88" fmla="*/ 7155 h 10001"/>
                <a:gd name="connsiteX89" fmla="*/ 8077 w 10000"/>
                <a:gd name="connsiteY89" fmla="*/ 7070 h 10001"/>
                <a:gd name="connsiteX90" fmla="*/ 8269 w 10000"/>
                <a:gd name="connsiteY90" fmla="*/ 6899 h 10001"/>
                <a:gd name="connsiteX91" fmla="*/ 8462 w 10000"/>
                <a:gd name="connsiteY91" fmla="*/ 6814 h 10001"/>
                <a:gd name="connsiteX92" fmla="*/ 8846 w 10000"/>
                <a:gd name="connsiteY92" fmla="*/ 6814 h 10001"/>
                <a:gd name="connsiteX93" fmla="*/ 8846 w 10000"/>
                <a:gd name="connsiteY93" fmla="*/ 6729 h 10001"/>
                <a:gd name="connsiteX94" fmla="*/ 8654 w 10000"/>
                <a:gd name="connsiteY94" fmla="*/ 6643 h 10001"/>
                <a:gd name="connsiteX95" fmla="*/ 8846 w 10000"/>
                <a:gd name="connsiteY95" fmla="*/ 6388 h 10001"/>
                <a:gd name="connsiteX96" fmla="*/ 8654 w 10000"/>
                <a:gd name="connsiteY96" fmla="*/ 6218 h 10001"/>
                <a:gd name="connsiteX97" fmla="*/ 8654 w 10000"/>
                <a:gd name="connsiteY97" fmla="*/ 6132 h 10001"/>
                <a:gd name="connsiteX98" fmla="*/ 9038 w 10000"/>
                <a:gd name="connsiteY98" fmla="*/ 6132 h 10001"/>
                <a:gd name="connsiteX99" fmla="*/ 9231 w 10000"/>
                <a:gd name="connsiteY99" fmla="*/ 5877 h 10001"/>
                <a:gd name="connsiteX100" fmla="*/ 9808 w 10000"/>
                <a:gd name="connsiteY100" fmla="*/ 5537 h 10001"/>
                <a:gd name="connsiteX101" fmla="*/ 9615 w 10000"/>
                <a:gd name="connsiteY101" fmla="*/ 5195 h 10001"/>
                <a:gd name="connsiteX102" fmla="*/ 9808 w 10000"/>
                <a:gd name="connsiteY102" fmla="*/ 4940 h 10001"/>
                <a:gd name="connsiteX103" fmla="*/ 9808 w 10000"/>
                <a:gd name="connsiteY103" fmla="*/ 4599 h 10001"/>
                <a:gd name="connsiteX104" fmla="*/ 9808 w 10000"/>
                <a:gd name="connsiteY104" fmla="*/ 4345 h 10001"/>
                <a:gd name="connsiteX105" fmla="*/ 9808 w 10000"/>
                <a:gd name="connsiteY105" fmla="*/ 4089 h 10001"/>
                <a:gd name="connsiteX106" fmla="*/ 9808 w 10000"/>
                <a:gd name="connsiteY106" fmla="*/ 3832 h 10001"/>
                <a:gd name="connsiteX107" fmla="*/ 10000 w 10000"/>
                <a:gd name="connsiteY107" fmla="*/ 3577 h 10001"/>
                <a:gd name="connsiteX108" fmla="*/ 10000 w 10000"/>
                <a:gd name="connsiteY108" fmla="*/ 3152 h 10001"/>
                <a:gd name="connsiteX109" fmla="*/ 9808 w 10000"/>
                <a:gd name="connsiteY109" fmla="*/ 2726 h 10001"/>
                <a:gd name="connsiteX0" fmla="*/ 9808 w 10000"/>
                <a:gd name="connsiteY0" fmla="*/ 2726 h 10001"/>
                <a:gd name="connsiteX1" fmla="*/ 9615 w 10000"/>
                <a:gd name="connsiteY1" fmla="*/ 2726 h 10001"/>
                <a:gd name="connsiteX2" fmla="*/ 9038 w 10000"/>
                <a:gd name="connsiteY2" fmla="*/ 2811 h 10001"/>
                <a:gd name="connsiteX3" fmla="*/ 8462 w 10000"/>
                <a:gd name="connsiteY3" fmla="*/ 2811 h 10001"/>
                <a:gd name="connsiteX4" fmla="*/ 7885 w 10000"/>
                <a:gd name="connsiteY4" fmla="*/ 2726 h 10001"/>
                <a:gd name="connsiteX5" fmla="*/ 8269 w 10000"/>
                <a:gd name="connsiteY5" fmla="*/ 2641 h 10001"/>
                <a:gd name="connsiteX6" fmla="*/ 8462 w 10000"/>
                <a:gd name="connsiteY6" fmla="*/ 2385 h 10001"/>
                <a:gd name="connsiteX7" fmla="*/ 8654 w 10000"/>
                <a:gd name="connsiteY7" fmla="*/ 2300 h 10001"/>
                <a:gd name="connsiteX8" fmla="*/ 8269 w 10000"/>
                <a:gd name="connsiteY8" fmla="*/ 2214 h 10001"/>
                <a:gd name="connsiteX9" fmla="*/ 8269 w 10000"/>
                <a:gd name="connsiteY9" fmla="*/ 2044 h 10001"/>
                <a:gd name="connsiteX10" fmla="*/ 8654 w 10000"/>
                <a:gd name="connsiteY10" fmla="*/ 1874 h 10001"/>
                <a:gd name="connsiteX11" fmla="*/ 8654 w 10000"/>
                <a:gd name="connsiteY11" fmla="*/ 1703 h 10001"/>
                <a:gd name="connsiteX12" fmla="*/ 9231 w 10000"/>
                <a:gd name="connsiteY12" fmla="*/ 1277 h 10001"/>
                <a:gd name="connsiteX13" fmla="*/ 9231 w 10000"/>
                <a:gd name="connsiteY13" fmla="*/ 766 h 10001"/>
                <a:gd name="connsiteX14" fmla="*/ 3846 w 10000"/>
                <a:gd name="connsiteY14" fmla="*/ 0 h 10001"/>
                <a:gd name="connsiteX15" fmla="*/ 4038 w 10000"/>
                <a:gd name="connsiteY15" fmla="*/ 0 h 10001"/>
                <a:gd name="connsiteX16" fmla="*/ 3462 w 10000"/>
                <a:gd name="connsiteY16" fmla="*/ 85 h 10001"/>
                <a:gd name="connsiteX17" fmla="*/ 3077 w 10000"/>
                <a:gd name="connsiteY17" fmla="*/ 426 h 10001"/>
                <a:gd name="connsiteX18" fmla="*/ 2885 w 10000"/>
                <a:gd name="connsiteY18" fmla="*/ 766 h 10001"/>
                <a:gd name="connsiteX19" fmla="*/ 2692 w 10000"/>
                <a:gd name="connsiteY19" fmla="*/ 1108 h 10001"/>
                <a:gd name="connsiteX20" fmla="*/ 2115 w 10000"/>
                <a:gd name="connsiteY20" fmla="*/ 1363 h 10001"/>
                <a:gd name="connsiteX21" fmla="*/ 2308 w 10000"/>
                <a:gd name="connsiteY21" fmla="*/ 1789 h 10001"/>
                <a:gd name="connsiteX22" fmla="*/ 2500 w 10000"/>
                <a:gd name="connsiteY22" fmla="*/ 1959 h 10001"/>
                <a:gd name="connsiteX23" fmla="*/ 2115 w 10000"/>
                <a:gd name="connsiteY23" fmla="*/ 2300 h 10001"/>
                <a:gd name="connsiteX24" fmla="*/ 1923 w 10000"/>
                <a:gd name="connsiteY24" fmla="*/ 2641 h 10001"/>
                <a:gd name="connsiteX25" fmla="*/ 2500 w 10000"/>
                <a:gd name="connsiteY25" fmla="*/ 2981 h 10001"/>
                <a:gd name="connsiteX26" fmla="*/ 3077 w 10000"/>
                <a:gd name="connsiteY26" fmla="*/ 3152 h 10001"/>
                <a:gd name="connsiteX27" fmla="*/ 3654 w 10000"/>
                <a:gd name="connsiteY27" fmla="*/ 3407 h 10001"/>
                <a:gd name="connsiteX28" fmla="*/ 4423 w 10000"/>
                <a:gd name="connsiteY28" fmla="*/ 3663 h 10001"/>
                <a:gd name="connsiteX29" fmla="*/ 5385 w 10000"/>
                <a:gd name="connsiteY29" fmla="*/ 4003 h 10001"/>
                <a:gd name="connsiteX30" fmla="*/ 5769 w 10000"/>
                <a:gd name="connsiteY30" fmla="*/ 4259 h 10001"/>
                <a:gd name="connsiteX31" fmla="*/ 5192 w 10000"/>
                <a:gd name="connsiteY31" fmla="*/ 4429 h 10001"/>
                <a:gd name="connsiteX32" fmla="*/ 4423 w 10000"/>
                <a:gd name="connsiteY32" fmla="*/ 4769 h 10001"/>
                <a:gd name="connsiteX33" fmla="*/ 3846 w 10000"/>
                <a:gd name="connsiteY33" fmla="*/ 5025 h 10001"/>
                <a:gd name="connsiteX34" fmla="*/ 3846 w 10000"/>
                <a:gd name="connsiteY34" fmla="*/ 5281 h 10001"/>
                <a:gd name="connsiteX35" fmla="*/ 2885 w 10000"/>
                <a:gd name="connsiteY35" fmla="*/ 5621 h 10001"/>
                <a:gd name="connsiteX36" fmla="*/ 2500 w 10000"/>
                <a:gd name="connsiteY36" fmla="*/ 5792 h 10001"/>
                <a:gd name="connsiteX37" fmla="*/ 1538 w 10000"/>
                <a:gd name="connsiteY37" fmla="*/ 5706 h 10001"/>
                <a:gd name="connsiteX38" fmla="*/ 577 w 10000"/>
                <a:gd name="connsiteY38" fmla="*/ 5963 h 10001"/>
                <a:gd name="connsiteX39" fmla="*/ 0 w 10000"/>
                <a:gd name="connsiteY39" fmla="*/ 6388 h 10001"/>
                <a:gd name="connsiteX40" fmla="*/ 6538 w 10000"/>
                <a:gd name="connsiteY40" fmla="*/ 9795 h 10001"/>
                <a:gd name="connsiteX41" fmla="*/ 5962 w 10000"/>
                <a:gd name="connsiteY41" fmla="*/ 9966 h 10001"/>
                <a:gd name="connsiteX42" fmla="*/ 5769 w 10000"/>
                <a:gd name="connsiteY42" fmla="*/ 9879 h 10001"/>
                <a:gd name="connsiteX43" fmla="*/ 5962 w 10000"/>
                <a:gd name="connsiteY43" fmla="*/ 9710 h 10001"/>
                <a:gd name="connsiteX44" fmla="*/ 5962 w 10000"/>
                <a:gd name="connsiteY44" fmla="*/ 9625 h 10001"/>
                <a:gd name="connsiteX45" fmla="*/ 6154 w 10000"/>
                <a:gd name="connsiteY45" fmla="*/ 9454 h 10001"/>
                <a:gd name="connsiteX46" fmla="*/ 6154 w 10000"/>
                <a:gd name="connsiteY46" fmla="*/ 9199 h 10001"/>
                <a:gd name="connsiteX47" fmla="*/ 5577 w 10000"/>
                <a:gd name="connsiteY47" fmla="*/ 9199 h 10001"/>
                <a:gd name="connsiteX48" fmla="*/ 5000 w 10000"/>
                <a:gd name="connsiteY48" fmla="*/ 9114 h 10001"/>
                <a:gd name="connsiteX49" fmla="*/ 4615 w 10000"/>
                <a:gd name="connsiteY49" fmla="*/ 8858 h 10001"/>
                <a:gd name="connsiteX50" fmla="*/ 4231 w 10000"/>
                <a:gd name="connsiteY50" fmla="*/ 8602 h 10001"/>
                <a:gd name="connsiteX51" fmla="*/ 3846 w 10000"/>
                <a:gd name="connsiteY51" fmla="*/ 8432 h 10001"/>
                <a:gd name="connsiteX52" fmla="*/ 3654 w 10000"/>
                <a:gd name="connsiteY52" fmla="*/ 8348 h 10001"/>
                <a:gd name="connsiteX53" fmla="*/ 3462 w 10000"/>
                <a:gd name="connsiteY53" fmla="*/ 8006 h 10001"/>
                <a:gd name="connsiteX54" fmla="*/ 3269 w 10000"/>
                <a:gd name="connsiteY54" fmla="*/ 7750 h 10001"/>
                <a:gd name="connsiteX55" fmla="*/ 2692 w 10000"/>
                <a:gd name="connsiteY55" fmla="*/ 7496 h 10001"/>
                <a:gd name="connsiteX56" fmla="*/ 2308 w 10000"/>
                <a:gd name="connsiteY56" fmla="*/ 7410 h 10001"/>
                <a:gd name="connsiteX57" fmla="*/ 1923 w 10000"/>
                <a:gd name="connsiteY57" fmla="*/ 7240 h 10001"/>
                <a:gd name="connsiteX58" fmla="*/ 1731 w 10000"/>
                <a:gd name="connsiteY58" fmla="*/ 6814 h 10001"/>
                <a:gd name="connsiteX59" fmla="*/ 1346 w 10000"/>
                <a:gd name="connsiteY59" fmla="*/ 6643 h 10001"/>
                <a:gd name="connsiteX60" fmla="*/ 1538 w 10000"/>
                <a:gd name="connsiteY60" fmla="*/ 6388 h 10001"/>
                <a:gd name="connsiteX61" fmla="*/ 1923 w 10000"/>
                <a:gd name="connsiteY61" fmla="*/ 6047 h 10001"/>
                <a:gd name="connsiteX62" fmla="*/ 1923 w 10000"/>
                <a:gd name="connsiteY62" fmla="*/ 6218 h 10001"/>
                <a:gd name="connsiteX63" fmla="*/ 1731 w 10000"/>
                <a:gd name="connsiteY63" fmla="*/ 6473 h 10001"/>
                <a:gd name="connsiteX64" fmla="*/ 1923 w 10000"/>
                <a:gd name="connsiteY64" fmla="*/ 6729 h 10001"/>
                <a:gd name="connsiteX65" fmla="*/ 2115 w 10000"/>
                <a:gd name="connsiteY65" fmla="*/ 7070 h 10001"/>
                <a:gd name="connsiteX66" fmla="*/ 2692 w 10000"/>
                <a:gd name="connsiteY66" fmla="*/ 7240 h 10001"/>
                <a:gd name="connsiteX67" fmla="*/ 3077 w 10000"/>
                <a:gd name="connsiteY67" fmla="*/ 7324 h 10001"/>
                <a:gd name="connsiteX68" fmla="*/ 3654 w 10000"/>
                <a:gd name="connsiteY68" fmla="*/ 7410 h 10001"/>
                <a:gd name="connsiteX69" fmla="*/ 3846 w 10000"/>
                <a:gd name="connsiteY69" fmla="*/ 7580 h 10001"/>
                <a:gd name="connsiteX70" fmla="*/ 4231 w 10000"/>
                <a:gd name="connsiteY70" fmla="*/ 7580 h 10001"/>
                <a:gd name="connsiteX71" fmla="*/ 4615 w 10000"/>
                <a:gd name="connsiteY71" fmla="*/ 7666 h 10001"/>
                <a:gd name="connsiteX72" fmla="*/ 4808 w 10000"/>
                <a:gd name="connsiteY72" fmla="*/ 7836 h 10001"/>
                <a:gd name="connsiteX73" fmla="*/ 5192 w 10000"/>
                <a:gd name="connsiteY73" fmla="*/ 7750 h 10001"/>
                <a:gd name="connsiteX74" fmla="*/ 5577 w 10000"/>
                <a:gd name="connsiteY74" fmla="*/ 7666 h 10001"/>
                <a:gd name="connsiteX75" fmla="*/ 5962 w 10000"/>
                <a:gd name="connsiteY75" fmla="*/ 7750 h 10001"/>
                <a:gd name="connsiteX76" fmla="*/ 6538 w 10000"/>
                <a:gd name="connsiteY76" fmla="*/ 7750 h 10001"/>
                <a:gd name="connsiteX77" fmla="*/ 6538 w 10000"/>
                <a:gd name="connsiteY77" fmla="*/ 8006 h 10001"/>
                <a:gd name="connsiteX78" fmla="*/ 6346 w 10000"/>
                <a:gd name="connsiteY78" fmla="*/ 8432 h 10001"/>
                <a:gd name="connsiteX79" fmla="*/ 6538 w 10000"/>
                <a:gd name="connsiteY79" fmla="*/ 8602 h 10001"/>
                <a:gd name="connsiteX80" fmla="*/ 7115 w 10000"/>
                <a:gd name="connsiteY80" fmla="*/ 8432 h 10001"/>
                <a:gd name="connsiteX81" fmla="*/ 7308 w 10000"/>
                <a:gd name="connsiteY81" fmla="*/ 8261 h 10001"/>
                <a:gd name="connsiteX82" fmla="*/ 7308 w 10000"/>
                <a:gd name="connsiteY82" fmla="*/ 8092 h 10001"/>
                <a:gd name="connsiteX83" fmla="*/ 7692 w 10000"/>
                <a:gd name="connsiteY83" fmla="*/ 8006 h 10001"/>
                <a:gd name="connsiteX84" fmla="*/ 7692 w 10000"/>
                <a:gd name="connsiteY84" fmla="*/ 7836 h 10001"/>
                <a:gd name="connsiteX85" fmla="*/ 7885 w 10000"/>
                <a:gd name="connsiteY85" fmla="*/ 7666 h 10001"/>
                <a:gd name="connsiteX86" fmla="*/ 8077 w 10000"/>
                <a:gd name="connsiteY86" fmla="*/ 7410 h 10001"/>
                <a:gd name="connsiteX87" fmla="*/ 7692 w 10000"/>
                <a:gd name="connsiteY87" fmla="*/ 7155 h 10001"/>
                <a:gd name="connsiteX88" fmla="*/ 8077 w 10000"/>
                <a:gd name="connsiteY88" fmla="*/ 7070 h 10001"/>
                <a:gd name="connsiteX89" fmla="*/ 8269 w 10000"/>
                <a:gd name="connsiteY89" fmla="*/ 6899 h 10001"/>
                <a:gd name="connsiteX90" fmla="*/ 8462 w 10000"/>
                <a:gd name="connsiteY90" fmla="*/ 6814 h 10001"/>
                <a:gd name="connsiteX91" fmla="*/ 8846 w 10000"/>
                <a:gd name="connsiteY91" fmla="*/ 6814 h 10001"/>
                <a:gd name="connsiteX92" fmla="*/ 8846 w 10000"/>
                <a:gd name="connsiteY92" fmla="*/ 6729 h 10001"/>
                <a:gd name="connsiteX93" fmla="*/ 8654 w 10000"/>
                <a:gd name="connsiteY93" fmla="*/ 6643 h 10001"/>
                <a:gd name="connsiteX94" fmla="*/ 8846 w 10000"/>
                <a:gd name="connsiteY94" fmla="*/ 6388 h 10001"/>
                <a:gd name="connsiteX95" fmla="*/ 8654 w 10000"/>
                <a:gd name="connsiteY95" fmla="*/ 6218 h 10001"/>
                <a:gd name="connsiteX96" fmla="*/ 8654 w 10000"/>
                <a:gd name="connsiteY96" fmla="*/ 6132 h 10001"/>
                <a:gd name="connsiteX97" fmla="*/ 9038 w 10000"/>
                <a:gd name="connsiteY97" fmla="*/ 6132 h 10001"/>
                <a:gd name="connsiteX98" fmla="*/ 9231 w 10000"/>
                <a:gd name="connsiteY98" fmla="*/ 5877 h 10001"/>
                <a:gd name="connsiteX99" fmla="*/ 9808 w 10000"/>
                <a:gd name="connsiteY99" fmla="*/ 5537 h 10001"/>
                <a:gd name="connsiteX100" fmla="*/ 9615 w 10000"/>
                <a:gd name="connsiteY100" fmla="*/ 5195 h 10001"/>
                <a:gd name="connsiteX101" fmla="*/ 9808 w 10000"/>
                <a:gd name="connsiteY101" fmla="*/ 4940 h 10001"/>
                <a:gd name="connsiteX102" fmla="*/ 9808 w 10000"/>
                <a:gd name="connsiteY102" fmla="*/ 4599 h 10001"/>
                <a:gd name="connsiteX103" fmla="*/ 9808 w 10000"/>
                <a:gd name="connsiteY103" fmla="*/ 4345 h 10001"/>
                <a:gd name="connsiteX104" fmla="*/ 9808 w 10000"/>
                <a:gd name="connsiteY104" fmla="*/ 4089 h 10001"/>
                <a:gd name="connsiteX105" fmla="*/ 9808 w 10000"/>
                <a:gd name="connsiteY105" fmla="*/ 3832 h 10001"/>
                <a:gd name="connsiteX106" fmla="*/ 10000 w 10000"/>
                <a:gd name="connsiteY106" fmla="*/ 3577 h 10001"/>
                <a:gd name="connsiteX107" fmla="*/ 10000 w 10000"/>
                <a:gd name="connsiteY107" fmla="*/ 3152 h 10001"/>
                <a:gd name="connsiteX108" fmla="*/ 9808 w 10000"/>
                <a:gd name="connsiteY108" fmla="*/ 2726 h 10001"/>
                <a:gd name="connsiteX0" fmla="*/ 9808 w 10000"/>
                <a:gd name="connsiteY0" fmla="*/ 2726 h 9966"/>
                <a:gd name="connsiteX1" fmla="*/ 9615 w 10000"/>
                <a:gd name="connsiteY1" fmla="*/ 2726 h 9966"/>
                <a:gd name="connsiteX2" fmla="*/ 9038 w 10000"/>
                <a:gd name="connsiteY2" fmla="*/ 2811 h 9966"/>
                <a:gd name="connsiteX3" fmla="*/ 8462 w 10000"/>
                <a:gd name="connsiteY3" fmla="*/ 2811 h 9966"/>
                <a:gd name="connsiteX4" fmla="*/ 7885 w 10000"/>
                <a:gd name="connsiteY4" fmla="*/ 2726 h 9966"/>
                <a:gd name="connsiteX5" fmla="*/ 8269 w 10000"/>
                <a:gd name="connsiteY5" fmla="*/ 2641 h 9966"/>
                <a:gd name="connsiteX6" fmla="*/ 8462 w 10000"/>
                <a:gd name="connsiteY6" fmla="*/ 2385 h 9966"/>
                <a:gd name="connsiteX7" fmla="*/ 8654 w 10000"/>
                <a:gd name="connsiteY7" fmla="*/ 2300 h 9966"/>
                <a:gd name="connsiteX8" fmla="*/ 8269 w 10000"/>
                <a:gd name="connsiteY8" fmla="*/ 2214 h 9966"/>
                <a:gd name="connsiteX9" fmla="*/ 8269 w 10000"/>
                <a:gd name="connsiteY9" fmla="*/ 2044 h 9966"/>
                <a:gd name="connsiteX10" fmla="*/ 8654 w 10000"/>
                <a:gd name="connsiteY10" fmla="*/ 1874 h 9966"/>
                <a:gd name="connsiteX11" fmla="*/ 8654 w 10000"/>
                <a:gd name="connsiteY11" fmla="*/ 1703 h 9966"/>
                <a:gd name="connsiteX12" fmla="*/ 9231 w 10000"/>
                <a:gd name="connsiteY12" fmla="*/ 1277 h 9966"/>
                <a:gd name="connsiteX13" fmla="*/ 9231 w 10000"/>
                <a:gd name="connsiteY13" fmla="*/ 766 h 9966"/>
                <a:gd name="connsiteX14" fmla="*/ 3846 w 10000"/>
                <a:gd name="connsiteY14" fmla="*/ 0 h 9966"/>
                <a:gd name="connsiteX15" fmla="*/ 4038 w 10000"/>
                <a:gd name="connsiteY15" fmla="*/ 0 h 9966"/>
                <a:gd name="connsiteX16" fmla="*/ 3462 w 10000"/>
                <a:gd name="connsiteY16" fmla="*/ 85 h 9966"/>
                <a:gd name="connsiteX17" fmla="*/ 3077 w 10000"/>
                <a:gd name="connsiteY17" fmla="*/ 426 h 9966"/>
                <a:gd name="connsiteX18" fmla="*/ 2885 w 10000"/>
                <a:gd name="connsiteY18" fmla="*/ 766 h 9966"/>
                <a:gd name="connsiteX19" fmla="*/ 2692 w 10000"/>
                <a:gd name="connsiteY19" fmla="*/ 1108 h 9966"/>
                <a:gd name="connsiteX20" fmla="*/ 2115 w 10000"/>
                <a:gd name="connsiteY20" fmla="*/ 1363 h 9966"/>
                <a:gd name="connsiteX21" fmla="*/ 2308 w 10000"/>
                <a:gd name="connsiteY21" fmla="*/ 1789 h 9966"/>
                <a:gd name="connsiteX22" fmla="*/ 2500 w 10000"/>
                <a:gd name="connsiteY22" fmla="*/ 1959 h 9966"/>
                <a:gd name="connsiteX23" fmla="*/ 2115 w 10000"/>
                <a:gd name="connsiteY23" fmla="*/ 2300 h 9966"/>
                <a:gd name="connsiteX24" fmla="*/ 1923 w 10000"/>
                <a:gd name="connsiteY24" fmla="*/ 2641 h 9966"/>
                <a:gd name="connsiteX25" fmla="*/ 2500 w 10000"/>
                <a:gd name="connsiteY25" fmla="*/ 2981 h 9966"/>
                <a:gd name="connsiteX26" fmla="*/ 3077 w 10000"/>
                <a:gd name="connsiteY26" fmla="*/ 3152 h 9966"/>
                <a:gd name="connsiteX27" fmla="*/ 3654 w 10000"/>
                <a:gd name="connsiteY27" fmla="*/ 3407 h 9966"/>
                <a:gd name="connsiteX28" fmla="*/ 4423 w 10000"/>
                <a:gd name="connsiteY28" fmla="*/ 3663 h 9966"/>
                <a:gd name="connsiteX29" fmla="*/ 5385 w 10000"/>
                <a:gd name="connsiteY29" fmla="*/ 4003 h 9966"/>
                <a:gd name="connsiteX30" fmla="*/ 5769 w 10000"/>
                <a:gd name="connsiteY30" fmla="*/ 4259 h 9966"/>
                <a:gd name="connsiteX31" fmla="*/ 5192 w 10000"/>
                <a:gd name="connsiteY31" fmla="*/ 4429 h 9966"/>
                <a:gd name="connsiteX32" fmla="*/ 4423 w 10000"/>
                <a:gd name="connsiteY32" fmla="*/ 4769 h 9966"/>
                <a:gd name="connsiteX33" fmla="*/ 3846 w 10000"/>
                <a:gd name="connsiteY33" fmla="*/ 5025 h 9966"/>
                <a:gd name="connsiteX34" fmla="*/ 3846 w 10000"/>
                <a:gd name="connsiteY34" fmla="*/ 5281 h 9966"/>
                <a:gd name="connsiteX35" fmla="*/ 2885 w 10000"/>
                <a:gd name="connsiteY35" fmla="*/ 5621 h 9966"/>
                <a:gd name="connsiteX36" fmla="*/ 2500 w 10000"/>
                <a:gd name="connsiteY36" fmla="*/ 5792 h 9966"/>
                <a:gd name="connsiteX37" fmla="*/ 1538 w 10000"/>
                <a:gd name="connsiteY37" fmla="*/ 5706 h 9966"/>
                <a:gd name="connsiteX38" fmla="*/ 577 w 10000"/>
                <a:gd name="connsiteY38" fmla="*/ 5963 h 9966"/>
                <a:gd name="connsiteX39" fmla="*/ 0 w 10000"/>
                <a:gd name="connsiteY39" fmla="*/ 6388 h 9966"/>
                <a:gd name="connsiteX40" fmla="*/ 6538 w 10000"/>
                <a:gd name="connsiteY40" fmla="*/ 9795 h 9966"/>
                <a:gd name="connsiteX41" fmla="*/ 5962 w 10000"/>
                <a:gd name="connsiteY41" fmla="*/ 9966 h 9966"/>
                <a:gd name="connsiteX42" fmla="*/ 5962 w 10000"/>
                <a:gd name="connsiteY42" fmla="*/ 9710 h 9966"/>
                <a:gd name="connsiteX43" fmla="*/ 5962 w 10000"/>
                <a:gd name="connsiteY43" fmla="*/ 9625 h 9966"/>
                <a:gd name="connsiteX44" fmla="*/ 6154 w 10000"/>
                <a:gd name="connsiteY44" fmla="*/ 9454 h 9966"/>
                <a:gd name="connsiteX45" fmla="*/ 6154 w 10000"/>
                <a:gd name="connsiteY45" fmla="*/ 9199 h 9966"/>
                <a:gd name="connsiteX46" fmla="*/ 5577 w 10000"/>
                <a:gd name="connsiteY46" fmla="*/ 9199 h 9966"/>
                <a:gd name="connsiteX47" fmla="*/ 5000 w 10000"/>
                <a:gd name="connsiteY47" fmla="*/ 9114 h 9966"/>
                <a:gd name="connsiteX48" fmla="*/ 4615 w 10000"/>
                <a:gd name="connsiteY48" fmla="*/ 8858 h 9966"/>
                <a:gd name="connsiteX49" fmla="*/ 4231 w 10000"/>
                <a:gd name="connsiteY49" fmla="*/ 8602 h 9966"/>
                <a:gd name="connsiteX50" fmla="*/ 3846 w 10000"/>
                <a:gd name="connsiteY50" fmla="*/ 8432 h 9966"/>
                <a:gd name="connsiteX51" fmla="*/ 3654 w 10000"/>
                <a:gd name="connsiteY51" fmla="*/ 8348 h 9966"/>
                <a:gd name="connsiteX52" fmla="*/ 3462 w 10000"/>
                <a:gd name="connsiteY52" fmla="*/ 8006 h 9966"/>
                <a:gd name="connsiteX53" fmla="*/ 3269 w 10000"/>
                <a:gd name="connsiteY53" fmla="*/ 7750 h 9966"/>
                <a:gd name="connsiteX54" fmla="*/ 2692 w 10000"/>
                <a:gd name="connsiteY54" fmla="*/ 7496 h 9966"/>
                <a:gd name="connsiteX55" fmla="*/ 2308 w 10000"/>
                <a:gd name="connsiteY55" fmla="*/ 7410 h 9966"/>
                <a:gd name="connsiteX56" fmla="*/ 1923 w 10000"/>
                <a:gd name="connsiteY56" fmla="*/ 7240 h 9966"/>
                <a:gd name="connsiteX57" fmla="*/ 1731 w 10000"/>
                <a:gd name="connsiteY57" fmla="*/ 6814 h 9966"/>
                <a:gd name="connsiteX58" fmla="*/ 1346 w 10000"/>
                <a:gd name="connsiteY58" fmla="*/ 6643 h 9966"/>
                <a:gd name="connsiteX59" fmla="*/ 1538 w 10000"/>
                <a:gd name="connsiteY59" fmla="*/ 6388 h 9966"/>
                <a:gd name="connsiteX60" fmla="*/ 1923 w 10000"/>
                <a:gd name="connsiteY60" fmla="*/ 6047 h 9966"/>
                <a:gd name="connsiteX61" fmla="*/ 1923 w 10000"/>
                <a:gd name="connsiteY61" fmla="*/ 6218 h 9966"/>
                <a:gd name="connsiteX62" fmla="*/ 1731 w 10000"/>
                <a:gd name="connsiteY62" fmla="*/ 6473 h 9966"/>
                <a:gd name="connsiteX63" fmla="*/ 1923 w 10000"/>
                <a:gd name="connsiteY63" fmla="*/ 6729 h 9966"/>
                <a:gd name="connsiteX64" fmla="*/ 2115 w 10000"/>
                <a:gd name="connsiteY64" fmla="*/ 7070 h 9966"/>
                <a:gd name="connsiteX65" fmla="*/ 2692 w 10000"/>
                <a:gd name="connsiteY65" fmla="*/ 7240 h 9966"/>
                <a:gd name="connsiteX66" fmla="*/ 3077 w 10000"/>
                <a:gd name="connsiteY66" fmla="*/ 7324 h 9966"/>
                <a:gd name="connsiteX67" fmla="*/ 3654 w 10000"/>
                <a:gd name="connsiteY67" fmla="*/ 7410 h 9966"/>
                <a:gd name="connsiteX68" fmla="*/ 3846 w 10000"/>
                <a:gd name="connsiteY68" fmla="*/ 7580 h 9966"/>
                <a:gd name="connsiteX69" fmla="*/ 4231 w 10000"/>
                <a:gd name="connsiteY69" fmla="*/ 7580 h 9966"/>
                <a:gd name="connsiteX70" fmla="*/ 4615 w 10000"/>
                <a:gd name="connsiteY70" fmla="*/ 7666 h 9966"/>
                <a:gd name="connsiteX71" fmla="*/ 4808 w 10000"/>
                <a:gd name="connsiteY71" fmla="*/ 7836 h 9966"/>
                <a:gd name="connsiteX72" fmla="*/ 5192 w 10000"/>
                <a:gd name="connsiteY72" fmla="*/ 7750 h 9966"/>
                <a:gd name="connsiteX73" fmla="*/ 5577 w 10000"/>
                <a:gd name="connsiteY73" fmla="*/ 7666 h 9966"/>
                <a:gd name="connsiteX74" fmla="*/ 5962 w 10000"/>
                <a:gd name="connsiteY74" fmla="*/ 7750 h 9966"/>
                <a:gd name="connsiteX75" fmla="*/ 6538 w 10000"/>
                <a:gd name="connsiteY75" fmla="*/ 7750 h 9966"/>
                <a:gd name="connsiteX76" fmla="*/ 6538 w 10000"/>
                <a:gd name="connsiteY76" fmla="*/ 8006 h 9966"/>
                <a:gd name="connsiteX77" fmla="*/ 6346 w 10000"/>
                <a:gd name="connsiteY77" fmla="*/ 8432 h 9966"/>
                <a:gd name="connsiteX78" fmla="*/ 6538 w 10000"/>
                <a:gd name="connsiteY78" fmla="*/ 8602 h 9966"/>
                <a:gd name="connsiteX79" fmla="*/ 7115 w 10000"/>
                <a:gd name="connsiteY79" fmla="*/ 8432 h 9966"/>
                <a:gd name="connsiteX80" fmla="*/ 7308 w 10000"/>
                <a:gd name="connsiteY80" fmla="*/ 8261 h 9966"/>
                <a:gd name="connsiteX81" fmla="*/ 7308 w 10000"/>
                <a:gd name="connsiteY81" fmla="*/ 8092 h 9966"/>
                <a:gd name="connsiteX82" fmla="*/ 7692 w 10000"/>
                <a:gd name="connsiteY82" fmla="*/ 8006 h 9966"/>
                <a:gd name="connsiteX83" fmla="*/ 7692 w 10000"/>
                <a:gd name="connsiteY83" fmla="*/ 7836 h 9966"/>
                <a:gd name="connsiteX84" fmla="*/ 7885 w 10000"/>
                <a:gd name="connsiteY84" fmla="*/ 7666 h 9966"/>
                <a:gd name="connsiteX85" fmla="*/ 8077 w 10000"/>
                <a:gd name="connsiteY85" fmla="*/ 7410 h 9966"/>
                <a:gd name="connsiteX86" fmla="*/ 7692 w 10000"/>
                <a:gd name="connsiteY86" fmla="*/ 7155 h 9966"/>
                <a:gd name="connsiteX87" fmla="*/ 8077 w 10000"/>
                <a:gd name="connsiteY87" fmla="*/ 7070 h 9966"/>
                <a:gd name="connsiteX88" fmla="*/ 8269 w 10000"/>
                <a:gd name="connsiteY88" fmla="*/ 6899 h 9966"/>
                <a:gd name="connsiteX89" fmla="*/ 8462 w 10000"/>
                <a:gd name="connsiteY89" fmla="*/ 6814 h 9966"/>
                <a:gd name="connsiteX90" fmla="*/ 8846 w 10000"/>
                <a:gd name="connsiteY90" fmla="*/ 6814 h 9966"/>
                <a:gd name="connsiteX91" fmla="*/ 8846 w 10000"/>
                <a:gd name="connsiteY91" fmla="*/ 6729 h 9966"/>
                <a:gd name="connsiteX92" fmla="*/ 8654 w 10000"/>
                <a:gd name="connsiteY92" fmla="*/ 6643 h 9966"/>
                <a:gd name="connsiteX93" fmla="*/ 8846 w 10000"/>
                <a:gd name="connsiteY93" fmla="*/ 6388 h 9966"/>
                <a:gd name="connsiteX94" fmla="*/ 8654 w 10000"/>
                <a:gd name="connsiteY94" fmla="*/ 6218 h 9966"/>
                <a:gd name="connsiteX95" fmla="*/ 8654 w 10000"/>
                <a:gd name="connsiteY95" fmla="*/ 6132 h 9966"/>
                <a:gd name="connsiteX96" fmla="*/ 9038 w 10000"/>
                <a:gd name="connsiteY96" fmla="*/ 6132 h 9966"/>
                <a:gd name="connsiteX97" fmla="*/ 9231 w 10000"/>
                <a:gd name="connsiteY97" fmla="*/ 5877 h 9966"/>
                <a:gd name="connsiteX98" fmla="*/ 9808 w 10000"/>
                <a:gd name="connsiteY98" fmla="*/ 5537 h 9966"/>
                <a:gd name="connsiteX99" fmla="*/ 9615 w 10000"/>
                <a:gd name="connsiteY99" fmla="*/ 5195 h 9966"/>
                <a:gd name="connsiteX100" fmla="*/ 9808 w 10000"/>
                <a:gd name="connsiteY100" fmla="*/ 4940 h 9966"/>
                <a:gd name="connsiteX101" fmla="*/ 9808 w 10000"/>
                <a:gd name="connsiteY101" fmla="*/ 4599 h 9966"/>
                <a:gd name="connsiteX102" fmla="*/ 9808 w 10000"/>
                <a:gd name="connsiteY102" fmla="*/ 4345 h 9966"/>
                <a:gd name="connsiteX103" fmla="*/ 9808 w 10000"/>
                <a:gd name="connsiteY103" fmla="*/ 4089 h 9966"/>
                <a:gd name="connsiteX104" fmla="*/ 9808 w 10000"/>
                <a:gd name="connsiteY104" fmla="*/ 3832 h 9966"/>
                <a:gd name="connsiteX105" fmla="*/ 10000 w 10000"/>
                <a:gd name="connsiteY105" fmla="*/ 3577 h 9966"/>
                <a:gd name="connsiteX106" fmla="*/ 10000 w 10000"/>
                <a:gd name="connsiteY106" fmla="*/ 3152 h 9966"/>
                <a:gd name="connsiteX107" fmla="*/ 9808 w 10000"/>
                <a:gd name="connsiteY107" fmla="*/ 2726 h 9966"/>
                <a:gd name="connsiteX0" fmla="*/ 9808 w 10000"/>
                <a:gd name="connsiteY0" fmla="*/ 2735 h 9828"/>
                <a:gd name="connsiteX1" fmla="*/ 9615 w 10000"/>
                <a:gd name="connsiteY1" fmla="*/ 2735 h 9828"/>
                <a:gd name="connsiteX2" fmla="*/ 9038 w 10000"/>
                <a:gd name="connsiteY2" fmla="*/ 2821 h 9828"/>
                <a:gd name="connsiteX3" fmla="*/ 8462 w 10000"/>
                <a:gd name="connsiteY3" fmla="*/ 2821 h 9828"/>
                <a:gd name="connsiteX4" fmla="*/ 7885 w 10000"/>
                <a:gd name="connsiteY4" fmla="*/ 2735 h 9828"/>
                <a:gd name="connsiteX5" fmla="*/ 8269 w 10000"/>
                <a:gd name="connsiteY5" fmla="*/ 2650 h 9828"/>
                <a:gd name="connsiteX6" fmla="*/ 8462 w 10000"/>
                <a:gd name="connsiteY6" fmla="*/ 2393 h 9828"/>
                <a:gd name="connsiteX7" fmla="*/ 8654 w 10000"/>
                <a:gd name="connsiteY7" fmla="*/ 2308 h 9828"/>
                <a:gd name="connsiteX8" fmla="*/ 8269 w 10000"/>
                <a:gd name="connsiteY8" fmla="*/ 2222 h 9828"/>
                <a:gd name="connsiteX9" fmla="*/ 8269 w 10000"/>
                <a:gd name="connsiteY9" fmla="*/ 2051 h 9828"/>
                <a:gd name="connsiteX10" fmla="*/ 8654 w 10000"/>
                <a:gd name="connsiteY10" fmla="*/ 1880 h 9828"/>
                <a:gd name="connsiteX11" fmla="*/ 8654 w 10000"/>
                <a:gd name="connsiteY11" fmla="*/ 1709 h 9828"/>
                <a:gd name="connsiteX12" fmla="*/ 9231 w 10000"/>
                <a:gd name="connsiteY12" fmla="*/ 1281 h 9828"/>
                <a:gd name="connsiteX13" fmla="*/ 9231 w 10000"/>
                <a:gd name="connsiteY13" fmla="*/ 769 h 9828"/>
                <a:gd name="connsiteX14" fmla="*/ 3846 w 10000"/>
                <a:gd name="connsiteY14" fmla="*/ 0 h 9828"/>
                <a:gd name="connsiteX15" fmla="*/ 4038 w 10000"/>
                <a:gd name="connsiteY15" fmla="*/ 0 h 9828"/>
                <a:gd name="connsiteX16" fmla="*/ 3462 w 10000"/>
                <a:gd name="connsiteY16" fmla="*/ 85 h 9828"/>
                <a:gd name="connsiteX17" fmla="*/ 3077 w 10000"/>
                <a:gd name="connsiteY17" fmla="*/ 427 h 9828"/>
                <a:gd name="connsiteX18" fmla="*/ 2885 w 10000"/>
                <a:gd name="connsiteY18" fmla="*/ 769 h 9828"/>
                <a:gd name="connsiteX19" fmla="*/ 2692 w 10000"/>
                <a:gd name="connsiteY19" fmla="*/ 1112 h 9828"/>
                <a:gd name="connsiteX20" fmla="*/ 2115 w 10000"/>
                <a:gd name="connsiteY20" fmla="*/ 1368 h 9828"/>
                <a:gd name="connsiteX21" fmla="*/ 2308 w 10000"/>
                <a:gd name="connsiteY21" fmla="*/ 1795 h 9828"/>
                <a:gd name="connsiteX22" fmla="*/ 2500 w 10000"/>
                <a:gd name="connsiteY22" fmla="*/ 1966 h 9828"/>
                <a:gd name="connsiteX23" fmla="*/ 2115 w 10000"/>
                <a:gd name="connsiteY23" fmla="*/ 2308 h 9828"/>
                <a:gd name="connsiteX24" fmla="*/ 1923 w 10000"/>
                <a:gd name="connsiteY24" fmla="*/ 2650 h 9828"/>
                <a:gd name="connsiteX25" fmla="*/ 2500 w 10000"/>
                <a:gd name="connsiteY25" fmla="*/ 2991 h 9828"/>
                <a:gd name="connsiteX26" fmla="*/ 3077 w 10000"/>
                <a:gd name="connsiteY26" fmla="*/ 3163 h 9828"/>
                <a:gd name="connsiteX27" fmla="*/ 3654 w 10000"/>
                <a:gd name="connsiteY27" fmla="*/ 3419 h 9828"/>
                <a:gd name="connsiteX28" fmla="*/ 4423 w 10000"/>
                <a:gd name="connsiteY28" fmla="*/ 3675 h 9828"/>
                <a:gd name="connsiteX29" fmla="*/ 5385 w 10000"/>
                <a:gd name="connsiteY29" fmla="*/ 4017 h 9828"/>
                <a:gd name="connsiteX30" fmla="*/ 5769 w 10000"/>
                <a:gd name="connsiteY30" fmla="*/ 4274 h 9828"/>
                <a:gd name="connsiteX31" fmla="*/ 5192 w 10000"/>
                <a:gd name="connsiteY31" fmla="*/ 4444 h 9828"/>
                <a:gd name="connsiteX32" fmla="*/ 4423 w 10000"/>
                <a:gd name="connsiteY32" fmla="*/ 4785 h 9828"/>
                <a:gd name="connsiteX33" fmla="*/ 3846 w 10000"/>
                <a:gd name="connsiteY33" fmla="*/ 5042 h 9828"/>
                <a:gd name="connsiteX34" fmla="*/ 3846 w 10000"/>
                <a:gd name="connsiteY34" fmla="*/ 5299 h 9828"/>
                <a:gd name="connsiteX35" fmla="*/ 2885 w 10000"/>
                <a:gd name="connsiteY35" fmla="*/ 5640 h 9828"/>
                <a:gd name="connsiteX36" fmla="*/ 2500 w 10000"/>
                <a:gd name="connsiteY36" fmla="*/ 5812 h 9828"/>
                <a:gd name="connsiteX37" fmla="*/ 1538 w 10000"/>
                <a:gd name="connsiteY37" fmla="*/ 5725 h 9828"/>
                <a:gd name="connsiteX38" fmla="*/ 577 w 10000"/>
                <a:gd name="connsiteY38" fmla="*/ 5983 h 9828"/>
                <a:gd name="connsiteX39" fmla="*/ 0 w 10000"/>
                <a:gd name="connsiteY39" fmla="*/ 6410 h 9828"/>
                <a:gd name="connsiteX40" fmla="*/ 6538 w 10000"/>
                <a:gd name="connsiteY40" fmla="*/ 9828 h 9828"/>
                <a:gd name="connsiteX41" fmla="*/ 5962 w 10000"/>
                <a:gd name="connsiteY41" fmla="*/ 9743 h 9828"/>
                <a:gd name="connsiteX42" fmla="*/ 5962 w 10000"/>
                <a:gd name="connsiteY42" fmla="*/ 9658 h 9828"/>
                <a:gd name="connsiteX43" fmla="*/ 6154 w 10000"/>
                <a:gd name="connsiteY43" fmla="*/ 9486 h 9828"/>
                <a:gd name="connsiteX44" fmla="*/ 6154 w 10000"/>
                <a:gd name="connsiteY44" fmla="*/ 9230 h 9828"/>
                <a:gd name="connsiteX45" fmla="*/ 5577 w 10000"/>
                <a:gd name="connsiteY45" fmla="*/ 9230 h 9828"/>
                <a:gd name="connsiteX46" fmla="*/ 5000 w 10000"/>
                <a:gd name="connsiteY46" fmla="*/ 9145 h 9828"/>
                <a:gd name="connsiteX47" fmla="*/ 4615 w 10000"/>
                <a:gd name="connsiteY47" fmla="*/ 8888 h 9828"/>
                <a:gd name="connsiteX48" fmla="*/ 4231 w 10000"/>
                <a:gd name="connsiteY48" fmla="*/ 8631 h 9828"/>
                <a:gd name="connsiteX49" fmla="*/ 3846 w 10000"/>
                <a:gd name="connsiteY49" fmla="*/ 8461 h 9828"/>
                <a:gd name="connsiteX50" fmla="*/ 3654 w 10000"/>
                <a:gd name="connsiteY50" fmla="*/ 8376 h 9828"/>
                <a:gd name="connsiteX51" fmla="*/ 3462 w 10000"/>
                <a:gd name="connsiteY51" fmla="*/ 8033 h 9828"/>
                <a:gd name="connsiteX52" fmla="*/ 3269 w 10000"/>
                <a:gd name="connsiteY52" fmla="*/ 7776 h 9828"/>
                <a:gd name="connsiteX53" fmla="*/ 2692 w 10000"/>
                <a:gd name="connsiteY53" fmla="*/ 7522 h 9828"/>
                <a:gd name="connsiteX54" fmla="*/ 2308 w 10000"/>
                <a:gd name="connsiteY54" fmla="*/ 7435 h 9828"/>
                <a:gd name="connsiteX55" fmla="*/ 1923 w 10000"/>
                <a:gd name="connsiteY55" fmla="*/ 7265 h 9828"/>
                <a:gd name="connsiteX56" fmla="*/ 1731 w 10000"/>
                <a:gd name="connsiteY56" fmla="*/ 6837 h 9828"/>
                <a:gd name="connsiteX57" fmla="*/ 1346 w 10000"/>
                <a:gd name="connsiteY57" fmla="*/ 6666 h 9828"/>
                <a:gd name="connsiteX58" fmla="*/ 1538 w 10000"/>
                <a:gd name="connsiteY58" fmla="*/ 6410 h 9828"/>
                <a:gd name="connsiteX59" fmla="*/ 1923 w 10000"/>
                <a:gd name="connsiteY59" fmla="*/ 6068 h 9828"/>
                <a:gd name="connsiteX60" fmla="*/ 1923 w 10000"/>
                <a:gd name="connsiteY60" fmla="*/ 6239 h 9828"/>
                <a:gd name="connsiteX61" fmla="*/ 1731 w 10000"/>
                <a:gd name="connsiteY61" fmla="*/ 6495 h 9828"/>
                <a:gd name="connsiteX62" fmla="*/ 1923 w 10000"/>
                <a:gd name="connsiteY62" fmla="*/ 6752 h 9828"/>
                <a:gd name="connsiteX63" fmla="*/ 2115 w 10000"/>
                <a:gd name="connsiteY63" fmla="*/ 7094 h 9828"/>
                <a:gd name="connsiteX64" fmla="*/ 2692 w 10000"/>
                <a:gd name="connsiteY64" fmla="*/ 7265 h 9828"/>
                <a:gd name="connsiteX65" fmla="*/ 3077 w 10000"/>
                <a:gd name="connsiteY65" fmla="*/ 7349 h 9828"/>
                <a:gd name="connsiteX66" fmla="*/ 3654 w 10000"/>
                <a:gd name="connsiteY66" fmla="*/ 7435 h 9828"/>
                <a:gd name="connsiteX67" fmla="*/ 3846 w 10000"/>
                <a:gd name="connsiteY67" fmla="*/ 7606 h 9828"/>
                <a:gd name="connsiteX68" fmla="*/ 4231 w 10000"/>
                <a:gd name="connsiteY68" fmla="*/ 7606 h 9828"/>
                <a:gd name="connsiteX69" fmla="*/ 4615 w 10000"/>
                <a:gd name="connsiteY69" fmla="*/ 7692 h 9828"/>
                <a:gd name="connsiteX70" fmla="*/ 4808 w 10000"/>
                <a:gd name="connsiteY70" fmla="*/ 7863 h 9828"/>
                <a:gd name="connsiteX71" fmla="*/ 5192 w 10000"/>
                <a:gd name="connsiteY71" fmla="*/ 7776 h 9828"/>
                <a:gd name="connsiteX72" fmla="*/ 5577 w 10000"/>
                <a:gd name="connsiteY72" fmla="*/ 7692 h 9828"/>
                <a:gd name="connsiteX73" fmla="*/ 5962 w 10000"/>
                <a:gd name="connsiteY73" fmla="*/ 7776 h 9828"/>
                <a:gd name="connsiteX74" fmla="*/ 6538 w 10000"/>
                <a:gd name="connsiteY74" fmla="*/ 7776 h 9828"/>
                <a:gd name="connsiteX75" fmla="*/ 6538 w 10000"/>
                <a:gd name="connsiteY75" fmla="*/ 8033 h 9828"/>
                <a:gd name="connsiteX76" fmla="*/ 6346 w 10000"/>
                <a:gd name="connsiteY76" fmla="*/ 8461 h 9828"/>
                <a:gd name="connsiteX77" fmla="*/ 6538 w 10000"/>
                <a:gd name="connsiteY77" fmla="*/ 8631 h 9828"/>
                <a:gd name="connsiteX78" fmla="*/ 7115 w 10000"/>
                <a:gd name="connsiteY78" fmla="*/ 8461 h 9828"/>
                <a:gd name="connsiteX79" fmla="*/ 7308 w 10000"/>
                <a:gd name="connsiteY79" fmla="*/ 8289 h 9828"/>
                <a:gd name="connsiteX80" fmla="*/ 7308 w 10000"/>
                <a:gd name="connsiteY80" fmla="*/ 8120 h 9828"/>
                <a:gd name="connsiteX81" fmla="*/ 7692 w 10000"/>
                <a:gd name="connsiteY81" fmla="*/ 8033 h 9828"/>
                <a:gd name="connsiteX82" fmla="*/ 7692 w 10000"/>
                <a:gd name="connsiteY82" fmla="*/ 7863 h 9828"/>
                <a:gd name="connsiteX83" fmla="*/ 7885 w 10000"/>
                <a:gd name="connsiteY83" fmla="*/ 7692 h 9828"/>
                <a:gd name="connsiteX84" fmla="*/ 8077 w 10000"/>
                <a:gd name="connsiteY84" fmla="*/ 7435 h 9828"/>
                <a:gd name="connsiteX85" fmla="*/ 7692 w 10000"/>
                <a:gd name="connsiteY85" fmla="*/ 7179 h 9828"/>
                <a:gd name="connsiteX86" fmla="*/ 8077 w 10000"/>
                <a:gd name="connsiteY86" fmla="*/ 7094 h 9828"/>
                <a:gd name="connsiteX87" fmla="*/ 8269 w 10000"/>
                <a:gd name="connsiteY87" fmla="*/ 6923 h 9828"/>
                <a:gd name="connsiteX88" fmla="*/ 8462 w 10000"/>
                <a:gd name="connsiteY88" fmla="*/ 6837 h 9828"/>
                <a:gd name="connsiteX89" fmla="*/ 8846 w 10000"/>
                <a:gd name="connsiteY89" fmla="*/ 6837 h 9828"/>
                <a:gd name="connsiteX90" fmla="*/ 8846 w 10000"/>
                <a:gd name="connsiteY90" fmla="*/ 6752 h 9828"/>
                <a:gd name="connsiteX91" fmla="*/ 8654 w 10000"/>
                <a:gd name="connsiteY91" fmla="*/ 6666 h 9828"/>
                <a:gd name="connsiteX92" fmla="*/ 8846 w 10000"/>
                <a:gd name="connsiteY92" fmla="*/ 6410 h 9828"/>
                <a:gd name="connsiteX93" fmla="*/ 8654 w 10000"/>
                <a:gd name="connsiteY93" fmla="*/ 6239 h 9828"/>
                <a:gd name="connsiteX94" fmla="*/ 8654 w 10000"/>
                <a:gd name="connsiteY94" fmla="*/ 6153 h 9828"/>
                <a:gd name="connsiteX95" fmla="*/ 9038 w 10000"/>
                <a:gd name="connsiteY95" fmla="*/ 6153 h 9828"/>
                <a:gd name="connsiteX96" fmla="*/ 9231 w 10000"/>
                <a:gd name="connsiteY96" fmla="*/ 5897 h 9828"/>
                <a:gd name="connsiteX97" fmla="*/ 9808 w 10000"/>
                <a:gd name="connsiteY97" fmla="*/ 5556 h 9828"/>
                <a:gd name="connsiteX98" fmla="*/ 9615 w 10000"/>
                <a:gd name="connsiteY98" fmla="*/ 5213 h 9828"/>
                <a:gd name="connsiteX99" fmla="*/ 9808 w 10000"/>
                <a:gd name="connsiteY99" fmla="*/ 4957 h 9828"/>
                <a:gd name="connsiteX100" fmla="*/ 9808 w 10000"/>
                <a:gd name="connsiteY100" fmla="*/ 4615 h 9828"/>
                <a:gd name="connsiteX101" fmla="*/ 9808 w 10000"/>
                <a:gd name="connsiteY101" fmla="*/ 4360 h 9828"/>
                <a:gd name="connsiteX102" fmla="*/ 9808 w 10000"/>
                <a:gd name="connsiteY102" fmla="*/ 4103 h 9828"/>
                <a:gd name="connsiteX103" fmla="*/ 9808 w 10000"/>
                <a:gd name="connsiteY103" fmla="*/ 3845 h 9828"/>
                <a:gd name="connsiteX104" fmla="*/ 10000 w 10000"/>
                <a:gd name="connsiteY104" fmla="*/ 3589 h 9828"/>
                <a:gd name="connsiteX105" fmla="*/ 10000 w 10000"/>
                <a:gd name="connsiteY105" fmla="*/ 3163 h 9828"/>
                <a:gd name="connsiteX106" fmla="*/ 9808 w 10000"/>
                <a:gd name="connsiteY106" fmla="*/ 2735 h 9828"/>
                <a:gd name="connsiteX0" fmla="*/ 9808 w 10000"/>
                <a:gd name="connsiteY0" fmla="*/ 2783 h 10000"/>
                <a:gd name="connsiteX1" fmla="*/ 9615 w 10000"/>
                <a:gd name="connsiteY1" fmla="*/ 2783 h 10000"/>
                <a:gd name="connsiteX2" fmla="*/ 9038 w 10000"/>
                <a:gd name="connsiteY2" fmla="*/ 2870 h 10000"/>
                <a:gd name="connsiteX3" fmla="*/ 8462 w 10000"/>
                <a:gd name="connsiteY3" fmla="*/ 2870 h 10000"/>
                <a:gd name="connsiteX4" fmla="*/ 7885 w 10000"/>
                <a:gd name="connsiteY4" fmla="*/ 2783 h 10000"/>
                <a:gd name="connsiteX5" fmla="*/ 8269 w 10000"/>
                <a:gd name="connsiteY5" fmla="*/ 2696 h 10000"/>
                <a:gd name="connsiteX6" fmla="*/ 8462 w 10000"/>
                <a:gd name="connsiteY6" fmla="*/ 2435 h 10000"/>
                <a:gd name="connsiteX7" fmla="*/ 8654 w 10000"/>
                <a:gd name="connsiteY7" fmla="*/ 2348 h 10000"/>
                <a:gd name="connsiteX8" fmla="*/ 8269 w 10000"/>
                <a:gd name="connsiteY8" fmla="*/ 2261 h 10000"/>
                <a:gd name="connsiteX9" fmla="*/ 8269 w 10000"/>
                <a:gd name="connsiteY9" fmla="*/ 2087 h 10000"/>
                <a:gd name="connsiteX10" fmla="*/ 8654 w 10000"/>
                <a:gd name="connsiteY10" fmla="*/ 1913 h 10000"/>
                <a:gd name="connsiteX11" fmla="*/ 8654 w 10000"/>
                <a:gd name="connsiteY11" fmla="*/ 1739 h 10000"/>
                <a:gd name="connsiteX12" fmla="*/ 9231 w 10000"/>
                <a:gd name="connsiteY12" fmla="*/ 1303 h 10000"/>
                <a:gd name="connsiteX13" fmla="*/ 9231 w 10000"/>
                <a:gd name="connsiteY13" fmla="*/ 782 h 10000"/>
                <a:gd name="connsiteX14" fmla="*/ 3846 w 10000"/>
                <a:gd name="connsiteY14" fmla="*/ 0 h 10000"/>
                <a:gd name="connsiteX15" fmla="*/ 4038 w 10000"/>
                <a:gd name="connsiteY15" fmla="*/ 0 h 10000"/>
                <a:gd name="connsiteX16" fmla="*/ 3462 w 10000"/>
                <a:gd name="connsiteY16" fmla="*/ 86 h 10000"/>
                <a:gd name="connsiteX17" fmla="*/ 3077 w 10000"/>
                <a:gd name="connsiteY17" fmla="*/ 434 h 10000"/>
                <a:gd name="connsiteX18" fmla="*/ 2885 w 10000"/>
                <a:gd name="connsiteY18" fmla="*/ 782 h 10000"/>
                <a:gd name="connsiteX19" fmla="*/ 2692 w 10000"/>
                <a:gd name="connsiteY19" fmla="*/ 1131 h 10000"/>
                <a:gd name="connsiteX20" fmla="*/ 2115 w 10000"/>
                <a:gd name="connsiteY20" fmla="*/ 1392 h 10000"/>
                <a:gd name="connsiteX21" fmla="*/ 2308 w 10000"/>
                <a:gd name="connsiteY21" fmla="*/ 1826 h 10000"/>
                <a:gd name="connsiteX22" fmla="*/ 2500 w 10000"/>
                <a:gd name="connsiteY22" fmla="*/ 2000 h 10000"/>
                <a:gd name="connsiteX23" fmla="*/ 2115 w 10000"/>
                <a:gd name="connsiteY23" fmla="*/ 2348 h 10000"/>
                <a:gd name="connsiteX24" fmla="*/ 1923 w 10000"/>
                <a:gd name="connsiteY24" fmla="*/ 2696 h 10000"/>
                <a:gd name="connsiteX25" fmla="*/ 2500 w 10000"/>
                <a:gd name="connsiteY25" fmla="*/ 3043 h 10000"/>
                <a:gd name="connsiteX26" fmla="*/ 3077 w 10000"/>
                <a:gd name="connsiteY26" fmla="*/ 3218 h 10000"/>
                <a:gd name="connsiteX27" fmla="*/ 3654 w 10000"/>
                <a:gd name="connsiteY27" fmla="*/ 3479 h 10000"/>
                <a:gd name="connsiteX28" fmla="*/ 4423 w 10000"/>
                <a:gd name="connsiteY28" fmla="*/ 3739 h 10000"/>
                <a:gd name="connsiteX29" fmla="*/ 5385 w 10000"/>
                <a:gd name="connsiteY29" fmla="*/ 4087 h 10000"/>
                <a:gd name="connsiteX30" fmla="*/ 5769 w 10000"/>
                <a:gd name="connsiteY30" fmla="*/ 4349 h 10000"/>
                <a:gd name="connsiteX31" fmla="*/ 5192 w 10000"/>
                <a:gd name="connsiteY31" fmla="*/ 4522 h 10000"/>
                <a:gd name="connsiteX32" fmla="*/ 4423 w 10000"/>
                <a:gd name="connsiteY32" fmla="*/ 4869 h 10000"/>
                <a:gd name="connsiteX33" fmla="*/ 3846 w 10000"/>
                <a:gd name="connsiteY33" fmla="*/ 5130 h 10000"/>
                <a:gd name="connsiteX34" fmla="*/ 3846 w 10000"/>
                <a:gd name="connsiteY34" fmla="*/ 5392 h 10000"/>
                <a:gd name="connsiteX35" fmla="*/ 2885 w 10000"/>
                <a:gd name="connsiteY35" fmla="*/ 5739 h 10000"/>
                <a:gd name="connsiteX36" fmla="*/ 2500 w 10000"/>
                <a:gd name="connsiteY36" fmla="*/ 5914 h 10000"/>
                <a:gd name="connsiteX37" fmla="*/ 1538 w 10000"/>
                <a:gd name="connsiteY37" fmla="*/ 5825 h 10000"/>
                <a:gd name="connsiteX38" fmla="*/ 577 w 10000"/>
                <a:gd name="connsiteY38" fmla="*/ 6088 h 10000"/>
                <a:gd name="connsiteX39" fmla="*/ 0 w 10000"/>
                <a:gd name="connsiteY39" fmla="*/ 6522 h 10000"/>
                <a:gd name="connsiteX40" fmla="*/ 6538 w 10000"/>
                <a:gd name="connsiteY40" fmla="*/ 10000 h 10000"/>
                <a:gd name="connsiteX41" fmla="*/ 5962 w 10000"/>
                <a:gd name="connsiteY41" fmla="*/ 9827 h 10000"/>
                <a:gd name="connsiteX42" fmla="*/ 6154 w 10000"/>
                <a:gd name="connsiteY42" fmla="*/ 9652 h 10000"/>
                <a:gd name="connsiteX43" fmla="*/ 6154 w 10000"/>
                <a:gd name="connsiteY43" fmla="*/ 9392 h 10000"/>
                <a:gd name="connsiteX44" fmla="*/ 5577 w 10000"/>
                <a:gd name="connsiteY44" fmla="*/ 9392 h 10000"/>
                <a:gd name="connsiteX45" fmla="*/ 5000 w 10000"/>
                <a:gd name="connsiteY45" fmla="*/ 9305 h 10000"/>
                <a:gd name="connsiteX46" fmla="*/ 4615 w 10000"/>
                <a:gd name="connsiteY46" fmla="*/ 9044 h 10000"/>
                <a:gd name="connsiteX47" fmla="*/ 4231 w 10000"/>
                <a:gd name="connsiteY47" fmla="*/ 8782 h 10000"/>
                <a:gd name="connsiteX48" fmla="*/ 3846 w 10000"/>
                <a:gd name="connsiteY48" fmla="*/ 8609 h 10000"/>
                <a:gd name="connsiteX49" fmla="*/ 3654 w 10000"/>
                <a:gd name="connsiteY49" fmla="*/ 8523 h 10000"/>
                <a:gd name="connsiteX50" fmla="*/ 3462 w 10000"/>
                <a:gd name="connsiteY50" fmla="*/ 8174 h 10000"/>
                <a:gd name="connsiteX51" fmla="*/ 3269 w 10000"/>
                <a:gd name="connsiteY51" fmla="*/ 7912 h 10000"/>
                <a:gd name="connsiteX52" fmla="*/ 2692 w 10000"/>
                <a:gd name="connsiteY52" fmla="*/ 7654 h 10000"/>
                <a:gd name="connsiteX53" fmla="*/ 2308 w 10000"/>
                <a:gd name="connsiteY53" fmla="*/ 7565 h 10000"/>
                <a:gd name="connsiteX54" fmla="*/ 1923 w 10000"/>
                <a:gd name="connsiteY54" fmla="*/ 7392 h 10000"/>
                <a:gd name="connsiteX55" fmla="*/ 1731 w 10000"/>
                <a:gd name="connsiteY55" fmla="*/ 6957 h 10000"/>
                <a:gd name="connsiteX56" fmla="*/ 1346 w 10000"/>
                <a:gd name="connsiteY56" fmla="*/ 6783 h 10000"/>
                <a:gd name="connsiteX57" fmla="*/ 1538 w 10000"/>
                <a:gd name="connsiteY57" fmla="*/ 6522 h 10000"/>
                <a:gd name="connsiteX58" fmla="*/ 1923 w 10000"/>
                <a:gd name="connsiteY58" fmla="*/ 6174 h 10000"/>
                <a:gd name="connsiteX59" fmla="*/ 1923 w 10000"/>
                <a:gd name="connsiteY59" fmla="*/ 6348 h 10000"/>
                <a:gd name="connsiteX60" fmla="*/ 1731 w 10000"/>
                <a:gd name="connsiteY60" fmla="*/ 6609 h 10000"/>
                <a:gd name="connsiteX61" fmla="*/ 1923 w 10000"/>
                <a:gd name="connsiteY61" fmla="*/ 6870 h 10000"/>
                <a:gd name="connsiteX62" fmla="*/ 2115 w 10000"/>
                <a:gd name="connsiteY62" fmla="*/ 7218 h 10000"/>
                <a:gd name="connsiteX63" fmla="*/ 2692 w 10000"/>
                <a:gd name="connsiteY63" fmla="*/ 7392 h 10000"/>
                <a:gd name="connsiteX64" fmla="*/ 3077 w 10000"/>
                <a:gd name="connsiteY64" fmla="*/ 7478 h 10000"/>
                <a:gd name="connsiteX65" fmla="*/ 3654 w 10000"/>
                <a:gd name="connsiteY65" fmla="*/ 7565 h 10000"/>
                <a:gd name="connsiteX66" fmla="*/ 3846 w 10000"/>
                <a:gd name="connsiteY66" fmla="*/ 7739 h 10000"/>
                <a:gd name="connsiteX67" fmla="*/ 4231 w 10000"/>
                <a:gd name="connsiteY67" fmla="*/ 7739 h 10000"/>
                <a:gd name="connsiteX68" fmla="*/ 4615 w 10000"/>
                <a:gd name="connsiteY68" fmla="*/ 7827 h 10000"/>
                <a:gd name="connsiteX69" fmla="*/ 4808 w 10000"/>
                <a:gd name="connsiteY69" fmla="*/ 8001 h 10000"/>
                <a:gd name="connsiteX70" fmla="*/ 5192 w 10000"/>
                <a:gd name="connsiteY70" fmla="*/ 7912 h 10000"/>
                <a:gd name="connsiteX71" fmla="*/ 5577 w 10000"/>
                <a:gd name="connsiteY71" fmla="*/ 7827 h 10000"/>
                <a:gd name="connsiteX72" fmla="*/ 5962 w 10000"/>
                <a:gd name="connsiteY72" fmla="*/ 7912 h 10000"/>
                <a:gd name="connsiteX73" fmla="*/ 6538 w 10000"/>
                <a:gd name="connsiteY73" fmla="*/ 7912 h 10000"/>
                <a:gd name="connsiteX74" fmla="*/ 6538 w 10000"/>
                <a:gd name="connsiteY74" fmla="*/ 8174 h 10000"/>
                <a:gd name="connsiteX75" fmla="*/ 6346 w 10000"/>
                <a:gd name="connsiteY75" fmla="*/ 8609 h 10000"/>
                <a:gd name="connsiteX76" fmla="*/ 6538 w 10000"/>
                <a:gd name="connsiteY76" fmla="*/ 8782 h 10000"/>
                <a:gd name="connsiteX77" fmla="*/ 7115 w 10000"/>
                <a:gd name="connsiteY77" fmla="*/ 8609 h 10000"/>
                <a:gd name="connsiteX78" fmla="*/ 7308 w 10000"/>
                <a:gd name="connsiteY78" fmla="*/ 8434 h 10000"/>
                <a:gd name="connsiteX79" fmla="*/ 7308 w 10000"/>
                <a:gd name="connsiteY79" fmla="*/ 8262 h 10000"/>
                <a:gd name="connsiteX80" fmla="*/ 7692 w 10000"/>
                <a:gd name="connsiteY80" fmla="*/ 8174 h 10000"/>
                <a:gd name="connsiteX81" fmla="*/ 7692 w 10000"/>
                <a:gd name="connsiteY81" fmla="*/ 8001 h 10000"/>
                <a:gd name="connsiteX82" fmla="*/ 7885 w 10000"/>
                <a:gd name="connsiteY82" fmla="*/ 7827 h 10000"/>
                <a:gd name="connsiteX83" fmla="*/ 8077 w 10000"/>
                <a:gd name="connsiteY83" fmla="*/ 7565 h 10000"/>
                <a:gd name="connsiteX84" fmla="*/ 7692 w 10000"/>
                <a:gd name="connsiteY84" fmla="*/ 7305 h 10000"/>
                <a:gd name="connsiteX85" fmla="*/ 8077 w 10000"/>
                <a:gd name="connsiteY85" fmla="*/ 7218 h 10000"/>
                <a:gd name="connsiteX86" fmla="*/ 8269 w 10000"/>
                <a:gd name="connsiteY86" fmla="*/ 7044 h 10000"/>
                <a:gd name="connsiteX87" fmla="*/ 8462 w 10000"/>
                <a:gd name="connsiteY87" fmla="*/ 6957 h 10000"/>
                <a:gd name="connsiteX88" fmla="*/ 8846 w 10000"/>
                <a:gd name="connsiteY88" fmla="*/ 6957 h 10000"/>
                <a:gd name="connsiteX89" fmla="*/ 8846 w 10000"/>
                <a:gd name="connsiteY89" fmla="*/ 6870 h 10000"/>
                <a:gd name="connsiteX90" fmla="*/ 8654 w 10000"/>
                <a:gd name="connsiteY90" fmla="*/ 6783 h 10000"/>
                <a:gd name="connsiteX91" fmla="*/ 8846 w 10000"/>
                <a:gd name="connsiteY91" fmla="*/ 6522 h 10000"/>
                <a:gd name="connsiteX92" fmla="*/ 8654 w 10000"/>
                <a:gd name="connsiteY92" fmla="*/ 6348 h 10000"/>
                <a:gd name="connsiteX93" fmla="*/ 8654 w 10000"/>
                <a:gd name="connsiteY93" fmla="*/ 6261 h 10000"/>
                <a:gd name="connsiteX94" fmla="*/ 9038 w 10000"/>
                <a:gd name="connsiteY94" fmla="*/ 6261 h 10000"/>
                <a:gd name="connsiteX95" fmla="*/ 9231 w 10000"/>
                <a:gd name="connsiteY95" fmla="*/ 6000 h 10000"/>
                <a:gd name="connsiteX96" fmla="*/ 9808 w 10000"/>
                <a:gd name="connsiteY96" fmla="*/ 5653 h 10000"/>
                <a:gd name="connsiteX97" fmla="*/ 9615 w 10000"/>
                <a:gd name="connsiteY97" fmla="*/ 5304 h 10000"/>
                <a:gd name="connsiteX98" fmla="*/ 9808 w 10000"/>
                <a:gd name="connsiteY98" fmla="*/ 5044 h 10000"/>
                <a:gd name="connsiteX99" fmla="*/ 9808 w 10000"/>
                <a:gd name="connsiteY99" fmla="*/ 4696 h 10000"/>
                <a:gd name="connsiteX100" fmla="*/ 9808 w 10000"/>
                <a:gd name="connsiteY100" fmla="*/ 4436 h 10000"/>
                <a:gd name="connsiteX101" fmla="*/ 9808 w 10000"/>
                <a:gd name="connsiteY101" fmla="*/ 4175 h 10000"/>
                <a:gd name="connsiteX102" fmla="*/ 9808 w 10000"/>
                <a:gd name="connsiteY102" fmla="*/ 3912 h 10000"/>
                <a:gd name="connsiteX103" fmla="*/ 10000 w 10000"/>
                <a:gd name="connsiteY103" fmla="*/ 3652 h 10000"/>
                <a:gd name="connsiteX104" fmla="*/ 10000 w 10000"/>
                <a:gd name="connsiteY104" fmla="*/ 3218 h 10000"/>
                <a:gd name="connsiteX105" fmla="*/ 9808 w 10000"/>
                <a:gd name="connsiteY105" fmla="*/ 2783 h 10000"/>
                <a:gd name="connsiteX0" fmla="*/ 9808 w 10000"/>
                <a:gd name="connsiteY0" fmla="*/ 2783 h 10000"/>
                <a:gd name="connsiteX1" fmla="*/ 9615 w 10000"/>
                <a:gd name="connsiteY1" fmla="*/ 2783 h 10000"/>
                <a:gd name="connsiteX2" fmla="*/ 9038 w 10000"/>
                <a:gd name="connsiteY2" fmla="*/ 2870 h 10000"/>
                <a:gd name="connsiteX3" fmla="*/ 8462 w 10000"/>
                <a:gd name="connsiteY3" fmla="*/ 2870 h 10000"/>
                <a:gd name="connsiteX4" fmla="*/ 7885 w 10000"/>
                <a:gd name="connsiteY4" fmla="*/ 2783 h 10000"/>
                <a:gd name="connsiteX5" fmla="*/ 8269 w 10000"/>
                <a:gd name="connsiteY5" fmla="*/ 2696 h 10000"/>
                <a:gd name="connsiteX6" fmla="*/ 8462 w 10000"/>
                <a:gd name="connsiteY6" fmla="*/ 2435 h 10000"/>
                <a:gd name="connsiteX7" fmla="*/ 8654 w 10000"/>
                <a:gd name="connsiteY7" fmla="*/ 2348 h 10000"/>
                <a:gd name="connsiteX8" fmla="*/ 8269 w 10000"/>
                <a:gd name="connsiteY8" fmla="*/ 2261 h 10000"/>
                <a:gd name="connsiteX9" fmla="*/ 8269 w 10000"/>
                <a:gd name="connsiteY9" fmla="*/ 2087 h 10000"/>
                <a:gd name="connsiteX10" fmla="*/ 8654 w 10000"/>
                <a:gd name="connsiteY10" fmla="*/ 1913 h 10000"/>
                <a:gd name="connsiteX11" fmla="*/ 8654 w 10000"/>
                <a:gd name="connsiteY11" fmla="*/ 1739 h 10000"/>
                <a:gd name="connsiteX12" fmla="*/ 9231 w 10000"/>
                <a:gd name="connsiteY12" fmla="*/ 1303 h 10000"/>
                <a:gd name="connsiteX13" fmla="*/ 9231 w 10000"/>
                <a:gd name="connsiteY13" fmla="*/ 782 h 10000"/>
                <a:gd name="connsiteX14" fmla="*/ 3846 w 10000"/>
                <a:gd name="connsiteY14" fmla="*/ 0 h 10000"/>
                <a:gd name="connsiteX15" fmla="*/ 4038 w 10000"/>
                <a:gd name="connsiteY15" fmla="*/ 0 h 10000"/>
                <a:gd name="connsiteX16" fmla="*/ 3462 w 10000"/>
                <a:gd name="connsiteY16" fmla="*/ 86 h 10000"/>
                <a:gd name="connsiteX17" fmla="*/ 3077 w 10000"/>
                <a:gd name="connsiteY17" fmla="*/ 434 h 10000"/>
                <a:gd name="connsiteX18" fmla="*/ 2885 w 10000"/>
                <a:gd name="connsiteY18" fmla="*/ 782 h 10000"/>
                <a:gd name="connsiteX19" fmla="*/ 2692 w 10000"/>
                <a:gd name="connsiteY19" fmla="*/ 1131 h 10000"/>
                <a:gd name="connsiteX20" fmla="*/ 2115 w 10000"/>
                <a:gd name="connsiteY20" fmla="*/ 1392 h 10000"/>
                <a:gd name="connsiteX21" fmla="*/ 2308 w 10000"/>
                <a:gd name="connsiteY21" fmla="*/ 1826 h 10000"/>
                <a:gd name="connsiteX22" fmla="*/ 2500 w 10000"/>
                <a:gd name="connsiteY22" fmla="*/ 2000 h 10000"/>
                <a:gd name="connsiteX23" fmla="*/ 2115 w 10000"/>
                <a:gd name="connsiteY23" fmla="*/ 2348 h 10000"/>
                <a:gd name="connsiteX24" fmla="*/ 1923 w 10000"/>
                <a:gd name="connsiteY24" fmla="*/ 2696 h 10000"/>
                <a:gd name="connsiteX25" fmla="*/ 2500 w 10000"/>
                <a:gd name="connsiteY25" fmla="*/ 3043 h 10000"/>
                <a:gd name="connsiteX26" fmla="*/ 3077 w 10000"/>
                <a:gd name="connsiteY26" fmla="*/ 3218 h 10000"/>
                <a:gd name="connsiteX27" fmla="*/ 3654 w 10000"/>
                <a:gd name="connsiteY27" fmla="*/ 3479 h 10000"/>
                <a:gd name="connsiteX28" fmla="*/ 4423 w 10000"/>
                <a:gd name="connsiteY28" fmla="*/ 3739 h 10000"/>
                <a:gd name="connsiteX29" fmla="*/ 5385 w 10000"/>
                <a:gd name="connsiteY29" fmla="*/ 4087 h 10000"/>
                <a:gd name="connsiteX30" fmla="*/ 5769 w 10000"/>
                <a:gd name="connsiteY30" fmla="*/ 4349 h 10000"/>
                <a:gd name="connsiteX31" fmla="*/ 5192 w 10000"/>
                <a:gd name="connsiteY31" fmla="*/ 4522 h 10000"/>
                <a:gd name="connsiteX32" fmla="*/ 4423 w 10000"/>
                <a:gd name="connsiteY32" fmla="*/ 4869 h 10000"/>
                <a:gd name="connsiteX33" fmla="*/ 3846 w 10000"/>
                <a:gd name="connsiteY33" fmla="*/ 5130 h 10000"/>
                <a:gd name="connsiteX34" fmla="*/ 3846 w 10000"/>
                <a:gd name="connsiteY34" fmla="*/ 5392 h 10000"/>
                <a:gd name="connsiteX35" fmla="*/ 2885 w 10000"/>
                <a:gd name="connsiteY35" fmla="*/ 5739 h 10000"/>
                <a:gd name="connsiteX36" fmla="*/ 2500 w 10000"/>
                <a:gd name="connsiteY36" fmla="*/ 5914 h 10000"/>
                <a:gd name="connsiteX37" fmla="*/ 1538 w 10000"/>
                <a:gd name="connsiteY37" fmla="*/ 5825 h 10000"/>
                <a:gd name="connsiteX38" fmla="*/ 577 w 10000"/>
                <a:gd name="connsiteY38" fmla="*/ 6088 h 10000"/>
                <a:gd name="connsiteX39" fmla="*/ 0 w 10000"/>
                <a:gd name="connsiteY39" fmla="*/ 6522 h 10000"/>
                <a:gd name="connsiteX40" fmla="*/ 6538 w 10000"/>
                <a:gd name="connsiteY40" fmla="*/ 10000 h 10000"/>
                <a:gd name="connsiteX41" fmla="*/ 6154 w 10000"/>
                <a:gd name="connsiteY41" fmla="*/ 9652 h 10000"/>
                <a:gd name="connsiteX42" fmla="*/ 6154 w 10000"/>
                <a:gd name="connsiteY42" fmla="*/ 9392 h 10000"/>
                <a:gd name="connsiteX43" fmla="*/ 5577 w 10000"/>
                <a:gd name="connsiteY43" fmla="*/ 9392 h 10000"/>
                <a:gd name="connsiteX44" fmla="*/ 5000 w 10000"/>
                <a:gd name="connsiteY44" fmla="*/ 9305 h 10000"/>
                <a:gd name="connsiteX45" fmla="*/ 4615 w 10000"/>
                <a:gd name="connsiteY45" fmla="*/ 9044 h 10000"/>
                <a:gd name="connsiteX46" fmla="*/ 4231 w 10000"/>
                <a:gd name="connsiteY46" fmla="*/ 8782 h 10000"/>
                <a:gd name="connsiteX47" fmla="*/ 3846 w 10000"/>
                <a:gd name="connsiteY47" fmla="*/ 8609 h 10000"/>
                <a:gd name="connsiteX48" fmla="*/ 3654 w 10000"/>
                <a:gd name="connsiteY48" fmla="*/ 8523 h 10000"/>
                <a:gd name="connsiteX49" fmla="*/ 3462 w 10000"/>
                <a:gd name="connsiteY49" fmla="*/ 8174 h 10000"/>
                <a:gd name="connsiteX50" fmla="*/ 3269 w 10000"/>
                <a:gd name="connsiteY50" fmla="*/ 7912 h 10000"/>
                <a:gd name="connsiteX51" fmla="*/ 2692 w 10000"/>
                <a:gd name="connsiteY51" fmla="*/ 7654 h 10000"/>
                <a:gd name="connsiteX52" fmla="*/ 2308 w 10000"/>
                <a:gd name="connsiteY52" fmla="*/ 7565 h 10000"/>
                <a:gd name="connsiteX53" fmla="*/ 1923 w 10000"/>
                <a:gd name="connsiteY53" fmla="*/ 7392 h 10000"/>
                <a:gd name="connsiteX54" fmla="*/ 1731 w 10000"/>
                <a:gd name="connsiteY54" fmla="*/ 6957 h 10000"/>
                <a:gd name="connsiteX55" fmla="*/ 1346 w 10000"/>
                <a:gd name="connsiteY55" fmla="*/ 6783 h 10000"/>
                <a:gd name="connsiteX56" fmla="*/ 1538 w 10000"/>
                <a:gd name="connsiteY56" fmla="*/ 6522 h 10000"/>
                <a:gd name="connsiteX57" fmla="*/ 1923 w 10000"/>
                <a:gd name="connsiteY57" fmla="*/ 6174 h 10000"/>
                <a:gd name="connsiteX58" fmla="*/ 1923 w 10000"/>
                <a:gd name="connsiteY58" fmla="*/ 6348 h 10000"/>
                <a:gd name="connsiteX59" fmla="*/ 1731 w 10000"/>
                <a:gd name="connsiteY59" fmla="*/ 6609 h 10000"/>
                <a:gd name="connsiteX60" fmla="*/ 1923 w 10000"/>
                <a:gd name="connsiteY60" fmla="*/ 6870 h 10000"/>
                <a:gd name="connsiteX61" fmla="*/ 2115 w 10000"/>
                <a:gd name="connsiteY61" fmla="*/ 7218 h 10000"/>
                <a:gd name="connsiteX62" fmla="*/ 2692 w 10000"/>
                <a:gd name="connsiteY62" fmla="*/ 7392 h 10000"/>
                <a:gd name="connsiteX63" fmla="*/ 3077 w 10000"/>
                <a:gd name="connsiteY63" fmla="*/ 7478 h 10000"/>
                <a:gd name="connsiteX64" fmla="*/ 3654 w 10000"/>
                <a:gd name="connsiteY64" fmla="*/ 7565 h 10000"/>
                <a:gd name="connsiteX65" fmla="*/ 3846 w 10000"/>
                <a:gd name="connsiteY65" fmla="*/ 7739 h 10000"/>
                <a:gd name="connsiteX66" fmla="*/ 4231 w 10000"/>
                <a:gd name="connsiteY66" fmla="*/ 7739 h 10000"/>
                <a:gd name="connsiteX67" fmla="*/ 4615 w 10000"/>
                <a:gd name="connsiteY67" fmla="*/ 7827 h 10000"/>
                <a:gd name="connsiteX68" fmla="*/ 4808 w 10000"/>
                <a:gd name="connsiteY68" fmla="*/ 8001 h 10000"/>
                <a:gd name="connsiteX69" fmla="*/ 5192 w 10000"/>
                <a:gd name="connsiteY69" fmla="*/ 7912 h 10000"/>
                <a:gd name="connsiteX70" fmla="*/ 5577 w 10000"/>
                <a:gd name="connsiteY70" fmla="*/ 7827 h 10000"/>
                <a:gd name="connsiteX71" fmla="*/ 5962 w 10000"/>
                <a:gd name="connsiteY71" fmla="*/ 7912 h 10000"/>
                <a:gd name="connsiteX72" fmla="*/ 6538 w 10000"/>
                <a:gd name="connsiteY72" fmla="*/ 7912 h 10000"/>
                <a:gd name="connsiteX73" fmla="*/ 6538 w 10000"/>
                <a:gd name="connsiteY73" fmla="*/ 8174 h 10000"/>
                <a:gd name="connsiteX74" fmla="*/ 6346 w 10000"/>
                <a:gd name="connsiteY74" fmla="*/ 8609 h 10000"/>
                <a:gd name="connsiteX75" fmla="*/ 6538 w 10000"/>
                <a:gd name="connsiteY75" fmla="*/ 8782 h 10000"/>
                <a:gd name="connsiteX76" fmla="*/ 7115 w 10000"/>
                <a:gd name="connsiteY76" fmla="*/ 8609 h 10000"/>
                <a:gd name="connsiteX77" fmla="*/ 7308 w 10000"/>
                <a:gd name="connsiteY77" fmla="*/ 8434 h 10000"/>
                <a:gd name="connsiteX78" fmla="*/ 7308 w 10000"/>
                <a:gd name="connsiteY78" fmla="*/ 8262 h 10000"/>
                <a:gd name="connsiteX79" fmla="*/ 7692 w 10000"/>
                <a:gd name="connsiteY79" fmla="*/ 8174 h 10000"/>
                <a:gd name="connsiteX80" fmla="*/ 7692 w 10000"/>
                <a:gd name="connsiteY80" fmla="*/ 8001 h 10000"/>
                <a:gd name="connsiteX81" fmla="*/ 7885 w 10000"/>
                <a:gd name="connsiteY81" fmla="*/ 7827 h 10000"/>
                <a:gd name="connsiteX82" fmla="*/ 8077 w 10000"/>
                <a:gd name="connsiteY82" fmla="*/ 7565 h 10000"/>
                <a:gd name="connsiteX83" fmla="*/ 7692 w 10000"/>
                <a:gd name="connsiteY83" fmla="*/ 7305 h 10000"/>
                <a:gd name="connsiteX84" fmla="*/ 8077 w 10000"/>
                <a:gd name="connsiteY84" fmla="*/ 7218 h 10000"/>
                <a:gd name="connsiteX85" fmla="*/ 8269 w 10000"/>
                <a:gd name="connsiteY85" fmla="*/ 7044 h 10000"/>
                <a:gd name="connsiteX86" fmla="*/ 8462 w 10000"/>
                <a:gd name="connsiteY86" fmla="*/ 6957 h 10000"/>
                <a:gd name="connsiteX87" fmla="*/ 8846 w 10000"/>
                <a:gd name="connsiteY87" fmla="*/ 6957 h 10000"/>
                <a:gd name="connsiteX88" fmla="*/ 8846 w 10000"/>
                <a:gd name="connsiteY88" fmla="*/ 6870 h 10000"/>
                <a:gd name="connsiteX89" fmla="*/ 8654 w 10000"/>
                <a:gd name="connsiteY89" fmla="*/ 6783 h 10000"/>
                <a:gd name="connsiteX90" fmla="*/ 8846 w 10000"/>
                <a:gd name="connsiteY90" fmla="*/ 6522 h 10000"/>
                <a:gd name="connsiteX91" fmla="*/ 8654 w 10000"/>
                <a:gd name="connsiteY91" fmla="*/ 6348 h 10000"/>
                <a:gd name="connsiteX92" fmla="*/ 8654 w 10000"/>
                <a:gd name="connsiteY92" fmla="*/ 6261 h 10000"/>
                <a:gd name="connsiteX93" fmla="*/ 9038 w 10000"/>
                <a:gd name="connsiteY93" fmla="*/ 6261 h 10000"/>
                <a:gd name="connsiteX94" fmla="*/ 9231 w 10000"/>
                <a:gd name="connsiteY94" fmla="*/ 6000 h 10000"/>
                <a:gd name="connsiteX95" fmla="*/ 9808 w 10000"/>
                <a:gd name="connsiteY95" fmla="*/ 5653 h 10000"/>
                <a:gd name="connsiteX96" fmla="*/ 9615 w 10000"/>
                <a:gd name="connsiteY96" fmla="*/ 5304 h 10000"/>
                <a:gd name="connsiteX97" fmla="*/ 9808 w 10000"/>
                <a:gd name="connsiteY97" fmla="*/ 5044 h 10000"/>
                <a:gd name="connsiteX98" fmla="*/ 9808 w 10000"/>
                <a:gd name="connsiteY98" fmla="*/ 4696 h 10000"/>
                <a:gd name="connsiteX99" fmla="*/ 9808 w 10000"/>
                <a:gd name="connsiteY99" fmla="*/ 4436 h 10000"/>
                <a:gd name="connsiteX100" fmla="*/ 9808 w 10000"/>
                <a:gd name="connsiteY100" fmla="*/ 4175 h 10000"/>
                <a:gd name="connsiteX101" fmla="*/ 9808 w 10000"/>
                <a:gd name="connsiteY101" fmla="*/ 3912 h 10000"/>
                <a:gd name="connsiteX102" fmla="*/ 10000 w 10000"/>
                <a:gd name="connsiteY102" fmla="*/ 3652 h 10000"/>
                <a:gd name="connsiteX103" fmla="*/ 10000 w 10000"/>
                <a:gd name="connsiteY103" fmla="*/ 3218 h 10000"/>
                <a:gd name="connsiteX104" fmla="*/ 9808 w 10000"/>
                <a:gd name="connsiteY104" fmla="*/ 2783 h 10000"/>
                <a:gd name="connsiteX0" fmla="*/ 9808 w 10000"/>
                <a:gd name="connsiteY0" fmla="*/ 2783 h 10000"/>
                <a:gd name="connsiteX1" fmla="*/ 9615 w 10000"/>
                <a:gd name="connsiteY1" fmla="*/ 2783 h 10000"/>
                <a:gd name="connsiteX2" fmla="*/ 9038 w 10000"/>
                <a:gd name="connsiteY2" fmla="*/ 2870 h 10000"/>
                <a:gd name="connsiteX3" fmla="*/ 8462 w 10000"/>
                <a:gd name="connsiteY3" fmla="*/ 2870 h 10000"/>
                <a:gd name="connsiteX4" fmla="*/ 7885 w 10000"/>
                <a:gd name="connsiteY4" fmla="*/ 2783 h 10000"/>
                <a:gd name="connsiteX5" fmla="*/ 8269 w 10000"/>
                <a:gd name="connsiteY5" fmla="*/ 2696 h 10000"/>
                <a:gd name="connsiteX6" fmla="*/ 8462 w 10000"/>
                <a:gd name="connsiteY6" fmla="*/ 2435 h 10000"/>
                <a:gd name="connsiteX7" fmla="*/ 8654 w 10000"/>
                <a:gd name="connsiteY7" fmla="*/ 2348 h 10000"/>
                <a:gd name="connsiteX8" fmla="*/ 8269 w 10000"/>
                <a:gd name="connsiteY8" fmla="*/ 2261 h 10000"/>
                <a:gd name="connsiteX9" fmla="*/ 8269 w 10000"/>
                <a:gd name="connsiteY9" fmla="*/ 2087 h 10000"/>
                <a:gd name="connsiteX10" fmla="*/ 8654 w 10000"/>
                <a:gd name="connsiteY10" fmla="*/ 1913 h 10000"/>
                <a:gd name="connsiteX11" fmla="*/ 8654 w 10000"/>
                <a:gd name="connsiteY11" fmla="*/ 1739 h 10000"/>
                <a:gd name="connsiteX12" fmla="*/ 9231 w 10000"/>
                <a:gd name="connsiteY12" fmla="*/ 1303 h 10000"/>
                <a:gd name="connsiteX13" fmla="*/ 9231 w 10000"/>
                <a:gd name="connsiteY13" fmla="*/ 782 h 10000"/>
                <a:gd name="connsiteX14" fmla="*/ 3846 w 10000"/>
                <a:gd name="connsiteY14" fmla="*/ 0 h 10000"/>
                <a:gd name="connsiteX15" fmla="*/ 4038 w 10000"/>
                <a:gd name="connsiteY15" fmla="*/ 0 h 10000"/>
                <a:gd name="connsiteX16" fmla="*/ 3462 w 10000"/>
                <a:gd name="connsiteY16" fmla="*/ 86 h 10000"/>
                <a:gd name="connsiteX17" fmla="*/ 3077 w 10000"/>
                <a:gd name="connsiteY17" fmla="*/ 434 h 10000"/>
                <a:gd name="connsiteX18" fmla="*/ 2885 w 10000"/>
                <a:gd name="connsiteY18" fmla="*/ 782 h 10000"/>
                <a:gd name="connsiteX19" fmla="*/ 2692 w 10000"/>
                <a:gd name="connsiteY19" fmla="*/ 1131 h 10000"/>
                <a:gd name="connsiteX20" fmla="*/ 2115 w 10000"/>
                <a:gd name="connsiteY20" fmla="*/ 1392 h 10000"/>
                <a:gd name="connsiteX21" fmla="*/ 2308 w 10000"/>
                <a:gd name="connsiteY21" fmla="*/ 1826 h 10000"/>
                <a:gd name="connsiteX22" fmla="*/ 2500 w 10000"/>
                <a:gd name="connsiteY22" fmla="*/ 2000 h 10000"/>
                <a:gd name="connsiteX23" fmla="*/ 2115 w 10000"/>
                <a:gd name="connsiteY23" fmla="*/ 2348 h 10000"/>
                <a:gd name="connsiteX24" fmla="*/ 1923 w 10000"/>
                <a:gd name="connsiteY24" fmla="*/ 2696 h 10000"/>
                <a:gd name="connsiteX25" fmla="*/ 2500 w 10000"/>
                <a:gd name="connsiteY25" fmla="*/ 3043 h 10000"/>
                <a:gd name="connsiteX26" fmla="*/ 3077 w 10000"/>
                <a:gd name="connsiteY26" fmla="*/ 3218 h 10000"/>
                <a:gd name="connsiteX27" fmla="*/ 3654 w 10000"/>
                <a:gd name="connsiteY27" fmla="*/ 3479 h 10000"/>
                <a:gd name="connsiteX28" fmla="*/ 4423 w 10000"/>
                <a:gd name="connsiteY28" fmla="*/ 3739 h 10000"/>
                <a:gd name="connsiteX29" fmla="*/ 5385 w 10000"/>
                <a:gd name="connsiteY29" fmla="*/ 4087 h 10000"/>
                <a:gd name="connsiteX30" fmla="*/ 5769 w 10000"/>
                <a:gd name="connsiteY30" fmla="*/ 4349 h 10000"/>
                <a:gd name="connsiteX31" fmla="*/ 5192 w 10000"/>
                <a:gd name="connsiteY31" fmla="*/ 4522 h 10000"/>
                <a:gd name="connsiteX32" fmla="*/ 4423 w 10000"/>
                <a:gd name="connsiteY32" fmla="*/ 4869 h 10000"/>
                <a:gd name="connsiteX33" fmla="*/ 3846 w 10000"/>
                <a:gd name="connsiteY33" fmla="*/ 5130 h 10000"/>
                <a:gd name="connsiteX34" fmla="*/ 3846 w 10000"/>
                <a:gd name="connsiteY34" fmla="*/ 5392 h 10000"/>
                <a:gd name="connsiteX35" fmla="*/ 2885 w 10000"/>
                <a:gd name="connsiteY35" fmla="*/ 5739 h 10000"/>
                <a:gd name="connsiteX36" fmla="*/ 2500 w 10000"/>
                <a:gd name="connsiteY36" fmla="*/ 5914 h 10000"/>
                <a:gd name="connsiteX37" fmla="*/ 1538 w 10000"/>
                <a:gd name="connsiteY37" fmla="*/ 5825 h 10000"/>
                <a:gd name="connsiteX38" fmla="*/ 577 w 10000"/>
                <a:gd name="connsiteY38" fmla="*/ 6088 h 10000"/>
                <a:gd name="connsiteX39" fmla="*/ 0 w 10000"/>
                <a:gd name="connsiteY39" fmla="*/ 6522 h 10000"/>
                <a:gd name="connsiteX40" fmla="*/ 6538 w 10000"/>
                <a:gd name="connsiteY40" fmla="*/ 10000 h 10000"/>
                <a:gd name="connsiteX41" fmla="*/ 6154 w 10000"/>
                <a:gd name="connsiteY41" fmla="*/ 9392 h 10000"/>
                <a:gd name="connsiteX42" fmla="*/ 5577 w 10000"/>
                <a:gd name="connsiteY42" fmla="*/ 9392 h 10000"/>
                <a:gd name="connsiteX43" fmla="*/ 5000 w 10000"/>
                <a:gd name="connsiteY43" fmla="*/ 9305 h 10000"/>
                <a:gd name="connsiteX44" fmla="*/ 4615 w 10000"/>
                <a:gd name="connsiteY44" fmla="*/ 9044 h 10000"/>
                <a:gd name="connsiteX45" fmla="*/ 4231 w 10000"/>
                <a:gd name="connsiteY45" fmla="*/ 8782 h 10000"/>
                <a:gd name="connsiteX46" fmla="*/ 3846 w 10000"/>
                <a:gd name="connsiteY46" fmla="*/ 8609 h 10000"/>
                <a:gd name="connsiteX47" fmla="*/ 3654 w 10000"/>
                <a:gd name="connsiteY47" fmla="*/ 8523 h 10000"/>
                <a:gd name="connsiteX48" fmla="*/ 3462 w 10000"/>
                <a:gd name="connsiteY48" fmla="*/ 8174 h 10000"/>
                <a:gd name="connsiteX49" fmla="*/ 3269 w 10000"/>
                <a:gd name="connsiteY49" fmla="*/ 7912 h 10000"/>
                <a:gd name="connsiteX50" fmla="*/ 2692 w 10000"/>
                <a:gd name="connsiteY50" fmla="*/ 7654 h 10000"/>
                <a:gd name="connsiteX51" fmla="*/ 2308 w 10000"/>
                <a:gd name="connsiteY51" fmla="*/ 7565 h 10000"/>
                <a:gd name="connsiteX52" fmla="*/ 1923 w 10000"/>
                <a:gd name="connsiteY52" fmla="*/ 7392 h 10000"/>
                <a:gd name="connsiteX53" fmla="*/ 1731 w 10000"/>
                <a:gd name="connsiteY53" fmla="*/ 6957 h 10000"/>
                <a:gd name="connsiteX54" fmla="*/ 1346 w 10000"/>
                <a:gd name="connsiteY54" fmla="*/ 6783 h 10000"/>
                <a:gd name="connsiteX55" fmla="*/ 1538 w 10000"/>
                <a:gd name="connsiteY55" fmla="*/ 6522 h 10000"/>
                <a:gd name="connsiteX56" fmla="*/ 1923 w 10000"/>
                <a:gd name="connsiteY56" fmla="*/ 6174 h 10000"/>
                <a:gd name="connsiteX57" fmla="*/ 1923 w 10000"/>
                <a:gd name="connsiteY57" fmla="*/ 6348 h 10000"/>
                <a:gd name="connsiteX58" fmla="*/ 1731 w 10000"/>
                <a:gd name="connsiteY58" fmla="*/ 6609 h 10000"/>
                <a:gd name="connsiteX59" fmla="*/ 1923 w 10000"/>
                <a:gd name="connsiteY59" fmla="*/ 6870 h 10000"/>
                <a:gd name="connsiteX60" fmla="*/ 2115 w 10000"/>
                <a:gd name="connsiteY60" fmla="*/ 7218 h 10000"/>
                <a:gd name="connsiteX61" fmla="*/ 2692 w 10000"/>
                <a:gd name="connsiteY61" fmla="*/ 7392 h 10000"/>
                <a:gd name="connsiteX62" fmla="*/ 3077 w 10000"/>
                <a:gd name="connsiteY62" fmla="*/ 7478 h 10000"/>
                <a:gd name="connsiteX63" fmla="*/ 3654 w 10000"/>
                <a:gd name="connsiteY63" fmla="*/ 7565 h 10000"/>
                <a:gd name="connsiteX64" fmla="*/ 3846 w 10000"/>
                <a:gd name="connsiteY64" fmla="*/ 7739 h 10000"/>
                <a:gd name="connsiteX65" fmla="*/ 4231 w 10000"/>
                <a:gd name="connsiteY65" fmla="*/ 7739 h 10000"/>
                <a:gd name="connsiteX66" fmla="*/ 4615 w 10000"/>
                <a:gd name="connsiteY66" fmla="*/ 7827 h 10000"/>
                <a:gd name="connsiteX67" fmla="*/ 4808 w 10000"/>
                <a:gd name="connsiteY67" fmla="*/ 8001 h 10000"/>
                <a:gd name="connsiteX68" fmla="*/ 5192 w 10000"/>
                <a:gd name="connsiteY68" fmla="*/ 7912 h 10000"/>
                <a:gd name="connsiteX69" fmla="*/ 5577 w 10000"/>
                <a:gd name="connsiteY69" fmla="*/ 7827 h 10000"/>
                <a:gd name="connsiteX70" fmla="*/ 5962 w 10000"/>
                <a:gd name="connsiteY70" fmla="*/ 7912 h 10000"/>
                <a:gd name="connsiteX71" fmla="*/ 6538 w 10000"/>
                <a:gd name="connsiteY71" fmla="*/ 7912 h 10000"/>
                <a:gd name="connsiteX72" fmla="*/ 6538 w 10000"/>
                <a:gd name="connsiteY72" fmla="*/ 8174 h 10000"/>
                <a:gd name="connsiteX73" fmla="*/ 6346 w 10000"/>
                <a:gd name="connsiteY73" fmla="*/ 8609 h 10000"/>
                <a:gd name="connsiteX74" fmla="*/ 6538 w 10000"/>
                <a:gd name="connsiteY74" fmla="*/ 8782 h 10000"/>
                <a:gd name="connsiteX75" fmla="*/ 7115 w 10000"/>
                <a:gd name="connsiteY75" fmla="*/ 8609 h 10000"/>
                <a:gd name="connsiteX76" fmla="*/ 7308 w 10000"/>
                <a:gd name="connsiteY76" fmla="*/ 8434 h 10000"/>
                <a:gd name="connsiteX77" fmla="*/ 7308 w 10000"/>
                <a:gd name="connsiteY77" fmla="*/ 8262 h 10000"/>
                <a:gd name="connsiteX78" fmla="*/ 7692 w 10000"/>
                <a:gd name="connsiteY78" fmla="*/ 8174 h 10000"/>
                <a:gd name="connsiteX79" fmla="*/ 7692 w 10000"/>
                <a:gd name="connsiteY79" fmla="*/ 8001 h 10000"/>
                <a:gd name="connsiteX80" fmla="*/ 7885 w 10000"/>
                <a:gd name="connsiteY80" fmla="*/ 7827 h 10000"/>
                <a:gd name="connsiteX81" fmla="*/ 8077 w 10000"/>
                <a:gd name="connsiteY81" fmla="*/ 7565 h 10000"/>
                <a:gd name="connsiteX82" fmla="*/ 7692 w 10000"/>
                <a:gd name="connsiteY82" fmla="*/ 7305 h 10000"/>
                <a:gd name="connsiteX83" fmla="*/ 8077 w 10000"/>
                <a:gd name="connsiteY83" fmla="*/ 7218 h 10000"/>
                <a:gd name="connsiteX84" fmla="*/ 8269 w 10000"/>
                <a:gd name="connsiteY84" fmla="*/ 7044 h 10000"/>
                <a:gd name="connsiteX85" fmla="*/ 8462 w 10000"/>
                <a:gd name="connsiteY85" fmla="*/ 6957 h 10000"/>
                <a:gd name="connsiteX86" fmla="*/ 8846 w 10000"/>
                <a:gd name="connsiteY86" fmla="*/ 6957 h 10000"/>
                <a:gd name="connsiteX87" fmla="*/ 8846 w 10000"/>
                <a:gd name="connsiteY87" fmla="*/ 6870 h 10000"/>
                <a:gd name="connsiteX88" fmla="*/ 8654 w 10000"/>
                <a:gd name="connsiteY88" fmla="*/ 6783 h 10000"/>
                <a:gd name="connsiteX89" fmla="*/ 8846 w 10000"/>
                <a:gd name="connsiteY89" fmla="*/ 6522 h 10000"/>
                <a:gd name="connsiteX90" fmla="*/ 8654 w 10000"/>
                <a:gd name="connsiteY90" fmla="*/ 6348 h 10000"/>
                <a:gd name="connsiteX91" fmla="*/ 8654 w 10000"/>
                <a:gd name="connsiteY91" fmla="*/ 6261 h 10000"/>
                <a:gd name="connsiteX92" fmla="*/ 9038 w 10000"/>
                <a:gd name="connsiteY92" fmla="*/ 6261 h 10000"/>
                <a:gd name="connsiteX93" fmla="*/ 9231 w 10000"/>
                <a:gd name="connsiteY93" fmla="*/ 6000 h 10000"/>
                <a:gd name="connsiteX94" fmla="*/ 9808 w 10000"/>
                <a:gd name="connsiteY94" fmla="*/ 5653 h 10000"/>
                <a:gd name="connsiteX95" fmla="*/ 9615 w 10000"/>
                <a:gd name="connsiteY95" fmla="*/ 5304 h 10000"/>
                <a:gd name="connsiteX96" fmla="*/ 9808 w 10000"/>
                <a:gd name="connsiteY96" fmla="*/ 5044 h 10000"/>
                <a:gd name="connsiteX97" fmla="*/ 9808 w 10000"/>
                <a:gd name="connsiteY97" fmla="*/ 4696 h 10000"/>
                <a:gd name="connsiteX98" fmla="*/ 9808 w 10000"/>
                <a:gd name="connsiteY98" fmla="*/ 4436 h 10000"/>
                <a:gd name="connsiteX99" fmla="*/ 9808 w 10000"/>
                <a:gd name="connsiteY99" fmla="*/ 4175 h 10000"/>
                <a:gd name="connsiteX100" fmla="*/ 9808 w 10000"/>
                <a:gd name="connsiteY100" fmla="*/ 3912 h 10000"/>
                <a:gd name="connsiteX101" fmla="*/ 10000 w 10000"/>
                <a:gd name="connsiteY101" fmla="*/ 3652 h 10000"/>
                <a:gd name="connsiteX102" fmla="*/ 10000 w 10000"/>
                <a:gd name="connsiteY102" fmla="*/ 3218 h 10000"/>
                <a:gd name="connsiteX103" fmla="*/ 9808 w 10000"/>
                <a:gd name="connsiteY103" fmla="*/ 2783 h 10000"/>
                <a:gd name="connsiteX0" fmla="*/ 9808 w 10000"/>
                <a:gd name="connsiteY0" fmla="*/ 2783 h 10000"/>
                <a:gd name="connsiteX1" fmla="*/ 9615 w 10000"/>
                <a:gd name="connsiteY1" fmla="*/ 2783 h 10000"/>
                <a:gd name="connsiteX2" fmla="*/ 9038 w 10000"/>
                <a:gd name="connsiteY2" fmla="*/ 2870 h 10000"/>
                <a:gd name="connsiteX3" fmla="*/ 8462 w 10000"/>
                <a:gd name="connsiteY3" fmla="*/ 2870 h 10000"/>
                <a:gd name="connsiteX4" fmla="*/ 7885 w 10000"/>
                <a:gd name="connsiteY4" fmla="*/ 2783 h 10000"/>
                <a:gd name="connsiteX5" fmla="*/ 8269 w 10000"/>
                <a:gd name="connsiteY5" fmla="*/ 2696 h 10000"/>
                <a:gd name="connsiteX6" fmla="*/ 8462 w 10000"/>
                <a:gd name="connsiteY6" fmla="*/ 2435 h 10000"/>
                <a:gd name="connsiteX7" fmla="*/ 8654 w 10000"/>
                <a:gd name="connsiteY7" fmla="*/ 2348 h 10000"/>
                <a:gd name="connsiteX8" fmla="*/ 8269 w 10000"/>
                <a:gd name="connsiteY8" fmla="*/ 2261 h 10000"/>
                <a:gd name="connsiteX9" fmla="*/ 8269 w 10000"/>
                <a:gd name="connsiteY9" fmla="*/ 2087 h 10000"/>
                <a:gd name="connsiteX10" fmla="*/ 8654 w 10000"/>
                <a:gd name="connsiteY10" fmla="*/ 1913 h 10000"/>
                <a:gd name="connsiteX11" fmla="*/ 8654 w 10000"/>
                <a:gd name="connsiteY11" fmla="*/ 1739 h 10000"/>
                <a:gd name="connsiteX12" fmla="*/ 9231 w 10000"/>
                <a:gd name="connsiteY12" fmla="*/ 1303 h 10000"/>
                <a:gd name="connsiteX13" fmla="*/ 9231 w 10000"/>
                <a:gd name="connsiteY13" fmla="*/ 782 h 10000"/>
                <a:gd name="connsiteX14" fmla="*/ 3846 w 10000"/>
                <a:gd name="connsiteY14" fmla="*/ 0 h 10000"/>
                <a:gd name="connsiteX15" fmla="*/ 4038 w 10000"/>
                <a:gd name="connsiteY15" fmla="*/ 0 h 10000"/>
                <a:gd name="connsiteX16" fmla="*/ 3462 w 10000"/>
                <a:gd name="connsiteY16" fmla="*/ 86 h 10000"/>
                <a:gd name="connsiteX17" fmla="*/ 3077 w 10000"/>
                <a:gd name="connsiteY17" fmla="*/ 434 h 10000"/>
                <a:gd name="connsiteX18" fmla="*/ 2885 w 10000"/>
                <a:gd name="connsiteY18" fmla="*/ 782 h 10000"/>
                <a:gd name="connsiteX19" fmla="*/ 2692 w 10000"/>
                <a:gd name="connsiteY19" fmla="*/ 1131 h 10000"/>
                <a:gd name="connsiteX20" fmla="*/ 2115 w 10000"/>
                <a:gd name="connsiteY20" fmla="*/ 1392 h 10000"/>
                <a:gd name="connsiteX21" fmla="*/ 2308 w 10000"/>
                <a:gd name="connsiteY21" fmla="*/ 1826 h 10000"/>
                <a:gd name="connsiteX22" fmla="*/ 2500 w 10000"/>
                <a:gd name="connsiteY22" fmla="*/ 2000 h 10000"/>
                <a:gd name="connsiteX23" fmla="*/ 2115 w 10000"/>
                <a:gd name="connsiteY23" fmla="*/ 2348 h 10000"/>
                <a:gd name="connsiteX24" fmla="*/ 1923 w 10000"/>
                <a:gd name="connsiteY24" fmla="*/ 2696 h 10000"/>
                <a:gd name="connsiteX25" fmla="*/ 2500 w 10000"/>
                <a:gd name="connsiteY25" fmla="*/ 3043 h 10000"/>
                <a:gd name="connsiteX26" fmla="*/ 3077 w 10000"/>
                <a:gd name="connsiteY26" fmla="*/ 3218 h 10000"/>
                <a:gd name="connsiteX27" fmla="*/ 3654 w 10000"/>
                <a:gd name="connsiteY27" fmla="*/ 3479 h 10000"/>
                <a:gd name="connsiteX28" fmla="*/ 4423 w 10000"/>
                <a:gd name="connsiteY28" fmla="*/ 3739 h 10000"/>
                <a:gd name="connsiteX29" fmla="*/ 5385 w 10000"/>
                <a:gd name="connsiteY29" fmla="*/ 4087 h 10000"/>
                <a:gd name="connsiteX30" fmla="*/ 5769 w 10000"/>
                <a:gd name="connsiteY30" fmla="*/ 4349 h 10000"/>
                <a:gd name="connsiteX31" fmla="*/ 5192 w 10000"/>
                <a:gd name="connsiteY31" fmla="*/ 4522 h 10000"/>
                <a:gd name="connsiteX32" fmla="*/ 4423 w 10000"/>
                <a:gd name="connsiteY32" fmla="*/ 4869 h 10000"/>
                <a:gd name="connsiteX33" fmla="*/ 3846 w 10000"/>
                <a:gd name="connsiteY33" fmla="*/ 5130 h 10000"/>
                <a:gd name="connsiteX34" fmla="*/ 3846 w 10000"/>
                <a:gd name="connsiteY34" fmla="*/ 5392 h 10000"/>
                <a:gd name="connsiteX35" fmla="*/ 2885 w 10000"/>
                <a:gd name="connsiteY35" fmla="*/ 5739 h 10000"/>
                <a:gd name="connsiteX36" fmla="*/ 2500 w 10000"/>
                <a:gd name="connsiteY36" fmla="*/ 5914 h 10000"/>
                <a:gd name="connsiteX37" fmla="*/ 1538 w 10000"/>
                <a:gd name="connsiteY37" fmla="*/ 5825 h 10000"/>
                <a:gd name="connsiteX38" fmla="*/ 577 w 10000"/>
                <a:gd name="connsiteY38" fmla="*/ 6088 h 10000"/>
                <a:gd name="connsiteX39" fmla="*/ 0 w 10000"/>
                <a:gd name="connsiteY39" fmla="*/ 6522 h 10000"/>
                <a:gd name="connsiteX40" fmla="*/ 6538 w 10000"/>
                <a:gd name="connsiteY40" fmla="*/ 10000 h 10000"/>
                <a:gd name="connsiteX41" fmla="*/ 5577 w 10000"/>
                <a:gd name="connsiteY41" fmla="*/ 9392 h 10000"/>
                <a:gd name="connsiteX42" fmla="*/ 5000 w 10000"/>
                <a:gd name="connsiteY42" fmla="*/ 9305 h 10000"/>
                <a:gd name="connsiteX43" fmla="*/ 4615 w 10000"/>
                <a:gd name="connsiteY43" fmla="*/ 9044 h 10000"/>
                <a:gd name="connsiteX44" fmla="*/ 4231 w 10000"/>
                <a:gd name="connsiteY44" fmla="*/ 8782 h 10000"/>
                <a:gd name="connsiteX45" fmla="*/ 3846 w 10000"/>
                <a:gd name="connsiteY45" fmla="*/ 8609 h 10000"/>
                <a:gd name="connsiteX46" fmla="*/ 3654 w 10000"/>
                <a:gd name="connsiteY46" fmla="*/ 8523 h 10000"/>
                <a:gd name="connsiteX47" fmla="*/ 3462 w 10000"/>
                <a:gd name="connsiteY47" fmla="*/ 8174 h 10000"/>
                <a:gd name="connsiteX48" fmla="*/ 3269 w 10000"/>
                <a:gd name="connsiteY48" fmla="*/ 7912 h 10000"/>
                <a:gd name="connsiteX49" fmla="*/ 2692 w 10000"/>
                <a:gd name="connsiteY49" fmla="*/ 7654 h 10000"/>
                <a:gd name="connsiteX50" fmla="*/ 2308 w 10000"/>
                <a:gd name="connsiteY50" fmla="*/ 7565 h 10000"/>
                <a:gd name="connsiteX51" fmla="*/ 1923 w 10000"/>
                <a:gd name="connsiteY51" fmla="*/ 7392 h 10000"/>
                <a:gd name="connsiteX52" fmla="*/ 1731 w 10000"/>
                <a:gd name="connsiteY52" fmla="*/ 6957 h 10000"/>
                <a:gd name="connsiteX53" fmla="*/ 1346 w 10000"/>
                <a:gd name="connsiteY53" fmla="*/ 6783 h 10000"/>
                <a:gd name="connsiteX54" fmla="*/ 1538 w 10000"/>
                <a:gd name="connsiteY54" fmla="*/ 6522 h 10000"/>
                <a:gd name="connsiteX55" fmla="*/ 1923 w 10000"/>
                <a:gd name="connsiteY55" fmla="*/ 6174 h 10000"/>
                <a:gd name="connsiteX56" fmla="*/ 1923 w 10000"/>
                <a:gd name="connsiteY56" fmla="*/ 6348 h 10000"/>
                <a:gd name="connsiteX57" fmla="*/ 1731 w 10000"/>
                <a:gd name="connsiteY57" fmla="*/ 6609 h 10000"/>
                <a:gd name="connsiteX58" fmla="*/ 1923 w 10000"/>
                <a:gd name="connsiteY58" fmla="*/ 6870 h 10000"/>
                <a:gd name="connsiteX59" fmla="*/ 2115 w 10000"/>
                <a:gd name="connsiteY59" fmla="*/ 7218 h 10000"/>
                <a:gd name="connsiteX60" fmla="*/ 2692 w 10000"/>
                <a:gd name="connsiteY60" fmla="*/ 7392 h 10000"/>
                <a:gd name="connsiteX61" fmla="*/ 3077 w 10000"/>
                <a:gd name="connsiteY61" fmla="*/ 7478 h 10000"/>
                <a:gd name="connsiteX62" fmla="*/ 3654 w 10000"/>
                <a:gd name="connsiteY62" fmla="*/ 7565 h 10000"/>
                <a:gd name="connsiteX63" fmla="*/ 3846 w 10000"/>
                <a:gd name="connsiteY63" fmla="*/ 7739 h 10000"/>
                <a:gd name="connsiteX64" fmla="*/ 4231 w 10000"/>
                <a:gd name="connsiteY64" fmla="*/ 7739 h 10000"/>
                <a:gd name="connsiteX65" fmla="*/ 4615 w 10000"/>
                <a:gd name="connsiteY65" fmla="*/ 7827 h 10000"/>
                <a:gd name="connsiteX66" fmla="*/ 4808 w 10000"/>
                <a:gd name="connsiteY66" fmla="*/ 8001 h 10000"/>
                <a:gd name="connsiteX67" fmla="*/ 5192 w 10000"/>
                <a:gd name="connsiteY67" fmla="*/ 7912 h 10000"/>
                <a:gd name="connsiteX68" fmla="*/ 5577 w 10000"/>
                <a:gd name="connsiteY68" fmla="*/ 7827 h 10000"/>
                <a:gd name="connsiteX69" fmla="*/ 5962 w 10000"/>
                <a:gd name="connsiteY69" fmla="*/ 7912 h 10000"/>
                <a:gd name="connsiteX70" fmla="*/ 6538 w 10000"/>
                <a:gd name="connsiteY70" fmla="*/ 7912 h 10000"/>
                <a:gd name="connsiteX71" fmla="*/ 6538 w 10000"/>
                <a:gd name="connsiteY71" fmla="*/ 8174 h 10000"/>
                <a:gd name="connsiteX72" fmla="*/ 6346 w 10000"/>
                <a:gd name="connsiteY72" fmla="*/ 8609 h 10000"/>
                <a:gd name="connsiteX73" fmla="*/ 6538 w 10000"/>
                <a:gd name="connsiteY73" fmla="*/ 8782 h 10000"/>
                <a:gd name="connsiteX74" fmla="*/ 7115 w 10000"/>
                <a:gd name="connsiteY74" fmla="*/ 8609 h 10000"/>
                <a:gd name="connsiteX75" fmla="*/ 7308 w 10000"/>
                <a:gd name="connsiteY75" fmla="*/ 8434 h 10000"/>
                <a:gd name="connsiteX76" fmla="*/ 7308 w 10000"/>
                <a:gd name="connsiteY76" fmla="*/ 8262 h 10000"/>
                <a:gd name="connsiteX77" fmla="*/ 7692 w 10000"/>
                <a:gd name="connsiteY77" fmla="*/ 8174 h 10000"/>
                <a:gd name="connsiteX78" fmla="*/ 7692 w 10000"/>
                <a:gd name="connsiteY78" fmla="*/ 8001 h 10000"/>
                <a:gd name="connsiteX79" fmla="*/ 7885 w 10000"/>
                <a:gd name="connsiteY79" fmla="*/ 7827 h 10000"/>
                <a:gd name="connsiteX80" fmla="*/ 8077 w 10000"/>
                <a:gd name="connsiteY80" fmla="*/ 7565 h 10000"/>
                <a:gd name="connsiteX81" fmla="*/ 7692 w 10000"/>
                <a:gd name="connsiteY81" fmla="*/ 7305 h 10000"/>
                <a:gd name="connsiteX82" fmla="*/ 8077 w 10000"/>
                <a:gd name="connsiteY82" fmla="*/ 7218 h 10000"/>
                <a:gd name="connsiteX83" fmla="*/ 8269 w 10000"/>
                <a:gd name="connsiteY83" fmla="*/ 7044 h 10000"/>
                <a:gd name="connsiteX84" fmla="*/ 8462 w 10000"/>
                <a:gd name="connsiteY84" fmla="*/ 6957 h 10000"/>
                <a:gd name="connsiteX85" fmla="*/ 8846 w 10000"/>
                <a:gd name="connsiteY85" fmla="*/ 6957 h 10000"/>
                <a:gd name="connsiteX86" fmla="*/ 8846 w 10000"/>
                <a:gd name="connsiteY86" fmla="*/ 6870 h 10000"/>
                <a:gd name="connsiteX87" fmla="*/ 8654 w 10000"/>
                <a:gd name="connsiteY87" fmla="*/ 6783 h 10000"/>
                <a:gd name="connsiteX88" fmla="*/ 8846 w 10000"/>
                <a:gd name="connsiteY88" fmla="*/ 6522 h 10000"/>
                <a:gd name="connsiteX89" fmla="*/ 8654 w 10000"/>
                <a:gd name="connsiteY89" fmla="*/ 6348 h 10000"/>
                <a:gd name="connsiteX90" fmla="*/ 8654 w 10000"/>
                <a:gd name="connsiteY90" fmla="*/ 6261 h 10000"/>
                <a:gd name="connsiteX91" fmla="*/ 9038 w 10000"/>
                <a:gd name="connsiteY91" fmla="*/ 6261 h 10000"/>
                <a:gd name="connsiteX92" fmla="*/ 9231 w 10000"/>
                <a:gd name="connsiteY92" fmla="*/ 6000 h 10000"/>
                <a:gd name="connsiteX93" fmla="*/ 9808 w 10000"/>
                <a:gd name="connsiteY93" fmla="*/ 5653 h 10000"/>
                <a:gd name="connsiteX94" fmla="*/ 9615 w 10000"/>
                <a:gd name="connsiteY94" fmla="*/ 5304 h 10000"/>
                <a:gd name="connsiteX95" fmla="*/ 9808 w 10000"/>
                <a:gd name="connsiteY95" fmla="*/ 5044 h 10000"/>
                <a:gd name="connsiteX96" fmla="*/ 9808 w 10000"/>
                <a:gd name="connsiteY96" fmla="*/ 4696 h 10000"/>
                <a:gd name="connsiteX97" fmla="*/ 9808 w 10000"/>
                <a:gd name="connsiteY97" fmla="*/ 4436 h 10000"/>
                <a:gd name="connsiteX98" fmla="*/ 9808 w 10000"/>
                <a:gd name="connsiteY98" fmla="*/ 4175 h 10000"/>
                <a:gd name="connsiteX99" fmla="*/ 9808 w 10000"/>
                <a:gd name="connsiteY99" fmla="*/ 3912 h 10000"/>
                <a:gd name="connsiteX100" fmla="*/ 10000 w 10000"/>
                <a:gd name="connsiteY100" fmla="*/ 3652 h 10000"/>
                <a:gd name="connsiteX101" fmla="*/ 10000 w 10000"/>
                <a:gd name="connsiteY101" fmla="*/ 3218 h 10000"/>
                <a:gd name="connsiteX102" fmla="*/ 9808 w 10000"/>
                <a:gd name="connsiteY102" fmla="*/ 2783 h 10000"/>
                <a:gd name="connsiteX0" fmla="*/ 9808 w 10000"/>
                <a:gd name="connsiteY0" fmla="*/ 2783 h 9428"/>
                <a:gd name="connsiteX1" fmla="*/ 9615 w 10000"/>
                <a:gd name="connsiteY1" fmla="*/ 2783 h 9428"/>
                <a:gd name="connsiteX2" fmla="*/ 9038 w 10000"/>
                <a:gd name="connsiteY2" fmla="*/ 2870 h 9428"/>
                <a:gd name="connsiteX3" fmla="*/ 8462 w 10000"/>
                <a:gd name="connsiteY3" fmla="*/ 2870 h 9428"/>
                <a:gd name="connsiteX4" fmla="*/ 7885 w 10000"/>
                <a:gd name="connsiteY4" fmla="*/ 2783 h 9428"/>
                <a:gd name="connsiteX5" fmla="*/ 8269 w 10000"/>
                <a:gd name="connsiteY5" fmla="*/ 2696 h 9428"/>
                <a:gd name="connsiteX6" fmla="*/ 8462 w 10000"/>
                <a:gd name="connsiteY6" fmla="*/ 2435 h 9428"/>
                <a:gd name="connsiteX7" fmla="*/ 8654 w 10000"/>
                <a:gd name="connsiteY7" fmla="*/ 2348 h 9428"/>
                <a:gd name="connsiteX8" fmla="*/ 8269 w 10000"/>
                <a:gd name="connsiteY8" fmla="*/ 2261 h 9428"/>
                <a:gd name="connsiteX9" fmla="*/ 8269 w 10000"/>
                <a:gd name="connsiteY9" fmla="*/ 2087 h 9428"/>
                <a:gd name="connsiteX10" fmla="*/ 8654 w 10000"/>
                <a:gd name="connsiteY10" fmla="*/ 1913 h 9428"/>
                <a:gd name="connsiteX11" fmla="*/ 8654 w 10000"/>
                <a:gd name="connsiteY11" fmla="*/ 1739 h 9428"/>
                <a:gd name="connsiteX12" fmla="*/ 9231 w 10000"/>
                <a:gd name="connsiteY12" fmla="*/ 1303 h 9428"/>
                <a:gd name="connsiteX13" fmla="*/ 9231 w 10000"/>
                <a:gd name="connsiteY13" fmla="*/ 782 h 9428"/>
                <a:gd name="connsiteX14" fmla="*/ 3846 w 10000"/>
                <a:gd name="connsiteY14" fmla="*/ 0 h 9428"/>
                <a:gd name="connsiteX15" fmla="*/ 4038 w 10000"/>
                <a:gd name="connsiteY15" fmla="*/ 0 h 9428"/>
                <a:gd name="connsiteX16" fmla="*/ 3462 w 10000"/>
                <a:gd name="connsiteY16" fmla="*/ 86 h 9428"/>
                <a:gd name="connsiteX17" fmla="*/ 3077 w 10000"/>
                <a:gd name="connsiteY17" fmla="*/ 434 h 9428"/>
                <a:gd name="connsiteX18" fmla="*/ 2885 w 10000"/>
                <a:gd name="connsiteY18" fmla="*/ 782 h 9428"/>
                <a:gd name="connsiteX19" fmla="*/ 2692 w 10000"/>
                <a:gd name="connsiteY19" fmla="*/ 1131 h 9428"/>
                <a:gd name="connsiteX20" fmla="*/ 2115 w 10000"/>
                <a:gd name="connsiteY20" fmla="*/ 1392 h 9428"/>
                <a:gd name="connsiteX21" fmla="*/ 2308 w 10000"/>
                <a:gd name="connsiteY21" fmla="*/ 1826 h 9428"/>
                <a:gd name="connsiteX22" fmla="*/ 2500 w 10000"/>
                <a:gd name="connsiteY22" fmla="*/ 2000 h 9428"/>
                <a:gd name="connsiteX23" fmla="*/ 2115 w 10000"/>
                <a:gd name="connsiteY23" fmla="*/ 2348 h 9428"/>
                <a:gd name="connsiteX24" fmla="*/ 1923 w 10000"/>
                <a:gd name="connsiteY24" fmla="*/ 2696 h 9428"/>
                <a:gd name="connsiteX25" fmla="*/ 2500 w 10000"/>
                <a:gd name="connsiteY25" fmla="*/ 3043 h 9428"/>
                <a:gd name="connsiteX26" fmla="*/ 3077 w 10000"/>
                <a:gd name="connsiteY26" fmla="*/ 3218 h 9428"/>
                <a:gd name="connsiteX27" fmla="*/ 3654 w 10000"/>
                <a:gd name="connsiteY27" fmla="*/ 3479 h 9428"/>
                <a:gd name="connsiteX28" fmla="*/ 4423 w 10000"/>
                <a:gd name="connsiteY28" fmla="*/ 3739 h 9428"/>
                <a:gd name="connsiteX29" fmla="*/ 5385 w 10000"/>
                <a:gd name="connsiteY29" fmla="*/ 4087 h 9428"/>
                <a:gd name="connsiteX30" fmla="*/ 5769 w 10000"/>
                <a:gd name="connsiteY30" fmla="*/ 4349 h 9428"/>
                <a:gd name="connsiteX31" fmla="*/ 5192 w 10000"/>
                <a:gd name="connsiteY31" fmla="*/ 4522 h 9428"/>
                <a:gd name="connsiteX32" fmla="*/ 4423 w 10000"/>
                <a:gd name="connsiteY32" fmla="*/ 4869 h 9428"/>
                <a:gd name="connsiteX33" fmla="*/ 3846 w 10000"/>
                <a:gd name="connsiteY33" fmla="*/ 5130 h 9428"/>
                <a:gd name="connsiteX34" fmla="*/ 3846 w 10000"/>
                <a:gd name="connsiteY34" fmla="*/ 5392 h 9428"/>
                <a:gd name="connsiteX35" fmla="*/ 2885 w 10000"/>
                <a:gd name="connsiteY35" fmla="*/ 5739 h 9428"/>
                <a:gd name="connsiteX36" fmla="*/ 2500 w 10000"/>
                <a:gd name="connsiteY36" fmla="*/ 5914 h 9428"/>
                <a:gd name="connsiteX37" fmla="*/ 1538 w 10000"/>
                <a:gd name="connsiteY37" fmla="*/ 5825 h 9428"/>
                <a:gd name="connsiteX38" fmla="*/ 577 w 10000"/>
                <a:gd name="connsiteY38" fmla="*/ 6088 h 9428"/>
                <a:gd name="connsiteX39" fmla="*/ 0 w 10000"/>
                <a:gd name="connsiteY39" fmla="*/ 6522 h 9428"/>
                <a:gd name="connsiteX40" fmla="*/ 5577 w 10000"/>
                <a:gd name="connsiteY40" fmla="*/ 9392 h 9428"/>
                <a:gd name="connsiteX41" fmla="*/ 5000 w 10000"/>
                <a:gd name="connsiteY41" fmla="*/ 9305 h 9428"/>
                <a:gd name="connsiteX42" fmla="*/ 4615 w 10000"/>
                <a:gd name="connsiteY42" fmla="*/ 9044 h 9428"/>
                <a:gd name="connsiteX43" fmla="*/ 4231 w 10000"/>
                <a:gd name="connsiteY43" fmla="*/ 8782 h 9428"/>
                <a:gd name="connsiteX44" fmla="*/ 3846 w 10000"/>
                <a:gd name="connsiteY44" fmla="*/ 8609 h 9428"/>
                <a:gd name="connsiteX45" fmla="*/ 3654 w 10000"/>
                <a:gd name="connsiteY45" fmla="*/ 8523 h 9428"/>
                <a:gd name="connsiteX46" fmla="*/ 3462 w 10000"/>
                <a:gd name="connsiteY46" fmla="*/ 8174 h 9428"/>
                <a:gd name="connsiteX47" fmla="*/ 3269 w 10000"/>
                <a:gd name="connsiteY47" fmla="*/ 7912 h 9428"/>
                <a:gd name="connsiteX48" fmla="*/ 2692 w 10000"/>
                <a:gd name="connsiteY48" fmla="*/ 7654 h 9428"/>
                <a:gd name="connsiteX49" fmla="*/ 2308 w 10000"/>
                <a:gd name="connsiteY49" fmla="*/ 7565 h 9428"/>
                <a:gd name="connsiteX50" fmla="*/ 1923 w 10000"/>
                <a:gd name="connsiteY50" fmla="*/ 7392 h 9428"/>
                <a:gd name="connsiteX51" fmla="*/ 1731 w 10000"/>
                <a:gd name="connsiteY51" fmla="*/ 6957 h 9428"/>
                <a:gd name="connsiteX52" fmla="*/ 1346 w 10000"/>
                <a:gd name="connsiteY52" fmla="*/ 6783 h 9428"/>
                <a:gd name="connsiteX53" fmla="*/ 1538 w 10000"/>
                <a:gd name="connsiteY53" fmla="*/ 6522 h 9428"/>
                <a:gd name="connsiteX54" fmla="*/ 1923 w 10000"/>
                <a:gd name="connsiteY54" fmla="*/ 6174 h 9428"/>
                <a:gd name="connsiteX55" fmla="*/ 1923 w 10000"/>
                <a:gd name="connsiteY55" fmla="*/ 6348 h 9428"/>
                <a:gd name="connsiteX56" fmla="*/ 1731 w 10000"/>
                <a:gd name="connsiteY56" fmla="*/ 6609 h 9428"/>
                <a:gd name="connsiteX57" fmla="*/ 1923 w 10000"/>
                <a:gd name="connsiteY57" fmla="*/ 6870 h 9428"/>
                <a:gd name="connsiteX58" fmla="*/ 2115 w 10000"/>
                <a:gd name="connsiteY58" fmla="*/ 7218 h 9428"/>
                <a:gd name="connsiteX59" fmla="*/ 2692 w 10000"/>
                <a:gd name="connsiteY59" fmla="*/ 7392 h 9428"/>
                <a:gd name="connsiteX60" fmla="*/ 3077 w 10000"/>
                <a:gd name="connsiteY60" fmla="*/ 7478 h 9428"/>
                <a:gd name="connsiteX61" fmla="*/ 3654 w 10000"/>
                <a:gd name="connsiteY61" fmla="*/ 7565 h 9428"/>
                <a:gd name="connsiteX62" fmla="*/ 3846 w 10000"/>
                <a:gd name="connsiteY62" fmla="*/ 7739 h 9428"/>
                <a:gd name="connsiteX63" fmla="*/ 4231 w 10000"/>
                <a:gd name="connsiteY63" fmla="*/ 7739 h 9428"/>
                <a:gd name="connsiteX64" fmla="*/ 4615 w 10000"/>
                <a:gd name="connsiteY64" fmla="*/ 7827 h 9428"/>
                <a:gd name="connsiteX65" fmla="*/ 4808 w 10000"/>
                <a:gd name="connsiteY65" fmla="*/ 8001 h 9428"/>
                <a:gd name="connsiteX66" fmla="*/ 5192 w 10000"/>
                <a:gd name="connsiteY66" fmla="*/ 7912 h 9428"/>
                <a:gd name="connsiteX67" fmla="*/ 5577 w 10000"/>
                <a:gd name="connsiteY67" fmla="*/ 7827 h 9428"/>
                <a:gd name="connsiteX68" fmla="*/ 5962 w 10000"/>
                <a:gd name="connsiteY68" fmla="*/ 7912 h 9428"/>
                <a:gd name="connsiteX69" fmla="*/ 6538 w 10000"/>
                <a:gd name="connsiteY69" fmla="*/ 7912 h 9428"/>
                <a:gd name="connsiteX70" fmla="*/ 6538 w 10000"/>
                <a:gd name="connsiteY70" fmla="*/ 8174 h 9428"/>
                <a:gd name="connsiteX71" fmla="*/ 6346 w 10000"/>
                <a:gd name="connsiteY71" fmla="*/ 8609 h 9428"/>
                <a:gd name="connsiteX72" fmla="*/ 6538 w 10000"/>
                <a:gd name="connsiteY72" fmla="*/ 8782 h 9428"/>
                <a:gd name="connsiteX73" fmla="*/ 7115 w 10000"/>
                <a:gd name="connsiteY73" fmla="*/ 8609 h 9428"/>
                <a:gd name="connsiteX74" fmla="*/ 7308 w 10000"/>
                <a:gd name="connsiteY74" fmla="*/ 8434 h 9428"/>
                <a:gd name="connsiteX75" fmla="*/ 7308 w 10000"/>
                <a:gd name="connsiteY75" fmla="*/ 8262 h 9428"/>
                <a:gd name="connsiteX76" fmla="*/ 7692 w 10000"/>
                <a:gd name="connsiteY76" fmla="*/ 8174 h 9428"/>
                <a:gd name="connsiteX77" fmla="*/ 7692 w 10000"/>
                <a:gd name="connsiteY77" fmla="*/ 8001 h 9428"/>
                <a:gd name="connsiteX78" fmla="*/ 7885 w 10000"/>
                <a:gd name="connsiteY78" fmla="*/ 7827 h 9428"/>
                <a:gd name="connsiteX79" fmla="*/ 8077 w 10000"/>
                <a:gd name="connsiteY79" fmla="*/ 7565 h 9428"/>
                <a:gd name="connsiteX80" fmla="*/ 7692 w 10000"/>
                <a:gd name="connsiteY80" fmla="*/ 7305 h 9428"/>
                <a:gd name="connsiteX81" fmla="*/ 8077 w 10000"/>
                <a:gd name="connsiteY81" fmla="*/ 7218 h 9428"/>
                <a:gd name="connsiteX82" fmla="*/ 8269 w 10000"/>
                <a:gd name="connsiteY82" fmla="*/ 7044 h 9428"/>
                <a:gd name="connsiteX83" fmla="*/ 8462 w 10000"/>
                <a:gd name="connsiteY83" fmla="*/ 6957 h 9428"/>
                <a:gd name="connsiteX84" fmla="*/ 8846 w 10000"/>
                <a:gd name="connsiteY84" fmla="*/ 6957 h 9428"/>
                <a:gd name="connsiteX85" fmla="*/ 8846 w 10000"/>
                <a:gd name="connsiteY85" fmla="*/ 6870 h 9428"/>
                <a:gd name="connsiteX86" fmla="*/ 8654 w 10000"/>
                <a:gd name="connsiteY86" fmla="*/ 6783 h 9428"/>
                <a:gd name="connsiteX87" fmla="*/ 8846 w 10000"/>
                <a:gd name="connsiteY87" fmla="*/ 6522 h 9428"/>
                <a:gd name="connsiteX88" fmla="*/ 8654 w 10000"/>
                <a:gd name="connsiteY88" fmla="*/ 6348 h 9428"/>
                <a:gd name="connsiteX89" fmla="*/ 8654 w 10000"/>
                <a:gd name="connsiteY89" fmla="*/ 6261 h 9428"/>
                <a:gd name="connsiteX90" fmla="*/ 9038 w 10000"/>
                <a:gd name="connsiteY90" fmla="*/ 6261 h 9428"/>
                <a:gd name="connsiteX91" fmla="*/ 9231 w 10000"/>
                <a:gd name="connsiteY91" fmla="*/ 6000 h 9428"/>
                <a:gd name="connsiteX92" fmla="*/ 9808 w 10000"/>
                <a:gd name="connsiteY92" fmla="*/ 5653 h 9428"/>
                <a:gd name="connsiteX93" fmla="*/ 9615 w 10000"/>
                <a:gd name="connsiteY93" fmla="*/ 5304 h 9428"/>
                <a:gd name="connsiteX94" fmla="*/ 9808 w 10000"/>
                <a:gd name="connsiteY94" fmla="*/ 5044 h 9428"/>
                <a:gd name="connsiteX95" fmla="*/ 9808 w 10000"/>
                <a:gd name="connsiteY95" fmla="*/ 4696 h 9428"/>
                <a:gd name="connsiteX96" fmla="*/ 9808 w 10000"/>
                <a:gd name="connsiteY96" fmla="*/ 4436 h 9428"/>
                <a:gd name="connsiteX97" fmla="*/ 9808 w 10000"/>
                <a:gd name="connsiteY97" fmla="*/ 4175 h 9428"/>
                <a:gd name="connsiteX98" fmla="*/ 9808 w 10000"/>
                <a:gd name="connsiteY98" fmla="*/ 3912 h 9428"/>
                <a:gd name="connsiteX99" fmla="*/ 10000 w 10000"/>
                <a:gd name="connsiteY99" fmla="*/ 3652 h 9428"/>
                <a:gd name="connsiteX100" fmla="*/ 10000 w 10000"/>
                <a:gd name="connsiteY100" fmla="*/ 3218 h 9428"/>
                <a:gd name="connsiteX101" fmla="*/ 9808 w 10000"/>
                <a:gd name="connsiteY101" fmla="*/ 2783 h 9428"/>
                <a:gd name="connsiteX0" fmla="*/ 9808 w 10000"/>
                <a:gd name="connsiteY0" fmla="*/ 2952 h 9870"/>
                <a:gd name="connsiteX1" fmla="*/ 9615 w 10000"/>
                <a:gd name="connsiteY1" fmla="*/ 2952 h 9870"/>
                <a:gd name="connsiteX2" fmla="*/ 9038 w 10000"/>
                <a:gd name="connsiteY2" fmla="*/ 3044 h 9870"/>
                <a:gd name="connsiteX3" fmla="*/ 8462 w 10000"/>
                <a:gd name="connsiteY3" fmla="*/ 3044 h 9870"/>
                <a:gd name="connsiteX4" fmla="*/ 7885 w 10000"/>
                <a:gd name="connsiteY4" fmla="*/ 2952 h 9870"/>
                <a:gd name="connsiteX5" fmla="*/ 8269 w 10000"/>
                <a:gd name="connsiteY5" fmla="*/ 2860 h 9870"/>
                <a:gd name="connsiteX6" fmla="*/ 8462 w 10000"/>
                <a:gd name="connsiteY6" fmla="*/ 2583 h 9870"/>
                <a:gd name="connsiteX7" fmla="*/ 8654 w 10000"/>
                <a:gd name="connsiteY7" fmla="*/ 2490 h 9870"/>
                <a:gd name="connsiteX8" fmla="*/ 8269 w 10000"/>
                <a:gd name="connsiteY8" fmla="*/ 2398 h 9870"/>
                <a:gd name="connsiteX9" fmla="*/ 8269 w 10000"/>
                <a:gd name="connsiteY9" fmla="*/ 2214 h 9870"/>
                <a:gd name="connsiteX10" fmla="*/ 8654 w 10000"/>
                <a:gd name="connsiteY10" fmla="*/ 2029 h 9870"/>
                <a:gd name="connsiteX11" fmla="*/ 8654 w 10000"/>
                <a:gd name="connsiteY11" fmla="*/ 1845 h 9870"/>
                <a:gd name="connsiteX12" fmla="*/ 9231 w 10000"/>
                <a:gd name="connsiteY12" fmla="*/ 1382 h 9870"/>
                <a:gd name="connsiteX13" fmla="*/ 9231 w 10000"/>
                <a:gd name="connsiteY13" fmla="*/ 829 h 9870"/>
                <a:gd name="connsiteX14" fmla="*/ 3846 w 10000"/>
                <a:gd name="connsiteY14" fmla="*/ 0 h 9870"/>
                <a:gd name="connsiteX15" fmla="*/ 4038 w 10000"/>
                <a:gd name="connsiteY15" fmla="*/ 0 h 9870"/>
                <a:gd name="connsiteX16" fmla="*/ 3462 w 10000"/>
                <a:gd name="connsiteY16" fmla="*/ 91 h 9870"/>
                <a:gd name="connsiteX17" fmla="*/ 3077 w 10000"/>
                <a:gd name="connsiteY17" fmla="*/ 460 h 9870"/>
                <a:gd name="connsiteX18" fmla="*/ 2885 w 10000"/>
                <a:gd name="connsiteY18" fmla="*/ 829 h 9870"/>
                <a:gd name="connsiteX19" fmla="*/ 2692 w 10000"/>
                <a:gd name="connsiteY19" fmla="*/ 1200 h 9870"/>
                <a:gd name="connsiteX20" fmla="*/ 2115 w 10000"/>
                <a:gd name="connsiteY20" fmla="*/ 1476 h 9870"/>
                <a:gd name="connsiteX21" fmla="*/ 2308 w 10000"/>
                <a:gd name="connsiteY21" fmla="*/ 1937 h 9870"/>
                <a:gd name="connsiteX22" fmla="*/ 2500 w 10000"/>
                <a:gd name="connsiteY22" fmla="*/ 2121 h 9870"/>
                <a:gd name="connsiteX23" fmla="*/ 2115 w 10000"/>
                <a:gd name="connsiteY23" fmla="*/ 2490 h 9870"/>
                <a:gd name="connsiteX24" fmla="*/ 1923 w 10000"/>
                <a:gd name="connsiteY24" fmla="*/ 2860 h 9870"/>
                <a:gd name="connsiteX25" fmla="*/ 2500 w 10000"/>
                <a:gd name="connsiteY25" fmla="*/ 3228 h 9870"/>
                <a:gd name="connsiteX26" fmla="*/ 3077 w 10000"/>
                <a:gd name="connsiteY26" fmla="*/ 3413 h 9870"/>
                <a:gd name="connsiteX27" fmla="*/ 3654 w 10000"/>
                <a:gd name="connsiteY27" fmla="*/ 3690 h 9870"/>
                <a:gd name="connsiteX28" fmla="*/ 4423 w 10000"/>
                <a:gd name="connsiteY28" fmla="*/ 3966 h 9870"/>
                <a:gd name="connsiteX29" fmla="*/ 5385 w 10000"/>
                <a:gd name="connsiteY29" fmla="*/ 4335 h 9870"/>
                <a:gd name="connsiteX30" fmla="*/ 5769 w 10000"/>
                <a:gd name="connsiteY30" fmla="*/ 4613 h 9870"/>
                <a:gd name="connsiteX31" fmla="*/ 5192 w 10000"/>
                <a:gd name="connsiteY31" fmla="*/ 4796 h 9870"/>
                <a:gd name="connsiteX32" fmla="*/ 4423 w 10000"/>
                <a:gd name="connsiteY32" fmla="*/ 5164 h 9870"/>
                <a:gd name="connsiteX33" fmla="*/ 3846 w 10000"/>
                <a:gd name="connsiteY33" fmla="*/ 5441 h 9870"/>
                <a:gd name="connsiteX34" fmla="*/ 3846 w 10000"/>
                <a:gd name="connsiteY34" fmla="*/ 5719 h 9870"/>
                <a:gd name="connsiteX35" fmla="*/ 2885 w 10000"/>
                <a:gd name="connsiteY35" fmla="*/ 6087 h 9870"/>
                <a:gd name="connsiteX36" fmla="*/ 2500 w 10000"/>
                <a:gd name="connsiteY36" fmla="*/ 6273 h 9870"/>
                <a:gd name="connsiteX37" fmla="*/ 1538 w 10000"/>
                <a:gd name="connsiteY37" fmla="*/ 6178 h 9870"/>
                <a:gd name="connsiteX38" fmla="*/ 577 w 10000"/>
                <a:gd name="connsiteY38" fmla="*/ 6457 h 9870"/>
                <a:gd name="connsiteX39" fmla="*/ 0 w 10000"/>
                <a:gd name="connsiteY39" fmla="*/ 6918 h 9870"/>
                <a:gd name="connsiteX40" fmla="*/ 5000 w 10000"/>
                <a:gd name="connsiteY40" fmla="*/ 9870 h 9870"/>
                <a:gd name="connsiteX41" fmla="*/ 4615 w 10000"/>
                <a:gd name="connsiteY41" fmla="*/ 9593 h 9870"/>
                <a:gd name="connsiteX42" fmla="*/ 4231 w 10000"/>
                <a:gd name="connsiteY42" fmla="*/ 9315 h 9870"/>
                <a:gd name="connsiteX43" fmla="*/ 3846 w 10000"/>
                <a:gd name="connsiteY43" fmla="*/ 9131 h 9870"/>
                <a:gd name="connsiteX44" fmla="*/ 3654 w 10000"/>
                <a:gd name="connsiteY44" fmla="*/ 9040 h 9870"/>
                <a:gd name="connsiteX45" fmla="*/ 3462 w 10000"/>
                <a:gd name="connsiteY45" fmla="*/ 8670 h 9870"/>
                <a:gd name="connsiteX46" fmla="*/ 3269 w 10000"/>
                <a:gd name="connsiteY46" fmla="*/ 8392 h 9870"/>
                <a:gd name="connsiteX47" fmla="*/ 2692 w 10000"/>
                <a:gd name="connsiteY47" fmla="*/ 8118 h 9870"/>
                <a:gd name="connsiteX48" fmla="*/ 2308 w 10000"/>
                <a:gd name="connsiteY48" fmla="*/ 8024 h 9870"/>
                <a:gd name="connsiteX49" fmla="*/ 1923 w 10000"/>
                <a:gd name="connsiteY49" fmla="*/ 7840 h 9870"/>
                <a:gd name="connsiteX50" fmla="*/ 1731 w 10000"/>
                <a:gd name="connsiteY50" fmla="*/ 7379 h 9870"/>
                <a:gd name="connsiteX51" fmla="*/ 1346 w 10000"/>
                <a:gd name="connsiteY51" fmla="*/ 7195 h 9870"/>
                <a:gd name="connsiteX52" fmla="*/ 1538 w 10000"/>
                <a:gd name="connsiteY52" fmla="*/ 6918 h 9870"/>
                <a:gd name="connsiteX53" fmla="*/ 1923 w 10000"/>
                <a:gd name="connsiteY53" fmla="*/ 6549 h 9870"/>
                <a:gd name="connsiteX54" fmla="*/ 1923 w 10000"/>
                <a:gd name="connsiteY54" fmla="*/ 6733 h 9870"/>
                <a:gd name="connsiteX55" fmla="*/ 1731 w 10000"/>
                <a:gd name="connsiteY55" fmla="*/ 7010 h 9870"/>
                <a:gd name="connsiteX56" fmla="*/ 1923 w 10000"/>
                <a:gd name="connsiteY56" fmla="*/ 7287 h 9870"/>
                <a:gd name="connsiteX57" fmla="*/ 2115 w 10000"/>
                <a:gd name="connsiteY57" fmla="*/ 7656 h 9870"/>
                <a:gd name="connsiteX58" fmla="*/ 2692 w 10000"/>
                <a:gd name="connsiteY58" fmla="*/ 7840 h 9870"/>
                <a:gd name="connsiteX59" fmla="*/ 3077 w 10000"/>
                <a:gd name="connsiteY59" fmla="*/ 7932 h 9870"/>
                <a:gd name="connsiteX60" fmla="*/ 3654 w 10000"/>
                <a:gd name="connsiteY60" fmla="*/ 8024 h 9870"/>
                <a:gd name="connsiteX61" fmla="*/ 3846 w 10000"/>
                <a:gd name="connsiteY61" fmla="*/ 8209 h 9870"/>
                <a:gd name="connsiteX62" fmla="*/ 4231 w 10000"/>
                <a:gd name="connsiteY62" fmla="*/ 8209 h 9870"/>
                <a:gd name="connsiteX63" fmla="*/ 4615 w 10000"/>
                <a:gd name="connsiteY63" fmla="*/ 8302 h 9870"/>
                <a:gd name="connsiteX64" fmla="*/ 4808 w 10000"/>
                <a:gd name="connsiteY64" fmla="*/ 8486 h 9870"/>
                <a:gd name="connsiteX65" fmla="*/ 5192 w 10000"/>
                <a:gd name="connsiteY65" fmla="*/ 8392 h 9870"/>
                <a:gd name="connsiteX66" fmla="*/ 5577 w 10000"/>
                <a:gd name="connsiteY66" fmla="*/ 8302 h 9870"/>
                <a:gd name="connsiteX67" fmla="*/ 5962 w 10000"/>
                <a:gd name="connsiteY67" fmla="*/ 8392 h 9870"/>
                <a:gd name="connsiteX68" fmla="*/ 6538 w 10000"/>
                <a:gd name="connsiteY68" fmla="*/ 8392 h 9870"/>
                <a:gd name="connsiteX69" fmla="*/ 6538 w 10000"/>
                <a:gd name="connsiteY69" fmla="*/ 8670 h 9870"/>
                <a:gd name="connsiteX70" fmla="*/ 6346 w 10000"/>
                <a:gd name="connsiteY70" fmla="*/ 9131 h 9870"/>
                <a:gd name="connsiteX71" fmla="*/ 6538 w 10000"/>
                <a:gd name="connsiteY71" fmla="*/ 9315 h 9870"/>
                <a:gd name="connsiteX72" fmla="*/ 7115 w 10000"/>
                <a:gd name="connsiteY72" fmla="*/ 9131 h 9870"/>
                <a:gd name="connsiteX73" fmla="*/ 7308 w 10000"/>
                <a:gd name="connsiteY73" fmla="*/ 8946 h 9870"/>
                <a:gd name="connsiteX74" fmla="*/ 7308 w 10000"/>
                <a:gd name="connsiteY74" fmla="*/ 8763 h 9870"/>
                <a:gd name="connsiteX75" fmla="*/ 7692 w 10000"/>
                <a:gd name="connsiteY75" fmla="*/ 8670 h 9870"/>
                <a:gd name="connsiteX76" fmla="*/ 7692 w 10000"/>
                <a:gd name="connsiteY76" fmla="*/ 8486 h 9870"/>
                <a:gd name="connsiteX77" fmla="*/ 7885 w 10000"/>
                <a:gd name="connsiteY77" fmla="*/ 8302 h 9870"/>
                <a:gd name="connsiteX78" fmla="*/ 8077 w 10000"/>
                <a:gd name="connsiteY78" fmla="*/ 8024 h 9870"/>
                <a:gd name="connsiteX79" fmla="*/ 7692 w 10000"/>
                <a:gd name="connsiteY79" fmla="*/ 7748 h 9870"/>
                <a:gd name="connsiteX80" fmla="*/ 8077 w 10000"/>
                <a:gd name="connsiteY80" fmla="*/ 7656 h 9870"/>
                <a:gd name="connsiteX81" fmla="*/ 8269 w 10000"/>
                <a:gd name="connsiteY81" fmla="*/ 7471 h 9870"/>
                <a:gd name="connsiteX82" fmla="*/ 8462 w 10000"/>
                <a:gd name="connsiteY82" fmla="*/ 7379 h 9870"/>
                <a:gd name="connsiteX83" fmla="*/ 8846 w 10000"/>
                <a:gd name="connsiteY83" fmla="*/ 7379 h 9870"/>
                <a:gd name="connsiteX84" fmla="*/ 8846 w 10000"/>
                <a:gd name="connsiteY84" fmla="*/ 7287 h 9870"/>
                <a:gd name="connsiteX85" fmla="*/ 8654 w 10000"/>
                <a:gd name="connsiteY85" fmla="*/ 7195 h 9870"/>
                <a:gd name="connsiteX86" fmla="*/ 8846 w 10000"/>
                <a:gd name="connsiteY86" fmla="*/ 6918 h 9870"/>
                <a:gd name="connsiteX87" fmla="*/ 8654 w 10000"/>
                <a:gd name="connsiteY87" fmla="*/ 6733 h 9870"/>
                <a:gd name="connsiteX88" fmla="*/ 8654 w 10000"/>
                <a:gd name="connsiteY88" fmla="*/ 6641 h 9870"/>
                <a:gd name="connsiteX89" fmla="*/ 9038 w 10000"/>
                <a:gd name="connsiteY89" fmla="*/ 6641 h 9870"/>
                <a:gd name="connsiteX90" fmla="*/ 9231 w 10000"/>
                <a:gd name="connsiteY90" fmla="*/ 6364 h 9870"/>
                <a:gd name="connsiteX91" fmla="*/ 9808 w 10000"/>
                <a:gd name="connsiteY91" fmla="*/ 5996 h 9870"/>
                <a:gd name="connsiteX92" fmla="*/ 9615 w 10000"/>
                <a:gd name="connsiteY92" fmla="*/ 5626 h 9870"/>
                <a:gd name="connsiteX93" fmla="*/ 9808 w 10000"/>
                <a:gd name="connsiteY93" fmla="*/ 5350 h 9870"/>
                <a:gd name="connsiteX94" fmla="*/ 9808 w 10000"/>
                <a:gd name="connsiteY94" fmla="*/ 4981 h 9870"/>
                <a:gd name="connsiteX95" fmla="*/ 9808 w 10000"/>
                <a:gd name="connsiteY95" fmla="*/ 4705 h 9870"/>
                <a:gd name="connsiteX96" fmla="*/ 9808 w 10000"/>
                <a:gd name="connsiteY96" fmla="*/ 4428 h 9870"/>
                <a:gd name="connsiteX97" fmla="*/ 9808 w 10000"/>
                <a:gd name="connsiteY97" fmla="*/ 4149 h 9870"/>
                <a:gd name="connsiteX98" fmla="*/ 10000 w 10000"/>
                <a:gd name="connsiteY98" fmla="*/ 3874 h 9870"/>
                <a:gd name="connsiteX99" fmla="*/ 10000 w 10000"/>
                <a:gd name="connsiteY99" fmla="*/ 3413 h 9870"/>
                <a:gd name="connsiteX100" fmla="*/ 9808 w 10000"/>
                <a:gd name="connsiteY100" fmla="*/ 2952 h 9870"/>
                <a:gd name="connsiteX0" fmla="*/ 9808 w 10000"/>
                <a:gd name="connsiteY0" fmla="*/ 2991 h 9719"/>
                <a:gd name="connsiteX1" fmla="*/ 9615 w 10000"/>
                <a:gd name="connsiteY1" fmla="*/ 2991 h 9719"/>
                <a:gd name="connsiteX2" fmla="*/ 9038 w 10000"/>
                <a:gd name="connsiteY2" fmla="*/ 3084 h 9719"/>
                <a:gd name="connsiteX3" fmla="*/ 8462 w 10000"/>
                <a:gd name="connsiteY3" fmla="*/ 3084 h 9719"/>
                <a:gd name="connsiteX4" fmla="*/ 7885 w 10000"/>
                <a:gd name="connsiteY4" fmla="*/ 2991 h 9719"/>
                <a:gd name="connsiteX5" fmla="*/ 8269 w 10000"/>
                <a:gd name="connsiteY5" fmla="*/ 2898 h 9719"/>
                <a:gd name="connsiteX6" fmla="*/ 8462 w 10000"/>
                <a:gd name="connsiteY6" fmla="*/ 2617 h 9719"/>
                <a:gd name="connsiteX7" fmla="*/ 8654 w 10000"/>
                <a:gd name="connsiteY7" fmla="*/ 2523 h 9719"/>
                <a:gd name="connsiteX8" fmla="*/ 8269 w 10000"/>
                <a:gd name="connsiteY8" fmla="*/ 2430 h 9719"/>
                <a:gd name="connsiteX9" fmla="*/ 8269 w 10000"/>
                <a:gd name="connsiteY9" fmla="*/ 2243 h 9719"/>
                <a:gd name="connsiteX10" fmla="*/ 8654 w 10000"/>
                <a:gd name="connsiteY10" fmla="*/ 2056 h 9719"/>
                <a:gd name="connsiteX11" fmla="*/ 8654 w 10000"/>
                <a:gd name="connsiteY11" fmla="*/ 1869 h 9719"/>
                <a:gd name="connsiteX12" fmla="*/ 9231 w 10000"/>
                <a:gd name="connsiteY12" fmla="*/ 1400 h 9719"/>
                <a:gd name="connsiteX13" fmla="*/ 9231 w 10000"/>
                <a:gd name="connsiteY13" fmla="*/ 840 h 9719"/>
                <a:gd name="connsiteX14" fmla="*/ 3846 w 10000"/>
                <a:gd name="connsiteY14" fmla="*/ 0 h 9719"/>
                <a:gd name="connsiteX15" fmla="*/ 4038 w 10000"/>
                <a:gd name="connsiteY15" fmla="*/ 0 h 9719"/>
                <a:gd name="connsiteX16" fmla="*/ 3462 w 10000"/>
                <a:gd name="connsiteY16" fmla="*/ 92 h 9719"/>
                <a:gd name="connsiteX17" fmla="*/ 3077 w 10000"/>
                <a:gd name="connsiteY17" fmla="*/ 466 h 9719"/>
                <a:gd name="connsiteX18" fmla="*/ 2885 w 10000"/>
                <a:gd name="connsiteY18" fmla="*/ 840 h 9719"/>
                <a:gd name="connsiteX19" fmla="*/ 2692 w 10000"/>
                <a:gd name="connsiteY19" fmla="*/ 1216 h 9719"/>
                <a:gd name="connsiteX20" fmla="*/ 2115 w 10000"/>
                <a:gd name="connsiteY20" fmla="*/ 1495 h 9719"/>
                <a:gd name="connsiteX21" fmla="*/ 2308 w 10000"/>
                <a:gd name="connsiteY21" fmla="*/ 1963 h 9719"/>
                <a:gd name="connsiteX22" fmla="*/ 2500 w 10000"/>
                <a:gd name="connsiteY22" fmla="*/ 2149 h 9719"/>
                <a:gd name="connsiteX23" fmla="*/ 2115 w 10000"/>
                <a:gd name="connsiteY23" fmla="*/ 2523 h 9719"/>
                <a:gd name="connsiteX24" fmla="*/ 1923 w 10000"/>
                <a:gd name="connsiteY24" fmla="*/ 2898 h 9719"/>
                <a:gd name="connsiteX25" fmla="*/ 2500 w 10000"/>
                <a:gd name="connsiteY25" fmla="*/ 3271 h 9719"/>
                <a:gd name="connsiteX26" fmla="*/ 3077 w 10000"/>
                <a:gd name="connsiteY26" fmla="*/ 3458 h 9719"/>
                <a:gd name="connsiteX27" fmla="*/ 3654 w 10000"/>
                <a:gd name="connsiteY27" fmla="*/ 3739 h 9719"/>
                <a:gd name="connsiteX28" fmla="*/ 4423 w 10000"/>
                <a:gd name="connsiteY28" fmla="*/ 4018 h 9719"/>
                <a:gd name="connsiteX29" fmla="*/ 5385 w 10000"/>
                <a:gd name="connsiteY29" fmla="*/ 4392 h 9719"/>
                <a:gd name="connsiteX30" fmla="*/ 5769 w 10000"/>
                <a:gd name="connsiteY30" fmla="*/ 4674 h 9719"/>
                <a:gd name="connsiteX31" fmla="*/ 5192 w 10000"/>
                <a:gd name="connsiteY31" fmla="*/ 4859 h 9719"/>
                <a:gd name="connsiteX32" fmla="*/ 4423 w 10000"/>
                <a:gd name="connsiteY32" fmla="*/ 5232 h 9719"/>
                <a:gd name="connsiteX33" fmla="*/ 3846 w 10000"/>
                <a:gd name="connsiteY33" fmla="*/ 5513 h 9719"/>
                <a:gd name="connsiteX34" fmla="*/ 3846 w 10000"/>
                <a:gd name="connsiteY34" fmla="*/ 5794 h 9719"/>
                <a:gd name="connsiteX35" fmla="*/ 2885 w 10000"/>
                <a:gd name="connsiteY35" fmla="*/ 6167 h 9719"/>
                <a:gd name="connsiteX36" fmla="*/ 2500 w 10000"/>
                <a:gd name="connsiteY36" fmla="*/ 6356 h 9719"/>
                <a:gd name="connsiteX37" fmla="*/ 1538 w 10000"/>
                <a:gd name="connsiteY37" fmla="*/ 6259 h 9719"/>
                <a:gd name="connsiteX38" fmla="*/ 577 w 10000"/>
                <a:gd name="connsiteY38" fmla="*/ 6542 h 9719"/>
                <a:gd name="connsiteX39" fmla="*/ 0 w 10000"/>
                <a:gd name="connsiteY39" fmla="*/ 7009 h 9719"/>
                <a:gd name="connsiteX40" fmla="*/ 4615 w 10000"/>
                <a:gd name="connsiteY40" fmla="*/ 9719 h 9719"/>
                <a:gd name="connsiteX41" fmla="*/ 4231 w 10000"/>
                <a:gd name="connsiteY41" fmla="*/ 9438 h 9719"/>
                <a:gd name="connsiteX42" fmla="*/ 3846 w 10000"/>
                <a:gd name="connsiteY42" fmla="*/ 9251 h 9719"/>
                <a:gd name="connsiteX43" fmla="*/ 3654 w 10000"/>
                <a:gd name="connsiteY43" fmla="*/ 9159 h 9719"/>
                <a:gd name="connsiteX44" fmla="*/ 3462 w 10000"/>
                <a:gd name="connsiteY44" fmla="*/ 8784 h 9719"/>
                <a:gd name="connsiteX45" fmla="*/ 3269 w 10000"/>
                <a:gd name="connsiteY45" fmla="*/ 8503 h 9719"/>
                <a:gd name="connsiteX46" fmla="*/ 2692 w 10000"/>
                <a:gd name="connsiteY46" fmla="*/ 8225 h 9719"/>
                <a:gd name="connsiteX47" fmla="*/ 2308 w 10000"/>
                <a:gd name="connsiteY47" fmla="*/ 8130 h 9719"/>
                <a:gd name="connsiteX48" fmla="*/ 1923 w 10000"/>
                <a:gd name="connsiteY48" fmla="*/ 7943 h 9719"/>
                <a:gd name="connsiteX49" fmla="*/ 1731 w 10000"/>
                <a:gd name="connsiteY49" fmla="*/ 7476 h 9719"/>
                <a:gd name="connsiteX50" fmla="*/ 1346 w 10000"/>
                <a:gd name="connsiteY50" fmla="*/ 7290 h 9719"/>
                <a:gd name="connsiteX51" fmla="*/ 1538 w 10000"/>
                <a:gd name="connsiteY51" fmla="*/ 7009 h 9719"/>
                <a:gd name="connsiteX52" fmla="*/ 1923 w 10000"/>
                <a:gd name="connsiteY52" fmla="*/ 6635 h 9719"/>
                <a:gd name="connsiteX53" fmla="*/ 1923 w 10000"/>
                <a:gd name="connsiteY53" fmla="*/ 6822 h 9719"/>
                <a:gd name="connsiteX54" fmla="*/ 1731 w 10000"/>
                <a:gd name="connsiteY54" fmla="*/ 7102 h 9719"/>
                <a:gd name="connsiteX55" fmla="*/ 1923 w 10000"/>
                <a:gd name="connsiteY55" fmla="*/ 7383 h 9719"/>
                <a:gd name="connsiteX56" fmla="*/ 2115 w 10000"/>
                <a:gd name="connsiteY56" fmla="*/ 7757 h 9719"/>
                <a:gd name="connsiteX57" fmla="*/ 2692 w 10000"/>
                <a:gd name="connsiteY57" fmla="*/ 7943 h 9719"/>
                <a:gd name="connsiteX58" fmla="*/ 3077 w 10000"/>
                <a:gd name="connsiteY58" fmla="*/ 8036 h 9719"/>
                <a:gd name="connsiteX59" fmla="*/ 3654 w 10000"/>
                <a:gd name="connsiteY59" fmla="*/ 8130 h 9719"/>
                <a:gd name="connsiteX60" fmla="*/ 3846 w 10000"/>
                <a:gd name="connsiteY60" fmla="*/ 8317 h 9719"/>
                <a:gd name="connsiteX61" fmla="*/ 4231 w 10000"/>
                <a:gd name="connsiteY61" fmla="*/ 8317 h 9719"/>
                <a:gd name="connsiteX62" fmla="*/ 4615 w 10000"/>
                <a:gd name="connsiteY62" fmla="*/ 8411 h 9719"/>
                <a:gd name="connsiteX63" fmla="*/ 4808 w 10000"/>
                <a:gd name="connsiteY63" fmla="*/ 8598 h 9719"/>
                <a:gd name="connsiteX64" fmla="*/ 5192 w 10000"/>
                <a:gd name="connsiteY64" fmla="*/ 8503 h 9719"/>
                <a:gd name="connsiteX65" fmla="*/ 5577 w 10000"/>
                <a:gd name="connsiteY65" fmla="*/ 8411 h 9719"/>
                <a:gd name="connsiteX66" fmla="*/ 5962 w 10000"/>
                <a:gd name="connsiteY66" fmla="*/ 8503 h 9719"/>
                <a:gd name="connsiteX67" fmla="*/ 6538 w 10000"/>
                <a:gd name="connsiteY67" fmla="*/ 8503 h 9719"/>
                <a:gd name="connsiteX68" fmla="*/ 6538 w 10000"/>
                <a:gd name="connsiteY68" fmla="*/ 8784 h 9719"/>
                <a:gd name="connsiteX69" fmla="*/ 6346 w 10000"/>
                <a:gd name="connsiteY69" fmla="*/ 9251 h 9719"/>
                <a:gd name="connsiteX70" fmla="*/ 6538 w 10000"/>
                <a:gd name="connsiteY70" fmla="*/ 9438 h 9719"/>
                <a:gd name="connsiteX71" fmla="*/ 7115 w 10000"/>
                <a:gd name="connsiteY71" fmla="*/ 9251 h 9719"/>
                <a:gd name="connsiteX72" fmla="*/ 7308 w 10000"/>
                <a:gd name="connsiteY72" fmla="*/ 9064 h 9719"/>
                <a:gd name="connsiteX73" fmla="*/ 7308 w 10000"/>
                <a:gd name="connsiteY73" fmla="*/ 8878 h 9719"/>
                <a:gd name="connsiteX74" fmla="*/ 7692 w 10000"/>
                <a:gd name="connsiteY74" fmla="*/ 8784 h 9719"/>
                <a:gd name="connsiteX75" fmla="*/ 7692 w 10000"/>
                <a:gd name="connsiteY75" fmla="*/ 8598 h 9719"/>
                <a:gd name="connsiteX76" fmla="*/ 7885 w 10000"/>
                <a:gd name="connsiteY76" fmla="*/ 8411 h 9719"/>
                <a:gd name="connsiteX77" fmla="*/ 8077 w 10000"/>
                <a:gd name="connsiteY77" fmla="*/ 8130 h 9719"/>
                <a:gd name="connsiteX78" fmla="*/ 7692 w 10000"/>
                <a:gd name="connsiteY78" fmla="*/ 7850 h 9719"/>
                <a:gd name="connsiteX79" fmla="*/ 8077 w 10000"/>
                <a:gd name="connsiteY79" fmla="*/ 7757 h 9719"/>
                <a:gd name="connsiteX80" fmla="*/ 8269 w 10000"/>
                <a:gd name="connsiteY80" fmla="*/ 7569 h 9719"/>
                <a:gd name="connsiteX81" fmla="*/ 8462 w 10000"/>
                <a:gd name="connsiteY81" fmla="*/ 7476 h 9719"/>
                <a:gd name="connsiteX82" fmla="*/ 8846 w 10000"/>
                <a:gd name="connsiteY82" fmla="*/ 7476 h 9719"/>
                <a:gd name="connsiteX83" fmla="*/ 8846 w 10000"/>
                <a:gd name="connsiteY83" fmla="*/ 7383 h 9719"/>
                <a:gd name="connsiteX84" fmla="*/ 8654 w 10000"/>
                <a:gd name="connsiteY84" fmla="*/ 7290 h 9719"/>
                <a:gd name="connsiteX85" fmla="*/ 8846 w 10000"/>
                <a:gd name="connsiteY85" fmla="*/ 7009 h 9719"/>
                <a:gd name="connsiteX86" fmla="*/ 8654 w 10000"/>
                <a:gd name="connsiteY86" fmla="*/ 6822 h 9719"/>
                <a:gd name="connsiteX87" fmla="*/ 8654 w 10000"/>
                <a:gd name="connsiteY87" fmla="*/ 6728 h 9719"/>
                <a:gd name="connsiteX88" fmla="*/ 9038 w 10000"/>
                <a:gd name="connsiteY88" fmla="*/ 6728 h 9719"/>
                <a:gd name="connsiteX89" fmla="*/ 9231 w 10000"/>
                <a:gd name="connsiteY89" fmla="*/ 6448 h 9719"/>
                <a:gd name="connsiteX90" fmla="*/ 9808 w 10000"/>
                <a:gd name="connsiteY90" fmla="*/ 6075 h 9719"/>
                <a:gd name="connsiteX91" fmla="*/ 9615 w 10000"/>
                <a:gd name="connsiteY91" fmla="*/ 5700 h 9719"/>
                <a:gd name="connsiteX92" fmla="*/ 9808 w 10000"/>
                <a:gd name="connsiteY92" fmla="*/ 5420 h 9719"/>
                <a:gd name="connsiteX93" fmla="*/ 9808 w 10000"/>
                <a:gd name="connsiteY93" fmla="*/ 5047 h 9719"/>
                <a:gd name="connsiteX94" fmla="*/ 9808 w 10000"/>
                <a:gd name="connsiteY94" fmla="*/ 4767 h 9719"/>
                <a:gd name="connsiteX95" fmla="*/ 9808 w 10000"/>
                <a:gd name="connsiteY95" fmla="*/ 4486 h 9719"/>
                <a:gd name="connsiteX96" fmla="*/ 9808 w 10000"/>
                <a:gd name="connsiteY96" fmla="*/ 4204 h 9719"/>
                <a:gd name="connsiteX97" fmla="*/ 10000 w 10000"/>
                <a:gd name="connsiteY97" fmla="*/ 3925 h 9719"/>
                <a:gd name="connsiteX98" fmla="*/ 10000 w 10000"/>
                <a:gd name="connsiteY98" fmla="*/ 3458 h 9719"/>
                <a:gd name="connsiteX99" fmla="*/ 9808 w 10000"/>
                <a:gd name="connsiteY99" fmla="*/ 2991 h 9719"/>
                <a:gd name="connsiteX0" fmla="*/ 9808 w 10000"/>
                <a:gd name="connsiteY0" fmla="*/ 3077 h 9711"/>
                <a:gd name="connsiteX1" fmla="*/ 9615 w 10000"/>
                <a:gd name="connsiteY1" fmla="*/ 3077 h 9711"/>
                <a:gd name="connsiteX2" fmla="*/ 9038 w 10000"/>
                <a:gd name="connsiteY2" fmla="*/ 3173 h 9711"/>
                <a:gd name="connsiteX3" fmla="*/ 8462 w 10000"/>
                <a:gd name="connsiteY3" fmla="*/ 3173 h 9711"/>
                <a:gd name="connsiteX4" fmla="*/ 7885 w 10000"/>
                <a:gd name="connsiteY4" fmla="*/ 3077 h 9711"/>
                <a:gd name="connsiteX5" fmla="*/ 8269 w 10000"/>
                <a:gd name="connsiteY5" fmla="*/ 2982 h 9711"/>
                <a:gd name="connsiteX6" fmla="*/ 8462 w 10000"/>
                <a:gd name="connsiteY6" fmla="*/ 2693 h 9711"/>
                <a:gd name="connsiteX7" fmla="*/ 8654 w 10000"/>
                <a:gd name="connsiteY7" fmla="*/ 2596 h 9711"/>
                <a:gd name="connsiteX8" fmla="*/ 8269 w 10000"/>
                <a:gd name="connsiteY8" fmla="*/ 2500 h 9711"/>
                <a:gd name="connsiteX9" fmla="*/ 8269 w 10000"/>
                <a:gd name="connsiteY9" fmla="*/ 2308 h 9711"/>
                <a:gd name="connsiteX10" fmla="*/ 8654 w 10000"/>
                <a:gd name="connsiteY10" fmla="*/ 2115 h 9711"/>
                <a:gd name="connsiteX11" fmla="*/ 8654 w 10000"/>
                <a:gd name="connsiteY11" fmla="*/ 1923 h 9711"/>
                <a:gd name="connsiteX12" fmla="*/ 9231 w 10000"/>
                <a:gd name="connsiteY12" fmla="*/ 1440 h 9711"/>
                <a:gd name="connsiteX13" fmla="*/ 9231 w 10000"/>
                <a:gd name="connsiteY13" fmla="*/ 864 h 9711"/>
                <a:gd name="connsiteX14" fmla="*/ 3846 w 10000"/>
                <a:gd name="connsiteY14" fmla="*/ 0 h 9711"/>
                <a:gd name="connsiteX15" fmla="*/ 4038 w 10000"/>
                <a:gd name="connsiteY15" fmla="*/ 0 h 9711"/>
                <a:gd name="connsiteX16" fmla="*/ 3462 w 10000"/>
                <a:gd name="connsiteY16" fmla="*/ 95 h 9711"/>
                <a:gd name="connsiteX17" fmla="*/ 3077 w 10000"/>
                <a:gd name="connsiteY17" fmla="*/ 479 h 9711"/>
                <a:gd name="connsiteX18" fmla="*/ 2885 w 10000"/>
                <a:gd name="connsiteY18" fmla="*/ 864 h 9711"/>
                <a:gd name="connsiteX19" fmla="*/ 2692 w 10000"/>
                <a:gd name="connsiteY19" fmla="*/ 1251 h 9711"/>
                <a:gd name="connsiteX20" fmla="*/ 2115 w 10000"/>
                <a:gd name="connsiteY20" fmla="*/ 1538 h 9711"/>
                <a:gd name="connsiteX21" fmla="*/ 2308 w 10000"/>
                <a:gd name="connsiteY21" fmla="*/ 2020 h 9711"/>
                <a:gd name="connsiteX22" fmla="*/ 2500 w 10000"/>
                <a:gd name="connsiteY22" fmla="*/ 2211 h 9711"/>
                <a:gd name="connsiteX23" fmla="*/ 2115 w 10000"/>
                <a:gd name="connsiteY23" fmla="*/ 2596 h 9711"/>
                <a:gd name="connsiteX24" fmla="*/ 1923 w 10000"/>
                <a:gd name="connsiteY24" fmla="*/ 2982 h 9711"/>
                <a:gd name="connsiteX25" fmla="*/ 2500 w 10000"/>
                <a:gd name="connsiteY25" fmla="*/ 3366 h 9711"/>
                <a:gd name="connsiteX26" fmla="*/ 3077 w 10000"/>
                <a:gd name="connsiteY26" fmla="*/ 3558 h 9711"/>
                <a:gd name="connsiteX27" fmla="*/ 3654 w 10000"/>
                <a:gd name="connsiteY27" fmla="*/ 3847 h 9711"/>
                <a:gd name="connsiteX28" fmla="*/ 4423 w 10000"/>
                <a:gd name="connsiteY28" fmla="*/ 4134 h 9711"/>
                <a:gd name="connsiteX29" fmla="*/ 5385 w 10000"/>
                <a:gd name="connsiteY29" fmla="*/ 4519 h 9711"/>
                <a:gd name="connsiteX30" fmla="*/ 5769 w 10000"/>
                <a:gd name="connsiteY30" fmla="*/ 4809 h 9711"/>
                <a:gd name="connsiteX31" fmla="*/ 5192 w 10000"/>
                <a:gd name="connsiteY31" fmla="*/ 4999 h 9711"/>
                <a:gd name="connsiteX32" fmla="*/ 4423 w 10000"/>
                <a:gd name="connsiteY32" fmla="*/ 5383 h 9711"/>
                <a:gd name="connsiteX33" fmla="*/ 3846 w 10000"/>
                <a:gd name="connsiteY33" fmla="*/ 5672 h 9711"/>
                <a:gd name="connsiteX34" fmla="*/ 3846 w 10000"/>
                <a:gd name="connsiteY34" fmla="*/ 5962 h 9711"/>
                <a:gd name="connsiteX35" fmla="*/ 2885 w 10000"/>
                <a:gd name="connsiteY35" fmla="*/ 6345 h 9711"/>
                <a:gd name="connsiteX36" fmla="*/ 2500 w 10000"/>
                <a:gd name="connsiteY36" fmla="*/ 6540 h 9711"/>
                <a:gd name="connsiteX37" fmla="*/ 1538 w 10000"/>
                <a:gd name="connsiteY37" fmla="*/ 6440 h 9711"/>
                <a:gd name="connsiteX38" fmla="*/ 577 w 10000"/>
                <a:gd name="connsiteY38" fmla="*/ 6731 h 9711"/>
                <a:gd name="connsiteX39" fmla="*/ 0 w 10000"/>
                <a:gd name="connsiteY39" fmla="*/ 7212 h 9711"/>
                <a:gd name="connsiteX40" fmla="*/ 4231 w 10000"/>
                <a:gd name="connsiteY40" fmla="*/ 9711 h 9711"/>
                <a:gd name="connsiteX41" fmla="*/ 3846 w 10000"/>
                <a:gd name="connsiteY41" fmla="*/ 9518 h 9711"/>
                <a:gd name="connsiteX42" fmla="*/ 3654 w 10000"/>
                <a:gd name="connsiteY42" fmla="*/ 9424 h 9711"/>
                <a:gd name="connsiteX43" fmla="*/ 3462 w 10000"/>
                <a:gd name="connsiteY43" fmla="*/ 9038 h 9711"/>
                <a:gd name="connsiteX44" fmla="*/ 3269 w 10000"/>
                <a:gd name="connsiteY44" fmla="*/ 8749 h 9711"/>
                <a:gd name="connsiteX45" fmla="*/ 2692 w 10000"/>
                <a:gd name="connsiteY45" fmla="*/ 8463 h 9711"/>
                <a:gd name="connsiteX46" fmla="*/ 2308 w 10000"/>
                <a:gd name="connsiteY46" fmla="*/ 8365 h 9711"/>
                <a:gd name="connsiteX47" fmla="*/ 1923 w 10000"/>
                <a:gd name="connsiteY47" fmla="*/ 8173 h 9711"/>
                <a:gd name="connsiteX48" fmla="*/ 1731 w 10000"/>
                <a:gd name="connsiteY48" fmla="*/ 7692 h 9711"/>
                <a:gd name="connsiteX49" fmla="*/ 1346 w 10000"/>
                <a:gd name="connsiteY49" fmla="*/ 7501 h 9711"/>
                <a:gd name="connsiteX50" fmla="*/ 1538 w 10000"/>
                <a:gd name="connsiteY50" fmla="*/ 7212 h 9711"/>
                <a:gd name="connsiteX51" fmla="*/ 1923 w 10000"/>
                <a:gd name="connsiteY51" fmla="*/ 6827 h 9711"/>
                <a:gd name="connsiteX52" fmla="*/ 1923 w 10000"/>
                <a:gd name="connsiteY52" fmla="*/ 7019 h 9711"/>
                <a:gd name="connsiteX53" fmla="*/ 1731 w 10000"/>
                <a:gd name="connsiteY53" fmla="*/ 7307 h 9711"/>
                <a:gd name="connsiteX54" fmla="*/ 1923 w 10000"/>
                <a:gd name="connsiteY54" fmla="*/ 7596 h 9711"/>
                <a:gd name="connsiteX55" fmla="*/ 2115 w 10000"/>
                <a:gd name="connsiteY55" fmla="*/ 7981 h 9711"/>
                <a:gd name="connsiteX56" fmla="*/ 2692 w 10000"/>
                <a:gd name="connsiteY56" fmla="*/ 8173 h 9711"/>
                <a:gd name="connsiteX57" fmla="*/ 3077 w 10000"/>
                <a:gd name="connsiteY57" fmla="*/ 8268 h 9711"/>
                <a:gd name="connsiteX58" fmla="*/ 3654 w 10000"/>
                <a:gd name="connsiteY58" fmla="*/ 8365 h 9711"/>
                <a:gd name="connsiteX59" fmla="*/ 3846 w 10000"/>
                <a:gd name="connsiteY59" fmla="*/ 8557 h 9711"/>
                <a:gd name="connsiteX60" fmla="*/ 4231 w 10000"/>
                <a:gd name="connsiteY60" fmla="*/ 8557 h 9711"/>
                <a:gd name="connsiteX61" fmla="*/ 4615 w 10000"/>
                <a:gd name="connsiteY61" fmla="*/ 8654 h 9711"/>
                <a:gd name="connsiteX62" fmla="*/ 4808 w 10000"/>
                <a:gd name="connsiteY62" fmla="*/ 8847 h 9711"/>
                <a:gd name="connsiteX63" fmla="*/ 5192 w 10000"/>
                <a:gd name="connsiteY63" fmla="*/ 8749 h 9711"/>
                <a:gd name="connsiteX64" fmla="*/ 5577 w 10000"/>
                <a:gd name="connsiteY64" fmla="*/ 8654 h 9711"/>
                <a:gd name="connsiteX65" fmla="*/ 5962 w 10000"/>
                <a:gd name="connsiteY65" fmla="*/ 8749 h 9711"/>
                <a:gd name="connsiteX66" fmla="*/ 6538 w 10000"/>
                <a:gd name="connsiteY66" fmla="*/ 8749 h 9711"/>
                <a:gd name="connsiteX67" fmla="*/ 6538 w 10000"/>
                <a:gd name="connsiteY67" fmla="*/ 9038 h 9711"/>
                <a:gd name="connsiteX68" fmla="*/ 6346 w 10000"/>
                <a:gd name="connsiteY68" fmla="*/ 9518 h 9711"/>
                <a:gd name="connsiteX69" fmla="*/ 6538 w 10000"/>
                <a:gd name="connsiteY69" fmla="*/ 9711 h 9711"/>
                <a:gd name="connsiteX70" fmla="*/ 7115 w 10000"/>
                <a:gd name="connsiteY70" fmla="*/ 9518 h 9711"/>
                <a:gd name="connsiteX71" fmla="*/ 7308 w 10000"/>
                <a:gd name="connsiteY71" fmla="*/ 9326 h 9711"/>
                <a:gd name="connsiteX72" fmla="*/ 7308 w 10000"/>
                <a:gd name="connsiteY72" fmla="*/ 9135 h 9711"/>
                <a:gd name="connsiteX73" fmla="*/ 7692 w 10000"/>
                <a:gd name="connsiteY73" fmla="*/ 9038 h 9711"/>
                <a:gd name="connsiteX74" fmla="*/ 7692 w 10000"/>
                <a:gd name="connsiteY74" fmla="*/ 8847 h 9711"/>
                <a:gd name="connsiteX75" fmla="*/ 7885 w 10000"/>
                <a:gd name="connsiteY75" fmla="*/ 8654 h 9711"/>
                <a:gd name="connsiteX76" fmla="*/ 8077 w 10000"/>
                <a:gd name="connsiteY76" fmla="*/ 8365 h 9711"/>
                <a:gd name="connsiteX77" fmla="*/ 7692 w 10000"/>
                <a:gd name="connsiteY77" fmla="*/ 8077 h 9711"/>
                <a:gd name="connsiteX78" fmla="*/ 8077 w 10000"/>
                <a:gd name="connsiteY78" fmla="*/ 7981 h 9711"/>
                <a:gd name="connsiteX79" fmla="*/ 8269 w 10000"/>
                <a:gd name="connsiteY79" fmla="*/ 7788 h 9711"/>
                <a:gd name="connsiteX80" fmla="*/ 8462 w 10000"/>
                <a:gd name="connsiteY80" fmla="*/ 7692 h 9711"/>
                <a:gd name="connsiteX81" fmla="*/ 8846 w 10000"/>
                <a:gd name="connsiteY81" fmla="*/ 7692 h 9711"/>
                <a:gd name="connsiteX82" fmla="*/ 8846 w 10000"/>
                <a:gd name="connsiteY82" fmla="*/ 7596 h 9711"/>
                <a:gd name="connsiteX83" fmla="*/ 8654 w 10000"/>
                <a:gd name="connsiteY83" fmla="*/ 7501 h 9711"/>
                <a:gd name="connsiteX84" fmla="*/ 8846 w 10000"/>
                <a:gd name="connsiteY84" fmla="*/ 7212 h 9711"/>
                <a:gd name="connsiteX85" fmla="*/ 8654 w 10000"/>
                <a:gd name="connsiteY85" fmla="*/ 7019 h 9711"/>
                <a:gd name="connsiteX86" fmla="*/ 8654 w 10000"/>
                <a:gd name="connsiteY86" fmla="*/ 6923 h 9711"/>
                <a:gd name="connsiteX87" fmla="*/ 9038 w 10000"/>
                <a:gd name="connsiteY87" fmla="*/ 6923 h 9711"/>
                <a:gd name="connsiteX88" fmla="*/ 9231 w 10000"/>
                <a:gd name="connsiteY88" fmla="*/ 6634 h 9711"/>
                <a:gd name="connsiteX89" fmla="*/ 9808 w 10000"/>
                <a:gd name="connsiteY89" fmla="*/ 6251 h 9711"/>
                <a:gd name="connsiteX90" fmla="*/ 9615 w 10000"/>
                <a:gd name="connsiteY90" fmla="*/ 5865 h 9711"/>
                <a:gd name="connsiteX91" fmla="*/ 9808 w 10000"/>
                <a:gd name="connsiteY91" fmla="*/ 5577 h 9711"/>
                <a:gd name="connsiteX92" fmla="*/ 9808 w 10000"/>
                <a:gd name="connsiteY92" fmla="*/ 5193 h 9711"/>
                <a:gd name="connsiteX93" fmla="*/ 9808 w 10000"/>
                <a:gd name="connsiteY93" fmla="*/ 4905 h 9711"/>
                <a:gd name="connsiteX94" fmla="*/ 9808 w 10000"/>
                <a:gd name="connsiteY94" fmla="*/ 4616 h 9711"/>
                <a:gd name="connsiteX95" fmla="*/ 9808 w 10000"/>
                <a:gd name="connsiteY95" fmla="*/ 4326 h 9711"/>
                <a:gd name="connsiteX96" fmla="*/ 10000 w 10000"/>
                <a:gd name="connsiteY96" fmla="*/ 4038 h 9711"/>
                <a:gd name="connsiteX97" fmla="*/ 10000 w 10000"/>
                <a:gd name="connsiteY97" fmla="*/ 3558 h 9711"/>
                <a:gd name="connsiteX98" fmla="*/ 9808 w 10000"/>
                <a:gd name="connsiteY98" fmla="*/ 3077 h 9711"/>
                <a:gd name="connsiteX0" fmla="*/ 9231 w 9423"/>
                <a:gd name="connsiteY0" fmla="*/ 3169 h 10000"/>
                <a:gd name="connsiteX1" fmla="*/ 9038 w 9423"/>
                <a:gd name="connsiteY1" fmla="*/ 3169 h 10000"/>
                <a:gd name="connsiteX2" fmla="*/ 8461 w 9423"/>
                <a:gd name="connsiteY2" fmla="*/ 3267 h 10000"/>
                <a:gd name="connsiteX3" fmla="*/ 7885 w 9423"/>
                <a:gd name="connsiteY3" fmla="*/ 3267 h 10000"/>
                <a:gd name="connsiteX4" fmla="*/ 7308 w 9423"/>
                <a:gd name="connsiteY4" fmla="*/ 3169 h 10000"/>
                <a:gd name="connsiteX5" fmla="*/ 7692 w 9423"/>
                <a:gd name="connsiteY5" fmla="*/ 3071 h 10000"/>
                <a:gd name="connsiteX6" fmla="*/ 7885 w 9423"/>
                <a:gd name="connsiteY6" fmla="*/ 2773 h 10000"/>
                <a:gd name="connsiteX7" fmla="*/ 8077 w 9423"/>
                <a:gd name="connsiteY7" fmla="*/ 2673 h 10000"/>
                <a:gd name="connsiteX8" fmla="*/ 7692 w 9423"/>
                <a:gd name="connsiteY8" fmla="*/ 2574 h 10000"/>
                <a:gd name="connsiteX9" fmla="*/ 7692 w 9423"/>
                <a:gd name="connsiteY9" fmla="*/ 2377 h 10000"/>
                <a:gd name="connsiteX10" fmla="*/ 8077 w 9423"/>
                <a:gd name="connsiteY10" fmla="*/ 2178 h 10000"/>
                <a:gd name="connsiteX11" fmla="*/ 8077 w 9423"/>
                <a:gd name="connsiteY11" fmla="*/ 1980 h 10000"/>
                <a:gd name="connsiteX12" fmla="*/ 8654 w 9423"/>
                <a:gd name="connsiteY12" fmla="*/ 1483 h 10000"/>
                <a:gd name="connsiteX13" fmla="*/ 8654 w 9423"/>
                <a:gd name="connsiteY13" fmla="*/ 890 h 10000"/>
                <a:gd name="connsiteX14" fmla="*/ 3269 w 9423"/>
                <a:gd name="connsiteY14" fmla="*/ 0 h 10000"/>
                <a:gd name="connsiteX15" fmla="*/ 3461 w 9423"/>
                <a:gd name="connsiteY15" fmla="*/ 0 h 10000"/>
                <a:gd name="connsiteX16" fmla="*/ 2885 w 9423"/>
                <a:gd name="connsiteY16" fmla="*/ 98 h 10000"/>
                <a:gd name="connsiteX17" fmla="*/ 2500 w 9423"/>
                <a:gd name="connsiteY17" fmla="*/ 493 h 10000"/>
                <a:gd name="connsiteX18" fmla="*/ 2308 w 9423"/>
                <a:gd name="connsiteY18" fmla="*/ 890 h 10000"/>
                <a:gd name="connsiteX19" fmla="*/ 2115 w 9423"/>
                <a:gd name="connsiteY19" fmla="*/ 1288 h 10000"/>
                <a:gd name="connsiteX20" fmla="*/ 1538 w 9423"/>
                <a:gd name="connsiteY20" fmla="*/ 1584 h 10000"/>
                <a:gd name="connsiteX21" fmla="*/ 1731 w 9423"/>
                <a:gd name="connsiteY21" fmla="*/ 2080 h 10000"/>
                <a:gd name="connsiteX22" fmla="*/ 1923 w 9423"/>
                <a:gd name="connsiteY22" fmla="*/ 2277 h 10000"/>
                <a:gd name="connsiteX23" fmla="*/ 1538 w 9423"/>
                <a:gd name="connsiteY23" fmla="*/ 2673 h 10000"/>
                <a:gd name="connsiteX24" fmla="*/ 1346 w 9423"/>
                <a:gd name="connsiteY24" fmla="*/ 3071 h 10000"/>
                <a:gd name="connsiteX25" fmla="*/ 1923 w 9423"/>
                <a:gd name="connsiteY25" fmla="*/ 3466 h 10000"/>
                <a:gd name="connsiteX26" fmla="*/ 2500 w 9423"/>
                <a:gd name="connsiteY26" fmla="*/ 3664 h 10000"/>
                <a:gd name="connsiteX27" fmla="*/ 3077 w 9423"/>
                <a:gd name="connsiteY27" fmla="*/ 3961 h 10000"/>
                <a:gd name="connsiteX28" fmla="*/ 3846 w 9423"/>
                <a:gd name="connsiteY28" fmla="*/ 4257 h 10000"/>
                <a:gd name="connsiteX29" fmla="*/ 4808 w 9423"/>
                <a:gd name="connsiteY29" fmla="*/ 4653 h 10000"/>
                <a:gd name="connsiteX30" fmla="*/ 5192 w 9423"/>
                <a:gd name="connsiteY30" fmla="*/ 4952 h 10000"/>
                <a:gd name="connsiteX31" fmla="*/ 4615 w 9423"/>
                <a:gd name="connsiteY31" fmla="*/ 5148 h 10000"/>
                <a:gd name="connsiteX32" fmla="*/ 3846 w 9423"/>
                <a:gd name="connsiteY32" fmla="*/ 5543 h 10000"/>
                <a:gd name="connsiteX33" fmla="*/ 3269 w 9423"/>
                <a:gd name="connsiteY33" fmla="*/ 5841 h 10000"/>
                <a:gd name="connsiteX34" fmla="*/ 3269 w 9423"/>
                <a:gd name="connsiteY34" fmla="*/ 6139 h 10000"/>
                <a:gd name="connsiteX35" fmla="*/ 2308 w 9423"/>
                <a:gd name="connsiteY35" fmla="*/ 6534 h 10000"/>
                <a:gd name="connsiteX36" fmla="*/ 1923 w 9423"/>
                <a:gd name="connsiteY36" fmla="*/ 6735 h 10000"/>
                <a:gd name="connsiteX37" fmla="*/ 961 w 9423"/>
                <a:gd name="connsiteY37" fmla="*/ 6632 h 10000"/>
                <a:gd name="connsiteX38" fmla="*/ 0 w 9423"/>
                <a:gd name="connsiteY38" fmla="*/ 6931 h 10000"/>
                <a:gd name="connsiteX39" fmla="*/ 3654 w 9423"/>
                <a:gd name="connsiteY39" fmla="*/ 10000 h 10000"/>
                <a:gd name="connsiteX40" fmla="*/ 3269 w 9423"/>
                <a:gd name="connsiteY40" fmla="*/ 9801 h 10000"/>
                <a:gd name="connsiteX41" fmla="*/ 3077 w 9423"/>
                <a:gd name="connsiteY41" fmla="*/ 9704 h 10000"/>
                <a:gd name="connsiteX42" fmla="*/ 2885 w 9423"/>
                <a:gd name="connsiteY42" fmla="*/ 9307 h 10000"/>
                <a:gd name="connsiteX43" fmla="*/ 2692 w 9423"/>
                <a:gd name="connsiteY43" fmla="*/ 9009 h 10000"/>
                <a:gd name="connsiteX44" fmla="*/ 2115 w 9423"/>
                <a:gd name="connsiteY44" fmla="*/ 8715 h 10000"/>
                <a:gd name="connsiteX45" fmla="*/ 1731 w 9423"/>
                <a:gd name="connsiteY45" fmla="*/ 8614 h 10000"/>
                <a:gd name="connsiteX46" fmla="*/ 1346 w 9423"/>
                <a:gd name="connsiteY46" fmla="*/ 8416 h 10000"/>
                <a:gd name="connsiteX47" fmla="*/ 1154 w 9423"/>
                <a:gd name="connsiteY47" fmla="*/ 7921 h 10000"/>
                <a:gd name="connsiteX48" fmla="*/ 769 w 9423"/>
                <a:gd name="connsiteY48" fmla="*/ 7724 h 10000"/>
                <a:gd name="connsiteX49" fmla="*/ 961 w 9423"/>
                <a:gd name="connsiteY49" fmla="*/ 7427 h 10000"/>
                <a:gd name="connsiteX50" fmla="*/ 1346 w 9423"/>
                <a:gd name="connsiteY50" fmla="*/ 7030 h 10000"/>
                <a:gd name="connsiteX51" fmla="*/ 1346 w 9423"/>
                <a:gd name="connsiteY51" fmla="*/ 7228 h 10000"/>
                <a:gd name="connsiteX52" fmla="*/ 1154 w 9423"/>
                <a:gd name="connsiteY52" fmla="*/ 7524 h 10000"/>
                <a:gd name="connsiteX53" fmla="*/ 1346 w 9423"/>
                <a:gd name="connsiteY53" fmla="*/ 7822 h 10000"/>
                <a:gd name="connsiteX54" fmla="*/ 1538 w 9423"/>
                <a:gd name="connsiteY54" fmla="*/ 8219 h 10000"/>
                <a:gd name="connsiteX55" fmla="*/ 2115 w 9423"/>
                <a:gd name="connsiteY55" fmla="*/ 8416 h 10000"/>
                <a:gd name="connsiteX56" fmla="*/ 2500 w 9423"/>
                <a:gd name="connsiteY56" fmla="*/ 8514 h 10000"/>
                <a:gd name="connsiteX57" fmla="*/ 3077 w 9423"/>
                <a:gd name="connsiteY57" fmla="*/ 8614 h 10000"/>
                <a:gd name="connsiteX58" fmla="*/ 3269 w 9423"/>
                <a:gd name="connsiteY58" fmla="*/ 8812 h 10000"/>
                <a:gd name="connsiteX59" fmla="*/ 3654 w 9423"/>
                <a:gd name="connsiteY59" fmla="*/ 8812 h 10000"/>
                <a:gd name="connsiteX60" fmla="*/ 4038 w 9423"/>
                <a:gd name="connsiteY60" fmla="*/ 8912 h 10000"/>
                <a:gd name="connsiteX61" fmla="*/ 4231 w 9423"/>
                <a:gd name="connsiteY61" fmla="*/ 9110 h 10000"/>
                <a:gd name="connsiteX62" fmla="*/ 4615 w 9423"/>
                <a:gd name="connsiteY62" fmla="*/ 9009 h 10000"/>
                <a:gd name="connsiteX63" fmla="*/ 5000 w 9423"/>
                <a:gd name="connsiteY63" fmla="*/ 8912 h 10000"/>
                <a:gd name="connsiteX64" fmla="*/ 5385 w 9423"/>
                <a:gd name="connsiteY64" fmla="*/ 9009 h 10000"/>
                <a:gd name="connsiteX65" fmla="*/ 5961 w 9423"/>
                <a:gd name="connsiteY65" fmla="*/ 9009 h 10000"/>
                <a:gd name="connsiteX66" fmla="*/ 5961 w 9423"/>
                <a:gd name="connsiteY66" fmla="*/ 9307 h 10000"/>
                <a:gd name="connsiteX67" fmla="*/ 5769 w 9423"/>
                <a:gd name="connsiteY67" fmla="*/ 9801 h 10000"/>
                <a:gd name="connsiteX68" fmla="*/ 5961 w 9423"/>
                <a:gd name="connsiteY68" fmla="*/ 10000 h 10000"/>
                <a:gd name="connsiteX69" fmla="*/ 6538 w 9423"/>
                <a:gd name="connsiteY69" fmla="*/ 9801 h 10000"/>
                <a:gd name="connsiteX70" fmla="*/ 6731 w 9423"/>
                <a:gd name="connsiteY70" fmla="*/ 9604 h 10000"/>
                <a:gd name="connsiteX71" fmla="*/ 6731 w 9423"/>
                <a:gd name="connsiteY71" fmla="*/ 9407 h 10000"/>
                <a:gd name="connsiteX72" fmla="*/ 7115 w 9423"/>
                <a:gd name="connsiteY72" fmla="*/ 9307 h 10000"/>
                <a:gd name="connsiteX73" fmla="*/ 7115 w 9423"/>
                <a:gd name="connsiteY73" fmla="*/ 9110 h 10000"/>
                <a:gd name="connsiteX74" fmla="*/ 7308 w 9423"/>
                <a:gd name="connsiteY74" fmla="*/ 8912 h 10000"/>
                <a:gd name="connsiteX75" fmla="*/ 7500 w 9423"/>
                <a:gd name="connsiteY75" fmla="*/ 8614 h 10000"/>
                <a:gd name="connsiteX76" fmla="*/ 7115 w 9423"/>
                <a:gd name="connsiteY76" fmla="*/ 8317 h 10000"/>
                <a:gd name="connsiteX77" fmla="*/ 7500 w 9423"/>
                <a:gd name="connsiteY77" fmla="*/ 8219 h 10000"/>
                <a:gd name="connsiteX78" fmla="*/ 7692 w 9423"/>
                <a:gd name="connsiteY78" fmla="*/ 8020 h 10000"/>
                <a:gd name="connsiteX79" fmla="*/ 7885 w 9423"/>
                <a:gd name="connsiteY79" fmla="*/ 7921 h 10000"/>
                <a:gd name="connsiteX80" fmla="*/ 8269 w 9423"/>
                <a:gd name="connsiteY80" fmla="*/ 7921 h 10000"/>
                <a:gd name="connsiteX81" fmla="*/ 8269 w 9423"/>
                <a:gd name="connsiteY81" fmla="*/ 7822 h 10000"/>
                <a:gd name="connsiteX82" fmla="*/ 8077 w 9423"/>
                <a:gd name="connsiteY82" fmla="*/ 7724 h 10000"/>
                <a:gd name="connsiteX83" fmla="*/ 8269 w 9423"/>
                <a:gd name="connsiteY83" fmla="*/ 7427 h 10000"/>
                <a:gd name="connsiteX84" fmla="*/ 8077 w 9423"/>
                <a:gd name="connsiteY84" fmla="*/ 7228 h 10000"/>
                <a:gd name="connsiteX85" fmla="*/ 8077 w 9423"/>
                <a:gd name="connsiteY85" fmla="*/ 7129 h 10000"/>
                <a:gd name="connsiteX86" fmla="*/ 8461 w 9423"/>
                <a:gd name="connsiteY86" fmla="*/ 7129 h 10000"/>
                <a:gd name="connsiteX87" fmla="*/ 8654 w 9423"/>
                <a:gd name="connsiteY87" fmla="*/ 6831 h 10000"/>
                <a:gd name="connsiteX88" fmla="*/ 9231 w 9423"/>
                <a:gd name="connsiteY88" fmla="*/ 6437 h 10000"/>
                <a:gd name="connsiteX89" fmla="*/ 9038 w 9423"/>
                <a:gd name="connsiteY89" fmla="*/ 6040 h 10000"/>
                <a:gd name="connsiteX90" fmla="*/ 9231 w 9423"/>
                <a:gd name="connsiteY90" fmla="*/ 5743 h 10000"/>
                <a:gd name="connsiteX91" fmla="*/ 9231 w 9423"/>
                <a:gd name="connsiteY91" fmla="*/ 5348 h 10000"/>
                <a:gd name="connsiteX92" fmla="*/ 9231 w 9423"/>
                <a:gd name="connsiteY92" fmla="*/ 5051 h 10000"/>
                <a:gd name="connsiteX93" fmla="*/ 9231 w 9423"/>
                <a:gd name="connsiteY93" fmla="*/ 4753 h 10000"/>
                <a:gd name="connsiteX94" fmla="*/ 9231 w 9423"/>
                <a:gd name="connsiteY94" fmla="*/ 4455 h 10000"/>
                <a:gd name="connsiteX95" fmla="*/ 9423 w 9423"/>
                <a:gd name="connsiteY95" fmla="*/ 4158 h 10000"/>
                <a:gd name="connsiteX96" fmla="*/ 9423 w 9423"/>
                <a:gd name="connsiteY96" fmla="*/ 3664 h 10000"/>
                <a:gd name="connsiteX97" fmla="*/ 9231 w 9423"/>
                <a:gd name="connsiteY97" fmla="*/ 3169 h 10000"/>
                <a:gd name="connsiteX0" fmla="*/ 9796 w 10000"/>
                <a:gd name="connsiteY0" fmla="*/ 3169 h 10000"/>
                <a:gd name="connsiteX1" fmla="*/ 9591 w 10000"/>
                <a:gd name="connsiteY1" fmla="*/ 3169 h 10000"/>
                <a:gd name="connsiteX2" fmla="*/ 8979 w 10000"/>
                <a:gd name="connsiteY2" fmla="*/ 3267 h 10000"/>
                <a:gd name="connsiteX3" fmla="*/ 8368 w 10000"/>
                <a:gd name="connsiteY3" fmla="*/ 3267 h 10000"/>
                <a:gd name="connsiteX4" fmla="*/ 7755 w 10000"/>
                <a:gd name="connsiteY4" fmla="*/ 3169 h 10000"/>
                <a:gd name="connsiteX5" fmla="*/ 8163 w 10000"/>
                <a:gd name="connsiteY5" fmla="*/ 3071 h 10000"/>
                <a:gd name="connsiteX6" fmla="*/ 8368 w 10000"/>
                <a:gd name="connsiteY6" fmla="*/ 2773 h 10000"/>
                <a:gd name="connsiteX7" fmla="*/ 8572 w 10000"/>
                <a:gd name="connsiteY7" fmla="*/ 2673 h 10000"/>
                <a:gd name="connsiteX8" fmla="*/ 8163 w 10000"/>
                <a:gd name="connsiteY8" fmla="*/ 2574 h 10000"/>
                <a:gd name="connsiteX9" fmla="*/ 8163 w 10000"/>
                <a:gd name="connsiteY9" fmla="*/ 2377 h 10000"/>
                <a:gd name="connsiteX10" fmla="*/ 8572 w 10000"/>
                <a:gd name="connsiteY10" fmla="*/ 2178 h 10000"/>
                <a:gd name="connsiteX11" fmla="*/ 8572 w 10000"/>
                <a:gd name="connsiteY11" fmla="*/ 1980 h 10000"/>
                <a:gd name="connsiteX12" fmla="*/ 9184 w 10000"/>
                <a:gd name="connsiteY12" fmla="*/ 1483 h 10000"/>
                <a:gd name="connsiteX13" fmla="*/ 9184 w 10000"/>
                <a:gd name="connsiteY13" fmla="*/ 890 h 10000"/>
                <a:gd name="connsiteX14" fmla="*/ 3469 w 10000"/>
                <a:gd name="connsiteY14" fmla="*/ 0 h 10000"/>
                <a:gd name="connsiteX15" fmla="*/ 3673 w 10000"/>
                <a:gd name="connsiteY15" fmla="*/ 0 h 10000"/>
                <a:gd name="connsiteX16" fmla="*/ 3062 w 10000"/>
                <a:gd name="connsiteY16" fmla="*/ 98 h 10000"/>
                <a:gd name="connsiteX17" fmla="*/ 2653 w 10000"/>
                <a:gd name="connsiteY17" fmla="*/ 493 h 10000"/>
                <a:gd name="connsiteX18" fmla="*/ 2449 w 10000"/>
                <a:gd name="connsiteY18" fmla="*/ 890 h 10000"/>
                <a:gd name="connsiteX19" fmla="*/ 2245 w 10000"/>
                <a:gd name="connsiteY19" fmla="*/ 1288 h 10000"/>
                <a:gd name="connsiteX20" fmla="*/ 1632 w 10000"/>
                <a:gd name="connsiteY20" fmla="*/ 1584 h 10000"/>
                <a:gd name="connsiteX21" fmla="*/ 1837 w 10000"/>
                <a:gd name="connsiteY21" fmla="*/ 2080 h 10000"/>
                <a:gd name="connsiteX22" fmla="*/ 2041 w 10000"/>
                <a:gd name="connsiteY22" fmla="*/ 2277 h 10000"/>
                <a:gd name="connsiteX23" fmla="*/ 1632 w 10000"/>
                <a:gd name="connsiteY23" fmla="*/ 2673 h 10000"/>
                <a:gd name="connsiteX24" fmla="*/ 1428 w 10000"/>
                <a:gd name="connsiteY24" fmla="*/ 3071 h 10000"/>
                <a:gd name="connsiteX25" fmla="*/ 2041 w 10000"/>
                <a:gd name="connsiteY25" fmla="*/ 3466 h 10000"/>
                <a:gd name="connsiteX26" fmla="*/ 2653 w 10000"/>
                <a:gd name="connsiteY26" fmla="*/ 3664 h 10000"/>
                <a:gd name="connsiteX27" fmla="*/ 3265 w 10000"/>
                <a:gd name="connsiteY27" fmla="*/ 3961 h 10000"/>
                <a:gd name="connsiteX28" fmla="*/ 4082 w 10000"/>
                <a:gd name="connsiteY28" fmla="*/ 4257 h 10000"/>
                <a:gd name="connsiteX29" fmla="*/ 5102 w 10000"/>
                <a:gd name="connsiteY29" fmla="*/ 4653 h 10000"/>
                <a:gd name="connsiteX30" fmla="*/ 5510 w 10000"/>
                <a:gd name="connsiteY30" fmla="*/ 4952 h 10000"/>
                <a:gd name="connsiteX31" fmla="*/ 4898 w 10000"/>
                <a:gd name="connsiteY31" fmla="*/ 5148 h 10000"/>
                <a:gd name="connsiteX32" fmla="*/ 4082 w 10000"/>
                <a:gd name="connsiteY32" fmla="*/ 5543 h 10000"/>
                <a:gd name="connsiteX33" fmla="*/ 3469 w 10000"/>
                <a:gd name="connsiteY33" fmla="*/ 5841 h 10000"/>
                <a:gd name="connsiteX34" fmla="*/ 3469 w 10000"/>
                <a:gd name="connsiteY34" fmla="*/ 6139 h 10000"/>
                <a:gd name="connsiteX35" fmla="*/ 2449 w 10000"/>
                <a:gd name="connsiteY35" fmla="*/ 6534 h 10000"/>
                <a:gd name="connsiteX36" fmla="*/ 2041 w 10000"/>
                <a:gd name="connsiteY36" fmla="*/ 6735 h 10000"/>
                <a:gd name="connsiteX37" fmla="*/ 1020 w 10000"/>
                <a:gd name="connsiteY37" fmla="*/ 6632 h 10000"/>
                <a:gd name="connsiteX38" fmla="*/ 0 w 10000"/>
                <a:gd name="connsiteY38" fmla="*/ 6931 h 10000"/>
                <a:gd name="connsiteX39" fmla="*/ 3469 w 10000"/>
                <a:gd name="connsiteY39" fmla="*/ 9801 h 10000"/>
                <a:gd name="connsiteX40" fmla="*/ 3265 w 10000"/>
                <a:gd name="connsiteY40" fmla="*/ 9704 h 10000"/>
                <a:gd name="connsiteX41" fmla="*/ 3062 w 10000"/>
                <a:gd name="connsiteY41" fmla="*/ 9307 h 10000"/>
                <a:gd name="connsiteX42" fmla="*/ 2857 w 10000"/>
                <a:gd name="connsiteY42" fmla="*/ 9009 h 10000"/>
                <a:gd name="connsiteX43" fmla="*/ 2245 w 10000"/>
                <a:gd name="connsiteY43" fmla="*/ 8715 h 10000"/>
                <a:gd name="connsiteX44" fmla="*/ 1837 w 10000"/>
                <a:gd name="connsiteY44" fmla="*/ 8614 h 10000"/>
                <a:gd name="connsiteX45" fmla="*/ 1428 w 10000"/>
                <a:gd name="connsiteY45" fmla="*/ 8416 h 10000"/>
                <a:gd name="connsiteX46" fmla="*/ 1225 w 10000"/>
                <a:gd name="connsiteY46" fmla="*/ 7921 h 10000"/>
                <a:gd name="connsiteX47" fmla="*/ 816 w 10000"/>
                <a:gd name="connsiteY47" fmla="*/ 7724 h 10000"/>
                <a:gd name="connsiteX48" fmla="*/ 1020 w 10000"/>
                <a:gd name="connsiteY48" fmla="*/ 7427 h 10000"/>
                <a:gd name="connsiteX49" fmla="*/ 1428 w 10000"/>
                <a:gd name="connsiteY49" fmla="*/ 7030 h 10000"/>
                <a:gd name="connsiteX50" fmla="*/ 1428 w 10000"/>
                <a:gd name="connsiteY50" fmla="*/ 7228 h 10000"/>
                <a:gd name="connsiteX51" fmla="*/ 1225 w 10000"/>
                <a:gd name="connsiteY51" fmla="*/ 7524 h 10000"/>
                <a:gd name="connsiteX52" fmla="*/ 1428 w 10000"/>
                <a:gd name="connsiteY52" fmla="*/ 7822 h 10000"/>
                <a:gd name="connsiteX53" fmla="*/ 1632 w 10000"/>
                <a:gd name="connsiteY53" fmla="*/ 8219 h 10000"/>
                <a:gd name="connsiteX54" fmla="*/ 2245 w 10000"/>
                <a:gd name="connsiteY54" fmla="*/ 8416 h 10000"/>
                <a:gd name="connsiteX55" fmla="*/ 2653 w 10000"/>
                <a:gd name="connsiteY55" fmla="*/ 8514 h 10000"/>
                <a:gd name="connsiteX56" fmla="*/ 3265 w 10000"/>
                <a:gd name="connsiteY56" fmla="*/ 8614 h 10000"/>
                <a:gd name="connsiteX57" fmla="*/ 3469 w 10000"/>
                <a:gd name="connsiteY57" fmla="*/ 8812 h 10000"/>
                <a:gd name="connsiteX58" fmla="*/ 3878 w 10000"/>
                <a:gd name="connsiteY58" fmla="*/ 8812 h 10000"/>
                <a:gd name="connsiteX59" fmla="*/ 4285 w 10000"/>
                <a:gd name="connsiteY59" fmla="*/ 8912 h 10000"/>
                <a:gd name="connsiteX60" fmla="*/ 4490 w 10000"/>
                <a:gd name="connsiteY60" fmla="*/ 9110 h 10000"/>
                <a:gd name="connsiteX61" fmla="*/ 4898 w 10000"/>
                <a:gd name="connsiteY61" fmla="*/ 9009 h 10000"/>
                <a:gd name="connsiteX62" fmla="*/ 5306 w 10000"/>
                <a:gd name="connsiteY62" fmla="*/ 8912 h 10000"/>
                <a:gd name="connsiteX63" fmla="*/ 5715 w 10000"/>
                <a:gd name="connsiteY63" fmla="*/ 9009 h 10000"/>
                <a:gd name="connsiteX64" fmla="*/ 6326 w 10000"/>
                <a:gd name="connsiteY64" fmla="*/ 9009 h 10000"/>
                <a:gd name="connsiteX65" fmla="*/ 6326 w 10000"/>
                <a:gd name="connsiteY65" fmla="*/ 9307 h 10000"/>
                <a:gd name="connsiteX66" fmla="*/ 6122 w 10000"/>
                <a:gd name="connsiteY66" fmla="*/ 9801 h 10000"/>
                <a:gd name="connsiteX67" fmla="*/ 6326 w 10000"/>
                <a:gd name="connsiteY67" fmla="*/ 10000 h 10000"/>
                <a:gd name="connsiteX68" fmla="*/ 6938 w 10000"/>
                <a:gd name="connsiteY68" fmla="*/ 9801 h 10000"/>
                <a:gd name="connsiteX69" fmla="*/ 7143 w 10000"/>
                <a:gd name="connsiteY69" fmla="*/ 9604 h 10000"/>
                <a:gd name="connsiteX70" fmla="*/ 7143 w 10000"/>
                <a:gd name="connsiteY70" fmla="*/ 9407 h 10000"/>
                <a:gd name="connsiteX71" fmla="*/ 7551 w 10000"/>
                <a:gd name="connsiteY71" fmla="*/ 9307 h 10000"/>
                <a:gd name="connsiteX72" fmla="*/ 7551 w 10000"/>
                <a:gd name="connsiteY72" fmla="*/ 9110 h 10000"/>
                <a:gd name="connsiteX73" fmla="*/ 7755 w 10000"/>
                <a:gd name="connsiteY73" fmla="*/ 8912 h 10000"/>
                <a:gd name="connsiteX74" fmla="*/ 7959 w 10000"/>
                <a:gd name="connsiteY74" fmla="*/ 8614 h 10000"/>
                <a:gd name="connsiteX75" fmla="*/ 7551 w 10000"/>
                <a:gd name="connsiteY75" fmla="*/ 8317 h 10000"/>
                <a:gd name="connsiteX76" fmla="*/ 7959 w 10000"/>
                <a:gd name="connsiteY76" fmla="*/ 8219 h 10000"/>
                <a:gd name="connsiteX77" fmla="*/ 8163 w 10000"/>
                <a:gd name="connsiteY77" fmla="*/ 8020 h 10000"/>
                <a:gd name="connsiteX78" fmla="*/ 8368 w 10000"/>
                <a:gd name="connsiteY78" fmla="*/ 7921 h 10000"/>
                <a:gd name="connsiteX79" fmla="*/ 8775 w 10000"/>
                <a:gd name="connsiteY79" fmla="*/ 7921 h 10000"/>
                <a:gd name="connsiteX80" fmla="*/ 8775 w 10000"/>
                <a:gd name="connsiteY80" fmla="*/ 7822 h 10000"/>
                <a:gd name="connsiteX81" fmla="*/ 8572 w 10000"/>
                <a:gd name="connsiteY81" fmla="*/ 7724 h 10000"/>
                <a:gd name="connsiteX82" fmla="*/ 8775 w 10000"/>
                <a:gd name="connsiteY82" fmla="*/ 7427 h 10000"/>
                <a:gd name="connsiteX83" fmla="*/ 8572 w 10000"/>
                <a:gd name="connsiteY83" fmla="*/ 7228 h 10000"/>
                <a:gd name="connsiteX84" fmla="*/ 8572 w 10000"/>
                <a:gd name="connsiteY84" fmla="*/ 7129 h 10000"/>
                <a:gd name="connsiteX85" fmla="*/ 8979 w 10000"/>
                <a:gd name="connsiteY85" fmla="*/ 7129 h 10000"/>
                <a:gd name="connsiteX86" fmla="*/ 9184 w 10000"/>
                <a:gd name="connsiteY86" fmla="*/ 6831 h 10000"/>
                <a:gd name="connsiteX87" fmla="*/ 9796 w 10000"/>
                <a:gd name="connsiteY87" fmla="*/ 6437 h 10000"/>
                <a:gd name="connsiteX88" fmla="*/ 9591 w 10000"/>
                <a:gd name="connsiteY88" fmla="*/ 6040 h 10000"/>
                <a:gd name="connsiteX89" fmla="*/ 9796 w 10000"/>
                <a:gd name="connsiteY89" fmla="*/ 5743 h 10000"/>
                <a:gd name="connsiteX90" fmla="*/ 9796 w 10000"/>
                <a:gd name="connsiteY90" fmla="*/ 5348 h 10000"/>
                <a:gd name="connsiteX91" fmla="*/ 9796 w 10000"/>
                <a:gd name="connsiteY91" fmla="*/ 5051 h 10000"/>
                <a:gd name="connsiteX92" fmla="*/ 9796 w 10000"/>
                <a:gd name="connsiteY92" fmla="*/ 4753 h 10000"/>
                <a:gd name="connsiteX93" fmla="*/ 9796 w 10000"/>
                <a:gd name="connsiteY93" fmla="*/ 4455 h 10000"/>
                <a:gd name="connsiteX94" fmla="*/ 10000 w 10000"/>
                <a:gd name="connsiteY94" fmla="*/ 4158 h 10000"/>
                <a:gd name="connsiteX95" fmla="*/ 10000 w 10000"/>
                <a:gd name="connsiteY95" fmla="*/ 3664 h 10000"/>
                <a:gd name="connsiteX96" fmla="*/ 9796 w 10000"/>
                <a:gd name="connsiteY96" fmla="*/ 3169 h 10000"/>
                <a:gd name="connsiteX0" fmla="*/ 9796 w 10000"/>
                <a:gd name="connsiteY0" fmla="*/ 3169 h 10000"/>
                <a:gd name="connsiteX1" fmla="*/ 9591 w 10000"/>
                <a:gd name="connsiteY1" fmla="*/ 3169 h 10000"/>
                <a:gd name="connsiteX2" fmla="*/ 8979 w 10000"/>
                <a:gd name="connsiteY2" fmla="*/ 3267 h 10000"/>
                <a:gd name="connsiteX3" fmla="*/ 8368 w 10000"/>
                <a:gd name="connsiteY3" fmla="*/ 3267 h 10000"/>
                <a:gd name="connsiteX4" fmla="*/ 7755 w 10000"/>
                <a:gd name="connsiteY4" fmla="*/ 3169 h 10000"/>
                <a:gd name="connsiteX5" fmla="*/ 8163 w 10000"/>
                <a:gd name="connsiteY5" fmla="*/ 3071 h 10000"/>
                <a:gd name="connsiteX6" fmla="*/ 8368 w 10000"/>
                <a:gd name="connsiteY6" fmla="*/ 2773 h 10000"/>
                <a:gd name="connsiteX7" fmla="*/ 8572 w 10000"/>
                <a:gd name="connsiteY7" fmla="*/ 2673 h 10000"/>
                <a:gd name="connsiteX8" fmla="*/ 8163 w 10000"/>
                <a:gd name="connsiteY8" fmla="*/ 2574 h 10000"/>
                <a:gd name="connsiteX9" fmla="*/ 8163 w 10000"/>
                <a:gd name="connsiteY9" fmla="*/ 2377 h 10000"/>
                <a:gd name="connsiteX10" fmla="*/ 8572 w 10000"/>
                <a:gd name="connsiteY10" fmla="*/ 2178 h 10000"/>
                <a:gd name="connsiteX11" fmla="*/ 8572 w 10000"/>
                <a:gd name="connsiteY11" fmla="*/ 1980 h 10000"/>
                <a:gd name="connsiteX12" fmla="*/ 9184 w 10000"/>
                <a:gd name="connsiteY12" fmla="*/ 1483 h 10000"/>
                <a:gd name="connsiteX13" fmla="*/ 9184 w 10000"/>
                <a:gd name="connsiteY13" fmla="*/ 890 h 10000"/>
                <a:gd name="connsiteX14" fmla="*/ 3469 w 10000"/>
                <a:gd name="connsiteY14" fmla="*/ 0 h 10000"/>
                <a:gd name="connsiteX15" fmla="*/ 3673 w 10000"/>
                <a:gd name="connsiteY15" fmla="*/ 0 h 10000"/>
                <a:gd name="connsiteX16" fmla="*/ 3062 w 10000"/>
                <a:gd name="connsiteY16" fmla="*/ 98 h 10000"/>
                <a:gd name="connsiteX17" fmla="*/ 2653 w 10000"/>
                <a:gd name="connsiteY17" fmla="*/ 493 h 10000"/>
                <a:gd name="connsiteX18" fmla="*/ 2449 w 10000"/>
                <a:gd name="connsiteY18" fmla="*/ 890 h 10000"/>
                <a:gd name="connsiteX19" fmla="*/ 2245 w 10000"/>
                <a:gd name="connsiteY19" fmla="*/ 1288 h 10000"/>
                <a:gd name="connsiteX20" fmla="*/ 1632 w 10000"/>
                <a:gd name="connsiteY20" fmla="*/ 1584 h 10000"/>
                <a:gd name="connsiteX21" fmla="*/ 1837 w 10000"/>
                <a:gd name="connsiteY21" fmla="*/ 2080 h 10000"/>
                <a:gd name="connsiteX22" fmla="*/ 2041 w 10000"/>
                <a:gd name="connsiteY22" fmla="*/ 2277 h 10000"/>
                <a:gd name="connsiteX23" fmla="*/ 1632 w 10000"/>
                <a:gd name="connsiteY23" fmla="*/ 2673 h 10000"/>
                <a:gd name="connsiteX24" fmla="*/ 1428 w 10000"/>
                <a:gd name="connsiteY24" fmla="*/ 3071 h 10000"/>
                <a:gd name="connsiteX25" fmla="*/ 2041 w 10000"/>
                <a:gd name="connsiteY25" fmla="*/ 3466 h 10000"/>
                <a:gd name="connsiteX26" fmla="*/ 2653 w 10000"/>
                <a:gd name="connsiteY26" fmla="*/ 3664 h 10000"/>
                <a:gd name="connsiteX27" fmla="*/ 3265 w 10000"/>
                <a:gd name="connsiteY27" fmla="*/ 3961 h 10000"/>
                <a:gd name="connsiteX28" fmla="*/ 4082 w 10000"/>
                <a:gd name="connsiteY28" fmla="*/ 4257 h 10000"/>
                <a:gd name="connsiteX29" fmla="*/ 5102 w 10000"/>
                <a:gd name="connsiteY29" fmla="*/ 4653 h 10000"/>
                <a:gd name="connsiteX30" fmla="*/ 5510 w 10000"/>
                <a:gd name="connsiteY30" fmla="*/ 4952 h 10000"/>
                <a:gd name="connsiteX31" fmla="*/ 4898 w 10000"/>
                <a:gd name="connsiteY31" fmla="*/ 5148 h 10000"/>
                <a:gd name="connsiteX32" fmla="*/ 4082 w 10000"/>
                <a:gd name="connsiteY32" fmla="*/ 5543 h 10000"/>
                <a:gd name="connsiteX33" fmla="*/ 3469 w 10000"/>
                <a:gd name="connsiteY33" fmla="*/ 5841 h 10000"/>
                <a:gd name="connsiteX34" fmla="*/ 3469 w 10000"/>
                <a:gd name="connsiteY34" fmla="*/ 6139 h 10000"/>
                <a:gd name="connsiteX35" fmla="*/ 2449 w 10000"/>
                <a:gd name="connsiteY35" fmla="*/ 6534 h 10000"/>
                <a:gd name="connsiteX36" fmla="*/ 2041 w 10000"/>
                <a:gd name="connsiteY36" fmla="*/ 6735 h 10000"/>
                <a:gd name="connsiteX37" fmla="*/ 1020 w 10000"/>
                <a:gd name="connsiteY37" fmla="*/ 6632 h 10000"/>
                <a:gd name="connsiteX38" fmla="*/ 0 w 10000"/>
                <a:gd name="connsiteY38" fmla="*/ 6931 h 10000"/>
                <a:gd name="connsiteX39" fmla="*/ 3265 w 10000"/>
                <a:gd name="connsiteY39" fmla="*/ 9704 h 10000"/>
                <a:gd name="connsiteX40" fmla="*/ 3062 w 10000"/>
                <a:gd name="connsiteY40" fmla="*/ 9307 h 10000"/>
                <a:gd name="connsiteX41" fmla="*/ 2857 w 10000"/>
                <a:gd name="connsiteY41" fmla="*/ 9009 h 10000"/>
                <a:gd name="connsiteX42" fmla="*/ 2245 w 10000"/>
                <a:gd name="connsiteY42" fmla="*/ 8715 h 10000"/>
                <a:gd name="connsiteX43" fmla="*/ 1837 w 10000"/>
                <a:gd name="connsiteY43" fmla="*/ 8614 h 10000"/>
                <a:gd name="connsiteX44" fmla="*/ 1428 w 10000"/>
                <a:gd name="connsiteY44" fmla="*/ 8416 h 10000"/>
                <a:gd name="connsiteX45" fmla="*/ 1225 w 10000"/>
                <a:gd name="connsiteY45" fmla="*/ 7921 h 10000"/>
                <a:gd name="connsiteX46" fmla="*/ 816 w 10000"/>
                <a:gd name="connsiteY46" fmla="*/ 7724 h 10000"/>
                <a:gd name="connsiteX47" fmla="*/ 1020 w 10000"/>
                <a:gd name="connsiteY47" fmla="*/ 7427 h 10000"/>
                <a:gd name="connsiteX48" fmla="*/ 1428 w 10000"/>
                <a:gd name="connsiteY48" fmla="*/ 7030 h 10000"/>
                <a:gd name="connsiteX49" fmla="*/ 1428 w 10000"/>
                <a:gd name="connsiteY49" fmla="*/ 7228 h 10000"/>
                <a:gd name="connsiteX50" fmla="*/ 1225 w 10000"/>
                <a:gd name="connsiteY50" fmla="*/ 7524 h 10000"/>
                <a:gd name="connsiteX51" fmla="*/ 1428 w 10000"/>
                <a:gd name="connsiteY51" fmla="*/ 7822 h 10000"/>
                <a:gd name="connsiteX52" fmla="*/ 1632 w 10000"/>
                <a:gd name="connsiteY52" fmla="*/ 8219 h 10000"/>
                <a:gd name="connsiteX53" fmla="*/ 2245 w 10000"/>
                <a:gd name="connsiteY53" fmla="*/ 8416 h 10000"/>
                <a:gd name="connsiteX54" fmla="*/ 2653 w 10000"/>
                <a:gd name="connsiteY54" fmla="*/ 8514 h 10000"/>
                <a:gd name="connsiteX55" fmla="*/ 3265 w 10000"/>
                <a:gd name="connsiteY55" fmla="*/ 8614 h 10000"/>
                <a:gd name="connsiteX56" fmla="*/ 3469 w 10000"/>
                <a:gd name="connsiteY56" fmla="*/ 8812 h 10000"/>
                <a:gd name="connsiteX57" fmla="*/ 3878 w 10000"/>
                <a:gd name="connsiteY57" fmla="*/ 8812 h 10000"/>
                <a:gd name="connsiteX58" fmla="*/ 4285 w 10000"/>
                <a:gd name="connsiteY58" fmla="*/ 8912 h 10000"/>
                <a:gd name="connsiteX59" fmla="*/ 4490 w 10000"/>
                <a:gd name="connsiteY59" fmla="*/ 9110 h 10000"/>
                <a:gd name="connsiteX60" fmla="*/ 4898 w 10000"/>
                <a:gd name="connsiteY60" fmla="*/ 9009 h 10000"/>
                <a:gd name="connsiteX61" fmla="*/ 5306 w 10000"/>
                <a:gd name="connsiteY61" fmla="*/ 8912 h 10000"/>
                <a:gd name="connsiteX62" fmla="*/ 5715 w 10000"/>
                <a:gd name="connsiteY62" fmla="*/ 9009 h 10000"/>
                <a:gd name="connsiteX63" fmla="*/ 6326 w 10000"/>
                <a:gd name="connsiteY63" fmla="*/ 9009 h 10000"/>
                <a:gd name="connsiteX64" fmla="*/ 6326 w 10000"/>
                <a:gd name="connsiteY64" fmla="*/ 9307 h 10000"/>
                <a:gd name="connsiteX65" fmla="*/ 6122 w 10000"/>
                <a:gd name="connsiteY65" fmla="*/ 9801 h 10000"/>
                <a:gd name="connsiteX66" fmla="*/ 6326 w 10000"/>
                <a:gd name="connsiteY66" fmla="*/ 10000 h 10000"/>
                <a:gd name="connsiteX67" fmla="*/ 6938 w 10000"/>
                <a:gd name="connsiteY67" fmla="*/ 9801 h 10000"/>
                <a:gd name="connsiteX68" fmla="*/ 7143 w 10000"/>
                <a:gd name="connsiteY68" fmla="*/ 9604 h 10000"/>
                <a:gd name="connsiteX69" fmla="*/ 7143 w 10000"/>
                <a:gd name="connsiteY69" fmla="*/ 9407 h 10000"/>
                <a:gd name="connsiteX70" fmla="*/ 7551 w 10000"/>
                <a:gd name="connsiteY70" fmla="*/ 9307 h 10000"/>
                <a:gd name="connsiteX71" fmla="*/ 7551 w 10000"/>
                <a:gd name="connsiteY71" fmla="*/ 9110 h 10000"/>
                <a:gd name="connsiteX72" fmla="*/ 7755 w 10000"/>
                <a:gd name="connsiteY72" fmla="*/ 8912 h 10000"/>
                <a:gd name="connsiteX73" fmla="*/ 7959 w 10000"/>
                <a:gd name="connsiteY73" fmla="*/ 8614 h 10000"/>
                <a:gd name="connsiteX74" fmla="*/ 7551 w 10000"/>
                <a:gd name="connsiteY74" fmla="*/ 8317 h 10000"/>
                <a:gd name="connsiteX75" fmla="*/ 7959 w 10000"/>
                <a:gd name="connsiteY75" fmla="*/ 8219 h 10000"/>
                <a:gd name="connsiteX76" fmla="*/ 8163 w 10000"/>
                <a:gd name="connsiteY76" fmla="*/ 8020 h 10000"/>
                <a:gd name="connsiteX77" fmla="*/ 8368 w 10000"/>
                <a:gd name="connsiteY77" fmla="*/ 7921 h 10000"/>
                <a:gd name="connsiteX78" fmla="*/ 8775 w 10000"/>
                <a:gd name="connsiteY78" fmla="*/ 7921 h 10000"/>
                <a:gd name="connsiteX79" fmla="*/ 8775 w 10000"/>
                <a:gd name="connsiteY79" fmla="*/ 7822 h 10000"/>
                <a:gd name="connsiteX80" fmla="*/ 8572 w 10000"/>
                <a:gd name="connsiteY80" fmla="*/ 7724 h 10000"/>
                <a:gd name="connsiteX81" fmla="*/ 8775 w 10000"/>
                <a:gd name="connsiteY81" fmla="*/ 7427 h 10000"/>
                <a:gd name="connsiteX82" fmla="*/ 8572 w 10000"/>
                <a:gd name="connsiteY82" fmla="*/ 7228 h 10000"/>
                <a:gd name="connsiteX83" fmla="*/ 8572 w 10000"/>
                <a:gd name="connsiteY83" fmla="*/ 7129 h 10000"/>
                <a:gd name="connsiteX84" fmla="*/ 8979 w 10000"/>
                <a:gd name="connsiteY84" fmla="*/ 7129 h 10000"/>
                <a:gd name="connsiteX85" fmla="*/ 9184 w 10000"/>
                <a:gd name="connsiteY85" fmla="*/ 6831 h 10000"/>
                <a:gd name="connsiteX86" fmla="*/ 9796 w 10000"/>
                <a:gd name="connsiteY86" fmla="*/ 6437 h 10000"/>
                <a:gd name="connsiteX87" fmla="*/ 9591 w 10000"/>
                <a:gd name="connsiteY87" fmla="*/ 6040 h 10000"/>
                <a:gd name="connsiteX88" fmla="*/ 9796 w 10000"/>
                <a:gd name="connsiteY88" fmla="*/ 5743 h 10000"/>
                <a:gd name="connsiteX89" fmla="*/ 9796 w 10000"/>
                <a:gd name="connsiteY89" fmla="*/ 5348 h 10000"/>
                <a:gd name="connsiteX90" fmla="*/ 9796 w 10000"/>
                <a:gd name="connsiteY90" fmla="*/ 5051 h 10000"/>
                <a:gd name="connsiteX91" fmla="*/ 9796 w 10000"/>
                <a:gd name="connsiteY91" fmla="*/ 4753 h 10000"/>
                <a:gd name="connsiteX92" fmla="*/ 9796 w 10000"/>
                <a:gd name="connsiteY92" fmla="*/ 4455 h 10000"/>
                <a:gd name="connsiteX93" fmla="*/ 10000 w 10000"/>
                <a:gd name="connsiteY93" fmla="*/ 4158 h 10000"/>
                <a:gd name="connsiteX94" fmla="*/ 10000 w 10000"/>
                <a:gd name="connsiteY94" fmla="*/ 3664 h 10000"/>
                <a:gd name="connsiteX95" fmla="*/ 9796 w 10000"/>
                <a:gd name="connsiteY95" fmla="*/ 3169 h 10000"/>
                <a:gd name="connsiteX0" fmla="*/ 9796 w 10000"/>
                <a:gd name="connsiteY0" fmla="*/ 3169 h 10000"/>
                <a:gd name="connsiteX1" fmla="*/ 9591 w 10000"/>
                <a:gd name="connsiteY1" fmla="*/ 3169 h 10000"/>
                <a:gd name="connsiteX2" fmla="*/ 8979 w 10000"/>
                <a:gd name="connsiteY2" fmla="*/ 3267 h 10000"/>
                <a:gd name="connsiteX3" fmla="*/ 8368 w 10000"/>
                <a:gd name="connsiteY3" fmla="*/ 3267 h 10000"/>
                <a:gd name="connsiteX4" fmla="*/ 7755 w 10000"/>
                <a:gd name="connsiteY4" fmla="*/ 3169 h 10000"/>
                <a:gd name="connsiteX5" fmla="*/ 8163 w 10000"/>
                <a:gd name="connsiteY5" fmla="*/ 3071 h 10000"/>
                <a:gd name="connsiteX6" fmla="*/ 8368 w 10000"/>
                <a:gd name="connsiteY6" fmla="*/ 2773 h 10000"/>
                <a:gd name="connsiteX7" fmla="*/ 8572 w 10000"/>
                <a:gd name="connsiteY7" fmla="*/ 2673 h 10000"/>
                <a:gd name="connsiteX8" fmla="*/ 8163 w 10000"/>
                <a:gd name="connsiteY8" fmla="*/ 2574 h 10000"/>
                <a:gd name="connsiteX9" fmla="*/ 8163 w 10000"/>
                <a:gd name="connsiteY9" fmla="*/ 2377 h 10000"/>
                <a:gd name="connsiteX10" fmla="*/ 8572 w 10000"/>
                <a:gd name="connsiteY10" fmla="*/ 2178 h 10000"/>
                <a:gd name="connsiteX11" fmla="*/ 8572 w 10000"/>
                <a:gd name="connsiteY11" fmla="*/ 1980 h 10000"/>
                <a:gd name="connsiteX12" fmla="*/ 9184 w 10000"/>
                <a:gd name="connsiteY12" fmla="*/ 1483 h 10000"/>
                <a:gd name="connsiteX13" fmla="*/ 9184 w 10000"/>
                <a:gd name="connsiteY13" fmla="*/ 890 h 10000"/>
                <a:gd name="connsiteX14" fmla="*/ 3469 w 10000"/>
                <a:gd name="connsiteY14" fmla="*/ 0 h 10000"/>
                <a:gd name="connsiteX15" fmla="*/ 3673 w 10000"/>
                <a:gd name="connsiteY15" fmla="*/ 0 h 10000"/>
                <a:gd name="connsiteX16" fmla="*/ 3062 w 10000"/>
                <a:gd name="connsiteY16" fmla="*/ 98 h 10000"/>
                <a:gd name="connsiteX17" fmla="*/ 2653 w 10000"/>
                <a:gd name="connsiteY17" fmla="*/ 493 h 10000"/>
                <a:gd name="connsiteX18" fmla="*/ 2449 w 10000"/>
                <a:gd name="connsiteY18" fmla="*/ 890 h 10000"/>
                <a:gd name="connsiteX19" fmla="*/ 2245 w 10000"/>
                <a:gd name="connsiteY19" fmla="*/ 1288 h 10000"/>
                <a:gd name="connsiteX20" fmla="*/ 1632 w 10000"/>
                <a:gd name="connsiteY20" fmla="*/ 1584 h 10000"/>
                <a:gd name="connsiteX21" fmla="*/ 1837 w 10000"/>
                <a:gd name="connsiteY21" fmla="*/ 2080 h 10000"/>
                <a:gd name="connsiteX22" fmla="*/ 2041 w 10000"/>
                <a:gd name="connsiteY22" fmla="*/ 2277 h 10000"/>
                <a:gd name="connsiteX23" fmla="*/ 1632 w 10000"/>
                <a:gd name="connsiteY23" fmla="*/ 2673 h 10000"/>
                <a:gd name="connsiteX24" fmla="*/ 1428 w 10000"/>
                <a:gd name="connsiteY24" fmla="*/ 3071 h 10000"/>
                <a:gd name="connsiteX25" fmla="*/ 2041 w 10000"/>
                <a:gd name="connsiteY25" fmla="*/ 3466 h 10000"/>
                <a:gd name="connsiteX26" fmla="*/ 2653 w 10000"/>
                <a:gd name="connsiteY26" fmla="*/ 3664 h 10000"/>
                <a:gd name="connsiteX27" fmla="*/ 3265 w 10000"/>
                <a:gd name="connsiteY27" fmla="*/ 3961 h 10000"/>
                <a:gd name="connsiteX28" fmla="*/ 4082 w 10000"/>
                <a:gd name="connsiteY28" fmla="*/ 4257 h 10000"/>
                <a:gd name="connsiteX29" fmla="*/ 5102 w 10000"/>
                <a:gd name="connsiteY29" fmla="*/ 4653 h 10000"/>
                <a:gd name="connsiteX30" fmla="*/ 5510 w 10000"/>
                <a:gd name="connsiteY30" fmla="*/ 4952 h 10000"/>
                <a:gd name="connsiteX31" fmla="*/ 4898 w 10000"/>
                <a:gd name="connsiteY31" fmla="*/ 5148 h 10000"/>
                <a:gd name="connsiteX32" fmla="*/ 4082 w 10000"/>
                <a:gd name="connsiteY32" fmla="*/ 5543 h 10000"/>
                <a:gd name="connsiteX33" fmla="*/ 3469 w 10000"/>
                <a:gd name="connsiteY33" fmla="*/ 5841 h 10000"/>
                <a:gd name="connsiteX34" fmla="*/ 3469 w 10000"/>
                <a:gd name="connsiteY34" fmla="*/ 6139 h 10000"/>
                <a:gd name="connsiteX35" fmla="*/ 2449 w 10000"/>
                <a:gd name="connsiteY35" fmla="*/ 6534 h 10000"/>
                <a:gd name="connsiteX36" fmla="*/ 2041 w 10000"/>
                <a:gd name="connsiteY36" fmla="*/ 6735 h 10000"/>
                <a:gd name="connsiteX37" fmla="*/ 1020 w 10000"/>
                <a:gd name="connsiteY37" fmla="*/ 6632 h 10000"/>
                <a:gd name="connsiteX38" fmla="*/ 0 w 10000"/>
                <a:gd name="connsiteY38" fmla="*/ 6931 h 10000"/>
                <a:gd name="connsiteX39" fmla="*/ 3062 w 10000"/>
                <a:gd name="connsiteY39" fmla="*/ 9307 h 10000"/>
                <a:gd name="connsiteX40" fmla="*/ 2857 w 10000"/>
                <a:gd name="connsiteY40" fmla="*/ 9009 h 10000"/>
                <a:gd name="connsiteX41" fmla="*/ 2245 w 10000"/>
                <a:gd name="connsiteY41" fmla="*/ 8715 h 10000"/>
                <a:gd name="connsiteX42" fmla="*/ 1837 w 10000"/>
                <a:gd name="connsiteY42" fmla="*/ 8614 h 10000"/>
                <a:gd name="connsiteX43" fmla="*/ 1428 w 10000"/>
                <a:gd name="connsiteY43" fmla="*/ 8416 h 10000"/>
                <a:gd name="connsiteX44" fmla="*/ 1225 w 10000"/>
                <a:gd name="connsiteY44" fmla="*/ 7921 h 10000"/>
                <a:gd name="connsiteX45" fmla="*/ 816 w 10000"/>
                <a:gd name="connsiteY45" fmla="*/ 7724 h 10000"/>
                <a:gd name="connsiteX46" fmla="*/ 1020 w 10000"/>
                <a:gd name="connsiteY46" fmla="*/ 7427 h 10000"/>
                <a:gd name="connsiteX47" fmla="*/ 1428 w 10000"/>
                <a:gd name="connsiteY47" fmla="*/ 7030 h 10000"/>
                <a:gd name="connsiteX48" fmla="*/ 1428 w 10000"/>
                <a:gd name="connsiteY48" fmla="*/ 7228 h 10000"/>
                <a:gd name="connsiteX49" fmla="*/ 1225 w 10000"/>
                <a:gd name="connsiteY49" fmla="*/ 7524 h 10000"/>
                <a:gd name="connsiteX50" fmla="*/ 1428 w 10000"/>
                <a:gd name="connsiteY50" fmla="*/ 7822 h 10000"/>
                <a:gd name="connsiteX51" fmla="*/ 1632 w 10000"/>
                <a:gd name="connsiteY51" fmla="*/ 8219 h 10000"/>
                <a:gd name="connsiteX52" fmla="*/ 2245 w 10000"/>
                <a:gd name="connsiteY52" fmla="*/ 8416 h 10000"/>
                <a:gd name="connsiteX53" fmla="*/ 2653 w 10000"/>
                <a:gd name="connsiteY53" fmla="*/ 8514 h 10000"/>
                <a:gd name="connsiteX54" fmla="*/ 3265 w 10000"/>
                <a:gd name="connsiteY54" fmla="*/ 8614 h 10000"/>
                <a:gd name="connsiteX55" fmla="*/ 3469 w 10000"/>
                <a:gd name="connsiteY55" fmla="*/ 8812 h 10000"/>
                <a:gd name="connsiteX56" fmla="*/ 3878 w 10000"/>
                <a:gd name="connsiteY56" fmla="*/ 8812 h 10000"/>
                <a:gd name="connsiteX57" fmla="*/ 4285 w 10000"/>
                <a:gd name="connsiteY57" fmla="*/ 8912 h 10000"/>
                <a:gd name="connsiteX58" fmla="*/ 4490 w 10000"/>
                <a:gd name="connsiteY58" fmla="*/ 9110 h 10000"/>
                <a:gd name="connsiteX59" fmla="*/ 4898 w 10000"/>
                <a:gd name="connsiteY59" fmla="*/ 9009 h 10000"/>
                <a:gd name="connsiteX60" fmla="*/ 5306 w 10000"/>
                <a:gd name="connsiteY60" fmla="*/ 8912 h 10000"/>
                <a:gd name="connsiteX61" fmla="*/ 5715 w 10000"/>
                <a:gd name="connsiteY61" fmla="*/ 9009 h 10000"/>
                <a:gd name="connsiteX62" fmla="*/ 6326 w 10000"/>
                <a:gd name="connsiteY62" fmla="*/ 9009 h 10000"/>
                <a:gd name="connsiteX63" fmla="*/ 6326 w 10000"/>
                <a:gd name="connsiteY63" fmla="*/ 9307 h 10000"/>
                <a:gd name="connsiteX64" fmla="*/ 6122 w 10000"/>
                <a:gd name="connsiteY64" fmla="*/ 9801 h 10000"/>
                <a:gd name="connsiteX65" fmla="*/ 6326 w 10000"/>
                <a:gd name="connsiteY65" fmla="*/ 10000 h 10000"/>
                <a:gd name="connsiteX66" fmla="*/ 6938 w 10000"/>
                <a:gd name="connsiteY66" fmla="*/ 9801 h 10000"/>
                <a:gd name="connsiteX67" fmla="*/ 7143 w 10000"/>
                <a:gd name="connsiteY67" fmla="*/ 9604 h 10000"/>
                <a:gd name="connsiteX68" fmla="*/ 7143 w 10000"/>
                <a:gd name="connsiteY68" fmla="*/ 9407 h 10000"/>
                <a:gd name="connsiteX69" fmla="*/ 7551 w 10000"/>
                <a:gd name="connsiteY69" fmla="*/ 9307 h 10000"/>
                <a:gd name="connsiteX70" fmla="*/ 7551 w 10000"/>
                <a:gd name="connsiteY70" fmla="*/ 9110 h 10000"/>
                <a:gd name="connsiteX71" fmla="*/ 7755 w 10000"/>
                <a:gd name="connsiteY71" fmla="*/ 8912 h 10000"/>
                <a:gd name="connsiteX72" fmla="*/ 7959 w 10000"/>
                <a:gd name="connsiteY72" fmla="*/ 8614 h 10000"/>
                <a:gd name="connsiteX73" fmla="*/ 7551 w 10000"/>
                <a:gd name="connsiteY73" fmla="*/ 8317 h 10000"/>
                <a:gd name="connsiteX74" fmla="*/ 7959 w 10000"/>
                <a:gd name="connsiteY74" fmla="*/ 8219 h 10000"/>
                <a:gd name="connsiteX75" fmla="*/ 8163 w 10000"/>
                <a:gd name="connsiteY75" fmla="*/ 8020 h 10000"/>
                <a:gd name="connsiteX76" fmla="*/ 8368 w 10000"/>
                <a:gd name="connsiteY76" fmla="*/ 7921 h 10000"/>
                <a:gd name="connsiteX77" fmla="*/ 8775 w 10000"/>
                <a:gd name="connsiteY77" fmla="*/ 7921 h 10000"/>
                <a:gd name="connsiteX78" fmla="*/ 8775 w 10000"/>
                <a:gd name="connsiteY78" fmla="*/ 7822 h 10000"/>
                <a:gd name="connsiteX79" fmla="*/ 8572 w 10000"/>
                <a:gd name="connsiteY79" fmla="*/ 7724 h 10000"/>
                <a:gd name="connsiteX80" fmla="*/ 8775 w 10000"/>
                <a:gd name="connsiteY80" fmla="*/ 7427 h 10000"/>
                <a:gd name="connsiteX81" fmla="*/ 8572 w 10000"/>
                <a:gd name="connsiteY81" fmla="*/ 7228 h 10000"/>
                <a:gd name="connsiteX82" fmla="*/ 8572 w 10000"/>
                <a:gd name="connsiteY82" fmla="*/ 7129 h 10000"/>
                <a:gd name="connsiteX83" fmla="*/ 8979 w 10000"/>
                <a:gd name="connsiteY83" fmla="*/ 7129 h 10000"/>
                <a:gd name="connsiteX84" fmla="*/ 9184 w 10000"/>
                <a:gd name="connsiteY84" fmla="*/ 6831 h 10000"/>
                <a:gd name="connsiteX85" fmla="*/ 9796 w 10000"/>
                <a:gd name="connsiteY85" fmla="*/ 6437 h 10000"/>
                <a:gd name="connsiteX86" fmla="*/ 9591 w 10000"/>
                <a:gd name="connsiteY86" fmla="*/ 6040 h 10000"/>
                <a:gd name="connsiteX87" fmla="*/ 9796 w 10000"/>
                <a:gd name="connsiteY87" fmla="*/ 5743 h 10000"/>
                <a:gd name="connsiteX88" fmla="*/ 9796 w 10000"/>
                <a:gd name="connsiteY88" fmla="*/ 5348 h 10000"/>
                <a:gd name="connsiteX89" fmla="*/ 9796 w 10000"/>
                <a:gd name="connsiteY89" fmla="*/ 5051 h 10000"/>
                <a:gd name="connsiteX90" fmla="*/ 9796 w 10000"/>
                <a:gd name="connsiteY90" fmla="*/ 4753 h 10000"/>
                <a:gd name="connsiteX91" fmla="*/ 9796 w 10000"/>
                <a:gd name="connsiteY91" fmla="*/ 4455 h 10000"/>
                <a:gd name="connsiteX92" fmla="*/ 10000 w 10000"/>
                <a:gd name="connsiteY92" fmla="*/ 4158 h 10000"/>
                <a:gd name="connsiteX93" fmla="*/ 10000 w 10000"/>
                <a:gd name="connsiteY93" fmla="*/ 3664 h 10000"/>
                <a:gd name="connsiteX94" fmla="*/ 9796 w 10000"/>
                <a:gd name="connsiteY94" fmla="*/ 3169 h 10000"/>
                <a:gd name="connsiteX0" fmla="*/ 9796 w 10000"/>
                <a:gd name="connsiteY0" fmla="*/ 3169 h 10000"/>
                <a:gd name="connsiteX1" fmla="*/ 9591 w 10000"/>
                <a:gd name="connsiteY1" fmla="*/ 3169 h 10000"/>
                <a:gd name="connsiteX2" fmla="*/ 8979 w 10000"/>
                <a:gd name="connsiteY2" fmla="*/ 3267 h 10000"/>
                <a:gd name="connsiteX3" fmla="*/ 8368 w 10000"/>
                <a:gd name="connsiteY3" fmla="*/ 3267 h 10000"/>
                <a:gd name="connsiteX4" fmla="*/ 7755 w 10000"/>
                <a:gd name="connsiteY4" fmla="*/ 3169 h 10000"/>
                <a:gd name="connsiteX5" fmla="*/ 8163 w 10000"/>
                <a:gd name="connsiteY5" fmla="*/ 3071 h 10000"/>
                <a:gd name="connsiteX6" fmla="*/ 8368 w 10000"/>
                <a:gd name="connsiteY6" fmla="*/ 2773 h 10000"/>
                <a:gd name="connsiteX7" fmla="*/ 8572 w 10000"/>
                <a:gd name="connsiteY7" fmla="*/ 2673 h 10000"/>
                <a:gd name="connsiteX8" fmla="*/ 8163 w 10000"/>
                <a:gd name="connsiteY8" fmla="*/ 2574 h 10000"/>
                <a:gd name="connsiteX9" fmla="*/ 8163 w 10000"/>
                <a:gd name="connsiteY9" fmla="*/ 2377 h 10000"/>
                <a:gd name="connsiteX10" fmla="*/ 8572 w 10000"/>
                <a:gd name="connsiteY10" fmla="*/ 2178 h 10000"/>
                <a:gd name="connsiteX11" fmla="*/ 8572 w 10000"/>
                <a:gd name="connsiteY11" fmla="*/ 1980 h 10000"/>
                <a:gd name="connsiteX12" fmla="*/ 9184 w 10000"/>
                <a:gd name="connsiteY12" fmla="*/ 1483 h 10000"/>
                <a:gd name="connsiteX13" fmla="*/ 9184 w 10000"/>
                <a:gd name="connsiteY13" fmla="*/ 890 h 10000"/>
                <a:gd name="connsiteX14" fmla="*/ 3469 w 10000"/>
                <a:gd name="connsiteY14" fmla="*/ 0 h 10000"/>
                <a:gd name="connsiteX15" fmla="*/ 3673 w 10000"/>
                <a:gd name="connsiteY15" fmla="*/ 0 h 10000"/>
                <a:gd name="connsiteX16" fmla="*/ 3062 w 10000"/>
                <a:gd name="connsiteY16" fmla="*/ 98 h 10000"/>
                <a:gd name="connsiteX17" fmla="*/ 2653 w 10000"/>
                <a:gd name="connsiteY17" fmla="*/ 493 h 10000"/>
                <a:gd name="connsiteX18" fmla="*/ 2449 w 10000"/>
                <a:gd name="connsiteY18" fmla="*/ 890 h 10000"/>
                <a:gd name="connsiteX19" fmla="*/ 2245 w 10000"/>
                <a:gd name="connsiteY19" fmla="*/ 1288 h 10000"/>
                <a:gd name="connsiteX20" fmla="*/ 1632 w 10000"/>
                <a:gd name="connsiteY20" fmla="*/ 1584 h 10000"/>
                <a:gd name="connsiteX21" fmla="*/ 1837 w 10000"/>
                <a:gd name="connsiteY21" fmla="*/ 2080 h 10000"/>
                <a:gd name="connsiteX22" fmla="*/ 2041 w 10000"/>
                <a:gd name="connsiteY22" fmla="*/ 2277 h 10000"/>
                <a:gd name="connsiteX23" fmla="*/ 1632 w 10000"/>
                <a:gd name="connsiteY23" fmla="*/ 2673 h 10000"/>
                <a:gd name="connsiteX24" fmla="*/ 1428 w 10000"/>
                <a:gd name="connsiteY24" fmla="*/ 3071 h 10000"/>
                <a:gd name="connsiteX25" fmla="*/ 2041 w 10000"/>
                <a:gd name="connsiteY25" fmla="*/ 3466 h 10000"/>
                <a:gd name="connsiteX26" fmla="*/ 2653 w 10000"/>
                <a:gd name="connsiteY26" fmla="*/ 3664 h 10000"/>
                <a:gd name="connsiteX27" fmla="*/ 3265 w 10000"/>
                <a:gd name="connsiteY27" fmla="*/ 3961 h 10000"/>
                <a:gd name="connsiteX28" fmla="*/ 4082 w 10000"/>
                <a:gd name="connsiteY28" fmla="*/ 4257 h 10000"/>
                <a:gd name="connsiteX29" fmla="*/ 5102 w 10000"/>
                <a:gd name="connsiteY29" fmla="*/ 4653 h 10000"/>
                <a:gd name="connsiteX30" fmla="*/ 5510 w 10000"/>
                <a:gd name="connsiteY30" fmla="*/ 4952 h 10000"/>
                <a:gd name="connsiteX31" fmla="*/ 4898 w 10000"/>
                <a:gd name="connsiteY31" fmla="*/ 5148 h 10000"/>
                <a:gd name="connsiteX32" fmla="*/ 4082 w 10000"/>
                <a:gd name="connsiteY32" fmla="*/ 5543 h 10000"/>
                <a:gd name="connsiteX33" fmla="*/ 3469 w 10000"/>
                <a:gd name="connsiteY33" fmla="*/ 5841 h 10000"/>
                <a:gd name="connsiteX34" fmla="*/ 3469 w 10000"/>
                <a:gd name="connsiteY34" fmla="*/ 6139 h 10000"/>
                <a:gd name="connsiteX35" fmla="*/ 2449 w 10000"/>
                <a:gd name="connsiteY35" fmla="*/ 6534 h 10000"/>
                <a:gd name="connsiteX36" fmla="*/ 2041 w 10000"/>
                <a:gd name="connsiteY36" fmla="*/ 6735 h 10000"/>
                <a:gd name="connsiteX37" fmla="*/ 1020 w 10000"/>
                <a:gd name="connsiteY37" fmla="*/ 6632 h 10000"/>
                <a:gd name="connsiteX38" fmla="*/ 0 w 10000"/>
                <a:gd name="connsiteY38" fmla="*/ 6931 h 10000"/>
                <a:gd name="connsiteX39" fmla="*/ 2857 w 10000"/>
                <a:gd name="connsiteY39" fmla="*/ 9009 h 10000"/>
                <a:gd name="connsiteX40" fmla="*/ 2245 w 10000"/>
                <a:gd name="connsiteY40" fmla="*/ 8715 h 10000"/>
                <a:gd name="connsiteX41" fmla="*/ 1837 w 10000"/>
                <a:gd name="connsiteY41" fmla="*/ 8614 h 10000"/>
                <a:gd name="connsiteX42" fmla="*/ 1428 w 10000"/>
                <a:gd name="connsiteY42" fmla="*/ 8416 h 10000"/>
                <a:gd name="connsiteX43" fmla="*/ 1225 w 10000"/>
                <a:gd name="connsiteY43" fmla="*/ 7921 h 10000"/>
                <a:gd name="connsiteX44" fmla="*/ 816 w 10000"/>
                <a:gd name="connsiteY44" fmla="*/ 7724 h 10000"/>
                <a:gd name="connsiteX45" fmla="*/ 1020 w 10000"/>
                <a:gd name="connsiteY45" fmla="*/ 7427 h 10000"/>
                <a:gd name="connsiteX46" fmla="*/ 1428 w 10000"/>
                <a:gd name="connsiteY46" fmla="*/ 7030 h 10000"/>
                <a:gd name="connsiteX47" fmla="*/ 1428 w 10000"/>
                <a:gd name="connsiteY47" fmla="*/ 7228 h 10000"/>
                <a:gd name="connsiteX48" fmla="*/ 1225 w 10000"/>
                <a:gd name="connsiteY48" fmla="*/ 7524 h 10000"/>
                <a:gd name="connsiteX49" fmla="*/ 1428 w 10000"/>
                <a:gd name="connsiteY49" fmla="*/ 7822 h 10000"/>
                <a:gd name="connsiteX50" fmla="*/ 1632 w 10000"/>
                <a:gd name="connsiteY50" fmla="*/ 8219 h 10000"/>
                <a:gd name="connsiteX51" fmla="*/ 2245 w 10000"/>
                <a:gd name="connsiteY51" fmla="*/ 8416 h 10000"/>
                <a:gd name="connsiteX52" fmla="*/ 2653 w 10000"/>
                <a:gd name="connsiteY52" fmla="*/ 8514 h 10000"/>
                <a:gd name="connsiteX53" fmla="*/ 3265 w 10000"/>
                <a:gd name="connsiteY53" fmla="*/ 8614 h 10000"/>
                <a:gd name="connsiteX54" fmla="*/ 3469 w 10000"/>
                <a:gd name="connsiteY54" fmla="*/ 8812 h 10000"/>
                <a:gd name="connsiteX55" fmla="*/ 3878 w 10000"/>
                <a:gd name="connsiteY55" fmla="*/ 8812 h 10000"/>
                <a:gd name="connsiteX56" fmla="*/ 4285 w 10000"/>
                <a:gd name="connsiteY56" fmla="*/ 8912 h 10000"/>
                <a:gd name="connsiteX57" fmla="*/ 4490 w 10000"/>
                <a:gd name="connsiteY57" fmla="*/ 9110 h 10000"/>
                <a:gd name="connsiteX58" fmla="*/ 4898 w 10000"/>
                <a:gd name="connsiteY58" fmla="*/ 9009 h 10000"/>
                <a:gd name="connsiteX59" fmla="*/ 5306 w 10000"/>
                <a:gd name="connsiteY59" fmla="*/ 8912 h 10000"/>
                <a:gd name="connsiteX60" fmla="*/ 5715 w 10000"/>
                <a:gd name="connsiteY60" fmla="*/ 9009 h 10000"/>
                <a:gd name="connsiteX61" fmla="*/ 6326 w 10000"/>
                <a:gd name="connsiteY61" fmla="*/ 9009 h 10000"/>
                <a:gd name="connsiteX62" fmla="*/ 6326 w 10000"/>
                <a:gd name="connsiteY62" fmla="*/ 9307 h 10000"/>
                <a:gd name="connsiteX63" fmla="*/ 6122 w 10000"/>
                <a:gd name="connsiteY63" fmla="*/ 9801 h 10000"/>
                <a:gd name="connsiteX64" fmla="*/ 6326 w 10000"/>
                <a:gd name="connsiteY64" fmla="*/ 10000 h 10000"/>
                <a:gd name="connsiteX65" fmla="*/ 6938 w 10000"/>
                <a:gd name="connsiteY65" fmla="*/ 9801 h 10000"/>
                <a:gd name="connsiteX66" fmla="*/ 7143 w 10000"/>
                <a:gd name="connsiteY66" fmla="*/ 9604 h 10000"/>
                <a:gd name="connsiteX67" fmla="*/ 7143 w 10000"/>
                <a:gd name="connsiteY67" fmla="*/ 9407 h 10000"/>
                <a:gd name="connsiteX68" fmla="*/ 7551 w 10000"/>
                <a:gd name="connsiteY68" fmla="*/ 9307 h 10000"/>
                <a:gd name="connsiteX69" fmla="*/ 7551 w 10000"/>
                <a:gd name="connsiteY69" fmla="*/ 9110 h 10000"/>
                <a:gd name="connsiteX70" fmla="*/ 7755 w 10000"/>
                <a:gd name="connsiteY70" fmla="*/ 8912 h 10000"/>
                <a:gd name="connsiteX71" fmla="*/ 7959 w 10000"/>
                <a:gd name="connsiteY71" fmla="*/ 8614 h 10000"/>
                <a:gd name="connsiteX72" fmla="*/ 7551 w 10000"/>
                <a:gd name="connsiteY72" fmla="*/ 8317 h 10000"/>
                <a:gd name="connsiteX73" fmla="*/ 7959 w 10000"/>
                <a:gd name="connsiteY73" fmla="*/ 8219 h 10000"/>
                <a:gd name="connsiteX74" fmla="*/ 8163 w 10000"/>
                <a:gd name="connsiteY74" fmla="*/ 8020 h 10000"/>
                <a:gd name="connsiteX75" fmla="*/ 8368 w 10000"/>
                <a:gd name="connsiteY75" fmla="*/ 7921 h 10000"/>
                <a:gd name="connsiteX76" fmla="*/ 8775 w 10000"/>
                <a:gd name="connsiteY76" fmla="*/ 7921 h 10000"/>
                <a:gd name="connsiteX77" fmla="*/ 8775 w 10000"/>
                <a:gd name="connsiteY77" fmla="*/ 7822 h 10000"/>
                <a:gd name="connsiteX78" fmla="*/ 8572 w 10000"/>
                <a:gd name="connsiteY78" fmla="*/ 7724 h 10000"/>
                <a:gd name="connsiteX79" fmla="*/ 8775 w 10000"/>
                <a:gd name="connsiteY79" fmla="*/ 7427 h 10000"/>
                <a:gd name="connsiteX80" fmla="*/ 8572 w 10000"/>
                <a:gd name="connsiteY80" fmla="*/ 7228 h 10000"/>
                <a:gd name="connsiteX81" fmla="*/ 8572 w 10000"/>
                <a:gd name="connsiteY81" fmla="*/ 7129 h 10000"/>
                <a:gd name="connsiteX82" fmla="*/ 8979 w 10000"/>
                <a:gd name="connsiteY82" fmla="*/ 7129 h 10000"/>
                <a:gd name="connsiteX83" fmla="*/ 9184 w 10000"/>
                <a:gd name="connsiteY83" fmla="*/ 6831 h 10000"/>
                <a:gd name="connsiteX84" fmla="*/ 9796 w 10000"/>
                <a:gd name="connsiteY84" fmla="*/ 6437 h 10000"/>
                <a:gd name="connsiteX85" fmla="*/ 9591 w 10000"/>
                <a:gd name="connsiteY85" fmla="*/ 6040 h 10000"/>
                <a:gd name="connsiteX86" fmla="*/ 9796 w 10000"/>
                <a:gd name="connsiteY86" fmla="*/ 5743 h 10000"/>
                <a:gd name="connsiteX87" fmla="*/ 9796 w 10000"/>
                <a:gd name="connsiteY87" fmla="*/ 5348 h 10000"/>
                <a:gd name="connsiteX88" fmla="*/ 9796 w 10000"/>
                <a:gd name="connsiteY88" fmla="*/ 5051 h 10000"/>
                <a:gd name="connsiteX89" fmla="*/ 9796 w 10000"/>
                <a:gd name="connsiteY89" fmla="*/ 4753 h 10000"/>
                <a:gd name="connsiteX90" fmla="*/ 9796 w 10000"/>
                <a:gd name="connsiteY90" fmla="*/ 4455 h 10000"/>
                <a:gd name="connsiteX91" fmla="*/ 10000 w 10000"/>
                <a:gd name="connsiteY91" fmla="*/ 4158 h 10000"/>
                <a:gd name="connsiteX92" fmla="*/ 10000 w 10000"/>
                <a:gd name="connsiteY92" fmla="*/ 3664 h 10000"/>
                <a:gd name="connsiteX93" fmla="*/ 9796 w 10000"/>
                <a:gd name="connsiteY93" fmla="*/ 3169 h 10000"/>
                <a:gd name="connsiteX0" fmla="*/ 9796 w 10000"/>
                <a:gd name="connsiteY0" fmla="*/ 3169 h 10000"/>
                <a:gd name="connsiteX1" fmla="*/ 9591 w 10000"/>
                <a:gd name="connsiteY1" fmla="*/ 3169 h 10000"/>
                <a:gd name="connsiteX2" fmla="*/ 8979 w 10000"/>
                <a:gd name="connsiteY2" fmla="*/ 3267 h 10000"/>
                <a:gd name="connsiteX3" fmla="*/ 8368 w 10000"/>
                <a:gd name="connsiteY3" fmla="*/ 3267 h 10000"/>
                <a:gd name="connsiteX4" fmla="*/ 7755 w 10000"/>
                <a:gd name="connsiteY4" fmla="*/ 3169 h 10000"/>
                <a:gd name="connsiteX5" fmla="*/ 8163 w 10000"/>
                <a:gd name="connsiteY5" fmla="*/ 3071 h 10000"/>
                <a:gd name="connsiteX6" fmla="*/ 8368 w 10000"/>
                <a:gd name="connsiteY6" fmla="*/ 2773 h 10000"/>
                <a:gd name="connsiteX7" fmla="*/ 8572 w 10000"/>
                <a:gd name="connsiteY7" fmla="*/ 2673 h 10000"/>
                <a:gd name="connsiteX8" fmla="*/ 8163 w 10000"/>
                <a:gd name="connsiteY8" fmla="*/ 2574 h 10000"/>
                <a:gd name="connsiteX9" fmla="*/ 8163 w 10000"/>
                <a:gd name="connsiteY9" fmla="*/ 2377 h 10000"/>
                <a:gd name="connsiteX10" fmla="*/ 8572 w 10000"/>
                <a:gd name="connsiteY10" fmla="*/ 2178 h 10000"/>
                <a:gd name="connsiteX11" fmla="*/ 8572 w 10000"/>
                <a:gd name="connsiteY11" fmla="*/ 1980 h 10000"/>
                <a:gd name="connsiteX12" fmla="*/ 9184 w 10000"/>
                <a:gd name="connsiteY12" fmla="*/ 1483 h 10000"/>
                <a:gd name="connsiteX13" fmla="*/ 9184 w 10000"/>
                <a:gd name="connsiteY13" fmla="*/ 890 h 10000"/>
                <a:gd name="connsiteX14" fmla="*/ 3469 w 10000"/>
                <a:gd name="connsiteY14" fmla="*/ 0 h 10000"/>
                <a:gd name="connsiteX15" fmla="*/ 3673 w 10000"/>
                <a:gd name="connsiteY15" fmla="*/ 0 h 10000"/>
                <a:gd name="connsiteX16" fmla="*/ 3062 w 10000"/>
                <a:gd name="connsiteY16" fmla="*/ 98 h 10000"/>
                <a:gd name="connsiteX17" fmla="*/ 2653 w 10000"/>
                <a:gd name="connsiteY17" fmla="*/ 493 h 10000"/>
                <a:gd name="connsiteX18" fmla="*/ 2449 w 10000"/>
                <a:gd name="connsiteY18" fmla="*/ 890 h 10000"/>
                <a:gd name="connsiteX19" fmla="*/ 2245 w 10000"/>
                <a:gd name="connsiteY19" fmla="*/ 1288 h 10000"/>
                <a:gd name="connsiteX20" fmla="*/ 1632 w 10000"/>
                <a:gd name="connsiteY20" fmla="*/ 1584 h 10000"/>
                <a:gd name="connsiteX21" fmla="*/ 1837 w 10000"/>
                <a:gd name="connsiteY21" fmla="*/ 2080 h 10000"/>
                <a:gd name="connsiteX22" fmla="*/ 2041 w 10000"/>
                <a:gd name="connsiteY22" fmla="*/ 2277 h 10000"/>
                <a:gd name="connsiteX23" fmla="*/ 1632 w 10000"/>
                <a:gd name="connsiteY23" fmla="*/ 2673 h 10000"/>
                <a:gd name="connsiteX24" fmla="*/ 1428 w 10000"/>
                <a:gd name="connsiteY24" fmla="*/ 3071 h 10000"/>
                <a:gd name="connsiteX25" fmla="*/ 2041 w 10000"/>
                <a:gd name="connsiteY25" fmla="*/ 3466 h 10000"/>
                <a:gd name="connsiteX26" fmla="*/ 2653 w 10000"/>
                <a:gd name="connsiteY26" fmla="*/ 3664 h 10000"/>
                <a:gd name="connsiteX27" fmla="*/ 3265 w 10000"/>
                <a:gd name="connsiteY27" fmla="*/ 3961 h 10000"/>
                <a:gd name="connsiteX28" fmla="*/ 4082 w 10000"/>
                <a:gd name="connsiteY28" fmla="*/ 4257 h 10000"/>
                <a:gd name="connsiteX29" fmla="*/ 5102 w 10000"/>
                <a:gd name="connsiteY29" fmla="*/ 4653 h 10000"/>
                <a:gd name="connsiteX30" fmla="*/ 5510 w 10000"/>
                <a:gd name="connsiteY30" fmla="*/ 4952 h 10000"/>
                <a:gd name="connsiteX31" fmla="*/ 4898 w 10000"/>
                <a:gd name="connsiteY31" fmla="*/ 5148 h 10000"/>
                <a:gd name="connsiteX32" fmla="*/ 4082 w 10000"/>
                <a:gd name="connsiteY32" fmla="*/ 5543 h 10000"/>
                <a:gd name="connsiteX33" fmla="*/ 3469 w 10000"/>
                <a:gd name="connsiteY33" fmla="*/ 5841 h 10000"/>
                <a:gd name="connsiteX34" fmla="*/ 3469 w 10000"/>
                <a:gd name="connsiteY34" fmla="*/ 6139 h 10000"/>
                <a:gd name="connsiteX35" fmla="*/ 2449 w 10000"/>
                <a:gd name="connsiteY35" fmla="*/ 6534 h 10000"/>
                <a:gd name="connsiteX36" fmla="*/ 2041 w 10000"/>
                <a:gd name="connsiteY36" fmla="*/ 6735 h 10000"/>
                <a:gd name="connsiteX37" fmla="*/ 1020 w 10000"/>
                <a:gd name="connsiteY37" fmla="*/ 6632 h 10000"/>
                <a:gd name="connsiteX38" fmla="*/ 0 w 10000"/>
                <a:gd name="connsiteY38" fmla="*/ 6931 h 10000"/>
                <a:gd name="connsiteX39" fmla="*/ 2245 w 10000"/>
                <a:gd name="connsiteY39" fmla="*/ 8715 h 10000"/>
                <a:gd name="connsiteX40" fmla="*/ 1837 w 10000"/>
                <a:gd name="connsiteY40" fmla="*/ 8614 h 10000"/>
                <a:gd name="connsiteX41" fmla="*/ 1428 w 10000"/>
                <a:gd name="connsiteY41" fmla="*/ 8416 h 10000"/>
                <a:gd name="connsiteX42" fmla="*/ 1225 w 10000"/>
                <a:gd name="connsiteY42" fmla="*/ 7921 h 10000"/>
                <a:gd name="connsiteX43" fmla="*/ 816 w 10000"/>
                <a:gd name="connsiteY43" fmla="*/ 7724 h 10000"/>
                <a:gd name="connsiteX44" fmla="*/ 1020 w 10000"/>
                <a:gd name="connsiteY44" fmla="*/ 7427 h 10000"/>
                <a:gd name="connsiteX45" fmla="*/ 1428 w 10000"/>
                <a:gd name="connsiteY45" fmla="*/ 7030 h 10000"/>
                <a:gd name="connsiteX46" fmla="*/ 1428 w 10000"/>
                <a:gd name="connsiteY46" fmla="*/ 7228 h 10000"/>
                <a:gd name="connsiteX47" fmla="*/ 1225 w 10000"/>
                <a:gd name="connsiteY47" fmla="*/ 7524 h 10000"/>
                <a:gd name="connsiteX48" fmla="*/ 1428 w 10000"/>
                <a:gd name="connsiteY48" fmla="*/ 7822 h 10000"/>
                <a:gd name="connsiteX49" fmla="*/ 1632 w 10000"/>
                <a:gd name="connsiteY49" fmla="*/ 8219 h 10000"/>
                <a:gd name="connsiteX50" fmla="*/ 2245 w 10000"/>
                <a:gd name="connsiteY50" fmla="*/ 8416 h 10000"/>
                <a:gd name="connsiteX51" fmla="*/ 2653 w 10000"/>
                <a:gd name="connsiteY51" fmla="*/ 8514 h 10000"/>
                <a:gd name="connsiteX52" fmla="*/ 3265 w 10000"/>
                <a:gd name="connsiteY52" fmla="*/ 8614 h 10000"/>
                <a:gd name="connsiteX53" fmla="*/ 3469 w 10000"/>
                <a:gd name="connsiteY53" fmla="*/ 8812 h 10000"/>
                <a:gd name="connsiteX54" fmla="*/ 3878 w 10000"/>
                <a:gd name="connsiteY54" fmla="*/ 8812 h 10000"/>
                <a:gd name="connsiteX55" fmla="*/ 4285 w 10000"/>
                <a:gd name="connsiteY55" fmla="*/ 8912 h 10000"/>
                <a:gd name="connsiteX56" fmla="*/ 4490 w 10000"/>
                <a:gd name="connsiteY56" fmla="*/ 9110 h 10000"/>
                <a:gd name="connsiteX57" fmla="*/ 4898 w 10000"/>
                <a:gd name="connsiteY57" fmla="*/ 9009 h 10000"/>
                <a:gd name="connsiteX58" fmla="*/ 5306 w 10000"/>
                <a:gd name="connsiteY58" fmla="*/ 8912 h 10000"/>
                <a:gd name="connsiteX59" fmla="*/ 5715 w 10000"/>
                <a:gd name="connsiteY59" fmla="*/ 9009 h 10000"/>
                <a:gd name="connsiteX60" fmla="*/ 6326 w 10000"/>
                <a:gd name="connsiteY60" fmla="*/ 9009 h 10000"/>
                <a:gd name="connsiteX61" fmla="*/ 6326 w 10000"/>
                <a:gd name="connsiteY61" fmla="*/ 9307 h 10000"/>
                <a:gd name="connsiteX62" fmla="*/ 6122 w 10000"/>
                <a:gd name="connsiteY62" fmla="*/ 9801 h 10000"/>
                <a:gd name="connsiteX63" fmla="*/ 6326 w 10000"/>
                <a:gd name="connsiteY63" fmla="*/ 10000 h 10000"/>
                <a:gd name="connsiteX64" fmla="*/ 6938 w 10000"/>
                <a:gd name="connsiteY64" fmla="*/ 9801 h 10000"/>
                <a:gd name="connsiteX65" fmla="*/ 7143 w 10000"/>
                <a:gd name="connsiteY65" fmla="*/ 9604 h 10000"/>
                <a:gd name="connsiteX66" fmla="*/ 7143 w 10000"/>
                <a:gd name="connsiteY66" fmla="*/ 9407 h 10000"/>
                <a:gd name="connsiteX67" fmla="*/ 7551 w 10000"/>
                <a:gd name="connsiteY67" fmla="*/ 9307 h 10000"/>
                <a:gd name="connsiteX68" fmla="*/ 7551 w 10000"/>
                <a:gd name="connsiteY68" fmla="*/ 9110 h 10000"/>
                <a:gd name="connsiteX69" fmla="*/ 7755 w 10000"/>
                <a:gd name="connsiteY69" fmla="*/ 8912 h 10000"/>
                <a:gd name="connsiteX70" fmla="*/ 7959 w 10000"/>
                <a:gd name="connsiteY70" fmla="*/ 8614 h 10000"/>
                <a:gd name="connsiteX71" fmla="*/ 7551 w 10000"/>
                <a:gd name="connsiteY71" fmla="*/ 8317 h 10000"/>
                <a:gd name="connsiteX72" fmla="*/ 7959 w 10000"/>
                <a:gd name="connsiteY72" fmla="*/ 8219 h 10000"/>
                <a:gd name="connsiteX73" fmla="*/ 8163 w 10000"/>
                <a:gd name="connsiteY73" fmla="*/ 8020 h 10000"/>
                <a:gd name="connsiteX74" fmla="*/ 8368 w 10000"/>
                <a:gd name="connsiteY74" fmla="*/ 7921 h 10000"/>
                <a:gd name="connsiteX75" fmla="*/ 8775 w 10000"/>
                <a:gd name="connsiteY75" fmla="*/ 7921 h 10000"/>
                <a:gd name="connsiteX76" fmla="*/ 8775 w 10000"/>
                <a:gd name="connsiteY76" fmla="*/ 7822 h 10000"/>
                <a:gd name="connsiteX77" fmla="*/ 8572 w 10000"/>
                <a:gd name="connsiteY77" fmla="*/ 7724 h 10000"/>
                <a:gd name="connsiteX78" fmla="*/ 8775 w 10000"/>
                <a:gd name="connsiteY78" fmla="*/ 7427 h 10000"/>
                <a:gd name="connsiteX79" fmla="*/ 8572 w 10000"/>
                <a:gd name="connsiteY79" fmla="*/ 7228 h 10000"/>
                <a:gd name="connsiteX80" fmla="*/ 8572 w 10000"/>
                <a:gd name="connsiteY80" fmla="*/ 7129 h 10000"/>
                <a:gd name="connsiteX81" fmla="*/ 8979 w 10000"/>
                <a:gd name="connsiteY81" fmla="*/ 7129 h 10000"/>
                <a:gd name="connsiteX82" fmla="*/ 9184 w 10000"/>
                <a:gd name="connsiteY82" fmla="*/ 6831 h 10000"/>
                <a:gd name="connsiteX83" fmla="*/ 9796 w 10000"/>
                <a:gd name="connsiteY83" fmla="*/ 6437 h 10000"/>
                <a:gd name="connsiteX84" fmla="*/ 9591 w 10000"/>
                <a:gd name="connsiteY84" fmla="*/ 6040 h 10000"/>
                <a:gd name="connsiteX85" fmla="*/ 9796 w 10000"/>
                <a:gd name="connsiteY85" fmla="*/ 5743 h 10000"/>
                <a:gd name="connsiteX86" fmla="*/ 9796 w 10000"/>
                <a:gd name="connsiteY86" fmla="*/ 5348 h 10000"/>
                <a:gd name="connsiteX87" fmla="*/ 9796 w 10000"/>
                <a:gd name="connsiteY87" fmla="*/ 5051 h 10000"/>
                <a:gd name="connsiteX88" fmla="*/ 9796 w 10000"/>
                <a:gd name="connsiteY88" fmla="*/ 4753 h 10000"/>
                <a:gd name="connsiteX89" fmla="*/ 9796 w 10000"/>
                <a:gd name="connsiteY89" fmla="*/ 4455 h 10000"/>
                <a:gd name="connsiteX90" fmla="*/ 10000 w 10000"/>
                <a:gd name="connsiteY90" fmla="*/ 4158 h 10000"/>
                <a:gd name="connsiteX91" fmla="*/ 10000 w 10000"/>
                <a:gd name="connsiteY91" fmla="*/ 3664 h 10000"/>
                <a:gd name="connsiteX92" fmla="*/ 9796 w 10000"/>
                <a:gd name="connsiteY92" fmla="*/ 3169 h 10000"/>
                <a:gd name="connsiteX0" fmla="*/ 9796 w 10000"/>
                <a:gd name="connsiteY0" fmla="*/ 3169 h 10000"/>
                <a:gd name="connsiteX1" fmla="*/ 9591 w 10000"/>
                <a:gd name="connsiteY1" fmla="*/ 3169 h 10000"/>
                <a:gd name="connsiteX2" fmla="*/ 8979 w 10000"/>
                <a:gd name="connsiteY2" fmla="*/ 3267 h 10000"/>
                <a:gd name="connsiteX3" fmla="*/ 8368 w 10000"/>
                <a:gd name="connsiteY3" fmla="*/ 3267 h 10000"/>
                <a:gd name="connsiteX4" fmla="*/ 7755 w 10000"/>
                <a:gd name="connsiteY4" fmla="*/ 3169 h 10000"/>
                <a:gd name="connsiteX5" fmla="*/ 8163 w 10000"/>
                <a:gd name="connsiteY5" fmla="*/ 3071 h 10000"/>
                <a:gd name="connsiteX6" fmla="*/ 8368 w 10000"/>
                <a:gd name="connsiteY6" fmla="*/ 2773 h 10000"/>
                <a:gd name="connsiteX7" fmla="*/ 8572 w 10000"/>
                <a:gd name="connsiteY7" fmla="*/ 2673 h 10000"/>
                <a:gd name="connsiteX8" fmla="*/ 8163 w 10000"/>
                <a:gd name="connsiteY8" fmla="*/ 2574 h 10000"/>
                <a:gd name="connsiteX9" fmla="*/ 8163 w 10000"/>
                <a:gd name="connsiteY9" fmla="*/ 2377 h 10000"/>
                <a:gd name="connsiteX10" fmla="*/ 8572 w 10000"/>
                <a:gd name="connsiteY10" fmla="*/ 2178 h 10000"/>
                <a:gd name="connsiteX11" fmla="*/ 8572 w 10000"/>
                <a:gd name="connsiteY11" fmla="*/ 1980 h 10000"/>
                <a:gd name="connsiteX12" fmla="*/ 9184 w 10000"/>
                <a:gd name="connsiteY12" fmla="*/ 1483 h 10000"/>
                <a:gd name="connsiteX13" fmla="*/ 9184 w 10000"/>
                <a:gd name="connsiteY13" fmla="*/ 890 h 10000"/>
                <a:gd name="connsiteX14" fmla="*/ 3469 w 10000"/>
                <a:gd name="connsiteY14" fmla="*/ 0 h 10000"/>
                <a:gd name="connsiteX15" fmla="*/ 3673 w 10000"/>
                <a:gd name="connsiteY15" fmla="*/ 0 h 10000"/>
                <a:gd name="connsiteX16" fmla="*/ 3062 w 10000"/>
                <a:gd name="connsiteY16" fmla="*/ 98 h 10000"/>
                <a:gd name="connsiteX17" fmla="*/ 2653 w 10000"/>
                <a:gd name="connsiteY17" fmla="*/ 493 h 10000"/>
                <a:gd name="connsiteX18" fmla="*/ 2449 w 10000"/>
                <a:gd name="connsiteY18" fmla="*/ 890 h 10000"/>
                <a:gd name="connsiteX19" fmla="*/ 2245 w 10000"/>
                <a:gd name="connsiteY19" fmla="*/ 1288 h 10000"/>
                <a:gd name="connsiteX20" fmla="*/ 1632 w 10000"/>
                <a:gd name="connsiteY20" fmla="*/ 1584 h 10000"/>
                <a:gd name="connsiteX21" fmla="*/ 1837 w 10000"/>
                <a:gd name="connsiteY21" fmla="*/ 2080 h 10000"/>
                <a:gd name="connsiteX22" fmla="*/ 2041 w 10000"/>
                <a:gd name="connsiteY22" fmla="*/ 2277 h 10000"/>
                <a:gd name="connsiteX23" fmla="*/ 1632 w 10000"/>
                <a:gd name="connsiteY23" fmla="*/ 2673 h 10000"/>
                <a:gd name="connsiteX24" fmla="*/ 1428 w 10000"/>
                <a:gd name="connsiteY24" fmla="*/ 3071 h 10000"/>
                <a:gd name="connsiteX25" fmla="*/ 2041 w 10000"/>
                <a:gd name="connsiteY25" fmla="*/ 3466 h 10000"/>
                <a:gd name="connsiteX26" fmla="*/ 2653 w 10000"/>
                <a:gd name="connsiteY26" fmla="*/ 3664 h 10000"/>
                <a:gd name="connsiteX27" fmla="*/ 3265 w 10000"/>
                <a:gd name="connsiteY27" fmla="*/ 3961 h 10000"/>
                <a:gd name="connsiteX28" fmla="*/ 4082 w 10000"/>
                <a:gd name="connsiteY28" fmla="*/ 4257 h 10000"/>
                <a:gd name="connsiteX29" fmla="*/ 5102 w 10000"/>
                <a:gd name="connsiteY29" fmla="*/ 4653 h 10000"/>
                <a:gd name="connsiteX30" fmla="*/ 5510 w 10000"/>
                <a:gd name="connsiteY30" fmla="*/ 4952 h 10000"/>
                <a:gd name="connsiteX31" fmla="*/ 4898 w 10000"/>
                <a:gd name="connsiteY31" fmla="*/ 5148 h 10000"/>
                <a:gd name="connsiteX32" fmla="*/ 4082 w 10000"/>
                <a:gd name="connsiteY32" fmla="*/ 5543 h 10000"/>
                <a:gd name="connsiteX33" fmla="*/ 3469 w 10000"/>
                <a:gd name="connsiteY33" fmla="*/ 5841 h 10000"/>
                <a:gd name="connsiteX34" fmla="*/ 3469 w 10000"/>
                <a:gd name="connsiteY34" fmla="*/ 6139 h 10000"/>
                <a:gd name="connsiteX35" fmla="*/ 2449 w 10000"/>
                <a:gd name="connsiteY35" fmla="*/ 6534 h 10000"/>
                <a:gd name="connsiteX36" fmla="*/ 2041 w 10000"/>
                <a:gd name="connsiteY36" fmla="*/ 6735 h 10000"/>
                <a:gd name="connsiteX37" fmla="*/ 1020 w 10000"/>
                <a:gd name="connsiteY37" fmla="*/ 6632 h 10000"/>
                <a:gd name="connsiteX38" fmla="*/ 0 w 10000"/>
                <a:gd name="connsiteY38" fmla="*/ 6931 h 10000"/>
                <a:gd name="connsiteX39" fmla="*/ 1837 w 10000"/>
                <a:gd name="connsiteY39" fmla="*/ 8614 h 10000"/>
                <a:gd name="connsiteX40" fmla="*/ 1428 w 10000"/>
                <a:gd name="connsiteY40" fmla="*/ 8416 h 10000"/>
                <a:gd name="connsiteX41" fmla="*/ 1225 w 10000"/>
                <a:gd name="connsiteY41" fmla="*/ 7921 h 10000"/>
                <a:gd name="connsiteX42" fmla="*/ 816 w 10000"/>
                <a:gd name="connsiteY42" fmla="*/ 7724 h 10000"/>
                <a:gd name="connsiteX43" fmla="*/ 1020 w 10000"/>
                <a:gd name="connsiteY43" fmla="*/ 7427 h 10000"/>
                <a:gd name="connsiteX44" fmla="*/ 1428 w 10000"/>
                <a:gd name="connsiteY44" fmla="*/ 7030 h 10000"/>
                <a:gd name="connsiteX45" fmla="*/ 1428 w 10000"/>
                <a:gd name="connsiteY45" fmla="*/ 7228 h 10000"/>
                <a:gd name="connsiteX46" fmla="*/ 1225 w 10000"/>
                <a:gd name="connsiteY46" fmla="*/ 7524 h 10000"/>
                <a:gd name="connsiteX47" fmla="*/ 1428 w 10000"/>
                <a:gd name="connsiteY47" fmla="*/ 7822 h 10000"/>
                <a:gd name="connsiteX48" fmla="*/ 1632 w 10000"/>
                <a:gd name="connsiteY48" fmla="*/ 8219 h 10000"/>
                <a:gd name="connsiteX49" fmla="*/ 2245 w 10000"/>
                <a:gd name="connsiteY49" fmla="*/ 8416 h 10000"/>
                <a:gd name="connsiteX50" fmla="*/ 2653 w 10000"/>
                <a:gd name="connsiteY50" fmla="*/ 8514 h 10000"/>
                <a:gd name="connsiteX51" fmla="*/ 3265 w 10000"/>
                <a:gd name="connsiteY51" fmla="*/ 8614 h 10000"/>
                <a:gd name="connsiteX52" fmla="*/ 3469 w 10000"/>
                <a:gd name="connsiteY52" fmla="*/ 8812 h 10000"/>
                <a:gd name="connsiteX53" fmla="*/ 3878 w 10000"/>
                <a:gd name="connsiteY53" fmla="*/ 8812 h 10000"/>
                <a:gd name="connsiteX54" fmla="*/ 4285 w 10000"/>
                <a:gd name="connsiteY54" fmla="*/ 8912 h 10000"/>
                <a:gd name="connsiteX55" fmla="*/ 4490 w 10000"/>
                <a:gd name="connsiteY55" fmla="*/ 9110 h 10000"/>
                <a:gd name="connsiteX56" fmla="*/ 4898 w 10000"/>
                <a:gd name="connsiteY56" fmla="*/ 9009 h 10000"/>
                <a:gd name="connsiteX57" fmla="*/ 5306 w 10000"/>
                <a:gd name="connsiteY57" fmla="*/ 8912 h 10000"/>
                <a:gd name="connsiteX58" fmla="*/ 5715 w 10000"/>
                <a:gd name="connsiteY58" fmla="*/ 9009 h 10000"/>
                <a:gd name="connsiteX59" fmla="*/ 6326 w 10000"/>
                <a:gd name="connsiteY59" fmla="*/ 9009 h 10000"/>
                <a:gd name="connsiteX60" fmla="*/ 6326 w 10000"/>
                <a:gd name="connsiteY60" fmla="*/ 9307 h 10000"/>
                <a:gd name="connsiteX61" fmla="*/ 6122 w 10000"/>
                <a:gd name="connsiteY61" fmla="*/ 9801 h 10000"/>
                <a:gd name="connsiteX62" fmla="*/ 6326 w 10000"/>
                <a:gd name="connsiteY62" fmla="*/ 10000 h 10000"/>
                <a:gd name="connsiteX63" fmla="*/ 6938 w 10000"/>
                <a:gd name="connsiteY63" fmla="*/ 9801 h 10000"/>
                <a:gd name="connsiteX64" fmla="*/ 7143 w 10000"/>
                <a:gd name="connsiteY64" fmla="*/ 9604 h 10000"/>
                <a:gd name="connsiteX65" fmla="*/ 7143 w 10000"/>
                <a:gd name="connsiteY65" fmla="*/ 9407 h 10000"/>
                <a:gd name="connsiteX66" fmla="*/ 7551 w 10000"/>
                <a:gd name="connsiteY66" fmla="*/ 9307 h 10000"/>
                <a:gd name="connsiteX67" fmla="*/ 7551 w 10000"/>
                <a:gd name="connsiteY67" fmla="*/ 9110 h 10000"/>
                <a:gd name="connsiteX68" fmla="*/ 7755 w 10000"/>
                <a:gd name="connsiteY68" fmla="*/ 8912 h 10000"/>
                <a:gd name="connsiteX69" fmla="*/ 7959 w 10000"/>
                <a:gd name="connsiteY69" fmla="*/ 8614 h 10000"/>
                <a:gd name="connsiteX70" fmla="*/ 7551 w 10000"/>
                <a:gd name="connsiteY70" fmla="*/ 8317 h 10000"/>
                <a:gd name="connsiteX71" fmla="*/ 7959 w 10000"/>
                <a:gd name="connsiteY71" fmla="*/ 8219 h 10000"/>
                <a:gd name="connsiteX72" fmla="*/ 8163 w 10000"/>
                <a:gd name="connsiteY72" fmla="*/ 8020 h 10000"/>
                <a:gd name="connsiteX73" fmla="*/ 8368 w 10000"/>
                <a:gd name="connsiteY73" fmla="*/ 7921 h 10000"/>
                <a:gd name="connsiteX74" fmla="*/ 8775 w 10000"/>
                <a:gd name="connsiteY74" fmla="*/ 7921 h 10000"/>
                <a:gd name="connsiteX75" fmla="*/ 8775 w 10000"/>
                <a:gd name="connsiteY75" fmla="*/ 7822 h 10000"/>
                <a:gd name="connsiteX76" fmla="*/ 8572 w 10000"/>
                <a:gd name="connsiteY76" fmla="*/ 7724 h 10000"/>
                <a:gd name="connsiteX77" fmla="*/ 8775 w 10000"/>
                <a:gd name="connsiteY77" fmla="*/ 7427 h 10000"/>
                <a:gd name="connsiteX78" fmla="*/ 8572 w 10000"/>
                <a:gd name="connsiteY78" fmla="*/ 7228 h 10000"/>
                <a:gd name="connsiteX79" fmla="*/ 8572 w 10000"/>
                <a:gd name="connsiteY79" fmla="*/ 7129 h 10000"/>
                <a:gd name="connsiteX80" fmla="*/ 8979 w 10000"/>
                <a:gd name="connsiteY80" fmla="*/ 7129 h 10000"/>
                <a:gd name="connsiteX81" fmla="*/ 9184 w 10000"/>
                <a:gd name="connsiteY81" fmla="*/ 6831 h 10000"/>
                <a:gd name="connsiteX82" fmla="*/ 9796 w 10000"/>
                <a:gd name="connsiteY82" fmla="*/ 6437 h 10000"/>
                <a:gd name="connsiteX83" fmla="*/ 9591 w 10000"/>
                <a:gd name="connsiteY83" fmla="*/ 6040 h 10000"/>
                <a:gd name="connsiteX84" fmla="*/ 9796 w 10000"/>
                <a:gd name="connsiteY84" fmla="*/ 5743 h 10000"/>
                <a:gd name="connsiteX85" fmla="*/ 9796 w 10000"/>
                <a:gd name="connsiteY85" fmla="*/ 5348 h 10000"/>
                <a:gd name="connsiteX86" fmla="*/ 9796 w 10000"/>
                <a:gd name="connsiteY86" fmla="*/ 5051 h 10000"/>
                <a:gd name="connsiteX87" fmla="*/ 9796 w 10000"/>
                <a:gd name="connsiteY87" fmla="*/ 4753 h 10000"/>
                <a:gd name="connsiteX88" fmla="*/ 9796 w 10000"/>
                <a:gd name="connsiteY88" fmla="*/ 4455 h 10000"/>
                <a:gd name="connsiteX89" fmla="*/ 10000 w 10000"/>
                <a:gd name="connsiteY89" fmla="*/ 4158 h 10000"/>
                <a:gd name="connsiteX90" fmla="*/ 10000 w 10000"/>
                <a:gd name="connsiteY90" fmla="*/ 3664 h 10000"/>
                <a:gd name="connsiteX91" fmla="*/ 9796 w 10000"/>
                <a:gd name="connsiteY91" fmla="*/ 3169 h 10000"/>
                <a:gd name="connsiteX0" fmla="*/ 9796 w 10000"/>
                <a:gd name="connsiteY0" fmla="*/ 3169 h 10000"/>
                <a:gd name="connsiteX1" fmla="*/ 9591 w 10000"/>
                <a:gd name="connsiteY1" fmla="*/ 3169 h 10000"/>
                <a:gd name="connsiteX2" fmla="*/ 8979 w 10000"/>
                <a:gd name="connsiteY2" fmla="*/ 3267 h 10000"/>
                <a:gd name="connsiteX3" fmla="*/ 8368 w 10000"/>
                <a:gd name="connsiteY3" fmla="*/ 3267 h 10000"/>
                <a:gd name="connsiteX4" fmla="*/ 7755 w 10000"/>
                <a:gd name="connsiteY4" fmla="*/ 3169 h 10000"/>
                <a:gd name="connsiteX5" fmla="*/ 8163 w 10000"/>
                <a:gd name="connsiteY5" fmla="*/ 3071 h 10000"/>
                <a:gd name="connsiteX6" fmla="*/ 8368 w 10000"/>
                <a:gd name="connsiteY6" fmla="*/ 2773 h 10000"/>
                <a:gd name="connsiteX7" fmla="*/ 8572 w 10000"/>
                <a:gd name="connsiteY7" fmla="*/ 2673 h 10000"/>
                <a:gd name="connsiteX8" fmla="*/ 8163 w 10000"/>
                <a:gd name="connsiteY8" fmla="*/ 2574 h 10000"/>
                <a:gd name="connsiteX9" fmla="*/ 8163 w 10000"/>
                <a:gd name="connsiteY9" fmla="*/ 2377 h 10000"/>
                <a:gd name="connsiteX10" fmla="*/ 8572 w 10000"/>
                <a:gd name="connsiteY10" fmla="*/ 2178 h 10000"/>
                <a:gd name="connsiteX11" fmla="*/ 8572 w 10000"/>
                <a:gd name="connsiteY11" fmla="*/ 1980 h 10000"/>
                <a:gd name="connsiteX12" fmla="*/ 9184 w 10000"/>
                <a:gd name="connsiteY12" fmla="*/ 1483 h 10000"/>
                <a:gd name="connsiteX13" fmla="*/ 9184 w 10000"/>
                <a:gd name="connsiteY13" fmla="*/ 890 h 10000"/>
                <a:gd name="connsiteX14" fmla="*/ 3469 w 10000"/>
                <a:gd name="connsiteY14" fmla="*/ 0 h 10000"/>
                <a:gd name="connsiteX15" fmla="*/ 3673 w 10000"/>
                <a:gd name="connsiteY15" fmla="*/ 0 h 10000"/>
                <a:gd name="connsiteX16" fmla="*/ 3062 w 10000"/>
                <a:gd name="connsiteY16" fmla="*/ 98 h 10000"/>
                <a:gd name="connsiteX17" fmla="*/ 2653 w 10000"/>
                <a:gd name="connsiteY17" fmla="*/ 493 h 10000"/>
                <a:gd name="connsiteX18" fmla="*/ 2449 w 10000"/>
                <a:gd name="connsiteY18" fmla="*/ 890 h 10000"/>
                <a:gd name="connsiteX19" fmla="*/ 2245 w 10000"/>
                <a:gd name="connsiteY19" fmla="*/ 1288 h 10000"/>
                <a:gd name="connsiteX20" fmla="*/ 1632 w 10000"/>
                <a:gd name="connsiteY20" fmla="*/ 1584 h 10000"/>
                <a:gd name="connsiteX21" fmla="*/ 1837 w 10000"/>
                <a:gd name="connsiteY21" fmla="*/ 2080 h 10000"/>
                <a:gd name="connsiteX22" fmla="*/ 2041 w 10000"/>
                <a:gd name="connsiteY22" fmla="*/ 2277 h 10000"/>
                <a:gd name="connsiteX23" fmla="*/ 1632 w 10000"/>
                <a:gd name="connsiteY23" fmla="*/ 2673 h 10000"/>
                <a:gd name="connsiteX24" fmla="*/ 1428 w 10000"/>
                <a:gd name="connsiteY24" fmla="*/ 3071 h 10000"/>
                <a:gd name="connsiteX25" fmla="*/ 2041 w 10000"/>
                <a:gd name="connsiteY25" fmla="*/ 3466 h 10000"/>
                <a:gd name="connsiteX26" fmla="*/ 2653 w 10000"/>
                <a:gd name="connsiteY26" fmla="*/ 3664 h 10000"/>
                <a:gd name="connsiteX27" fmla="*/ 3265 w 10000"/>
                <a:gd name="connsiteY27" fmla="*/ 3961 h 10000"/>
                <a:gd name="connsiteX28" fmla="*/ 4082 w 10000"/>
                <a:gd name="connsiteY28" fmla="*/ 4257 h 10000"/>
                <a:gd name="connsiteX29" fmla="*/ 5102 w 10000"/>
                <a:gd name="connsiteY29" fmla="*/ 4653 h 10000"/>
                <a:gd name="connsiteX30" fmla="*/ 5510 w 10000"/>
                <a:gd name="connsiteY30" fmla="*/ 4952 h 10000"/>
                <a:gd name="connsiteX31" fmla="*/ 4898 w 10000"/>
                <a:gd name="connsiteY31" fmla="*/ 5148 h 10000"/>
                <a:gd name="connsiteX32" fmla="*/ 4082 w 10000"/>
                <a:gd name="connsiteY32" fmla="*/ 5543 h 10000"/>
                <a:gd name="connsiteX33" fmla="*/ 3469 w 10000"/>
                <a:gd name="connsiteY33" fmla="*/ 5841 h 10000"/>
                <a:gd name="connsiteX34" fmla="*/ 3469 w 10000"/>
                <a:gd name="connsiteY34" fmla="*/ 6139 h 10000"/>
                <a:gd name="connsiteX35" fmla="*/ 2449 w 10000"/>
                <a:gd name="connsiteY35" fmla="*/ 6534 h 10000"/>
                <a:gd name="connsiteX36" fmla="*/ 2041 w 10000"/>
                <a:gd name="connsiteY36" fmla="*/ 6735 h 10000"/>
                <a:gd name="connsiteX37" fmla="*/ 1020 w 10000"/>
                <a:gd name="connsiteY37" fmla="*/ 6632 h 10000"/>
                <a:gd name="connsiteX38" fmla="*/ 0 w 10000"/>
                <a:gd name="connsiteY38" fmla="*/ 6931 h 10000"/>
                <a:gd name="connsiteX39" fmla="*/ 1428 w 10000"/>
                <a:gd name="connsiteY39" fmla="*/ 8416 h 10000"/>
                <a:gd name="connsiteX40" fmla="*/ 1225 w 10000"/>
                <a:gd name="connsiteY40" fmla="*/ 7921 h 10000"/>
                <a:gd name="connsiteX41" fmla="*/ 816 w 10000"/>
                <a:gd name="connsiteY41" fmla="*/ 7724 h 10000"/>
                <a:gd name="connsiteX42" fmla="*/ 1020 w 10000"/>
                <a:gd name="connsiteY42" fmla="*/ 7427 h 10000"/>
                <a:gd name="connsiteX43" fmla="*/ 1428 w 10000"/>
                <a:gd name="connsiteY43" fmla="*/ 7030 h 10000"/>
                <a:gd name="connsiteX44" fmla="*/ 1428 w 10000"/>
                <a:gd name="connsiteY44" fmla="*/ 7228 h 10000"/>
                <a:gd name="connsiteX45" fmla="*/ 1225 w 10000"/>
                <a:gd name="connsiteY45" fmla="*/ 7524 h 10000"/>
                <a:gd name="connsiteX46" fmla="*/ 1428 w 10000"/>
                <a:gd name="connsiteY46" fmla="*/ 7822 h 10000"/>
                <a:gd name="connsiteX47" fmla="*/ 1632 w 10000"/>
                <a:gd name="connsiteY47" fmla="*/ 8219 h 10000"/>
                <a:gd name="connsiteX48" fmla="*/ 2245 w 10000"/>
                <a:gd name="connsiteY48" fmla="*/ 8416 h 10000"/>
                <a:gd name="connsiteX49" fmla="*/ 2653 w 10000"/>
                <a:gd name="connsiteY49" fmla="*/ 8514 h 10000"/>
                <a:gd name="connsiteX50" fmla="*/ 3265 w 10000"/>
                <a:gd name="connsiteY50" fmla="*/ 8614 h 10000"/>
                <a:gd name="connsiteX51" fmla="*/ 3469 w 10000"/>
                <a:gd name="connsiteY51" fmla="*/ 8812 h 10000"/>
                <a:gd name="connsiteX52" fmla="*/ 3878 w 10000"/>
                <a:gd name="connsiteY52" fmla="*/ 8812 h 10000"/>
                <a:gd name="connsiteX53" fmla="*/ 4285 w 10000"/>
                <a:gd name="connsiteY53" fmla="*/ 8912 h 10000"/>
                <a:gd name="connsiteX54" fmla="*/ 4490 w 10000"/>
                <a:gd name="connsiteY54" fmla="*/ 9110 h 10000"/>
                <a:gd name="connsiteX55" fmla="*/ 4898 w 10000"/>
                <a:gd name="connsiteY55" fmla="*/ 9009 h 10000"/>
                <a:gd name="connsiteX56" fmla="*/ 5306 w 10000"/>
                <a:gd name="connsiteY56" fmla="*/ 8912 h 10000"/>
                <a:gd name="connsiteX57" fmla="*/ 5715 w 10000"/>
                <a:gd name="connsiteY57" fmla="*/ 9009 h 10000"/>
                <a:gd name="connsiteX58" fmla="*/ 6326 w 10000"/>
                <a:gd name="connsiteY58" fmla="*/ 9009 h 10000"/>
                <a:gd name="connsiteX59" fmla="*/ 6326 w 10000"/>
                <a:gd name="connsiteY59" fmla="*/ 9307 h 10000"/>
                <a:gd name="connsiteX60" fmla="*/ 6122 w 10000"/>
                <a:gd name="connsiteY60" fmla="*/ 9801 h 10000"/>
                <a:gd name="connsiteX61" fmla="*/ 6326 w 10000"/>
                <a:gd name="connsiteY61" fmla="*/ 10000 h 10000"/>
                <a:gd name="connsiteX62" fmla="*/ 6938 w 10000"/>
                <a:gd name="connsiteY62" fmla="*/ 9801 h 10000"/>
                <a:gd name="connsiteX63" fmla="*/ 7143 w 10000"/>
                <a:gd name="connsiteY63" fmla="*/ 9604 h 10000"/>
                <a:gd name="connsiteX64" fmla="*/ 7143 w 10000"/>
                <a:gd name="connsiteY64" fmla="*/ 9407 h 10000"/>
                <a:gd name="connsiteX65" fmla="*/ 7551 w 10000"/>
                <a:gd name="connsiteY65" fmla="*/ 9307 h 10000"/>
                <a:gd name="connsiteX66" fmla="*/ 7551 w 10000"/>
                <a:gd name="connsiteY66" fmla="*/ 9110 h 10000"/>
                <a:gd name="connsiteX67" fmla="*/ 7755 w 10000"/>
                <a:gd name="connsiteY67" fmla="*/ 8912 h 10000"/>
                <a:gd name="connsiteX68" fmla="*/ 7959 w 10000"/>
                <a:gd name="connsiteY68" fmla="*/ 8614 h 10000"/>
                <a:gd name="connsiteX69" fmla="*/ 7551 w 10000"/>
                <a:gd name="connsiteY69" fmla="*/ 8317 h 10000"/>
                <a:gd name="connsiteX70" fmla="*/ 7959 w 10000"/>
                <a:gd name="connsiteY70" fmla="*/ 8219 h 10000"/>
                <a:gd name="connsiteX71" fmla="*/ 8163 w 10000"/>
                <a:gd name="connsiteY71" fmla="*/ 8020 h 10000"/>
                <a:gd name="connsiteX72" fmla="*/ 8368 w 10000"/>
                <a:gd name="connsiteY72" fmla="*/ 7921 h 10000"/>
                <a:gd name="connsiteX73" fmla="*/ 8775 w 10000"/>
                <a:gd name="connsiteY73" fmla="*/ 7921 h 10000"/>
                <a:gd name="connsiteX74" fmla="*/ 8775 w 10000"/>
                <a:gd name="connsiteY74" fmla="*/ 7822 h 10000"/>
                <a:gd name="connsiteX75" fmla="*/ 8572 w 10000"/>
                <a:gd name="connsiteY75" fmla="*/ 7724 h 10000"/>
                <a:gd name="connsiteX76" fmla="*/ 8775 w 10000"/>
                <a:gd name="connsiteY76" fmla="*/ 7427 h 10000"/>
                <a:gd name="connsiteX77" fmla="*/ 8572 w 10000"/>
                <a:gd name="connsiteY77" fmla="*/ 7228 h 10000"/>
                <a:gd name="connsiteX78" fmla="*/ 8572 w 10000"/>
                <a:gd name="connsiteY78" fmla="*/ 7129 h 10000"/>
                <a:gd name="connsiteX79" fmla="*/ 8979 w 10000"/>
                <a:gd name="connsiteY79" fmla="*/ 7129 h 10000"/>
                <a:gd name="connsiteX80" fmla="*/ 9184 w 10000"/>
                <a:gd name="connsiteY80" fmla="*/ 6831 h 10000"/>
                <a:gd name="connsiteX81" fmla="*/ 9796 w 10000"/>
                <a:gd name="connsiteY81" fmla="*/ 6437 h 10000"/>
                <a:gd name="connsiteX82" fmla="*/ 9591 w 10000"/>
                <a:gd name="connsiteY82" fmla="*/ 6040 h 10000"/>
                <a:gd name="connsiteX83" fmla="*/ 9796 w 10000"/>
                <a:gd name="connsiteY83" fmla="*/ 5743 h 10000"/>
                <a:gd name="connsiteX84" fmla="*/ 9796 w 10000"/>
                <a:gd name="connsiteY84" fmla="*/ 5348 h 10000"/>
                <a:gd name="connsiteX85" fmla="*/ 9796 w 10000"/>
                <a:gd name="connsiteY85" fmla="*/ 5051 h 10000"/>
                <a:gd name="connsiteX86" fmla="*/ 9796 w 10000"/>
                <a:gd name="connsiteY86" fmla="*/ 4753 h 10000"/>
                <a:gd name="connsiteX87" fmla="*/ 9796 w 10000"/>
                <a:gd name="connsiteY87" fmla="*/ 4455 h 10000"/>
                <a:gd name="connsiteX88" fmla="*/ 10000 w 10000"/>
                <a:gd name="connsiteY88" fmla="*/ 4158 h 10000"/>
                <a:gd name="connsiteX89" fmla="*/ 10000 w 10000"/>
                <a:gd name="connsiteY89" fmla="*/ 3664 h 10000"/>
                <a:gd name="connsiteX90" fmla="*/ 9796 w 10000"/>
                <a:gd name="connsiteY90" fmla="*/ 3169 h 10000"/>
                <a:gd name="connsiteX0" fmla="*/ 9796 w 10000"/>
                <a:gd name="connsiteY0" fmla="*/ 3169 h 10000"/>
                <a:gd name="connsiteX1" fmla="*/ 9591 w 10000"/>
                <a:gd name="connsiteY1" fmla="*/ 3169 h 10000"/>
                <a:gd name="connsiteX2" fmla="*/ 8979 w 10000"/>
                <a:gd name="connsiteY2" fmla="*/ 3267 h 10000"/>
                <a:gd name="connsiteX3" fmla="*/ 8368 w 10000"/>
                <a:gd name="connsiteY3" fmla="*/ 3267 h 10000"/>
                <a:gd name="connsiteX4" fmla="*/ 7755 w 10000"/>
                <a:gd name="connsiteY4" fmla="*/ 3169 h 10000"/>
                <a:gd name="connsiteX5" fmla="*/ 8163 w 10000"/>
                <a:gd name="connsiteY5" fmla="*/ 3071 h 10000"/>
                <a:gd name="connsiteX6" fmla="*/ 8368 w 10000"/>
                <a:gd name="connsiteY6" fmla="*/ 2773 h 10000"/>
                <a:gd name="connsiteX7" fmla="*/ 8572 w 10000"/>
                <a:gd name="connsiteY7" fmla="*/ 2673 h 10000"/>
                <a:gd name="connsiteX8" fmla="*/ 8163 w 10000"/>
                <a:gd name="connsiteY8" fmla="*/ 2574 h 10000"/>
                <a:gd name="connsiteX9" fmla="*/ 8163 w 10000"/>
                <a:gd name="connsiteY9" fmla="*/ 2377 h 10000"/>
                <a:gd name="connsiteX10" fmla="*/ 8572 w 10000"/>
                <a:gd name="connsiteY10" fmla="*/ 2178 h 10000"/>
                <a:gd name="connsiteX11" fmla="*/ 8572 w 10000"/>
                <a:gd name="connsiteY11" fmla="*/ 1980 h 10000"/>
                <a:gd name="connsiteX12" fmla="*/ 9184 w 10000"/>
                <a:gd name="connsiteY12" fmla="*/ 1483 h 10000"/>
                <a:gd name="connsiteX13" fmla="*/ 9184 w 10000"/>
                <a:gd name="connsiteY13" fmla="*/ 890 h 10000"/>
                <a:gd name="connsiteX14" fmla="*/ 3469 w 10000"/>
                <a:gd name="connsiteY14" fmla="*/ 0 h 10000"/>
                <a:gd name="connsiteX15" fmla="*/ 3673 w 10000"/>
                <a:gd name="connsiteY15" fmla="*/ 0 h 10000"/>
                <a:gd name="connsiteX16" fmla="*/ 3062 w 10000"/>
                <a:gd name="connsiteY16" fmla="*/ 98 h 10000"/>
                <a:gd name="connsiteX17" fmla="*/ 2653 w 10000"/>
                <a:gd name="connsiteY17" fmla="*/ 493 h 10000"/>
                <a:gd name="connsiteX18" fmla="*/ 2449 w 10000"/>
                <a:gd name="connsiteY18" fmla="*/ 890 h 10000"/>
                <a:gd name="connsiteX19" fmla="*/ 2245 w 10000"/>
                <a:gd name="connsiteY19" fmla="*/ 1288 h 10000"/>
                <a:gd name="connsiteX20" fmla="*/ 1632 w 10000"/>
                <a:gd name="connsiteY20" fmla="*/ 1584 h 10000"/>
                <a:gd name="connsiteX21" fmla="*/ 1837 w 10000"/>
                <a:gd name="connsiteY21" fmla="*/ 2080 h 10000"/>
                <a:gd name="connsiteX22" fmla="*/ 2041 w 10000"/>
                <a:gd name="connsiteY22" fmla="*/ 2277 h 10000"/>
                <a:gd name="connsiteX23" fmla="*/ 1632 w 10000"/>
                <a:gd name="connsiteY23" fmla="*/ 2673 h 10000"/>
                <a:gd name="connsiteX24" fmla="*/ 1428 w 10000"/>
                <a:gd name="connsiteY24" fmla="*/ 3071 h 10000"/>
                <a:gd name="connsiteX25" fmla="*/ 2041 w 10000"/>
                <a:gd name="connsiteY25" fmla="*/ 3466 h 10000"/>
                <a:gd name="connsiteX26" fmla="*/ 2653 w 10000"/>
                <a:gd name="connsiteY26" fmla="*/ 3664 h 10000"/>
                <a:gd name="connsiteX27" fmla="*/ 3265 w 10000"/>
                <a:gd name="connsiteY27" fmla="*/ 3961 h 10000"/>
                <a:gd name="connsiteX28" fmla="*/ 4082 w 10000"/>
                <a:gd name="connsiteY28" fmla="*/ 4257 h 10000"/>
                <a:gd name="connsiteX29" fmla="*/ 5102 w 10000"/>
                <a:gd name="connsiteY29" fmla="*/ 4653 h 10000"/>
                <a:gd name="connsiteX30" fmla="*/ 5510 w 10000"/>
                <a:gd name="connsiteY30" fmla="*/ 4952 h 10000"/>
                <a:gd name="connsiteX31" fmla="*/ 4898 w 10000"/>
                <a:gd name="connsiteY31" fmla="*/ 5148 h 10000"/>
                <a:gd name="connsiteX32" fmla="*/ 4082 w 10000"/>
                <a:gd name="connsiteY32" fmla="*/ 5543 h 10000"/>
                <a:gd name="connsiteX33" fmla="*/ 3469 w 10000"/>
                <a:gd name="connsiteY33" fmla="*/ 5841 h 10000"/>
                <a:gd name="connsiteX34" fmla="*/ 3469 w 10000"/>
                <a:gd name="connsiteY34" fmla="*/ 6139 h 10000"/>
                <a:gd name="connsiteX35" fmla="*/ 2449 w 10000"/>
                <a:gd name="connsiteY35" fmla="*/ 6534 h 10000"/>
                <a:gd name="connsiteX36" fmla="*/ 2041 w 10000"/>
                <a:gd name="connsiteY36" fmla="*/ 6735 h 10000"/>
                <a:gd name="connsiteX37" fmla="*/ 1020 w 10000"/>
                <a:gd name="connsiteY37" fmla="*/ 6632 h 10000"/>
                <a:gd name="connsiteX38" fmla="*/ 0 w 10000"/>
                <a:gd name="connsiteY38" fmla="*/ 6931 h 10000"/>
                <a:gd name="connsiteX39" fmla="*/ 1225 w 10000"/>
                <a:gd name="connsiteY39" fmla="*/ 7921 h 10000"/>
                <a:gd name="connsiteX40" fmla="*/ 816 w 10000"/>
                <a:gd name="connsiteY40" fmla="*/ 7724 h 10000"/>
                <a:gd name="connsiteX41" fmla="*/ 1020 w 10000"/>
                <a:gd name="connsiteY41" fmla="*/ 7427 h 10000"/>
                <a:gd name="connsiteX42" fmla="*/ 1428 w 10000"/>
                <a:gd name="connsiteY42" fmla="*/ 7030 h 10000"/>
                <a:gd name="connsiteX43" fmla="*/ 1428 w 10000"/>
                <a:gd name="connsiteY43" fmla="*/ 7228 h 10000"/>
                <a:gd name="connsiteX44" fmla="*/ 1225 w 10000"/>
                <a:gd name="connsiteY44" fmla="*/ 7524 h 10000"/>
                <a:gd name="connsiteX45" fmla="*/ 1428 w 10000"/>
                <a:gd name="connsiteY45" fmla="*/ 7822 h 10000"/>
                <a:gd name="connsiteX46" fmla="*/ 1632 w 10000"/>
                <a:gd name="connsiteY46" fmla="*/ 8219 h 10000"/>
                <a:gd name="connsiteX47" fmla="*/ 2245 w 10000"/>
                <a:gd name="connsiteY47" fmla="*/ 8416 h 10000"/>
                <a:gd name="connsiteX48" fmla="*/ 2653 w 10000"/>
                <a:gd name="connsiteY48" fmla="*/ 8514 h 10000"/>
                <a:gd name="connsiteX49" fmla="*/ 3265 w 10000"/>
                <a:gd name="connsiteY49" fmla="*/ 8614 h 10000"/>
                <a:gd name="connsiteX50" fmla="*/ 3469 w 10000"/>
                <a:gd name="connsiteY50" fmla="*/ 8812 h 10000"/>
                <a:gd name="connsiteX51" fmla="*/ 3878 w 10000"/>
                <a:gd name="connsiteY51" fmla="*/ 8812 h 10000"/>
                <a:gd name="connsiteX52" fmla="*/ 4285 w 10000"/>
                <a:gd name="connsiteY52" fmla="*/ 8912 h 10000"/>
                <a:gd name="connsiteX53" fmla="*/ 4490 w 10000"/>
                <a:gd name="connsiteY53" fmla="*/ 9110 h 10000"/>
                <a:gd name="connsiteX54" fmla="*/ 4898 w 10000"/>
                <a:gd name="connsiteY54" fmla="*/ 9009 h 10000"/>
                <a:gd name="connsiteX55" fmla="*/ 5306 w 10000"/>
                <a:gd name="connsiteY55" fmla="*/ 8912 h 10000"/>
                <a:gd name="connsiteX56" fmla="*/ 5715 w 10000"/>
                <a:gd name="connsiteY56" fmla="*/ 9009 h 10000"/>
                <a:gd name="connsiteX57" fmla="*/ 6326 w 10000"/>
                <a:gd name="connsiteY57" fmla="*/ 9009 h 10000"/>
                <a:gd name="connsiteX58" fmla="*/ 6326 w 10000"/>
                <a:gd name="connsiteY58" fmla="*/ 9307 h 10000"/>
                <a:gd name="connsiteX59" fmla="*/ 6122 w 10000"/>
                <a:gd name="connsiteY59" fmla="*/ 9801 h 10000"/>
                <a:gd name="connsiteX60" fmla="*/ 6326 w 10000"/>
                <a:gd name="connsiteY60" fmla="*/ 10000 h 10000"/>
                <a:gd name="connsiteX61" fmla="*/ 6938 w 10000"/>
                <a:gd name="connsiteY61" fmla="*/ 9801 h 10000"/>
                <a:gd name="connsiteX62" fmla="*/ 7143 w 10000"/>
                <a:gd name="connsiteY62" fmla="*/ 9604 h 10000"/>
                <a:gd name="connsiteX63" fmla="*/ 7143 w 10000"/>
                <a:gd name="connsiteY63" fmla="*/ 9407 h 10000"/>
                <a:gd name="connsiteX64" fmla="*/ 7551 w 10000"/>
                <a:gd name="connsiteY64" fmla="*/ 9307 h 10000"/>
                <a:gd name="connsiteX65" fmla="*/ 7551 w 10000"/>
                <a:gd name="connsiteY65" fmla="*/ 9110 h 10000"/>
                <a:gd name="connsiteX66" fmla="*/ 7755 w 10000"/>
                <a:gd name="connsiteY66" fmla="*/ 8912 h 10000"/>
                <a:gd name="connsiteX67" fmla="*/ 7959 w 10000"/>
                <a:gd name="connsiteY67" fmla="*/ 8614 h 10000"/>
                <a:gd name="connsiteX68" fmla="*/ 7551 w 10000"/>
                <a:gd name="connsiteY68" fmla="*/ 8317 h 10000"/>
                <a:gd name="connsiteX69" fmla="*/ 7959 w 10000"/>
                <a:gd name="connsiteY69" fmla="*/ 8219 h 10000"/>
                <a:gd name="connsiteX70" fmla="*/ 8163 w 10000"/>
                <a:gd name="connsiteY70" fmla="*/ 8020 h 10000"/>
                <a:gd name="connsiteX71" fmla="*/ 8368 w 10000"/>
                <a:gd name="connsiteY71" fmla="*/ 7921 h 10000"/>
                <a:gd name="connsiteX72" fmla="*/ 8775 w 10000"/>
                <a:gd name="connsiteY72" fmla="*/ 7921 h 10000"/>
                <a:gd name="connsiteX73" fmla="*/ 8775 w 10000"/>
                <a:gd name="connsiteY73" fmla="*/ 7822 h 10000"/>
                <a:gd name="connsiteX74" fmla="*/ 8572 w 10000"/>
                <a:gd name="connsiteY74" fmla="*/ 7724 h 10000"/>
                <a:gd name="connsiteX75" fmla="*/ 8775 w 10000"/>
                <a:gd name="connsiteY75" fmla="*/ 7427 h 10000"/>
                <a:gd name="connsiteX76" fmla="*/ 8572 w 10000"/>
                <a:gd name="connsiteY76" fmla="*/ 7228 h 10000"/>
                <a:gd name="connsiteX77" fmla="*/ 8572 w 10000"/>
                <a:gd name="connsiteY77" fmla="*/ 7129 h 10000"/>
                <a:gd name="connsiteX78" fmla="*/ 8979 w 10000"/>
                <a:gd name="connsiteY78" fmla="*/ 7129 h 10000"/>
                <a:gd name="connsiteX79" fmla="*/ 9184 w 10000"/>
                <a:gd name="connsiteY79" fmla="*/ 6831 h 10000"/>
                <a:gd name="connsiteX80" fmla="*/ 9796 w 10000"/>
                <a:gd name="connsiteY80" fmla="*/ 6437 h 10000"/>
                <a:gd name="connsiteX81" fmla="*/ 9591 w 10000"/>
                <a:gd name="connsiteY81" fmla="*/ 6040 h 10000"/>
                <a:gd name="connsiteX82" fmla="*/ 9796 w 10000"/>
                <a:gd name="connsiteY82" fmla="*/ 5743 h 10000"/>
                <a:gd name="connsiteX83" fmla="*/ 9796 w 10000"/>
                <a:gd name="connsiteY83" fmla="*/ 5348 h 10000"/>
                <a:gd name="connsiteX84" fmla="*/ 9796 w 10000"/>
                <a:gd name="connsiteY84" fmla="*/ 5051 h 10000"/>
                <a:gd name="connsiteX85" fmla="*/ 9796 w 10000"/>
                <a:gd name="connsiteY85" fmla="*/ 4753 h 10000"/>
                <a:gd name="connsiteX86" fmla="*/ 9796 w 10000"/>
                <a:gd name="connsiteY86" fmla="*/ 4455 h 10000"/>
                <a:gd name="connsiteX87" fmla="*/ 10000 w 10000"/>
                <a:gd name="connsiteY87" fmla="*/ 4158 h 10000"/>
                <a:gd name="connsiteX88" fmla="*/ 10000 w 10000"/>
                <a:gd name="connsiteY88" fmla="*/ 3664 h 10000"/>
                <a:gd name="connsiteX89" fmla="*/ 9796 w 10000"/>
                <a:gd name="connsiteY89" fmla="*/ 3169 h 10000"/>
                <a:gd name="connsiteX0" fmla="*/ 9797 w 10001"/>
                <a:gd name="connsiteY0" fmla="*/ 3169 h 10000"/>
                <a:gd name="connsiteX1" fmla="*/ 9592 w 10001"/>
                <a:gd name="connsiteY1" fmla="*/ 3169 h 10000"/>
                <a:gd name="connsiteX2" fmla="*/ 8980 w 10001"/>
                <a:gd name="connsiteY2" fmla="*/ 3267 h 10000"/>
                <a:gd name="connsiteX3" fmla="*/ 8369 w 10001"/>
                <a:gd name="connsiteY3" fmla="*/ 3267 h 10000"/>
                <a:gd name="connsiteX4" fmla="*/ 7756 w 10001"/>
                <a:gd name="connsiteY4" fmla="*/ 3169 h 10000"/>
                <a:gd name="connsiteX5" fmla="*/ 8164 w 10001"/>
                <a:gd name="connsiteY5" fmla="*/ 3071 h 10000"/>
                <a:gd name="connsiteX6" fmla="*/ 8369 w 10001"/>
                <a:gd name="connsiteY6" fmla="*/ 2773 h 10000"/>
                <a:gd name="connsiteX7" fmla="*/ 8573 w 10001"/>
                <a:gd name="connsiteY7" fmla="*/ 2673 h 10000"/>
                <a:gd name="connsiteX8" fmla="*/ 8164 w 10001"/>
                <a:gd name="connsiteY8" fmla="*/ 2574 h 10000"/>
                <a:gd name="connsiteX9" fmla="*/ 8164 w 10001"/>
                <a:gd name="connsiteY9" fmla="*/ 2377 h 10000"/>
                <a:gd name="connsiteX10" fmla="*/ 8573 w 10001"/>
                <a:gd name="connsiteY10" fmla="*/ 2178 h 10000"/>
                <a:gd name="connsiteX11" fmla="*/ 8573 w 10001"/>
                <a:gd name="connsiteY11" fmla="*/ 1980 h 10000"/>
                <a:gd name="connsiteX12" fmla="*/ 9185 w 10001"/>
                <a:gd name="connsiteY12" fmla="*/ 1483 h 10000"/>
                <a:gd name="connsiteX13" fmla="*/ 9185 w 10001"/>
                <a:gd name="connsiteY13" fmla="*/ 890 h 10000"/>
                <a:gd name="connsiteX14" fmla="*/ 3470 w 10001"/>
                <a:gd name="connsiteY14" fmla="*/ 0 h 10000"/>
                <a:gd name="connsiteX15" fmla="*/ 3674 w 10001"/>
                <a:gd name="connsiteY15" fmla="*/ 0 h 10000"/>
                <a:gd name="connsiteX16" fmla="*/ 3063 w 10001"/>
                <a:gd name="connsiteY16" fmla="*/ 98 h 10000"/>
                <a:gd name="connsiteX17" fmla="*/ 2654 w 10001"/>
                <a:gd name="connsiteY17" fmla="*/ 493 h 10000"/>
                <a:gd name="connsiteX18" fmla="*/ 2450 w 10001"/>
                <a:gd name="connsiteY18" fmla="*/ 890 h 10000"/>
                <a:gd name="connsiteX19" fmla="*/ 2246 w 10001"/>
                <a:gd name="connsiteY19" fmla="*/ 1288 h 10000"/>
                <a:gd name="connsiteX20" fmla="*/ 1633 w 10001"/>
                <a:gd name="connsiteY20" fmla="*/ 1584 h 10000"/>
                <a:gd name="connsiteX21" fmla="*/ 1838 w 10001"/>
                <a:gd name="connsiteY21" fmla="*/ 2080 h 10000"/>
                <a:gd name="connsiteX22" fmla="*/ 2042 w 10001"/>
                <a:gd name="connsiteY22" fmla="*/ 2277 h 10000"/>
                <a:gd name="connsiteX23" fmla="*/ 1633 w 10001"/>
                <a:gd name="connsiteY23" fmla="*/ 2673 h 10000"/>
                <a:gd name="connsiteX24" fmla="*/ 1429 w 10001"/>
                <a:gd name="connsiteY24" fmla="*/ 3071 h 10000"/>
                <a:gd name="connsiteX25" fmla="*/ 2042 w 10001"/>
                <a:gd name="connsiteY25" fmla="*/ 3466 h 10000"/>
                <a:gd name="connsiteX26" fmla="*/ 2654 w 10001"/>
                <a:gd name="connsiteY26" fmla="*/ 3664 h 10000"/>
                <a:gd name="connsiteX27" fmla="*/ 3266 w 10001"/>
                <a:gd name="connsiteY27" fmla="*/ 3961 h 10000"/>
                <a:gd name="connsiteX28" fmla="*/ 4083 w 10001"/>
                <a:gd name="connsiteY28" fmla="*/ 4257 h 10000"/>
                <a:gd name="connsiteX29" fmla="*/ 5103 w 10001"/>
                <a:gd name="connsiteY29" fmla="*/ 4653 h 10000"/>
                <a:gd name="connsiteX30" fmla="*/ 5511 w 10001"/>
                <a:gd name="connsiteY30" fmla="*/ 4952 h 10000"/>
                <a:gd name="connsiteX31" fmla="*/ 4899 w 10001"/>
                <a:gd name="connsiteY31" fmla="*/ 5148 h 10000"/>
                <a:gd name="connsiteX32" fmla="*/ 4083 w 10001"/>
                <a:gd name="connsiteY32" fmla="*/ 5543 h 10000"/>
                <a:gd name="connsiteX33" fmla="*/ 3470 w 10001"/>
                <a:gd name="connsiteY33" fmla="*/ 5841 h 10000"/>
                <a:gd name="connsiteX34" fmla="*/ 3470 w 10001"/>
                <a:gd name="connsiteY34" fmla="*/ 6139 h 10000"/>
                <a:gd name="connsiteX35" fmla="*/ 2450 w 10001"/>
                <a:gd name="connsiteY35" fmla="*/ 6534 h 10000"/>
                <a:gd name="connsiteX36" fmla="*/ 2042 w 10001"/>
                <a:gd name="connsiteY36" fmla="*/ 6735 h 10000"/>
                <a:gd name="connsiteX37" fmla="*/ 1021 w 10001"/>
                <a:gd name="connsiteY37" fmla="*/ 6632 h 10000"/>
                <a:gd name="connsiteX38" fmla="*/ 1 w 10001"/>
                <a:gd name="connsiteY38" fmla="*/ 6931 h 10000"/>
                <a:gd name="connsiteX39" fmla="*/ 817 w 10001"/>
                <a:gd name="connsiteY39" fmla="*/ 7724 h 10000"/>
                <a:gd name="connsiteX40" fmla="*/ 1021 w 10001"/>
                <a:gd name="connsiteY40" fmla="*/ 7427 h 10000"/>
                <a:gd name="connsiteX41" fmla="*/ 1429 w 10001"/>
                <a:gd name="connsiteY41" fmla="*/ 7030 h 10000"/>
                <a:gd name="connsiteX42" fmla="*/ 1429 w 10001"/>
                <a:gd name="connsiteY42" fmla="*/ 7228 h 10000"/>
                <a:gd name="connsiteX43" fmla="*/ 1226 w 10001"/>
                <a:gd name="connsiteY43" fmla="*/ 7524 h 10000"/>
                <a:gd name="connsiteX44" fmla="*/ 1429 w 10001"/>
                <a:gd name="connsiteY44" fmla="*/ 7822 h 10000"/>
                <a:gd name="connsiteX45" fmla="*/ 1633 w 10001"/>
                <a:gd name="connsiteY45" fmla="*/ 8219 h 10000"/>
                <a:gd name="connsiteX46" fmla="*/ 2246 w 10001"/>
                <a:gd name="connsiteY46" fmla="*/ 8416 h 10000"/>
                <a:gd name="connsiteX47" fmla="*/ 2654 w 10001"/>
                <a:gd name="connsiteY47" fmla="*/ 8514 h 10000"/>
                <a:gd name="connsiteX48" fmla="*/ 3266 w 10001"/>
                <a:gd name="connsiteY48" fmla="*/ 8614 h 10000"/>
                <a:gd name="connsiteX49" fmla="*/ 3470 w 10001"/>
                <a:gd name="connsiteY49" fmla="*/ 8812 h 10000"/>
                <a:gd name="connsiteX50" fmla="*/ 3879 w 10001"/>
                <a:gd name="connsiteY50" fmla="*/ 8812 h 10000"/>
                <a:gd name="connsiteX51" fmla="*/ 4286 w 10001"/>
                <a:gd name="connsiteY51" fmla="*/ 8912 h 10000"/>
                <a:gd name="connsiteX52" fmla="*/ 4491 w 10001"/>
                <a:gd name="connsiteY52" fmla="*/ 9110 h 10000"/>
                <a:gd name="connsiteX53" fmla="*/ 4899 w 10001"/>
                <a:gd name="connsiteY53" fmla="*/ 9009 h 10000"/>
                <a:gd name="connsiteX54" fmla="*/ 5307 w 10001"/>
                <a:gd name="connsiteY54" fmla="*/ 8912 h 10000"/>
                <a:gd name="connsiteX55" fmla="*/ 5716 w 10001"/>
                <a:gd name="connsiteY55" fmla="*/ 9009 h 10000"/>
                <a:gd name="connsiteX56" fmla="*/ 6327 w 10001"/>
                <a:gd name="connsiteY56" fmla="*/ 9009 h 10000"/>
                <a:gd name="connsiteX57" fmla="*/ 6327 w 10001"/>
                <a:gd name="connsiteY57" fmla="*/ 9307 h 10000"/>
                <a:gd name="connsiteX58" fmla="*/ 6123 w 10001"/>
                <a:gd name="connsiteY58" fmla="*/ 9801 h 10000"/>
                <a:gd name="connsiteX59" fmla="*/ 6327 w 10001"/>
                <a:gd name="connsiteY59" fmla="*/ 10000 h 10000"/>
                <a:gd name="connsiteX60" fmla="*/ 6939 w 10001"/>
                <a:gd name="connsiteY60" fmla="*/ 9801 h 10000"/>
                <a:gd name="connsiteX61" fmla="*/ 7144 w 10001"/>
                <a:gd name="connsiteY61" fmla="*/ 9604 h 10000"/>
                <a:gd name="connsiteX62" fmla="*/ 7144 w 10001"/>
                <a:gd name="connsiteY62" fmla="*/ 9407 h 10000"/>
                <a:gd name="connsiteX63" fmla="*/ 7552 w 10001"/>
                <a:gd name="connsiteY63" fmla="*/ 9307 h 10000"/>
                <a:gd name="connsiteX64" fmla="*/ 7552 w 10001"/>
                <a:gd name="connsiteY64" fmla="*/ 9110 h 10000"/>
                <a:gd name="connsiteX65" fmla="*/ 7756 w 10001"/>
                <a:gd name="connsiteY65" fmla="*/ 8912 h 10000"/>
                <a:gd name="connsiteX66" fmla="*/ 7960 w 10001"/>
                <a:gd name="connsiteY66" fmla="*/ 8614 h 10000"/>
                <a:gd name="connsiteX67" fmla="*/ 7552 w 10001"/>
                <a:gd name="connsiteY67" fmla="*/ 8317 h 10000"/>
                <a:gd name="connsiteX68" fmla="*/ 7960 w 10001"/>
                <a:gd name="connsiteY68" fmla="*/ 8219 h 10000"/>
                <a:gd name="connsiteX69" fmla="*/ 8164 w 10001"/>
                <a:gd name="connsiteY69" fmla="*/ 8020 h 10000"/>
                <a:gd name="connsiteX70" fmla="*/ 8369 w 10001"/>
                <a:gd name="connsiteY70" fmla="*/ 7921 h 10000"/>
                <a:gd name="connsiteX71" fmla="*/ 8776 w 10001"/>
                <a:gd name="connsiteY71" fmla="*/ 7921 h 10000"/>
                <a:gd name="connsiteX72" fmla="*/ 8776 w 10001"/>
                <a:gd name="connsiteY72" fmla="*/ 7822 h 10000"/>
                <a:gd name="connsiteX73" fmla="*/ 8573 w 10001"/>
                <a:gd name="connsiteY73" fmla="*/ 7724 h 10000"/>
                <a:gd name="connsiteX74" fmla="*/ 8776 w 10001"/>
                <a:gd name="connsiteY74" fmla="*/ 7427 h 10000"/>
                <a:gd name="connsiteX75" fmla="*/ 8573 w 10001"/>
                <a:gd name="connsiteY75" fmla="*/ 7228 h 10000"/>
                <a:gd name="connsiteX76" fmla="*/ 8573 w 10001"/>
                <a:gd name="connsiteY76" fmla="*/ 7129 h 10000"/>
                <a:gd name="connsiteX77" fmla="*/ 8980 w 10001"/>
                <a:gd name="connsiteY77" fmla="*/ 7129 h 10000"/>
                <a:gd name="connsiteX78" fmla="*/ 9185 w 10001"/>
                <a:gd name="connsiteY78" fmla="*/ 6831 h 10000"/>
                <a:gd name="connsiteX79" fmla="*/ 9797 w 10001"/>
                <a:gd name="connsiteY79" fmla="*/ 6437 h 10000"/>
                <a:gd name="connsiteX80" fmla="*/ 9592 w 10001"/>
                <a:gd name="connsiteY80" fmla="*/ 6040 h 10000"/>
                <a:gd name="connsiteX81" fmla="*/ 9797 w 10001"/>
                <a:gd name="connsiteY81" fmla="*/ 5743 h 10000"/>
                <a:gd name="connsiteX82" fmla="*/ 9797 w 10001"/>
                <a:gd name="connsiteY82" fmla="*/ 5348 h 10000"/>
                <a:gd name="connsiteX83" fmla="*/ 9797 w 10001"/>
                <a:gd name="connsiteY83" fmla="*/ 5051 h 10000"/>
                <a:gd name="connsiteX84" fmla="*/ 9797 w 10001"/>
                <a:gd name="connsiteY84" fmla="*/ 4753 h 10000"/>
                <a:gd name="connsiteX85" fmla="*/ 9797 w 10001"/>
                <a:gd name="connsiteY85" fmla="*/ 4455 h 10000"/>
                <a:gd name="connsiteX86" fmla="*/ 10001 w 10001"/>
                <a:gd name="connsiteY86" fmla="*/ 4158 h 10000"/>
                <a:gd name="connsiteX87" fmla="*/ 10001 w 10001"/>
                <a:gd name="connsiteY87" fmla="*/ 3664 h 10000"/>
                <a:gd name="connsiteX88" fmla="*/ 9797 w 10001"/>
                <a:gd name="connsiteY88" fmla="*/ 3169 h 10000"/>
                <a:gd name="connsiteX0" fmla="*/ 9796 w 10000"/>
                <a:gd name="connsiteY0" fmla="*/ 3169 h 10000"/>
                <a:gd name="connsiteX1" fmla="*/ 9591 w 10000"/>
                <a:gd name="connsiteY1" fmla="*/ 3169 h 10000"/>
                <a:gd name="connsiteX2" fmla="*/ 8979 w 10000"/>
                <a:gd name="connsiteY2" fmla="*/ 3267 h 10000"/>
                <a:gd name="connsiteX3" fmla="*/ 8368 w 10000"/>
                <a:gd name="connsiteY3" fmla="*/ 3267 h 10000"/>
                <a:gd name="connsiteX4" fmla="*/ 7755 w 10000"/>
                <a:gd name="connsiteY4" fmla="*/ 3169 h 10000"/>
                <a:gd name="connsiteX5" fmla="*/ 8163 w 10000"/>
                <a:gd name="connsiteY5" fmla="*/ 3071 h 10000"/>
                <a:gd name="connsiteX6" fmla="*/ 8368 w 10000"/>
                <a:gd name="connsiteY6" fmla="*/ 2773 h 10000"/>
                <a:gd name="connsiteX7" fmla="*/ 8572 w 10000"/>
                <a:gd name="connsiteY7" fmla="*/ 2673 h 10000"/>
                <a:gd name="connsiteX8" fmla="*/ 8163 w 10000"/>
                <a:gd name="connsiteY8" fmla="*/ 2574 h 10000"/>
                <a:gd name="connsiteX9" fmla="*/ 8163 w 10000"/>
                <a:gd name="connsiteY9" fmla="*/ 2377 h 10000"/>
                <a:gd name="connsiteX10" fmla="*/ 8572 w 10000"/>
                <a:gd name="connsiteY10" fmla="*/ 2178 h 10000"/>
                <a:gd name="connsiteX11" fmla="*/ 8572 w 10000"/>
                <a:gd name="connsiteY11" fmla="*/ 1980 h 10000"/>
                <a:gd name="connsiteX12" fmla="*/ 9184 w 10000"/>
                <a:gd name="connsiteY12" fmla="*/ 1483 h 10000"/>
                <a:gd name="connsiteX13" fmla="*/ 9184 w 10000"/>
                <a:gd name="connsiteY13" fmla="*/ 890 h 10000"/>
                <a:gd name="connsiteX14" fmla="*/ 3469 w 10000"/>
                <a:gd name="connsiteY14" fmla="*/ 0 h 10000"/>
                <a:gd name="connsiteX15" fmla="*/ 3673 w 10000"/>
                <a:gd name="connsiteY15" fmla="*/ 0 h 10000"/>
                <a:gd name="connsiteX16" fmla="*/ 3062 w 10000"/>
                <a:gd name="connsiteY16" fmla="*/ 98 h 10000"/>
                <a:gd name="connsiteX17" fmla="*/ 2653 w 10000"/>
                <a:gd name="connsiteY17" fmla="*/ 493 h 10000"/>
                <a:gd name="connsiteX18" fmla="*/ 2449 w 10000"/>
                <a:gd name="connsiteY18" fmla="*/ 890 h 10000"/>
                <a:gd name="connsiteX19" fmla="*/ 2245 w 10000"/>
                <a:gd name="connsiteY19" fmla="*/ 1288 h 10000"/>
                <a:gd name="connsiteX20" fmla="*/ 1632 w 10000"/>
                <a:gd name="connsiteY20" fmla="*/ 1584 h 10000"/>
                <a:gd name="connsiteX21" fmla="*/ 1837 w 10000"/>
                <a:gd name="connsiteY21" fmla="*/ 2080 h 10000"/>
                <a:gd name="connsiteX22" fmla="*/ 2041 w 10000"/>
                <a:gd name="connsiteY22" fmla="*/ 2277 h 10000"/>
                <a:gd name="connsiteX23" fmla="*/ 1632 w 10000"/>
                <a:gd name="connsiteY23" fmla="*/ 2673 h 10000"/>
                <a:gd name="connsiteX24" fmla="*/ 1428 w 10000"/>
                <a:gd name="connsiteY24" fmla="*/ 3071 h 10000"/>
                <a:gd name="connsiteX25" fmla="*/ 2041 w 10000"/>
                <a:gd name="connsiteY25" fmla="*/ 3466 h 10000"/>
                <a:gd name="connsiteX26" fmla="*/ 2653 w 10000"/>
                <a:gd name="connsiteY26" fmla="*/ 3664 h 10000"/>
                <a:gd name="connsiteX27" fmla="*/ 3265 w 10000"/>
                <a:gd name="connsiteY27" fmla="*/ 3961 h 10000"/>
                <a:gd name="connsiteX28" fmla="*/ 4082 w 10000"/>
                <a:gd name="connsiteY28" fmla="*/ 4257 h 10000"/>
                <a:gd name="connsiteX29" fmla="*/ 5102 w 10000"/>
                <a:gd name="connsiteY29" fmla="*/ 4653 h 10000"/>
                <a:gd name="connsiteX30" fmla="*/ 5510 w 10000"/>
                <a:gd name="connsiteY30" fmla="*/ 4952 h 10000"/>
                <a:gd name="connsiteX31" fmla="*/ 4898 w 10000"/>
                <a:gd name="connsiteY31" fmla="*/ 5148 h 10000"/>
                <a:gd name="connsiteX32" fmla="*/ 4082 w 10000"/>
                <a:gd name="connsiteY32" fmla="*/ 5543 h 10000"/>
                <a:gd name="connsiteX33" fmla="*/ 3469 w 10000"/>
                <a:gd name="connsiteY33" fmla="*/ 5841 h 10000"/>
                <a:gd name="connsiteX34" fmla="*/ 3469 w 10000"/>
                <a:gd name="connsiteY34" fmla="*/ 6139 h 10000"/>
                <a:gd name="connsiteX35" fmla="*/ 2449 w 10000"/>
                <a:gd name="connsiteY35" fmla="*/ 6534 h 10000"/>
                <a:gd name="connsiteX36" fmla="*/ 2041 w 10000"/>
                <a:gd name="connsiteY36" fmla="*/ 6735 h 10000"/>
                <a:gd name="connsiteX37" fmla="*/ 1020 w 10000"/>
                <a:gd name="connsiteY37" fmla="*/ 6632 h 10000"/>
                <a:gd name="connsiteX38" fmla="*/ 0 w 10000"/>
                <a:gd name="connsiteY38" fmla="*/ 6931 h 10000"/>
                <a:gd name="connsiteX39" fmla="*/ 1020 w 10000"/>
                <a:gd name="connsiteY39" fmla="*/ 7427 h 10000"/>
                <a:gd name="connsiteX40" fmla="*/ 1428 w 10000"/>
                <a:gd name="connsiteY40" fmla="*/ 7030 h 10000"/>
                <a:gd name="connsiteX41" fmla="*/ 1428 w 10000"/>
                <a:gd name="connsiteY41" fmla="*/ 7228 h 10000"/>
                <a:gd name="connsiteX42" fmla="*/ 1225 w 10000"/>
                <a:gd name="connsiteY42" fmla="*/ 7524 h 10000"/>
                <a:gd name="connsiteX43" fmla="*/ 1428 w 10000"/>
                <a:gd name="connsiteY43" fmla="*/ 7822 h 10000"/>
                <a:gd name="connsiteX44" fmla="*/ 1632 w 10000"/>
                <a:gd name="connsiteY44" fmla="*/ 8219 h 10000"/>
                <a:gd name="connsiteX45" fmla="*/ 2245 w 10000"/>
                <a:gd name="connsiteY45" fmla="*/ 8416 h 10000"/>
                <a:gd name="connsiteX46" fmla="*/ 2653 w 10000"/>
                <a:gd name="connsiteY46" fmla="*/ 8514 h 10000"/>
                <a:gd name="connsiteX47" fmla="*/ 3265 w 10000"/>
                <a:gd name="connsiteY47" fmla="*/ 8614 h 10000"/>
                <a:gd name="connsiteX48" fmla="*/ 3469 w 10000"/>
                <a:gd name="connsiteY48" fmla="*/ 8812 h 10000"/>
                <a:gd name="connsiteX49" fmla="*/ 3878 w 10000"/>
                <a:gd name="connsiteY49" fmla="*/ 8812 h 10000"/>
                <a:gd name="connsiteX50" fmla="*/ 4285 w 10000"/>
                <a:gd name="connsiteY50" fmla="*/ 8912 h 10000"/>
                <a:gd name="connsiteX51" fmla="*/ 4490 w 10000"/>
                <a:gd name="connsiteY51" fmla="*/ 9110 h 10000"/>
                <a:gd name="connsiteX52" fmla="*/ 4898 w 10000"/>
                <a:gd name="connsiteY52" fmla="*/ 9009 h 10000"/>
                <a:gd name="connsiteX53" fmla="*/ 5306 w 10000"/>
                <a:gd name="connsiteY53" fmla="*/ 8912 h 10000"/>
                <a:gd name="connsiteX54" fmla="*/ 5715 w 10000"/>
                <a:gd name="connsiteY54" fmla="*/ 9009 h 10000"/>
                <a:gd name="connsiteX55" fmla="*/ 6326 w 10000"/>
                <a:gd name="connsiteY55" fmla="*/ 9009 h 10000"/>
                <a:gd name="connsiteX56" fmla="*/ 6326 w 10000"/>
                <a:gd name="connsiteY56" fmla="*/ 9307 h 10000"/>
                <a:gd name="connsiteX57" fmla="*/ 6122 w 10000"/>
                <a:gd name="connsiteY57" fmla="*/ 9801 h 10000"/>
                <a:gd name="connsiteX58" fmla="*/ 6326 w 10000"/>
                <a:gd name="connsiteY58" fmla="*/ 10000 h 10000"/>
                <a:gd name="connsiteX59" fmla="*/ 6938 w 10000"/>
                <a:gd name="connsiteY59" fmla="*/ 9801 h 10000"/>
                <a:gd name="connsiteX60" fmla="*/ 7143 w 10000"/>
                <a:gd name="connsiteY60" fmla="*/ 9604 h 10000"/>
                <a:gd name="connsiteX61" fmla="*/ 7143 w 10000"/>
                <a:gd name="connsiteY61" fmla="*/ 9407 h 10000"/>
                <a:gd name="connsiteX62" fmla="*/ 7551 w 10000"/>
                <a:gd name="connsiteY62" fmla="*/ 9307 h 10000"/>
                <a:gd name="connsiteX63" fmla="*/ 7551 w 10000"/>
                <a:gd name="connsiteY63" fmla="*/ 9110 h 10000"/>
                <a:gd name="connsiteX64" fmla="*/ 7755 w 10000"/>
                <a:gd name="connsiteY64" fmla="*/ 8912 h 10000"/>
                <a:gd name="connsiteX65" fmla="*/ 7959 w 10000"/>
                <a:gd name="connsiteY65" fmla="*/ 8614 h 10000"/>
                <a:gd name="connsiteX66" fmla="*/ 7551 w 10000"/>
                <a:gd name="connsiteY66" fmla="*/ 8317 h 10000"/>
                <a:gd name="connsiteX67" fmla="*/ 7959 w 10000"/>
                <a:gd name="connsiteY67" fmla="*/ 8219 h 10000"/>
                <a:gd name="connsiteX68" fmla="*/ 8163 w 10000"/>
                <a:gd name="connsiteY68" fmla="*/ 8020 h 10000"/>
                <a:gd name="connsiteX69" fmla="*/ 8368 w 10000"/>
                <a:gd name="connsiteY69" fmla="*/ 7921 h 10000"/>
                <a:gd name="connsiteX70" fmla="*/ 8775 w 10000"/>
                <a:gd name="connsiteY70" fmla="*/ 7921 h 10000"/>
                <a:gd name="connsiteX71" fmla="*/ 8775 w 10000"/>
                <a:gd name="connsiteY71" fmla="*/ 7822 h 10000"/>
                <a:gd name="connsiteX72" fmla="*/ 8572 w 10000"/>
                <a:gd name="connsiteY72" fmla="*/ 7724 h 10000"/>
                <a:gd name="connsiteX73" fmla="*/ 8775 w 10000"/>
                <a:gd name="connsiteY73" fmla="*/ 7427 h 10000"/>
                <a:gd name="connsiteX74" fmla="*/ 8572 w 10000"/>
                <a:gd name="connsiteY74" fmla="*/ 7228 h 10000"/>
                <a:gd name="connsiteX75" fmla="*/ 8572 w 10000"/>
                <a:gd name="connsiteY75" fmla="*/ 7129 h 10000"/>
                <a:gd name="connsiteX76" fmla="*/ 8979 w 10000"/>
                <a:gd name="connsiteY76" fmla="*/ 7129 h 10000"/>
                <a:gd name="connsiteX77" fmla="*/ 9184 w 10000"/>
                <a:gd name="connsiteY77" fmla="*/ 6831 h 10000"/>
                <a:gd name="connsiteX78" fmla="*/ 9796 w 10000"/>
                <a:gd name="connsiteY78" fmla="*/ 6437 h 10000"/>
                <a:gd name="connsiteX79" fmla="*/ 9591 w 10000"/>
                <a:gd name="connsiteY79" fmla="*/ 6040 h 10000"/>
                <a:gd name="connsiteX80" fmla="*/ 9796 w 10000"/>
                <a:gd name="connsiteY80" fmla="*/ 5743 h 10000"/>
                <a:gd name="connsiteX81" fmla="*/ 9796 w 10000"/>
                <a:gd name="connsiteY81" fmla="*/ 5348 h 10000"/>
                <a:gd name="connsiteX82" fmla="*/ 9796 w 10000"/>
                <a:gd name="connsiteY82" fmla="*/ 5051 h 10000"/>
                <a:gd name="connsiteX83" fmla="*/ 9796 w 10000"/>
                <a:gd name="connsiteY83" fmla="*/ 4753 h 10000"/>
                <a:gd name="connsiteX84" fmla="*/ 9796 w 10000"/>
                <a:gd name="connsiteY84" fmla="*/ 4455 h 10000"/>
                <a:gd name="connsiteX85" fmla="*/ 10000 w 10000"/>
                <a:gd name="connsiteY85" fmla="*/ 4158 h 10000"/>
                <a:gd name="connsiteX86" fmla="*/ 10000 w 10000"/>
                <a:gd name="connsiteY86" fmla="*/ 3664 h 10000"/>
                <a:gd name="connsiteX87" fmla="*/ 9796 w 10000"/>
                <a:gd name="connsiteY87" fmla="*/ 3169 h 10000"/>
                <a:gd name="connsiteX0" fmla="*/ 8870 w 9074"/>
                <a:gd name="connsiteY0" fmla="*/ 3169 h 10000"/>
                <a:gd name="connsiteX1" fmla="*/ 8665 w 9074"/>
                <a:gd name="connsiteY1" fmla="*/ 3169 h 10000"/>
                <a:gd name="connsiteX2" fmla="*/ 8053 w 9074"/>
                <a:gd name="connsiteY2" fmla="*/ 3267 h 10000"/>
                <a:gd name="connsiteX3" fmla="*/ 7442 w 9074"/>
                <a:gd name="connsiteY3" fmla="*/ 3267 h 10000"/>
                <a:gd name="connsiteX4" fmla="*/ 6829 w 9074"/>
                <a:gd name="connsiteY4" fmla="*/ 3169 h 10000"/>
                <a:gd name="connsiteX5" fmla="*/ 7237 w 9074"/>
                <a:gd name="connsiteY5" fmla="*/ 3071 h 10000"/>
                <a:gd name="connsiteX6" fmla="*/ 7442 w 9074"/>
                <a:gd name="connsiteY6" fmla="*/ 2773 h 10000"/>
                <a:gd name="connsiteX7" fmla="*/ 7646 w 9074"/>
                <a:gd name="connsiteY7" fmla="*/ 2673 h 10000"/>
                <a:gd name="connsiteX8" fmla="*/ 7237 w 9074"/>
                <a:gd name="connsiteY8" fmla="*/ 2574 h 10000"/>
                <a:gd name="connsiteX9" fmla="*/ 7237 w 9074"/>
                <a:gd name="connsiteY9" fmla="*/ 2377 h 10000"/>
                <a:gd name="connsiteX10" fmla="*/ 7646 w 9074"/>
                <a:gd name="connsiteY10" fmla="*/ 2178 h 10000"/>
                <a:gd name="connsiteX11" fmla="*/ 7646 w 9074"/>
                <a:gd name="connsiteY11" fmla="*/ 1980 h 10000"/>
                <a:gd name="connsiteX12" fmla="*/ 8258 w 9074"/>
                <a:gd name="connsiteY12" fmla="*/ 1483 h 10000"/>
                <a:gd name="connsiteX13" fmla="*/ 8258 w 9074"/>
                <a:gd name="connsiteY13" fmla="*/ 890 h 10000"/>
                <a:gd name="connsiteX14" fmla="*/ 2543 w 9074"/>
                <a:gd name="connsiteY14" fmla="*/ 0 h 10000"/>
                <a:gd name="connsiteX15" fmla="*/ 2747 w 9074"/>
                <a:gd name="connsiteY15" fmla="*/ 0 h 10000"/>
                <a:gd name="connsiteX16" fmla="*/ 2136 w 9074"/>
                <a:gd name="connsiteY16" fmla="*/ 98 h 10000"/>
                <a:gd name="connsiteX17" fmla="*/ 1727 w 9074"/>
                <a:gd name="connsiteY17" fmla="*/ 493 h 10000"/>
                <a:gd name="connsiteX18" fmla="*/ 1523 w 9074"/>
                <a:gd name="connsiteY18" fmla="*/ 890 h 10000"/>
                <a:gd name="connsiteX19" fmla="*/ 1319 w 9074"/>
                <a:gd name="connsiteY19" fmla="*/ 1288 h 10000"/>
                <a:gd name="connsiteX20" fmla="*/ 706 w 9074"/>
                <a:gd name="connsiteY20" fmla="*/ 1584 h 10000"/>
                <a:gd name="connsiteX21" fmla="*/ 911 w 9074"/>
                <a:gd name="connsiteY21" fmla="*/ 2080 h 10000"/>
                <a:gd name="connsiteX22" fmla="*/ 1115 w 9074"/>
                <a:gd name="connsiteY22" fmla="*/ 2277 h 10000"/>
                <a:gd name="connsiteX23" fmla="*/ 706 w 9074"/>
                <a:gd name="connsiteY23" fmla="*/ 2673 h 10000"/>
                <a:gd name="connsiteX24" fmla="*/ 502 w 9074"/>
                <a:gd name="connsiteY24" fmla="*/ 3071 h 10000"/>
                <a:gd name="connsiteX25" fmla="*/ 1115 w 9074"/>
                <a:gd name="connsiteY25" fmla="*/ 3466 h 10000"/>
                <a:gd name="connsiteX26" fmla="*/ 1727 w 9074"/>
                <a:gd name="connsiteY26" fmla="*/ 3664 h 10000"/>
                <a:gd name="connsiteX27" fmla="*/ 2339 w 9074"/>
                <a:gd name="connsiteY27" fmla="*/ 3961 h 10000"/>
                <a:gd name="connsiteX28" fmla="*/ 3156 w 9074"/>
                <a:gd name="connsiteY28" fmla="*/ 4257 h 10000"/>
                <a:gd name="connsiteX29" fmla="*/ 4176 w 9074"/>
                <a:gd name="connsiteY29" fmla="*/ 4653 h 10000"/>
                <a:gd name="connsiteX30" fmla="*/ 4584 w 9074"/>
                <a:gd name="connsiteY30" fmla="*/ 4952 h 10000"/>
                <a:gd name="connsiteX31" fmla="*/ 3972 w 9074"/>
                <a:gd name="connsiteY31" fmla="*/ 5148 h 10000"/>
                <a:gd name="connsiteX32" fmla="*/ 3156 w 9074"/>
                <a:gd name="connsiteY32" fmla="*/ 5543 h 10000"/>
                <a:gd name="connsiteX33" fmla="*/ 2543 w 9074"/>
                <a:gd name="connsiteY33" fmla="*/ 5841 h 10000"/>
                <a:gd name="connsiteX34" fmla="*/ 2543 w 9074"/>
                <a:gd name="connsiteY34" fmla="*/ 6139 h 10000"/>
                <a:gd name="connsiteX35" fmla="*/ 1523 w 9074"/>
                <a:gd name="connsiteY35" fmla="*/ 6534 h 10000"/>
                <a:gd name="connsiteX36" fmla="*/ 1115 w 9074"/>
                <a:gd name="connsiteY36" fmla="*/ 6735 h 10000"/>
                <a:gd name="connsiteX37" fmla="*/ 94 w 9074"/>
                <a:gd name="connsiteY37" fmla="*/ 6632 h 10000"/>
                <a:gd name="connsiteX38" fmla="*/ 94 w 9074"/>
                <a:gd name="connsiteY38" fmla="*/ 7427 h 10000"/>
                <a:gd name="connsiteX39" fmla="*/ 502 w 9074"/>
                <a:gd name="connsiteY39" fmla="*/ 7030 h 10000"/>
                <a:gd name="connsiteX40" fmla="*/ 502 w 9074"/>
                <a:gd name="connsiteY40" fmla="*/ 7228 h 10000"/>
                <a:gd name="connsiteX41" fmla="*/ 299 w 9074"/>
                <a:gd name="connsiteY41" fmla="*/ 7524 h 10000"/>
                <a:gd name="connsiteX42" fmla="*/ 502 w 9074"/>
                <a:gd name="connsiteY42" fmla="*/ 7822 h 10000"/>
                <a:gd name="connsiteX43" fmla="*/ 706 w 9074"/>
                <a:gd name="connsiteY43" fmla="*/ 8219 h 10000"/>
                <a:gd name="connsiteX44" fmla="*/ 1319 w 9074"/>
                <a:gd name="connsiteY44" fmla="*/ 8416 h 10000"/>
                <a:gd name="connsiteX45" fmla="*/ 1727 w 9074"/>
                <a:gd name="connsiteY45" fmla="*/ 8514 h 10000"/>
                <a:gd name="connsiteX46" fmla="*/ 2339 w 9074"/>
                <a:gd name="connsiteY46" fmla="*/ 8614 h 10000"/>
                <a:gd name="connsiteX47" fmla="*/ 2543 w 9074"/>
                <a:gd name="connsiteY47" fmla="*/ 8812 h 10000"/>
                <a:gd name="connsiteX48" fmla="*/ 2952 w 9074"/>
                <a:gd name="connsiteY48" fmla="*/ 8812 h 10000"/>
                <a:gd name="connsiteX49" fmla="*/ 3359 w 9074"/>
                <a:gd name="connsiteY49" fmla="*/ 8912 h 10000"/>
                <a:gd name="connsiteX50" fmla="*/ 3564 w 9074"/>
                <a:gd name="connsiteY50" fmla="*/ 9110 h 10000"/>
                <a:gd name="connsiteX51" fmla="*/ 3972 w 9074"/>
                <a:gd name="connsiteY51" fmla="*/ 9009 h 10000"/>
                <a:gd name="connsiteX52" fmla="*/ 4380 w 9074"/>
                <a:gd name="connsiteY52" fmla="*/ 8912 h 10000"/>
                <a:gd name="connsiteX53" fmla="*/ 4789 w 9074"/>
                <a:gd name="connsiteY53" fmla="*/ 9009 h 10000"/>
                <a:gd name="connsiteX54" fmla="*/ 5400 w 9074"/>
                <a:gd name="connsiteY54" fmla="*/ 9009 h 10000"/>
                <a:gd name="connsiteX55" fmla="*/ 5400 w 9074"/>
                <a:gd name="connsiteY55" fmla="*/ 9307 h 10000"/>
                <a:gd name="connsiteX56" fmla="*/ 5196 w 9074"/>
                <a:gd name="connsiteY56" fmla="*/ 9801 h 10000"/>
                <a:gd name="connsiteX57" fmla="*/ 5400 w 9074"/>
                <a:gd name="connsiteY57" fmla="*/ 10000 h 10000"/>
                <a:gd name="connsiteX58" fmla="*/ 6012 w 9074"/>
                <a:gd name="connsiteY58" fmla="*/ 9801 h 10000"/>
                <a:gd name="connsiteX59" fmla="*/ 6217 w 9074"/>
                <a:gd name="connsiteY59" fmla="*/ 9604 h 10000"/>
                <a:gd name="connsiteX60" fmla="*/ 6217 w 9074"/>
                <a:gd name="connsiteY60" fmla="*/ 9407 h 10000"/>
                <a:gd name="connsiteX61" fmla="*/ 6625 w 9074"/>
                <a:gd name="connsiteY61" fmla="*/ 9307 h 10000"/>
                <a:gd name="connsiteX62" fmla="*/ 6625 w 9074"/>
                <a:gd name="connsiteY62" fmla="*/ 9110 h 10000"/>
                <a:gd name="connsiteX63" fmla="*/ 6829 w 9074"/>
                <a:gd name="connsiteY63" fmla="*/ 8912 h 10000"/>
                <a:gd name="connsiteX64" fmla="*/ 7033 w 9074"/>
                <a:gd name="connsiteY64" fmla="*/ 8614 h 10000"/>
                <a:gd name="connsiteX65" fmla="*/ 6625 w 9074"/>
                <a:gd name="connsiteY65" fmla="*/ 8317 h 10000"/>
                <a:gd name="connsiteX66" fmla="*/ 7033 w 9074"/>
                <a:gd name="connsiteY66" fmla="*/ 8219 h 10000"/>
                <a:gd name="connsiteX67" fmla="*/ 7237 w 9074"/>
                <a:gd name="connsiteY67" fmla="*/ 8020 h 10000"/>
                <a:gd name="connsiteX68" fmla="*/ 7442 w 9074"/>
                <a:gd name="connsiteY68" fmla="*/ 7921 h 10000"/>
                <a:gd name="connsiteX69" fmla="*/ 7849 w 9074"/>
                <a:gd name="connsiteY69" fmla="*/ 7921 h 10000"/>
                <a:gd name="connsiteX70" fmla="*/ 7849 w 9074"/>
                <a:gd name="connsiteY70" fmla="*/ 7822 h 10000"/>
                <a:gd name="connsiteX71" fmla="*/ 7646 w 9074"/>
                <a:gd name="connsiteY71" fmla="*/ 7724 h 10000"/>
                <a:gd name="connsiteX72" fmla="*/ 7849 w 9074"/>
                <a:gd name="connsiteY72" fmla="*/ 7427 h 10000"/>
                <a:gd name="connsiteX73" fmla="*/ 7646 w 9074"/>
                <a:gd name="connsiteY73" fmla="*/ 7228 h 10000"/>
                <a:gd name="connsiteX74" fmla="*/ 7646 w 9074"/>
                <a:gd name="connsiteY74" fmla="*/ 7129 h 10000"/>
                <a:gd name="connsiteX75" fmla="*/ 8053 w 9074"/>
                <a:gd name="connsiteY75" fmla="*/ 7129 h 10000"/>
                <a:gd name="connsiteX76" fmla="*/ 8258 w 9074"/>
                <a:gd name="connsiteY76" fmla="*/ 6831 h 10000"/>
                <a:gd name="connsiteX77" fmla="*/ 8870 w 9074"/>
                <a:gd name="connsiteY77" fmla="*/ 6437 h 10000"/>
                <a:gd name="connsiteX78" fmla="*/ 8665 w 9074"/>
                <a:gd name="connsiteY78" fmla="*/ 6040 h 10000"/>
                <a:gd name="connsiteX79" fmla="*/ 8870 w 9074"/>
                <a:gd name="connsiteY79" fmla="*/ 5743 h 10000"/>
                <a:gd name="connsiteX80" fmla="*/ 8870 w 9074"/>
                <a:gd name="connsiteY80" fmla="*/ 5348 h 10000"/>
                <a:gd name="connsiteX81" fmla="*/ 8870 w 9074"/>
                <a:gd name="connsiteY81" fmla="*/ 5051 h 10000"/>
                <a:gd name="connsiteX82" fmla="*/ 8870 w 9074"/>
                <a:gd name="connsiteY82" fmla="*/ 4753 h 10000"/>
                <a:gd name="connsiteX83" fmla="*/ 8870 w 9074"/>
                <a:gd name="connsiteY83" fmla="*/ 4455 h 10000"/>
                <a:gd name="connsiteX84" fmla="*/ 9074 w 9074"/>
                <a:gd name="connsiteY84" fmla="*/ 4158 h 10000"/>
                <a:gd name="connsiteX85" fmla="*/ 9074 w 9074"/>
                <a:gd name="connsiteY85" fmla="*/ 3664 h 10000"/>
                <a:gd name="connsiteX86" fmla="*/ 8870 w 9074"/>
                <a:gd name="connsiteY86" fmla="*/ 3169 h 10000"/>
                <a:gd name="connsiteX0" fmla="*/ 9671 w 9896"/>
                <a:gd name="connsiteY0" fmla="*/ 3169 h 10000"/>
                <a:gd name="connsiteX1" fmla="*/ 9445 w 9896"/>
                <a:gd name="connsiteY1" fmla="*/ 3169 h 10000"/>
                <a:gd name="connsiteX2" fmla="*/ 8771 w 9896"/>
                <a:gd name="connsiteY2" fmla="*/ 3267 h 10000"/>
                <a:gd name="connsiteX3" fmla="*/ 8097 w 9896"/>
                <a:gd name="connsiteY3" fmla="*/ 3267 h 10000"/>
                <a:gd name="connsiteX4" fmla="*/ 7422 w 9896"/>
                <a:gd name="connsiteY4" fmla="*/ 3169 h 10000"/>
                <a:gd name="connsiteX5" fmla="*/ 7872 w 9896"/>
                <a:gd name="connsiteY5" fmla="*/ 3071 h 10000"/>
                <a:gd name="connsiteX6" fmla="*/ 8097 w 9896"/>
                <a:gd name="connsiteY6" fmla="*/ 2773 h 10000"/>
                <a:gd name="connsiteX7" fmla="*/ 8322 w 9896"/>
                <a:gd name="connsiteY7" fmla="*/ 2673 h 10000"/>
                <a:gd name="connsiteX8" fmla="*/ 7872 w 9896"/>
                <a:gd name="connsiteY8" fmla="*/ 2574 h 10000"/>
                <a:gd name="connsiteX9" fmla="*/ 7872 w 9896"/>
                <a:gd name="connsiteY9" fmla="*/ 2377 h 10000"/>
                <a:gd name="connsiteX10" fmla="*/ 8322 w 9896"/>
                <a:gd name="connsiteY10" fmla="*/ 2178 h 10000"/>
                <a:gd name="connsiteX11" fmla="*/ 8322 w 9896"/>
                <a:gd name="connsiteY11" fmla="*/ 1980 h 10000"/>
                <a:gd name="connsiteX12" fmla="*/ 8997 w 9896"/>
                <a:gd name="connsiteY12" fmla="*/ 1483 h 10000"/>
                <a:gd name="connsiteX13" fmla="*/ 8997 w 9896"/>
                <a:gd name="connsiteY13" fmla="*/ 890 h 10000"/>
                <a:gd name="connsiteX14" fmla="*/ 2699 w 9896"/>
                <a:gd name="connsiteY14" fmla="*/ 0 h 10000"/>
                <a:gd name="connsiteX15" fmla="*/ 2923 w 9896"/>
                <a:gd name="connsiteY15" fmla="*/ 0 h 10000"/>
                <a:gd name="connsiteX16" fmla="*/ 2250 w 9896"/>
                <a:gd name="connsiteY16" fmla="*/ 98 h 10000"/>
                <a:gd name="connsiteX17" fmla="*/ 1799 w 9896"/>
                <a:gd name="connsiteY17" fmla="*/ 493 h 10000"/>
                <a:gd name="connsiteX18" fmla="*/ 1574 w 9896"/>
                <a:gd name="connsiteY18" fmla="*/ 890 h 10000"/>
                <a:gd name="connsiteX19" fmla="*/ 1350 w 9896"/>
                <a:gd name="connsiteY19" fmla="*/ 1288 h 10000"/>
                <a:gd name="connsiteX20" fmla="*/ 674 w 9896"/>
                <a:gd name="connsiteY20" fmla="*/ 1584 h 10000"/>
                <a:gd name="connsiteX21" fmla="*/ 900 w 9896"/>
                <a:gd name="connsiteY21" fmla="*/ 2080 h 10000"/>
                <a:gd name="connsiteX22" fmla="*/ 1125 w 9896"/>
                <a:gd name="connsiteY22" fmla="*/ 2277 h 10000"/>
                <a:gd name="connsiteX23" fmla="*/ 674 w 9896"/>
                <a:gd name="connsiteY23" fmla="*/ 2673 h 10000"/>
                <a:gd name="connsiteX24" fmla="*/ 449 w 9896"/>
                <a:gd name="connsiteY24" fmla="*/ 3071 h 10000"/>
                <a:gd name="connsiteX25" fmla="*/ 1125 w 9896"/>
                <a:gd name="connsiteY25" fmla="*/ 3466 h 10000"/>
                <a:gd name="connsiteX26" fmla="*/ 1799 w 9896"/>
                <a:gd name="connsiteY26" fmla="*/ 3664 h 10000"/>
                <a:gd name="connsiteX27" fmla="*/ 2474 w 9896"/>
                <a:gd name="connsiteY27" fmla="*/ 3961 h 10000"/>
                <a:gd name="connsiteX28" fmla="*/ 3374 w 9896"/>
                <a:gd name="connsiteY28" fmla="*/ 4257 h 10000"/>
                <a:gd name="connsiteX29" fmla="*/ 4498 w 9896"/>
                <a:gd name="connsiteY29" fmla="*/ 4653 h 10000"/>
                <a:gd name="connsiteX30" fmla="*/ 4948 w 9896"/>
                <a:gd name="connsiteY30" fmla="*/ 4952 h 10000"/>
                <a:gd name="connsiteX31" fmla="*/ 4273 w 9896"/>
                <a:gd name="connsiteY31" fmla="*/ 5148 h 10000"/>
                <a:gd name="connsiteX32" fmla="*/ 3374 w 9896"/>
                <a:gd name="connsiteY32" fmla="*/ 5543 h 10000"/>
                <a:gd name="connsiteX33" fmla="*/ 2699 w 9896"/>
                <a:gd name="connsiteY33" fmla="*/ 5841 h 10000"/>
                <a:gd name="connsiteX34" fmla="*/ 2699 w 9896"/>
                <a:gd name="connsiteY34" fmla="*/ 6139 h 10000"/>
                <a:gd name="connsiteX35" fmla="*/ 1574 w 9896"/>
                <a:gd name="connsiteY35" fmla="*/ 6534 h 10000"/>
                <a:gd name="connsiteX36" fmla="*/ 1125 w 9896"/>
                <a:gd name="connsiteY36" fmla="*/ 6735 h 10000"/>
                <a:gd name="connsiteX37" fmla="*/ 0 w 9896"/>
                <a:gd name="connsiteY37" fmla="*/ 7427 h 10000"/>
                <a:gd name="connsiteX38" fmla="*/ 449 w 9896"/>
                <a:gd name="connsiteY38" fmla="*/ 7030 h 10000"/>
                <a:gd name="connsiteX39" fmla="*/ 449 w 9896"/>
                <a:gd name="connsiteY39" fmla="*/ 7228 h 10000"/>
                <a:gd name="connsiteX40" fmla="*/ 226 w 9896"/>
                <a:gd name="connsiteY40" fmla="*/ 7524 h 10000"/>
                <a:gd name="connsiteX41" fmla="*/ 449 w 9896"/>
                <a:gd name="connsiteY41" fmla="*/ 7822 h 10000"/>
                <a:gd name="connsiteX42" fmla="*/ 674 w 9896"/>
                <a:gd name="connsiteY42" fmla="*/ 8219 h 10000"/>
                <a:gd name="connsiteX43" fmla="*/ 1350 w 9896"/>
                <a:gd name="connsiteY43" fmla="*/ 8416 h 10000"/>
                <a:gd name="connsiteX44" fmla="*/ 1799 w 9896"/>
                <a:gd name="connsiteY44" fmla="*/ 8514 h 10000"/>
                <a:gd name="connsiteX45" fmla="*/ 2474 w 9896"/>
                <a:gd name="connsiteY45" fmla="*/ 8614 h 10000"/>
                <a:gd name="connsiteX46" fmla="*/ 2699 w 9896"/>
                <a:gd name="connsiteY46" fmla="*/ 8812 h 10000"/>
                <a:gd name="connsiteX47" fmla="*/ 3149 w 9896"/>
                <a:gd name="connsiteY47" fmla="*/ 8812 h 10000"/>
                <a:gd name="connsiteX48" fmla="*/ 3598 w 9896"/>
                <a:gd name="connsiteY48" fmla="*/ 8912 h 10000"/>
                <a:gd name="connsiteX49" fmla="*/ 3824 w 9896"/>
                <a:gd name="connsiteY49" fmla="*/ 9110 h 10000"/>
                <a:gd name="connsiteX50" fmla="*/ 4273 w 9896"/>
                <a:gd name="connsiteY50" fmla="*/ 9009 h 10000"/>
                <a:gd name="connsiteX51" fmla="*/ 4723 w 9896"/>
                <a:gd name="connsiteY51" fmla="*/ 8912 h 10000"/>
                <a:gd name="connsiteX52" fmla="*/ 5174 w 9896"/>
                <a:gd name="connsiteY52" fmla="*/ 9009 h 10000"/>
                <a:gd name="connsiteX53" fmla="*/ 5847 w 9896"/>
                <a:gd name="connsiteY53" fmla="*/ 9009 h 10000"/>
                <a:gd name="connsiteX54" fmla="*/ 5847 w 9896"/>
                <a:gd name="connsiteY54" fmla="*/ 9307 h 10000"/>
                <a:gd name="connsiteX55" fmla="*/ 5622 w 9896"/>
                <a:gd name="connsiteY55" fmla="*/ 9801 h 10000"/>
                <a:gd name="connsiteX56" fmla="*/ 5847 w 9896"/>
                <a:gd name="connsiteY56" fmla="*/ 10000 h 10000"/>
                <a:gd name="connsiteX57" fmla="*/ 6522 w 9896"/>
                <a:gd name="connsiteY57" fmla="*/ 9801 h 10000"/>
                <a:gd name="connsiteX58" fmla="*/ 6747 w 9896"/>
                <a:gd name="connsiteY58" fmla="*/ 9604 h 10000"/>
                <a:gd name="connsiteX59" fmla="*/ 6747 w 9896"/>
                <a:gd name="connsiteY59" fmla="*/ 9407 h 10000"/>
                <a:gd name="connsiteX60" fmla="*/ 7197 w 9896"/>
                <a:gd name="connsiteY60" fmla="*/ 9307 h 10000"/>
                <a:gd name="connsiteX61" fmla="*/ 7197 w 9896"/>
                <a:gd name="connsiteY61" fmla="*/ 9110 h 10000"/>
                <a:gd name="connsiteX62" fmla="*/ 7422 w 9896"/>
                <a:gd name="connsiteY62" fmla="*/ 8912 h 10000"/>
                <a:gd name="connsiteX63" fmla="*/ 7647 w 9896"/>
                <a:gd name="connsiteY63" fmla="*/ 8614 h 10000"/>
                <a:gd name="connsiteX64" fmla="*/ 7197 w 9896"/>
                <a:gd name="connsiteY64" fmla="*/ 8317 h 10000"/>
                <a:gd name="connsiteX65" fmla="*/ 7647 w 9896"/>
                <a:gd name="connsiteY65" fmla="*/ 8219 h 10000"/>
                <a:gd name="connsiteX66" fmla="*/ 7872 w 9896"/>
                <a:gd name="connsiteY66" fmla="*/ 8020 h 10000"/>
                <a:gd name="connsiteX67" fmla="*/ 8097 w 9896"/>
                <a:gd name="connsiteY67" fmla="*/ 7921 h 10000"/>
                <a:gd name="connsiteX68" fmla="*/ 8546 w 9896"/>
                <a:gd name="connsiteY68" fmla="*/ 7921 h 10000"/>
                <a:gd name="connsiteX69" fmla="*/ 8546 w 9896"/>
                <a:gd name="connsiteY69" fmla="*/ 7822 h 10000"/>
                <a:gd name="connsiteX70" fmla="*/ 8322 w 9896"/>
                <a:gd name="connsiteY70" fmla="*/ 7724 h 10000"/>
                <a:gd name="connsiteX71" fmla="*/ 8546 w 9896"/>
                <a:gd name="connsiteY71" fmla="*/ 7427 h 10000"/>
                <a:gd name="connsiteX72" fmla="*/ 8322 w 9896"/>
                <a:gd name="connsiteY72" fmla="*/ 7228 h 10000"/>
                <a:gd name="connsiteX73" fmla="*/ 8322 w 9896"/>
                <a:gd name="connsiteY73" fmla="*/ 7129 h 10000"/>
                <a:gd name="connsiteX74" fmla="*/ 8771 w 9896"/>
                <a:gd name="connsiteY74" fmla="*/ 7129 h 10000"/>
                <a:gd name="connsiteX75" fmla="*/ 8997 w 9896"/>
                <a:gd name="connsiteY75" fmla="*/ 6831 h 10000"/>
                <a:gd name="connsiteX76" fmla="*/ 9671 w 9896"/>
                <a:gd name="connsiteY76" fmla="*/ 6437 h 10000"/>
                <a:gd name="connsiteX77" fmla="*/ 9445 w 9896"/>
                <a:gd name="connsiteY77" fmla="*/ 6040 h 10000"/>
                <a:gd name="connsiteX78" fmla="*/ 9671 w 9896"/>
                <a:gd name="connsiteY78" fmla="*/ 5743 h 10000"/>
                <a:gd name="connsiteX79" fmla="*/ 9671 w 9896"/>
                <a:gd name="connsiteY79" fmla="*/ 5348 h 10000"/>
                <a:gd name="connsiteX80" fmla="*/ 9671 w 9896"/>
                <a:gd name="connsiteY80" fmla="*/ 5051 h 10000"/>
                <a:gd name="connsiteX81" fmla="*/ 9671 w 9896"/>
                <a:gd name="connsiteY81" fmla="*/ 4753 h 10000"/>
                <a:gd name="connsiteX82" fmla="*/ 9671 w 9896"/>
                <a:gd name="connsiteY82" fmla="*/ 4455 h 10000"/>
                <a:gd name="connsiteX83" fmla="*/ 9896 w 9896"/>
                <a:gd name="connsiteY83" fmla="*/ 4158 h 10000"/>
                <a:gd name="connsiteX84" fmla="*/ 9896 w 9896"/>
                <a:gd name="connsiteY84" fmla="*/ 3664 h 10000"/>
                <a:gd name="connsiteX85" fmla="*/ 9671 w 9896"/>
                <a:gd name="connsiteY85" fmla="*/ 3169 h 10000"/>
                <a:gd name="connsiteX0" fmla="*/ 9545 w 9772"/>
                <a:gd name="connsiteY0" fmla="*/ 3169 h 10000"/>
                <a:gd name="connsiteX1" fmla="*/ 9316 w 9772"/>
                <a:gd name="connsiteY1" fmla="*/ 3169 h 10000"/>
                <a:gd name="connsiteX2" fmla="*/ 8635 w 9772"/>
                <a:gd name="connsiteY2" fmla="*/ 3267 h 10000"/>
                <a:gd name="connsiteX3" fmla="*/ 7954 w 9772"/>
                <a:gd name="connsiteY3" fmla="*/ 3267 h 10000"/>
                <a:gd name="connsiteX4" fmla="*/ 7272 w 9772"/>
                <a:gd name="connsiteY4" fmla="*/ 3169 h 10000"/>
                <a:gd name="connsiteX5" fmla="*/ 7727 w 9772"/>
                <a:gd name="connsiteY5" fmla="*/ 3071 h 10000"/>
                <a:gd name="connsiteX6" fmla="*/ 7954 w 9772"/>
                <a:gd name="connsiteY6" fmla="*/ 2773 h 10000"/>
                <a:gd name="connsiteX7" fmla="*/ 8181 w 9772"/>
                <a:gd name="connsiteY7" fmla="*/ 2673 h 10000"/>
                <a:gd name="connsiteX8" fmla="*/ 7727 w 9772"/>
                <a:gd name="connsiteY8" fmla="*/ 2574 h 10000"/>
                <a:gd name="connsiteX9" fmla="*/ 7727 w 9772"/>
                <a:gd name="connsiteY9" fmla="*/ 2377 h 10000"/>
                <a:gd name="connsiteX10" fmla="*/ 8181 w 9772"/>
                <a:gd name="connsiteY10" fmla="*/ 2178 h 10000"/>
                <a:gd name="connsiteX11" fmla="*/ 8181 w 9772"/>
                <a:gd name="connsiteY11" fmla="*/ 1980 h 10000"/>
                <a:gd name="connsiteX12" fmla="*/ 8864 w 9772"/>
                <a:gd name="connsiteY12" fmla="*/ 1483 h 10000"/>
                <a:gd name="connsiteX13" fmla="*/ 8864 w 9772"/>
                <a:gd name="connsiteY13" fmla="*/ 890 h 10000"/>
                <a:gd name="connsiteX14" fmla="*/ 2499 w 9772"/>
                <a:gd name="connsiteY14" fmla="*/ 0 h 10000"/>
                <a:gd name="connsiteX15" fmla="*/ 2726 w 9772"/>
                <a:gd name="connsiteY15" fmla="*/ 0 h 10000"/>
                <a:gd name="connsiteX16" fmla="*/ 2046 w 9772"/>
                <a:gd name="connsiteY16" fmla="*/ 98 h 10000"/>
                <a:gd name="connsiteX17" fmla="*/ 1590 w 9772"/>
                <a:gd name="connsiteY17" fmla="*/ 493 h 10000"/>
                <a:gd name="connsiteX18" fmla="*/ 1363 w 9772"/>
                <a:gd name="connsiteY18" fmla="*/ 890 h 10000"/>
                <a:gd name="connsiteX19" fmla="*/ 1136 w 9772"/>
                <a:gd name="connsiteY19" fmla="*/ 1288 h 10000"/>
                <a:gd name="connsiteX20" fmla="*/ 453 w 9772"/>
                <a:gd name="connsiteY20" fmla="*/ 1584 h 10000"/>
                <a:gd name="connsiteX21" fmla="*/ 681 w 9772"/>
                <a:gd name="connsiteY21" fmla="*/ 2080 h 10000"/>
                <a:gd name="connsiteX22" fmla="*/ 909 w 9772"/>
                <a:gd name="connsiteY22" fmla="*/ 2277 h 10000"/>
                <a:gd name="connsiteX23" fmla="*/ 453 w 9772"/>
                <a:gd name="connsiteY23" fmla="*/ 2673 h 10000"/>
                <a:gd name="connsiteX24" fmla="*/ 226 w 9772"/>
                <a:gd name="connsiteY24" fmla="*/ 3071 h 10000"/>
                <a:gd name="connsiteX25" fmla="*/ 909 w 9772"/>
                <a:gd name="connsiteY25" fmla="*/ 3466 h 10000"/>
                <a:gd name="connsiteX26" fmla="*/ 1590 w 9772"/>
                <a:gd name="connsiteY26" fmla="*/ 3664 h 10000"/>
                <a:gd name="connsiteX27" fmla="*/ 2272 w 9772"/>
                <a:gd name="connsiteY27" fmla="*/ 3961 h 10000"/>
                <a:gd name="connsiteX28" fmla="*/ 3181 w 9772"/>
                <a:gd name="connsiteY28" fmla="*/ 4257 h 10000"/>
                <a:gd name="connsiteX29" fmla="*/ 4317 w 9772"/>
                <a:gd name="connsiteY29" fmla="*/ 4653 h 10000"/>
                <a:gd name="connsiteX30" fmla="*/ 4772 w 9772"/>
                <a:gd name="connsiteY30" fmla="*/ 4952 h 10000"/>
                <a:gd name="connsiteX31" fmla="*/ 4090 w 9772"/>
                <a:gd name="connsiteY31" fmla="*/ 5148 h 10000"/>
                <a:gd name="connsiteX32" fmla="*/ 3181 w 9772"/>
                <a:gd name="connsiteY32" fmla="*/ 5543 h 10000"/>
                <a:gd name="connsiteX33" fmla="*/ 2499 w 9772"/>
                <a:gd name="connsiteY33" fmla="*/ 5841 h 10000"/>
                <a:gd name="connsiteX34" fmla="*/ 2499 w 9772"/>
                <a:gd name="connsiteY34" fmla="*/ 6139 h 10000"/>
                <a:gd name="connsiteX35" fmla="*/ 1363 w 9772"/>
                <a:gd name="connsiteY35" fmla="*/ 6534 h 10000"/>
                <a:gd name="connsiteX36" fmla="*/ 909 w 9772"/>
                <a:gd name="connsiteY36" fmla="*/ 6735 h 10000"/>
                <a:gd name="connsiteX37" fmla="*/ 226 w 9772"/>
                <a:gd name="connsiteY37" fmla="*/ 7030 h 10000"/>
                <a:gd name="connsiteX38" fmla="*/ 226 w 9772"/>
                <a:gd name="connsiteY38" fmla="*/ 7228 h 10000"/>
                <a:gd name="connsiteX39" fmla="*/ 0 w 9772"/>
                <a:gd name="connsiteY39" fmla="*/ 7524 h 10000"/>
                <a:gd name="connsiteX40" fmla="*/ 226 w 9772"/>
                <a:gd name="connsiteY40" fmla="*/ 7822 h 10000"/>
                <a:gd name="connsiteX41" fmla="*/ 453 w 9772"/>
                <a:gd name="connsiteY41" fmla="*/ 8219 h 10000"/>
                <a:gd name="connsiteX42" fmla="*/ 1136 w 9772"/>
                <a:gd name="connsiteY42" fmla="*/ 8416 h 10000"/>
                <a:gd name="connsiteX43" fmla="*/ 1590 w 9772"/>
                <a:gd name="connsiteY43" fmla="*/ 8514 h 10000"/>
                <a:gd name="connsiteX44" fmla="*/ 2272 w 9772"/>
                <a:gd name="connsiteY44" fmla="*/ 8614 h 10000"/>
                <a:gd name="connsiteX45" fmla="*/ 2499 w 9772"/>
                <a:gd name="connsiteY45" fmla="*/ 8812 h 10000"/>
                <a:gd name="connsiteX46" fmla="*/ 2954 w 9772"/>
                <a:gd name="connsiteY46" fmla="*/ 8812 h 10000"/>
                <a:gd name="connsiteX47" fmla="*/ 3408 w 9772"/>
                <a:gd name="connsiteY47" fmla="*/ 8912 h 10000"/>
                <a:gd name="connsiteX48" fmla="*/ 3636 w 9772"/>
                <a:gd name="connsiteY48" fmla="*/ 9110 h 10000"/>
                <a:gd name="connsiteX49" fmla="*/ 4090 w 9772"/>
                <a:gd name="connsiteY49" fmla="*/ 9009 h 10000"/>
                <a:gd name="connsiteX50" fmla="*/ 4545 w 9772"/>
                <a:gd name="connsiteY50" fmla="*/ 8912 h 10000"/>
                <a:gd name="connsiteX51" fmla="*/ 5000 w 9772"/>
                <a:gd name="connsiteY51" fmla="*/ 9009 h 10000"/>
                <a:gd name="connsiteX52" fmla="*/ 5680 w 9772"/>
                <a:gd name="connsiteY52" fmla="*/ 9009 h 10000"/>
                <a:gd name="connsiteX53" fmla="*/ 5680 w 9772"/>
                <a:gd name="connsiteY53" fmla="*/ 9307 h 10000"/>
                <a:gd name="connsiteX54" fmla="*/ 5453 w 9772"/>
                <a:gd name="connsiteY54" fmla="*/ 9801 h 10000"/>
                <a:gd name="connsiteX55" fmla="*/ 5680 w 9772"/>
                <a:gd name="connsiteY55" fmla="*/ 10000 h 10000"/>
                <a:gd name="connsiteX56" fmla="*/ 6363 w 9772"/>
                <a:gd name="connsiteY56" fmla="*/ 9801 h 10000"/>
                <a:gd name="connsiteX57" fmla="*/ 6590 w 9772"/>
                <a:gd name="connsiteY57" fmla="*/ 9604 h 10000"/>
                <a:gd name="connsiteX58" fmla="*/ 6590 w 9772"/>
                <a:gd name="connsiteY58" fmla="*/ 9407 h 10000"/>
                <a:gd name="connsiteX59" fmla="*/ 7045 w 9772"/>
                <a:gd name="connsiteY59" fmla="*/ 9307 h 10000"/>
                <a:gd name="connsiteX60" fmla="*/ 7045 w 9772"/>
                <a:gd name="connsiteY60" fmla="*/ 9110 h 10000"/>
                <a:gd name="connsiteX61" fmla="*/ 7272 w 9772"/>
                <a:gd name="connsiteY61" fmla="*/ 8912 h 10000"/>
                <a:gd name="connsiteX62" fmla="*/ 7499 w 9772"/>
                <a:gd name="connsiteY62" fmla="*/ 8614 h 10000"/>
                <a:gd name="connsiteX63" fmla="*/ 7045 w 9772"/>
                <a:gd name="connsiteY63" fmla="*/ 8317 h 10000"/>
                <a:gd name="connsiteX64" fmla="*/ 7499 w 9772"/>
                <a:gd name="connsiteY64" fmla="*/ 8219 h 10000"/>
                <a:gd name="connsiteX65" fmla="*/ 7727 w 9772"/>
                <a:gd name="connsiteY65" fmla="*/ 8020 h 10000"/>
                <a:gd name="connsiteX66" fmla="*/ 7954 w 9772"/>
                <a:gd name="connsiteY66" fmla="*/ 7921 h 10000"/>
                <a:gd name="connsiteX67" fmla="*/ 8408 w 9772"/>
                <a:gd name="connsiteY67" fmla="*/ 7921 h 10000"/>
                <a:gd name="connsiteX68" fmla="*/ 8408 w 9772"/>
                <a:gd name="connsiteY68" fmla="*/ 7822 h 10000"/>
                <a:gd name="connsiteX69" fmla="*/ 8181 w 9772"/>
                <a:gd name="connsiteY69" fmla="*/ 7724 h 10000"/>
                <a:gd name="connsiteX70" fmla="*/ 8408 w 9772"/>
                <a:gd name="connsiteY70" fmla="*/ 7427 h 10000"/>
                <a:gd name="connsiteX71" fmla="*/ 8181 w 9772"/>
                <a:gd name="connsiteY71" fmla="*/ 7228 h 10000"/>
                <a:gd name="connsiteX72" fmla="*/ 8181 w 9772"/>
                <a:gd name="connsiteY72" fmla="*/ 7129 h 10000"/>
                <a:gd name="connsiteX73" fmla="*/ 8635 w 9772"/>
                <a:gd name="connsiteY73" fmla="*/ 7129 h 10000"/>
                <a:gd name="connsiteX74" fmla="*/ 8864 w 9772"/>
                <a:gd name="connsiteY74" fmla="*/ 6831 h 10000"/>
                <a:gd name="connsiteX75" fmla="*/ 9545 w 9772"/>
                <a:gd name="connsiteY75" fmla="*/ 6437 h 10000"/>
                <a:gd name="connsiteX76" fmla="*/ 9316 w 9772"/>
                <a:gd name="connsiteY76" fmla="*/ 6040 h 10000"/>
                <a:gd name="connsiteX77" fmla="*/ 9545 w 9772"/>
                <a:gd name="connsiteY77" fmla="*/ 5743 h 10000"/>
                <a:gd name="connsiteX78" fmla="*/ 9545 w 9772"/>
                <a:gd name="connsiteY78" fmla="*/ 5348 h 10000"/>
                <a:gd name="connsiteX79" fmla="*/ 9545 w 9772"/>
                <a:gd name="connsiteY79" fmla="*/ 5051 h 10000"/>
                <a:gd name="connsiteX80" fmla="*/ 9545 w 9772"/>
                <a:gd name="connsiteY80" fmla="*/ 4753 h 10000"/>
                <a:gd name="connsiteX81" fmla="*/ 9545 w 9772"/>
                <a:gd name="connsiteY81" fmla="*/ 4455 h 10000"/>
                <a:gd name="connsiteX82" fmla="*/ 9772 w 9772"/>
                <a:gd name="connsiteY82" fmla="*/ 4158 h 10000"/>
                <a:gd name="connsiteX83" fmla="*/ 9772 w 9772"/>
                <a:gd name="connsiteY83" fmla="*/ 3664 h 10000"/>
                <a:gd name="connsiteX84" fmla="*/ 9545 w 9772"/>
                <a:gd name="connsiteY84" fmla="*/ 31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772" h="10000">
                  <a:moveTo>
                    <a:pt x="9545" y="3169"/>
                  </a:moveTo>
                  <a:cubicBezTo>
                    <a:pt x="9545" y="3071"/>
                    <a:pt x="9316" y="3169"/>
                    <a:pt x="9316" y="3169"/>
                  </a:cubicBezTo>
                  <a:cubicBezTo>
                    <a:pt x="9091" y="3267"/>
                    <a:pt x="8864" y="3267"/>
                    <a:pt x="8635" y="3267"/>
                  </a:cubicBezTo>
                  <a:cubicBezTo>
                    <a:pt x="8408" y="3169"/>
                    <a:pt x="8181" y="3267"/>
                    <a:pt x="7954" y="3267"/>
                  </a:cubicBezTo>
                  <a:cubicBezTo>
                    <a:pt x="7727" y="3365"/>
                    <a:pt x="7499" y="3365"/>
                    <a:pt x="7272" y="3169"/>
                  </a:cubicBezTo>
                  <a:cubicBezTo>
                    <a:pt x="7045" y="3071"/>
                    <a:pt x="7499" y="3071"/>
                    <a:pt x="7727" y="3071"/>
                  </a:cubicBezTo>
                  <a:cubicBezTo>
                    <a:pt x="7954" y="2970"/>
                    <a:pt x="7954" y="2870"/>
                    <a:pt x="7954" y="2773"/>
                  </a:cubicBezTo>
                  <a:cubicBezTo>
                    <a:pt x="7954" y="2673"/>
                    <a:pt x="8181" y="2673"/>
                    <a:pt x="8181" y="2673"/>
                  </a:cubicBezTo>
                  <a:cubicBezTo>
                    <a:pt x="8181" y="2574"/>
                    <a:pt x="7727" y="2574"/>
                    <a:pt x="7727" y="2574"/>
                  </a:cubicBezTo>
                  <a:cubicBezTo>
                    <a:pt x="7499" y="2475"/>
                    <a:pt x="7727" y="2377"/>
                    <a:pt x="7727" y="2377"/>
                  </a:cubicBezTo>
                  <a:cubicBezTo>
                    <a:pt x="7727" y="2277"/>
                    <a:pt x="7954" y="2178"/>
                    <a:pt x="8181" y="2178"/>
                  </a:cubicBezTo>
                  <a:lnTo>
                    <a:pt x="8181" y="1980"/>
                  </a:lnTo>
                  <a:cubicBezTo>
                    <a:pt x="8408" y="1784"/>
                    <a:pt x="8635" y="1584"/>
                    <a:pt x="8864" y="1483"/>
                  </a:cubicBezTo>
                  <a:lnTo>
                    <a:pt x="8864" y="890"/>
                  </a:lnTo>
                  <a:lnTo>
                    <a:pt x="2499" y="0"/>
                  </a:lnTo>
                  <a:lnTo>
                    <a:pt x="2726" y="0"/>
                  </a:lnTo>
                  <a:cubicBezTo>
                    <a:pt x="2726" y="0"/>
                    <a:pt x="2272" y="0"/>
                    <a:pt x="2046" y="98"/>
                  </a:cubicBezTo>
                  <a:cubicBezTo>
                    <a:pt x="1590" y="198"/>
                    <a:pt x="1590" y="298"/>
                    <a:pt x="1590" y="493"/>
                  </a:cubicBezTo>
                  <a:cubicBezTo>
                    <a:pt x="1590" y="692"/>
                    <a:pt x="1590" y="793"/>
                    <a:pt x="1363" y="890"/>
                  </a:cubicBezTo>
                  <a:cubicBezTo>
                    <a:pt x="1136" y="991"/>
                    <a:pt x="1136" y="1088"/>
                    <a:pt x="1136" y="1288"/>
                  </a:cubicBezTo>
                  <a:cubicBezTo>
                    <a:pt x="909" y="1386"/>
                    <a:pt x="909" y="1483"/>
                    <a:pt x="453" y="1584"/>
                  </a:cubicBezTo>
                  <a:cubicBezTo>
                    <a:pt x="0" y="1784"/>
                    <a:pt x="453" y="1880"/>
                    <a:pt x="681" y="2080"/>
                  </a:cubicBezTo>
                  <a:cubicBezTo>
                    <a:pt x="1136" y="2178"/>
                    <a:pt x="909" y="2178"/>
                    <a:pt x="909" y="2277"/>
                  </a:cubicBezTo>
                  <a:lnTo>
                    <a:pt x="453" y="2673"/>
                  </a:lnTo>
                  <a:cubicBezTo>
                    <a:pt x="226" y="2773"/>
                    <a:pt x="226" y="2870"/>
                    <a:pt x="226" y="3071"/>
                  </a:cubicBezTo>
                  <a:cubicBezTo>
                    <a:pt x="453" y="3267"/>
                    <a:pt x="681" y="3466"/>
                    <a:pt x="909" y="3466"/>
                  </a:cubicBezTo>
                  <a:cubicBezTo>
                    <a:pt x="1136" y="3466"/>
                    <a:pt x="1363" y="3466"/>
                    <a:pt x="1590" y="3664"/>
                  </a:cubicBezTo>
                  <a:cubicBezTo>
                    <a:pt x="1590" y="3860"/>
                    <a:pt x="1817" y="4060"/>
                    <a:pt x="2272" y="3961"/>
                  </a:cubicBezTo>
                  <a:cubicBezTo>
                    <a:pt x="2726" y="3961"/>
                    <a:pt x="2726" y="4257"/>
                    <a:pt x="3181" y="4257"/>
                  </a:cubicBezTo>
                  <a:cubicBezTo>
                    <a:pt x="3636" y="4257"/>
                    <a:pt x="3864" y="4556"/>
                    <a:pt x="4317" y="4653"/>
                  </a:cubicBezTo>
                  <a:cubicBezTo>
                    <a:pt x="4772" y="4753"/>
                    <a:pt x="5000" y="4753"/>
                    <a:pt x="4772" y="4952"/>
                  </a:cubicBezTo>
                  <a:cubicBezTo>
                    <a:pt x="4545" y="5051"/>
                    <a:pt x="4317" y="4952"/>
                    <a:pt x="4090" y="5148"/>
                  </a:cubicBezTo>
                  <a:cubicBezTo>
                    <a:pt x="4090" y="5247"/>
                    <a:pt x="3636" y="5446"/>
                    <a:pt x="3181" y="5543"/>
                  </a:cubicBezTo>
                  <a:lnTo>
                    <a:pt x="2499" y="5841"/>
                  </a:lnTo>
                  <a:lnTo>
                    <a:pt x="2499" y="6139"/>
                  </a:lnTo>
                  <a:cubicBezTo>
                    <a:pt x="2272" y="6237"/>
                    <a:pt x="1590" y="6437"/>
                    <a:pt x="1363" y="6534"/>
                  </a:cubicBezTo>
                  <a:cubicBezTo>
                    <a:pt x="909" y="6534"/>
                    <a:pt x="909" y="6534"/>
                    <a:pt x="909" y="6735"/>
                  </a:cubicBezTo>
                  <a:cubicBezTo>
                    <a:pt x="720" y="6818"/>
                    <a:pt x="340" y="6948"/>
                    <a:pt x="226" y="7030"/>
                  </a:cubicBezTo>
                  <a:lnTo>
                    <a:pt x="226" y="7228"/>
                  </a:lnTo>
                  <a:cubicBezTo>
                    <a:pt x="226" y="7328"/>
                    <a:pt x="0" y="7427"/>
                    <a:pt x="0" y="7524"/>
                  </a:cubicBezTo>
                  <a:cubicBezTo>
                    <a:pt x="0" y="7623"/>
                    <a:pt x="226" y="7724"/>
                    <a:pt x="226" y="7822"/>
                  </a:cubicBezTo>
                  <a:cubicBezTo>
                    <a:pt x="453" y="7822"/>
                    <a:pt x="453" y="8121"/>
                    <a:pt x="453" y="8219"/>
                  </a:cubicBezTo>
                  <a:cubicBezTo>
                    <a:pt x="453" y="8317"/>
                    <a:pt x="909" y="8317"/>
                    <a:pt x="1136" y="8416"/>
                  </a:cubicBezTo>
                  <a:cubicBezTo>
                    <a:pt x="1590" y="8416"/>
                    <a:pt x="1590" y="8514"/>
                    <a:pt x="1590" y="8514"/>
                  </a:cubicBezTo>
                  <a:cubicBezTo>
                    <a:pt x="1590" y="8614"/>
                    <a:pt x="2046" y="8614"/>
                    <a:pt x="2272" y="8614"/>
                  </a:cubicBezTo>
                  <a:lnTo>
                    <a:pt x="2499" y="8812"/>
                  </a:lnTo>
                  <a:cubicBezTo>
                    <a:pt x="2726" y="8715"/>
                    <a:pt x="2954" y="8715"/>
                    <a:pt x="2954" y="8812"/>
                  </a:cubicBezTo>
                  <a:cubicBezTo>
                    <a:pt x="2954" y="8812"/>
                    <a:pt x="3181" y="8912"/>
                    <a:pt x="3408" y="8912"/>
                  </a:cubicBezTo>
                  <a:cubicBezTo>
                    <a:pt x="3636" y="8912"/>
                    <a:pt x="3636" y="9009"/>
                    <a:pt x="3636" y="9110"/>
                  </a:cubicBezTo>
                  <a:cubicBezTo>
                    <a:pt x="3864" y="9110"/>
                    <a:pt x="3864" y="9110"/>
                    <a:pt x="4090" y="9009"/>
                  </a:cubicBezTo>
                  <a:cubicBezTo>
                    <a:pt x="4317" y="8912"/>
                    <a:pt x="4317" y="8912"/>
                    <a:pt x="4545" y="8912"/>
                  </a:cubicBezTo>
                  <a:cubicBezTo>
                    <a:pt x="4772" y="8912"/>
                    <a:pt x="4772" y="9009"/>
                    <a:pt x="5000" y="9009"/>
                  </a:cubicBezTo>
                  <a:cubicBezTo>
                    <a:pt x="5226" y="9009"/>
                    <a:pt x="5453" y="8912"/>
                    <a:pt x="5680" y="9009"/>
                  </a:cubicBezTo>
                  <a:lnTo>
                    <a:pt x="5680" y="9307"/>
                  </a:lnTo>
                  <a:cubicBezTo>
                    <a:pt x="5680" y="9505"/>
                    <a:pt x="5680" y="9704"/>
                    <a:pt x="5453" y="9801"/>
                  </a:cubicBezTo>
                  <a:lnTo>
                    <a:pt x="5680" y="10000"/>
                  </a:lnTo>
                  <a:cubicBezTo>
                    <a:pt x="5909" y="10000"/>
                    <a:pt x="6136" y="9903"/>
                    <a:pt x="6363" y="9801"/>
                  </a:cubicBezTo>
                  <a:cubicBezTo>
                    <a:pt x="6363" y="9704"/>
                    <a:pt x="6590" y="9704"/>
                    <a:pt x="6590" y="9604"/>
                  </a:cubicBezTo>
                  <a:lnTo>
                    <a:pt x="6590" y="9407"/>
                  </a:lnTo>
                  <a:cubicBezTo>
                    <a:pt x="6817" y="9407"/>
                    <a:pt x="7045" y="9407"/>
                    <a:pt x="7045" y="9307"/>
                  </a:cubicBezTo>
                  <a:lnTo>
                    <a:pt x="7045" y="9110"/>
                  </a:lnTo>
                  <a:cubicBezTo>
                    <a:pt x="6817" y="9009"/>
                    <a:pt x="7045" y="9009"/>
                    <a:pt x="7272" y="8912"/>
                  </a:cubicBezTo>
                  <a:cubicBezTo>
                    <a:pt x="7272" y="8812"/>
                    <a:pt x="7272" y="8715"/>
                    <a:pt x="7499" y="8614"/>
                  </a:cubicBezTo>
                  <a:cubicBezTo>
                    <a:pt x="7727" y="8416"/>
                    <a:pt x="7272" y="8416"/>
                    <a:pt x="7045" y="8317"/>
                  </a:cubicBezTo>
                  <a:cubicBezTo>
                    <a:pt x="6817" y="8219"/>
                    <a:pt x="7272" y="8219"/>
                    <a:pt x="7499" y="8219"/>
                  </a:cubicBezTo>
                  <a:cubicBezTo>
                    <a:pt x="7727" y="8219"/>
                    <a:pt x="7727" y="8219"/>
                    <a:pt x="7727" y="8020"/>
                  </a:cubicBezTo>
                  <a:cubicBezTo>
                    <a:pt x="7727" y="7921"/>
                    <a:pt x="7727" y="7921"/>
                    <a:pt x="7954" y="7921"/>
                  </a:cubicBezTo>
                  <a:cubicBezTo>
                    <a:pt x="8181" y="8020"/>
                    <a:pt x="8408" y="8020"/>
                    <a:pt x="8408" y="7921"/>
                  </a:cubicBezTo>
                  <a:cubicBezTo>
                    <a:pt x="8635" y="7921"/>
                    <a:pt x="8408" y="7921"/>
                    <a:pt x="8408" y="7822"/>
                  </a:cubicBezTo>
                  <a:cubicBezTo>
                    <a:pt x="8181" y="7822"/>
                    <a:pt x="8181" y="7724"/>
                    <a:pt x="8181" y="7724"/>
                  </a:cubicBezTo>
                  <a:cubicBezTo>
                    <a:pt x="7954" y="7623"/>
                    <a:pt x="8408" y="7524"/>
                    <a:pt x="8408" y="7427"/>
                  </a:cubicBezTo>
                  <a:lnTo>
                    <a:pt x="8181" y="7228"/>
                  </a:lnTo>
                  <a:cubicBezTo>
                    <a:pt x="8181" y="7228"/>
                    <a:pt x="7954" y="7129"/>
                    <a:pt x="8181" y="7129"/>
                  </a:cubicBezTo>
                  <a:cubicBezTo>
                    <a:pt x="8181" y="7030"/>
                    <a:pt x="8408" y="7129"/>
                    <a:pt x="8635" y="7129"/>
                  </a:cubicBezTo>
                  <a:cubicBezTo>
                    <a:pt x="8864" y="7030"/>
                    <a:pt x="8864" y="7030"/>
                    <a:pt x="8864" y="6831"/>
                  </a:cubicBezTo>
                  <a:cubicBezTo>
                    <a:pt x="9091" y="6632"/>
                    <a:pt x="9316" y="6534"/>
                    <a:pt x="9545" y="6437"/>
                  </a:cubicBezTo>
                  <a:cubicBezTo>
                    <a:pt x="9772" y="6237"/>
                    <a:pt x="9545" y="6139"/>
                    <a:pt x="9316" y="6040"/>
                  </a:cubicBezTo>
                  <a:cubicBezTo>
                    <a:pt x="9316" y="6040"/>
                    <a:pt x="9545" y="5841"/>
                    <a:pt x="9545" y="5743"/>
                  </a:cubicBezTo>
                  <a:lnTo>
                    <a:pt x="9545" y="5348"/>
                  </a:lnTo>
                  <a:cubicBezTo>
                    <a:pt x="9545" y="5148"/>
                    <a:pt x="9316" y="5051"/>
                    <a:pt x="9545" y="5051"/>
                  </a:cubicBezTo>
                  <a:lnTo>
                    <a:pt x="9545" y="4753"/>
                  </a:lnTo>
                  <a:lnTo>
                    <a:pt x="9545" y="4455"/>
                  </a:lnTo>
                  <a:cubicBezTo>
                    <a:pt x="9772" y="4455"/>
                    <a:pt x="9772" y="4257"/>
                    <a:pt x="9772" y="4158"/>
                  </a:cubicBezTo>
                  <a:lnTo>
                    <a:pt x="9772" y="3664"/>
                  </a:lnTo>
                  <a:cubicBezTo>
                    <a:pt x="9772" y="3466"/>
                    <a:pt x="9545" y="3267"/>
                    <a:pt x="9545" y="3169"/>
                  </a:cubicBezTo>
                  <a:close/>
                </a:path>
              </a:pathLst>
            </a:custGeom>
            <a:solidFill>
              <a:schemeClr val="accent4"/>
            </a:solidFill>
            <a:ln w="4763" cap="flat">
              <a:solidFill>
                <a:srgbClr val="FFFFFF"/>
              </a:solidFill>
              <a:prstDash val="solid"/>
              <a:miter lim="800000"/>
              <a:headEnd/>
              <a:tailEnd/>
            </a:ln>
          </p:spPr>
          <p:txBody>
            <a:bodyPr vert="horz" wrap="square" lIns="68598" tIns="34299" rIns="68598" bIns="34299" numCol="1" anchor="t" anchorCtr="0" compatLnSpc="1">
              <a:prstTxWarp prst="textNoShape">
                <a:avLst/>
              </a:prstTxWarp>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A243F"/>
                </a:solidFill>
                <a:effectLst/>
                <a:uLnTx/>
                <a:uFillTx/>
                <a:latin typeface="Arial"/>
                <a:ea typeface="+mn-ea"/>
                <a:cs typeface="+mn-cs"/>
              </a:endParaRPr>
            </a:p>
          </p:txBody>
        </p:sp>
        <p:sp>
          <p:nvSpPr>
            <p:cNvPr id="85" name="TextBox 84">
              <a:extLst>
                <a:ext uri="{FF2B5EF4-FFF2-40B4-BE49-F238E27FC236}">
                  <a16:creationId xmlns:a16="http://schemas.microsoft.com/office/drawing/2014/main" id="{08CB78CE-CBBF-4170-99A5-8006180221B6}"/>
                </a:ext>
              </a:extLst>
            </p:cNvPr>
            <p:cNvSpPr txBox="1"/>
            <p:nvPr/>
          </p:nvSpPr>
          <p:spPr bwMode="gray">
            <a:xfrm>
              <a:off x="7869472" y="4183829"/>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66</a:t>
              </a:r>
            </a:p>
          </p:txBody>
        </p:sp>
        <p:sp>
          <p:nvSpPr>
            <p:cNvPr id="86" name="TextBox 85">
              <a:extLst>
                <a:ext uri="{FF2B5EF4-FFF2-40B4-BE49-F238E27FC236}">
                  <a16:creationId xmlns:a16="http://schemas.microsoft.com/office/drawing/2014/main" id="{0333BE87-442E-4FE7-AAAF-34AEC3EA1256}"/>
                </a:ext>
              </a:extLst>
            </p:cNvPr>
            <p:cNvSpPr txBox="1"/>
            <p:nvPr/>
          </p:nvSpPr>
          <p:spPr bwMode="gray">
            <a:xfrm>
              <a:off x="7916014" y="4822897"/>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69</a:t>
              </a:r>
            </a:p>
          </p:txBody>
        </p:sp>
        <p:sp>
          <p:nvSpPr>
            <p:cNvPr id="87" name="TextBox 86">
              <a:extLst>
                <a:ext uri="{FF2B5EF4-FFF2-40B4-BE49-F238E27FC236}">
                  <a16:creationId xmlns:a16="http://schemas.microsoft.com/office/drawing/2014/main" id="{9DC1C197-98CF-4039-9191-E5EB54BCA8C9}"/>
                </a:ext>
              </a:extLst>
            </p:cNvPr>
            <p:cNvSpPr txBox="1"/>
            <p:nvPr/>
          </p:nvSpPr>
          <p:spPr bwMode="gray">
            <a:xfrm>
              <a:off x="7044898" y="4653225"/>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FFFFFF"/>
                  </a:solidFill>
                  <a:effectLst/>
                  <a:uLnTx/>
                  <a:uFillTx/>
                  <a:latin typeface="Arial"/>
                  <a:ea typeface="+mn-ea"/>
                  <a:cs typeface="+mn-cs"/>
                </a:rPr>
                <a:t>60</a:t>
              </a:r>
            </a:p>
          </p:txBody>
        </p:sp>
        <p:sp>
          <p:nvSpPr>
            <p:cNvPr id="88" name="TextBox 87">
              <a:extLst>
                <a:ext uri="{FF2B5EF4-FFF2-40B4-BE49-F238E27FC236}">
                  <a16:creationId xmlns:a16="http://schemas.microsoft.com/office/drawing/2014/main" id="{B657E989-1429-434A-9A8D-8BA77D01CD58}"/>
                </a:ext>
              </a:extLst>
            </p:cNvPr>
            <p:cNvSpPr txBox="1"/>
            <p:nvPr/>
          </p:nvSpPr>
          <p:spPr bwMode="gray">
            <a:xfrm>
              <a:off x="5651220" y="4120720"/>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66</a:t>
              </a:r>
            </a:p>
          </p:txBody>
        </p:sp>
        <p:sp>
          <p:nvSpPr>
            <p:cNvPr id="89" name="TextBox 88">
              <a:extLst>
                <a:ext uri="{FF2B5EF4-FFF2-40B4-BE49-F238E27FC236}">
                  <a16:creationId xmlns:a16="http://schemas.microsoft.com/office/drawing/2014/main" id="{CC8979CB-5259-4B39-979C-1A49A7CA2C37}"/>
                </a:ext>
              </a:extLst>
            </p:cNvPr>
            <p:cNvSpPr txBox="1"/>
            <p:nvPr/>
          </p:nvSpPr>
          <p:spPr bwMode="gray">
            <a:xfrm>
              <a:off x="5228827" y="3263644"/>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FFFFFF"/>
                  </a:solidFill>
                  <a:effectLst/>
                  <a:uLnTx/>
                  <a:uFillTx/>
                  <a:latin typeface="Arial"/>
                  <a:ea typeface="+mn-ea"/>
                  <a:cs typeface="+mn-cs"/>
                </a:rPr>
                <a:t>60</a:t>
              </a:r>
            </a:p>
          </p:txBody>
        </p:sp>
        <p:sp>
          <p:nvSpPr>
            <p:cNvPr id="90" name="TextBox 89">
              <a:extLst>
                <a:ext uri="{FF2B5EF4-FFF2-40B4-BE49-F238E27FC236}">
                  <a16:creationId xmlns:a16="http://schemas.microsoft.com/office/drawing/2014/main" id="{313A72F3-E5B6-4C10-A8BF-AE04E8EBF023}"/>
                </a:ext>
              </a:extLst>
            </p:cNvPr>
            <p:cNvSpPr txBox="1"/>
            <p:nvPr/>
          </p:nvSpPr>
          <p:spPr bwMode="gray">
            <a:xfrm>
              <a:off x="5582022" y="2786827"/>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66</a:t>
              </a:r>
            </a:p>
          </p:txBody>
        </p:sp>
        <p:sp>
          <p:nvSpPr>
            <p:cNvPr id="91" name="TextBox 90">
              <a:extLst>
                <a:ext uri="{FF2B5EF4-FFF2-40B4-BE49-F238E27FC236}">
                  <a16:creationId xmlns:a16="http://schemas.microsoft.com/office/drawing/2014/main" id="{3EA4664A-1FCD-4FAA-BB33-260130E94EEA}"/>
                </a:ext>
              </a:extLst>
            </p:cNvPr>
            <p:cNvSpPr txBox="1"/>
            <p:nvPr/>
          </p:nvSpPr>
          <p:spPr bwMode="gray">
            <a:xfrm>
              <a:off x="6154976" y="2337227"/>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a:ea typeface="+mn-ea"/>
                  <a:cs typeface="+mn-cs"/>
                </a:rPr>
                <a:t>64</a:t>
              </a:r>
            </a:p>
          </p:txBody>
        </p:sp>
        <p:sp>
          <p:nvSpPr>
            <p:cNvPr id="92" name="TextBox 91">
              <a:extLst>
                <a:ext uri="{FF2B5EF4-FFF2-40B4-BE49-F238E27FC236}">
                  <a16:creationId xmlns:a16="http://schemas.microsoft.com/office/drawing/2014/main" id="{81DF97D5-B49D-48D3-B577-8843C311750D}"/>
                </a:ext>
              </a:extLst>
            </p:cNvPr>
            <p:cNvSpPr txBox="1"/>
            <p:nvPr/>
          </p:nvSpPr>
          <p:spPr bwMode="gray">
            <a:xfrm>
              <a:off x="6287585" y="2950227"/>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FFFFFF"/>
                  </a:solidFill>
                  <a:effectLst/>
                  <a:uLnTx/>
                  <a:uFillTx/>
                  <a:latin typeface="Arial"/>
                  <a:ea typeface="+mn-ea"/>
                  <a:cs typeface="+mn-cs"/>
                </a:rPr>
                <a:t>58</a:t>
              </a:r>
            </a:p>
          </p:txBody>
        </p:sp>
        <p:sp>
          <p:nvSpPr>
            <p:cNvPr id="93" name="TextBox 92">
              <a:extLst>
                <a:ext uri="{FF2B5EF4-FFF2-40B4-BE49-F238E27FC236}">
                  <a16:creationId xmlns:a16="http://schemas.microsoft.com/office/drawing/2014/main" id="{6B8B03E3-B74A-4410-B6D3-6360241628F5}"/>
                </a:ext>
              </a:extLst>
            </p:cNvPr>
            <p:cNvSpPr txBox="1"/>
            <p:nvPr/>
          </p:nvSpPr>
          <p:spPr bwMode="gray">
            <a:xfrm>
              <a:off x="7027738" y="2363399"/>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67</a:t>
              </a:r>
            </a:p>
          </p:txBody>
        </p:sp>
        <p:sp>
          <p:nvSpPr>
            <p:cNvPr id="94" name="TextBox 93">
              <a:extLst>
                <a:ext uri="{FF2B5EF4-FFF2-40B4-BE49-F238E27FC236}">
                  <a16:creationId xmlns:a16="http://schemas.microsoft.com/office/drawing/2014/main" id="{107EB46F-4E24-42B2-8F5B-DBFFB1A8553D}"/>
                </a:ext>
              </a:extLst>
            </p:cNvPr>
            <p:cNvSpPr txBox="1"/>
            <p:nvPr/>
          </p:nvSpPr>
          <p:spPr bwMode="gray">
            <a:xfrm>
              <a:off x="8145951" y="3399568"/>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67</a:t>
              </a:r>
            </a:p>
          </p:txBody>
        </p:sp>
        <p:sp>
          <p:nvSpPr>
            <p:cNvPr id="95" name="TextBox 94">
              <a:extLst>
                <a:ext uri="{FF2B5EF4-FFF2-40B4-BE49-F238E27FC236}">
                  <a16:creationId xmlns:a16="http://schemas.microsoft.com/office/drawing/2014/main" id="{EE5455FC-CFAE-4542-8AAC-BC1A0D9DF30C}"/>
                </a:ext>
              </a:extLst>
            </p:cNvPr>
            <p:cNvSpPr txBox="1"/>
            <p:nvPr/>
          </p:nvSpPr>
          <p:spPr bwMode="gray">
            <a:xfrm>
              <a:off x="8484989" y="3399566"/>
              <a:ext cx="575006" cy="430774"/>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68</a:t>
              </a:r>
              <a:r>
                <a:rPr kumimoji="0" lang="en-US" sz="750" b="1" i="0" u="none" strike="noStrike" kern="1200" cap="none" spc="0" normalizeH="0" baseline="0" noProof="0">
                  <a:ln>
                    <a:noFill/>
                  </a:ln>
                  <a:solidFill>
                    <a:srgbClr val="FFFFFF"/>
                  </a:solidFill>
                  <a:effectLst/>
                  <a:uLnTx/>
                  <a:uFillTx/>
                  <a:latin typeface="Arial"/>
                  <a:ea typeface="+mn-ea"/>
                  <a:cs typeface="+mn-cs"/>
                </a:rPr>
                <a:t>	</a:t>
              </a:r>
            </a:p>
          </p:txBody>
        </p:sp>
        <p:sp>
          <p:nvSpPr>
            <p:cNvPr id="96" name="TextBox 95">
              <a:extLst>
                <a:ext uri="{FF2B5EF4-FFF2-40B4-BE49-F238E27FC236}">
                  <a16:creationId xmlns:a16="http://schemas.microsoft.com/office/drawing/2014/main" id="{49408FCD-AC57-49C0-A55A-70F220B6798B}"/>
                </a:ext>
              </a:extLst>
            </p:cNvPr>
            <p:cNvSpPr txBox="1"/>
            <p:nvPr/>
          </p:nvSpPr>
          <p:spPr bwMode="gray">
            <a:xfrm>
              <a:off x="8929503" y="4436255"/>
              <a:ext cx="575006" cy="430774"/>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68</a:t>
              </a:r>
            </a:p>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sz="750" b="1" i="0" u="none" strike="noStrike" kern="1200" cap="none" spc="0" normalizeH="0" baseline="0" noProof="0">
                <a:ln>
                  <a:noFill/>
                </a:ln>
                <a:solidFill>
                  <a:srgbClr val="FFFFFF"/>
                </a:solidFill>
                <a:effectLst/>
                <a:uLnTx/>
                <a:uFillTx/>
                <a:latin typeface="Arial"/>
                <a:ea typeface="+mn-ea"/>
                <a:cs typeface="+mn-cs"/>
              </a:endParaRPr>
            </a:p>
          </p:txBody>
        </p:sp>
        <p:sp>
          <p:nvSpPr>
            <p:cNvPr id="97" name="TextBox 96">
              <a:extLst>
                <a:ext uri="{FF2B5EF4-FFF2-40B4-BE49-F238E27FC236}">
                  <a16:creationId xmlns:a16="http://schemas.microsoft.com/office/drawing/2014/main" id="{30638B71-36BB-446A-AE74-F56BA25B31AD}"/>
                </a:ext>
              </a:extLst>
            </p:cNvPr>
            <p:cNvSpPr txBox="1"/>
            <p:nvPr/>
          </p:nvSpPr>
          <p:spPr bwMode="gray">
            <a:xfrm>
              <a:off x="10070323" y="2308644"/>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FFFFFF"/>
                  </a:solidFill>
                  <a:effectLst/>
                  <a:uLnTx/>
                  <a:uFillTx/>
                  <a:latin typeface="Arial"/>
                  <a:ea typeface="+mn-ea"/>
                  <a:cs typeface="+mn-cs"/>
                </a:rPr>
                <a:t>75</a:t>
              </a:r>
            </a:p>
          </p:txBody>
        </p:sp>
        <p:cxnSp>
          <p:nvCxnSpPr>
            <p:cNvPr id="150" name="Straight Connector 149">
              <a:extLst>
                <a:ext uri="{FF2B5EF4-FFF2-40B4-BE49-F238E27FC236}">
                  <a16:creationId xmlns:a16="http://schemas.microsoft.com/office/drawing/2014/main" id="{FFD751BE-7D07-4A50-9EAE-2AC26501DF08}"/>
                </a:ext>
              </a:extLst>
            </p:cNvPr>
            <p:cNvCxnSpPr>
              <a:cxnSpLocks/>
              <a:stCxn id="232" idx="25"/>
              <a:endCxn id="103" idx="2"/>
            </p:cNvCxnSpPr>
            <p:nvPr/>
          </p:nvCxnSpPr>
          <p:spPr bwMode="gray">
            <a:xfrm flipV="1">
              <a:off x="10249223" y="2712819"/>
              <a:ext cx="492873" cy="24384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AFAAC498-E486-4810-AC7A-97DA14F4F867}"/>
                </a:ext>
              </a:extLst>
            </p:cNvPr>
            <p:cNvSpPr/>
            <p:nvPr/>
          </p:nvSpPr>
          <p:spPr bwMode="gray">
            <a:xfrm>
              <a:off x="10568389" y="2522686"/>
              <a:ext cx="341293" cy="3488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9144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FFFFFF"/>
                  </a:solidFill>
                  <a:effectLst/>
                  <a:uLnTx/>
                  <a:uFillTx/>
                  <a:latin typeface="Arial"/>
                  <a:ea typeface="+mn-ea"/>
                  <a:cs typeface="+mn-cs"/>
                </a:rPr>
                <a:t>77</a:t>
              </a:r>
            </a:p>
          </p:txBody>
        </p:sp>
        <p:sp>
          <p:nvSpPr>
            <p:cNvPr id="99" name="Oval 98">
              <a:extLst>
                <a:ext uri="{FF2B5EF4-FFF2-40B4-BE49-F238E27FC236}">
                  <a16:creationId xmlns:a16="http://schemas.microsoft.com/office/drawing/2014/main" id="{BEDEAE06-7DBE-4F38-BAB0-AEF055268DEE}"/>
                </a:ext>
              </a:extLst>
            </p:cNvPr>
            <p:cNvSpPr/>
            <p:nvPr/>
          </p:nvSpPr>
          <p:spPr bwMode="gray">
            <a:xfrm>
              <a:off x="10670054" y="3034273"/>
              <a:ext cx="341292" cy="3488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9144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FFFFFF"/>
                  </a:solidFill>
                  <a:effectLst/>
                  <a:uLnTx/>
                  <a:uFillTx/>
                  <a:latin typeface="Arial"/>
                  <a:ea typeface="+mn-ea"/>
                  <a:cs typeface="+mn-cs"/>
                </a:rPr>
                <a:t>75</a:t>
              </a:r>
            </a:p>
          </p:txBody>
        </p:sp>
        <p:cxnSp>
          <p:nvCxnSpPr>
            <p:cNvPr id="100" name="Straight Connector 99">
              <a:extLst>
                <a:ext uri="{FF2B5EF4-FFF2-40B4-BE49-F238E27FC236}">
                  <a16:creationId xmlns:a16="http://schemas.microsoft.com/office/drawing/2014/main" id="{90FEDC32-ADA3-4DFD-A014-42B3B2E66F60}"/>
                </a:ext>
              </a:extLst>
            </p:cNvPr>
            <p:cNvCxnSpPr>
              <a:cxnSpLocks/>
              <a:stCxn id="54" idx="16"/>
            </p:cNvCxnSpPr>
            <p:nvPr/>
          </p:nvCxnSpPr>
          <p:spPr bwMode="gray">
            <a:xfrm>
              <a:off x="10115401" y="3100178"/>
              <a:ext cx="574666" cy="7129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D13244C-9EB1-437F-A666-4E836CEC28F0}"/>
                </a:ext>
              </a:extLst>
            </p:cNvPr>
            <p:cNvCxnSpPr>
              <a:cxnSpLocks/>
              <a:stCxn id="53" idx="1"/>
            </p:cNvCxnSpPr>
            <p:nvPr/>
          </p:nvCxnSpPr>
          <p:spPr bwMode="gray">
            <a:xfrm flipV="1">
              <a:off x="10259322" y="2912186"/>
              <a:ext cx="949645" cy="109516"/>
            </a:xfrm>
            <a:prstGeom prst="line">
              <a:avLst/>
            </a:prstGeom>
            <a:solidFill>
              <a:srgbClr val="5A86AA"/>
            </a:solidFill>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B143055A-58D9-4878-9F59-5E3BAB79E03D}"/>
                </a:ext>
              </a:extLst>
            </p:cNvPr>
            <p:cNvSpPr/>
            <p:nvPr/>
          </p:nvSpPr>
          <p:spPr bwMode="gray">
            <a:xfrm>
              <a:off x="11014609" y="2744072"/>
              <a:ext cx="341292" cy="3488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9144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a:ea typeface="+mn-ea"/>
                  <a:cs typeface="+mn-cs"/>
                </a:rPr>
                <a:t>76</a:t>
              </a:r>
            </a:p>
          </p:txBody>
        </p:sp>
        <p:sp>
          <p:nvSpPr>
            <p:cNvPr id="103" name="TextBox 102">
              <a:extLst>
                <a:ext uri="{FF2B5EF4-FFF2-40B4-BE49-F238E27FC236}">
                  <a16:creationId xmlns:a16="http://schemas.microsoft.com/office/drawing/2014/main" id="{D217FEF8-01E4-40FE-AB46-65665CAE1AE4}"/>
                </a:ext>
              </a:extLst>
            </p:cNvPr>
            <p:cNvSpPr txBox="1"/>
            <p:nvPr/>
          </p:nvSpPr>
          <p:spPr bwMode="gray">
            <a:xfrm>
              <a:off x="10469583" y="2497431"/>
              <a:ext cx="545026" cy="215388"/>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FFFFFF"/>
                  </a:solidFill>
                  <a:effectLst/>
                  <a:uLnTx/>
                  <a:uFillTx/>
                  <a:latin typeface="Arial"/>
                  <a:ea typeface="+mn-ea"/>
                  <a:cs typeface="+mn-cs"/>
                </a:rPr>
                <a:t>MA</a:t>
              </a:r>
            </a:p>
          </p:txBody>
        </p:sp>
        <p:sp>
          <p:nvSpPr>
            <p:cNvPr id="104" name="TextBox 103">
              <a:extLst>
                <a:ext uri="{FF2B5EF4-FFF2-40B4-BE49-F238E27FC236}">
                  <a16:creationId xmlns:a16="http://schemas.microsoft.com/office/drawing/2014/main" id="{B459FE0C-5012-46E7-BCA2-F6DDE7586AD3}"/>
                </a:ext>
              </a:extLst>
            </p:cNvPr>
            <p:cNvSpPr txBox="1"/>
            <p:nvPr/>
          </p:nvSpPr>
          <p:spPr bwMode="gray">
            <a:xfrm>
              <a:off x="10892212" y="2718937"/>
              <a:ext cx="575006" cy="215388"/>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prstClr val="white"/>
                  </a:solidFill>
                  <a:effectLst/>
                  <a:uLnTx/>
                  <a:uFillTx/>
                  <a:latin typeface="Arial"/>
                  <a:ea typeface="+mn-ea"/>
                  <a:cs typeface="+mn-cs"/>
                </a:rPr>
                <a:t>RI</a:t>
              </a:r>
            </a:p>
          </p:txBody>
        </p:sp>
        <p:sp>
          <p:nvSpPr>
            <p:cNvPr id="105" name="TextBox 104">
              <a:extLst>
                <a:ext uri="{FF2B5EF4-FFF2-40B4-BE49-F238E27FC236}">
                  <a16:creationId xmlns:a16="http://schemas.microsoft.com/office/drawing/2014/main" id="{7D9BCD14-4756-4D00-AC30-38F75B0D275C}"/>
                </a:ext>
              </a:extLst>
            </p:cNvPr>
            <p:cNvSpPr txBox="1"/>
            <p:nvPr/>
          </p:nvSpPr>
          <p:spPr bwMode="gray">
            <a:xfrm>
              <a:off x="10554284" y="3005702"/>
              <a:ext cx="575006" cy="215388"/>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FFFFFF"/>
                  </a:solidFill>
                  <a:effectLst/>
                  <a:uLnTx/>
                  <a:uFillTx/>
                  <a:latin typeface="Arial"/>
                  <a:ea typeface="+mn-ea"/>
                  <a:cs typeface="+mn-cs"/>
                </a:rPr>
                <a:t>CT</a:t>
              </a:r>
            </a:p>
          </p:txBody>
        </p:sp>
        <p:sp>
          <p:nvSpPr>
            <p:cNvPr id="106" name="TextBox 105">
              <a:extLst>
                <a:ext uri="{FF2B5EF4-FFF2-40B4-BE49-F238E27FC236}">
                  <a16:creationId xmlns:a16="http://schemas.microsoft.com/office/drawing/2014/main" id="{41B0A8FD-27AE-412F-ABE8-07CC5E10FCCF}"/>
                </a:ext>
              </a:extLst>
            </p:cNvPr>
            <p:cNvSpPr txBox="1"/>
            <p:nvPr/>
          </p:nvSpPr>
          <p:spPr bwMode="gray">
            <a:xfrm>
              <a:off x="10095048" y="3254624"/>
              <a:ext cx="575006" cy="307696"/>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125285"/>
                  </a:solidFill>
                  <a:effectLst/>
                  <a:uLnTx/>
                  <a:uFillTx/>
                  <a:latin typeface="Arial"/>
                  <a:ea typeface="+mn-ea"/>
                  <a:cs typeface="+mn-cs"/>
                </a:rPr>
                <a:t>NJ</a:t>
              </a:r>
            </a:p>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srgbClr val="FFFFFF"/>
                </a:solidFill>
                <a:effectLst/>
                <a:uLnTx/>
                <a:uFillTx/>
                <a:latin typeface="Arial"/>
                <a:ea typeface="+mn-ea"/>
                <a:cs typeface="+mn-cs"/>
              </a:endParaRPr>
            </a:p>
          </p:txBody>
        </p:sp>
        <p:sp>
          <p:nvSpPr>
            <p:cNvPr id="107" name="Oval 106">
              <a:extLst>
                <a:ext uri="{FF2B5EF4-FFF2-40B4-BE49-F238E27FC236}">
                  <a16:creationId xmlns:a16="http://schemas.microsoft.com/office/drawing/2014/main" id="{26868700-A9BE-4C59-9CBC-787693F30EBD}"/>
                </a:ext>
              </a:extLst>
            </p:cNvPr>
            <p:cNvSpPr/>
            <p:nvPr/>
          </p:nvSpPr>
          <p:spPr bwMode="gray">
            <a:xfrm>
              <a:off x="9319567" y="2023482"/>
              <a:ext cx="341292" cy="34882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9144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71</a:t>
              </a:r>
            </a:p>
          </p:txBody>
        </p:sp>
        <p:sp>
          <p:nvSpPr>
            <p:cNvPr id="108" name="TextBox 107">
              <a:extLst>
                <a:ext uri="{FF2B5EF4-FFF2-40B4-BE49-F238E27FC236}">
                  <a16:creationId xmlns:a16="http://schemas.microsoft.com/office/drawing/2014/main" id="{C4D03561-FF89-4308-A983-D6CE3DECD3A9}"/>
                </a:ext>
              </a:extLst>
            </p:cNvPr>
            <p:cNvSpPr txBox="1"/>
            <p:nvPr/>
          </p:nvSpPr>
          <p:spPr bwMode="gray">
            <a:xfrm>
              <a:off x="9199342" y="2001409"/>
              <a:ext cx="575006" cy="215388"/>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125285"/>
                  </a:solidFill>
                  <a:effectLst/>
                  <a:uLnTx/>
                  <a:uFillTx/>
                  <a:latin typeface="Arial"/>
                  <a:ea typeface="+mn-ea"/>
                  <a:cs typeface="+mn-cs"/>
                </a:rPr>
                <a:t>VT</a:t>
              </a:r>
            </a:p>
          </p:txBody>
        </p:sp>
        <p:sp>
          <p:nvSpPr>
            <p:cNvPr id="148" name="Oval 147">
              <a:extLst>
                <a:ext uri="{FF2B5EF4-FFF2-40B4-BE49-F238E27FC236}">
                  <a16:creationId xmlns:a16="http://schemas.microsoft.com/office/drawing/2014/main" id="{6D5173C6-3DD7-4654-B0C2-C23123D7D011}"/>
                </a:ext>
              </a:extLst>
            </p:cNvPr>
            <p:cNvSpPr/>
            <p:nvPr/>
          </p:nvSpPr>
          <p:spPr bwMode="gray">
            <a:xfrm>
              <a:off x="9992360" y="1623863"/>
              <a:ext cx="341292" cy="3488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9144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a:ea typeface="+mn-ea"/>
                  <a:cs typeface="+mn-cs"/>
                </a:rPr>
                <a:t>75</a:t>
              </a:r>
            </a:p>
          </p:txBody>
        </p:sp>
        <p:cxnSp>
          <p:nvCxnSpPr>
            <p:cNvPr id="149" name="Straight Connector 148">
              <a:extLst>
                <a:ext uri="{FF2B5EF4-FFF2-40B4-BE49-F238E27FC236}">
                  <a16:creationId xmlns:a16="http://schemas.microsoft.com/office/drawing/2014/main" id="{5F32E1E5-7134-458A-9CE1-5D88EE1BAC83}"/>
                </a:ext>
              </a:extLst>
            </p:cNvPr>
            <p:cNvCxnSpPr>
              <a:cxnSpLocks/>
            </p:cNvCxnSpPr>
            <p:nvPr/>
          </p:nvCxnSpPr>
          <p:spPr bwMode="gray">
            <a:xfrm flipH="1" flipV="1">
              <a:off x="10159443" y="1877881"/>
              <a:ext cx="4003" cy="692262"/>
            </a:xfrm>
            <a:prstGeom prst="line">
              <a:avLst/>
            </a:prstGeom>
            <a:solidFill>
              <a:srgbClr val="7197B6"/>
            </a:solidFill>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66D21C26-C11C-4812-8BB5-C5D0C4383FBA}"/>
                </a:ext>
              </a:extLst>
            </p:cNvPr>
            <p:cNvSpPr txBox="1"/>
            <p:nvPr/>
          </p:nvSpPr>
          <p:spPr bwMode="gray">
            <a:xfrm>
              <a:off x="9875120" y="1604176"/>
              <a:ext cx="575006" cy="215388"/>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prstClr val="white"/>
                  </a:solidFill>
                  <a:effectLst/>
                  <a:uLnTx/>
                  <a:uFillTx/>
                  <a:latin typeface="Arial"/>
                  <a:ea typeface="+mn-ea"/>
                  <a:cs typeface="+mn-cs"/>
                </a:rPr>
                <a:t>NH</a:t>
              </a:r>
            </a:p>
          </p:txBody>
        </p:sp>
        <p:sp>
          <p:nvSpPr>
            <p:cNvPr id="111" name="Oval 110">
              <a:extLst>
                <a:ext uri="{FF2B5EF4-FFF2-40B4-BE49-F238E27FC236}">
                  <a16:creationId xmlns:a16="http://schemas.microsoft.com/office/drawing/2014/main" id="{A89573B0-CC43-40C8-A050-D2AC391F4B61}"/>
                </a:ext>
              </a:extLst>
            </p:cNvPr>
            <p:cNvSpPr/>
            <p:nvPr/>
          </p:nvSpPr>
          <p:spPr bwMode="gray">
            <a:xfrm>
              <a:off x="10342023" y="3703371"/>
              <a:ext cx="341292" cy="34883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9144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72</a:t>
              </a:r>
            </a:p>
          </p:txBody>
        </p:sp>
        <p:cxnSp>
          <p:nvCxnSpPr>
            <p:cNvPr id="112" name="Straight Connector 111">
              <a:extLst>
                <a:ext uri="{FF2B5EF4-FFF2-40B4-BE49-F238E27FC236}">
                  <a16:creationId xmlns:a16="http://schemas.microsoft.com/office/drawing/2014/main" id="{838A5215-6FFB-4B59-9FA5-533580457063}"/>
                </a:ext>
              </a:extLst>
            </p:cNvPr>
            <p:cNvCxnSpPr>
              <a:cxnSpLocks/>
            </p:cNvCxnSpPr>
            <p:nvPr/>
          </p:nvCxnSpPr>
          <p:spPr bwMode="gray">
            <a:xfrm>
              <a:off x="9935827" y="3535131"/>
              <a:ext cx="476595" cy="248940"/>
            </a:xfrm>
            <a:prstGeom prst="line">
              <a:avLst/>
            </a:prstGeom>
            <a:solidFill>
              <a:schemeClr val="accent5"/>
            </a:solidFill>
            <a:ln w="95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833F0773-1F19-43C6-A5C3-F4B6BB55642C}"/>
                </a:ext>
              </a:extLst>
            </p:cNvPr>
            <p:cNvSpPr txBox="1"/>
            <p:nvPr/>
          </p:nvSpPr>
          <p:spPr bwMode="gray">
            <a:xfrm>
              <a:off x="10220824" y="3683464"/>
              <a:ext cx="575006" cy="215388"/>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125285"/>
                  </a:solidFill>
                  <a:effectLst/>
                  <a:uLnTx/>
                  <a:uFillTx/>
                  <a:latin typeface="Arial"/>
                  <a:ea typeface="+mn-ea"/>
                  <a:cs typeface="+mn-cs"/>
                </a:rPr>
                <a:t>DE</a:t>
              </a:r>
            </a:p>
          </p:txBody>
        </p:sp>
        <p:sp>
          <p:nvSpPr>
            <p:cNvPr id="114" name="Oval 113">
              <a:extLst>
                <a:ext uri="{FF2B5EF4-FFF2-40B4-BE49-F238E27FC236}">
                  <a16:creationId xmlns:a16="http://schemas.microsoft.com/office/drawing/2014/main" id="{C4A99FE5-3E2C-4288-A370-35DF5C2CB213}"/>
                </a:ext>
              </a:extLst>
            </p:cNvPr>
            <p:cNvSpPr/>
            <p:nvPr/>
          </p:nvSpPr>
          <p:spPr bwMode="gray">
            <a:xfrm>
              <a:off x="10342023" y="4087575"/>
              <a:ext cx="341292" cy="34883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9144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73</a:t>
              </a:r>
            </a:p>
          </p:txBody>
        </p:sp>
        <p:cxnSp>
          <p:nvCxnSpPr>
            <p:cNvPr id="115" name="Straight Connector 114">
              <a:extLst>
                <a:ext uri="{FF2B5EF4-FFF2-40B4-BE49-F238E27FC236}">
                  <a16:creationId xmlns:a16="http://schemas.microsoft.com/office/drawing/2014/main" id="{A23BF68E-65E6-4671-9F32-9008AD12DAFF}"/>
                </a:ext>
              </a:extLst>
            </p:cNvPr>
            <p:cNvCxnSpPr>
              <a:cxnSpLocks/>
            </p:cNvCxnSpPr>
            <p:nvPr/>
          </p:nvCxnSpPr>
          <p:spPr bwMode="gray">
            <a:xfrm>
              <a:off x="9785148" y="3495789"/>
              <a:ext cx="627273" cy="672487"/>
            </a:xfrm>
            <a:prstGeom prst="line">
              <a:avLst/>
            </a:prstGeom>
            <a:solidFill>
              <a:schemeClr val="accent1"/>
            </a:solidFill>
            <a:ln w="95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30ED48F0-DEF2-4E4A-81CF-7A4FF42F5664}"/>
                </a:ext>
              </a:extLst>
            </p:cNvPr>
            <p:cNvSpPr txBox="1"/>
            <p:nvPr/>
          </p:nvSpPr>
          <p:spPr bwMode="gray">
            <a:xfrm>
              <a:off x="9546489" y="2809793"/>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70</a:t>
              </a:r>
            </a:p>
          </p:txBody>
        </p:sp>
        <p:sp>
          <p:nvSpPr>
            <p:cNvPr id="117" name="TextBox 116">
              <a:extLst>
                <a:ext uri="{FF2B5EF4-FFF2-40B4-BE49-F238E27FC236}">
                  <a16:creationId xmlns:a16="http://schemas.microsoft.com/office/drawing/2014/main" id="{FCF377C6-FEFD-4BCE-B18C-2D9380F072A3}"/>
                </a:ext>
              </a:extLst>
            </p:cNvPr>
            <p:cNvSpPr txBox="1"/>
            <p:nvPr/>
          </p:nvSpPr>
          <p:spPr bwMode="gray">
            <a:xfrm>
              <a:off x="9370370" y="3162897"/>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72</a:t>
              </a:r>
            </a:p>
          </p:txBody>
        </p:sp>
        <p:sp>
          <p:nvSpPr>
            <p:cNvPr id="118" name="TextBox 117">
              <a:extLst>
                <a:ext uri="{FF2B5EF4-FFF2-40B4-BE49-F238E27FC236}">
                  <a16:creationId xmlns:a16="http://schemas.microsoft.com/office/drawing/2014/main" id="{CCD91E5A-B535-48CB-B7E4-12E5EF464D6F}"/>
                </a:ext>
              </a:extLst>
            </p:cNvPr>
            <p:cNvSpPr txBox="1"/>
            <p:nvPr/>
          </p:nvSpPr>
          <p:spPr bwMode="gray">
            <a:xfrm>
              <a:off x="9058693" y="3578638"/>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67</a:t>
              </a:r>
            </a:p>
          </p:txBody>
        </p:sp>
        <p:sp>
          <p:nvSpPr>
            <p:cNvPr id="119" name="TextBox 118">
              <a:extLst>
                <a:ext uri="{FF2B5EF4-FFF2-40B4-BE49-F238E27FC236}">
                  <a16:creationId xmlns:a16="http://schemas.microsoft.com/office/drawing/2014/main" id="{C3B598CD-1F34-43F9-8308-AF99F86A5C8A}"/>
                </a:ext>
              </a:extLst>
            </p:cNvPr>
            <p:cNvSpPr txBox="1"/>
            <p:nvPr/>
          </p:nvSpPr>
          <p:spPr bwMode="gray">
            <a:xfrm>
              <a:off x="8841945" y="3319673"/>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67</a:t>
              </a:r>
            </a:p>
          </p:txBody>
        </p:sp>
        <p:sp>
          <p:nvSpPr>
            <p:cNvPr id="120" name="TextBox 119">
              <a:extLst>
                <a:ext uri="{FF2B5EF4-FFF2-40B4-BE49-F238E27FC236}">
                  <a16:creationId xmlns:a16="http://schemas.microsoft.com/office/drawing/2014/main" id="{E5F8A8E7-2E4B-4F76-8C14-0585EE6D9835}"/>
                </a:ext>
              </a:extLst>
            </p:cNvPr>
            <p:cNvSpPr txBox="1"/>
            <p:nvPr/>
          </p:nvSpPr>
          <p:spPr bwMode="gray">
            <a:xfrm>
              <a:off x="8651152" y="2952386"/>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74</a:t>
              </a:r>
            </a:p>
          </p:txBody>
        </p:sp>
        <p:sp>
          <p:nvSpPr>
            <p:cNvPr id="121" name="TextBox 120">
              <a:extLst>
                <a:ext uri="{FF2B5EF4-FFF2-40B4-BE49-F238E27FC236}">
                  <a16:creationId xmlns:a16="http://schemas.microsoft.com/office/drawing/2014/main" id="{F548041E-DBE6-4E90-AEED-EE0395AC0CBE}"/>
                </a:ext>
              </a:extLst>
            </p:cNvPr>
            <p:cNvSpPr txBox="1"/>
            <p:nvPr/>
          </p:nvSpPr>
          <p:spPr bwMode="gray">
            <a:xfrm>
              <a:off x="9361890" y="3635552"/>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70</a:t>
              </a:r>
            </a:p>
          </p:txBody>
        </p:sp>
        <p:sp>
          <p:nvSpPr>
            <p:cNvPr id="122" name="TextBox 121">
              <a:extLst>
                <a:ext uri="{FF2B5EF4-FFF2-40B4-BE49-F238E27FC236}">
                  <a16:creationId xmlns:a16="http://schemas.microsoft.com/office/drawing/2014/main" id="{06AB22E8-6AD2-45DC-8F66-17B61AA896F7}"/>
                </a:ext>
              </a:extLst>
            </p:cNvPr>
            <p:cNvSpPr txBox="1"/>
            <p:nvPr/>
          </p:nvSpPr>
          <p:spPr bwMode="gray">
            <a:xfrm>
              <a:off x="9355681" y="3943653"/>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71</a:t>
              </a:r>
            </a:p>
          </p:txBody>
        </p:sp>
        <p:sp>
          <p:nvSpPr>
            <p:cNvPr id="123" name="TextBox 122">
              <a:extLst>
                <a:ext uri="{FF2B5EF4-FFF2-40B4-BE49-F238E27FC236}">
                  <a16:creationId xmlns:a16="http://schemas.microsoft.com/office/drawing/2014/main" id="{9D56828A-6BF4-4DC2-B746-B598D31FA57A}"/>
                </a:ext>
              </a:extLst>
            </p:cNvPr>
            <p:cNvSpPr txBox="1"/>
            <p:nvPr/>
          </p:nvSpPr>
          <p:spPr bwMode="gray">
            <a:xfrm>
              <a:off x="8679771" y="3751561"/>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69</a:t>
              </a:r>
            </a:p>
          </p:txBody>
        </p:sp>
        <p:sp>
          <p:nvSpPr>
            <p:cNvPr id="124" name="TextBox 123">
              <a:extLst>
                <a:ext uri="{FF2B5EF4-FFF2-40B4-BE49-F238E27FC236}">
                  <a16:creationId xmlns:a16="http://schemas.microsoft.com/office/drawing/2014/main" id="{85DC3C75-07F2-4957-B0B6-4E10BA6426F6}"/>
                </a:ext>
              </a:extLst>
            </p:cNvPr>
            <p:cNvSpPr txBox="1"/>
            <p:nvPr/>
          </p:nvSpPr>
          <p:spPr bwMode="gray">
            <a:xfrm>
              <a:off x="8545312" y="4003814"/>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69</a:t>
              </a:r>
            </a:p>
          </p:txBody>
        </p:sp>
        <p:sp>
          <p:nvSpPr>
            <p:cNvPr id="125" name="TextBox 124">
              <a:extLst>
                <a:ext uri="{FF2B5EF4-FFF2-40B4-BE49-F238E27FC236}">
                  <a16:creationId xmlns:a16="http://schemas.microsoft.com/office/drawing/2014/main" id="{6314BEB1-9B1E-4E7A-BD0A-F3B63EFCE708}"/>
                </a:ext>
              </a:extLst>
            </p:cNvPr>
            <p:cNvSpPr txBox="1"/>
            <p:nvPr/>
          </p:nvSpPr>
          <p:spPr bwMode="gray">
            <a:xfrm>
              <a:off x="7805909" y="3672133"/>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69</a:t>
              </a:r>
            </a:p>
          </p:txBody>
        </p:sp>
        <p:sp>
          <p:nvSpPr>
            <p:cNvPr id="126" name="TextBox 125">
              <a:extLst>
                <a:ext uri="{FF2B5EF4-FFF2-40B4-BE49-F238E27FC236}">
                  <a16:creationId xmlns:a16="http://schemas.microsoft.com/office/drawing/2014/main" id="{05F21477-F92A-4B54-98BA-7434B05D2E6C}"/>
                </a:ext>
              </a:extLst>
            </p:cNvPr>
            <p:cNvSpPr txBox="1"/>
            <p:nvPr/>
          </p:nvSpPr>
          <p:spPr bwMode="gray">
            <a:xfrm>
              <a:off x="7714106" y="3161360"/>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71</a:t>
              </a:r>
            </a:p>
          </p:txBody>
        </p:sp>
        <p:sp>
          <p:nvSpPr>
            <p:cNvPr id="127" name="TextBox 126">
              <a:extLst>
                <a:ext uri="{FF2B5EF4-FFF2-40B4-BE49-F238E27FC236}">
                  <a16:creationId xmlns:a16="http://schemas.microsoft.com/office/drawing/2014/main" id="{99FFA855-C82B-4D80-872D-901130DFF49B}"/>
                </a:ext>
              </a:extLst>
            </p:cNvPr>
            <p:cNvSpPr txBox="1"/>
            <p:nvPr/>
          </p:nvSpPr>
          <p:spPr bwMode="gray">
            <a:xfrm>
              <a:off x="7573268" y="2433970"/>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73</a:t>
              </a:r>
            </a:p>
          </p:txBody>
        </p:sp>
        <p:sp>
          <p:nvSpPr>
            <p:cNvPr id="128" name="TextBox 127">
              <a:extLst>
                <a:ext uri="{FF2B5EF4-FFF2-40B4-BE49-F238E27FC236}">
                  <a16:creationId xmlns:a16="http://schemas.microsoft.com/office/drawing/2014/main" id="{1BDB1FB5-0484-40EB-B97F-83DFA43BA75B}"/>
                </a:ext>
              </a:extLst>
            </p:cNvPr>
            <p:cNvSpPr txBox="1"/>
            <p:nvPr/>
          </p:nvSpPr>
          <p:spPr bwMode="gray">
            <a:xfrm>
              <a:off x="8043398" y="2757570"/>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a:ea typeface="+mn-ea"/>
                  <a:cs typeface="+mn-cs"/>
                </a:rPr>
                <a:t>75</a:t>
              </a:r>
            </a:p>
          </p:txBody>
        </p:sp>
        <p:sp>
          <p:nvSpPr>
            <p:cNvPr id="129" name="TextBox 128">
              <a:extLst>
                <a:ext uri="{FF2B5EF4-FFF2-40B4-BE49-F238E27FC236}">
                  <a16:creationId xmlns:a16="http://schemas.microsoft.com/office/drawing/2014/main" id="{F9169F8F-BA84-4B0D-8B56-D09182B9B333}"/>
                </a:ext>
              </a:extLst>
            </p:cNvPr>
            <p:cNvSpPr txBox="1"/>
            <p:nvPr/>
          </p:nvSpPr>
          <p:spPr bwMode="gray">
            <a:xfrm>
              <a:off x="7044019" y="2808682"/>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69</a:t>
              </a:r>
            </a:p>
          </p:txBody>
        </p:sp>
        <p:sp>
          <p:nvSpPr>
            <p:cNvPr id="130" name="TextBox 129">
              <a:extLst>
                <a:ext uri="{FF2B5EF4-FFF2-40B4-BE49-F238E27FC236}">
                  <a16:creationId xmlns:a16="http://schemas.microsoft.com/office/drawing/2014/main" id="{46487B3A-9F28-4743-82F1-924CB16546F3}"/>
                </a:ext>
              </a:extLst>
            </p:cNvPr>
            <p:cNvSpPr txBox="1"/>
            <p:nvPr/>
          </p:nvSpPr>
          <p:spPr bwMode="gray">
            <a:xfrm>
              <a:off x="7044019" y="3219373"/>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68</a:t>
              </a:r>
            </a:p>
          </p:txBody>
        </p:sp>
        <p:sp>
          <p:nvSpPr>
            <p:cNvPr id="131" name="TextBox 130">
              <a:extLst>
                <a:ext uri="{FF2B5EF4-FFF2-40B4-BE49-F238E27FC236}">
                  <a16:creationId xmlns:a16="http://schemas.microsoft.com/office/drawing/2014/main" id="{F1078194-90B9-4239-BC71-F89900EED502}"/>
                </a:ext>
              </a:extLst>
            </p:cNvPr>
            <p:cNvSpPr txBox="1"/>
            <p:nvPr/>
          </p:nvSpPr>
          <p:spPr bwMode="gray">
            <a:xfrm>
              <a:off x="7177203" y="3674320"/>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67</a:t>
              </a:r>
            </a:p>
          </p:txBody>
        </p:sp>
        <p:sp>
          <p:nvSpPr>
            <p:cNvPr id="132" name="TextBox 131">
              <a:extLst>
                <a:ext uri="{FF2B5EF4-FFF2-40B4-BE49-F238E27FC236}">
                  <a16:creationId xmlns:a16="http://schemas.microsoft.com/office/drawing/2014/main" id="{5B166A99-0690-4EB6-AAAF-F9F254608A0A}"/>
                </a:ext>
              </a:extLst>
            </p:cNvPr>
            <p:cNvSpPr txBox="1"/>
            <p:nvPr/>
          </p:nvSpPr>
          <p:spPr bwMode="gray">
            <a:xfrm>
              <a:off x="6400203" y="3556941"/>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69</a:t>
              </a:r>
            </a:p>
          </p:txBody>
        </p:sp>
        <p:sp>
          <p:nvSpPr>
            <p:cNvPr id="133" name="TextBox 132">
              <a:extLst>
                <a:ext uri="{FF2B5EF4-FFF2-40B4-BE49-F238E27FC236}">
                  <a16:creationId xmlns:a16="http://schemas.microsoft.com/office/drawing/2014/main" id="{E74A06A0-8B41-480A-9A26-CC76392937B9}"/>
                </a:ext>
              </a:extLst>
            </p:cNvPr>
            <p:cNvSpPr txBox="1"/>
            <p:nvPr/>
          </p:nvSpPr>
          <p:spPr bwMode="gray">
            <a:xfrm>
              <a:off x="4991755" y="2584151"/>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72</a:t>
              </a:r>
            </a:p>
          </p:txBody>
        </p:sp>
        <p:sp>
          <p:nvSpPr>
            <p:cNvPr id="134" name="TextBox 133">
              <a:extLst>
                <a:ext uri="{FF2B5EF4-FFF2-40B4-BE49-F238E27FC236}">
                  <a16:creationId xmlns:a16="http://schemas.microsoft.com/office/drawing/2014/main" id="{8EFF125C-956B-4693-9B35-0B89D4344B04}"/>
                </a:ext>
              </a:extLst>
            </p:cNvPr>
            <p:cNvSpPr txBox="1"/>
            <p:nvPr/>
          </p:nvSpPr>
          <p:spPr bwMode="gray">
            <a:xfrm>
              <a:off x="5188216" y="2093956"/>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72</a:t>
              </a:r>
            </a:p>
          </p:txBody>
        </p:sp>
        <p:sp>
          <p:nvSpPr>
            <p:cNvPr id="135" name="TextBox 134">
              <a:extLst>
                <a:ext uri="{FF2B5EF4-FFF2-40B4-BE49-F238E27FC236}">
                  <a16:creationId xmlns:a16="http://schemas.microsoft.com/office/drawing/2014/main" id="{E934FFAE-10E1-4E1A-96D9-C1D4C6EC7AC9}"/>
                </a:ext>
              </a:extLst>
            </p:cNvPr>
            <p:cNvSpPr txBox="1"/>
            <p:nvPr/>
          </p:nvSpPr>
          <p:spPr bwMode="gray">
            <a:xfrm>
              <a:off x="4863385" y="3692986"/>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72</a:t>
              </a:r>
            </a:p>
          </p:txBody>
        </p:sp>
        <p:sp>
          <p:nvSpPr>
            <p:cNvPr id="136" name="TextBox 135">
              <a:extLst>
                <a:ext uri="{FF2B5EF4-FFF2-40B4-BE49-F238E27FC236}">
                  <a16:creationId xmlns:a16="http://schemas.microsoft.com/office/drawing/2014/main" id="{C132E319-2881-4B23-A99D-D63E23965507}"/>
                </a:ext>
              </a:extLst>
            </p:cNvPr>
            <p:cNvSpPr txBox="1"/>
            <p:nvPr/>
          </p:nvSpPr>
          <p:spPr bwMode="gray">
            <a:xfrm>
              <a:off x="5771091" y="3464877"/>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70</a:t>
              </a:r>
            </a:p>
          </p:txBody>
        </p:sp>
        <p:sp>
          <p:nvSpPr>
            <p:cNvPr id="137" name="TextBox 136">
              <a:extLst>
                <a:ext uri="{FF2B5EF4-FFF2-40B4-BE49-F238E27FC236}">
                  <a16:creationId xmlns:a16="http://schemas.microsoft.com/office/drawing/2014/main" id="{6B10919E-816C-46AD-8CCD-0E28F877AEC8}"/>
                </a:ext>
              </a:extLst>
            </p:cNvPr>
            <p:cNvSpPr txBox="1"/>
            <p:nvPr/>
          </p:nvSpPr>
          <p:spPr bwMode="gray">
            <a:xfrm>
              <a:off x="9193985" y="4183829"/>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70</a:t>
              </a:r>
            </a:p>
          </p:txBody>
        </p:sp>
        <p:sp>
          <p:nvSpPr>
            <p:cNvPr id="138" name="TextBox 137">
              <a:extLst>
                <a:ext uri="{FF2B5EF4-FFF2-40B4-BE49-F238E27FC236}">
                  <a16:creationId xmlns:a16="http://schemas.microsoft.com/office/drawing/2014/main" id="{1AA2C0FF-34C7-4ADE-8CF5-4DD686A2524F}"/>
                </a:ext>
              </a:extLst>
            </p:cNvPr>
            <p:cNvSpPr txBox="1"/>
            <p:nvPr/>
          </p:nvSpPr>
          <p:spPr bwMode="gray">
            <a:xfrm>
              <a:off x="8536523" y="4459498"/>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70</a:t>
              </a:r>
            </a:p>
          </p:txBody>
        </p:sp>
        <p:sp>
          <p:nvSpPr>
            <p:cNvPr id="139" name="TextBox 138">
              <a:extLst>
                <a:ext uri="{FF2B5EF4-FFF2-40B4-BE49-F238E27FC236}">
                  <a16:creationId xmlns:a16="http://schemas.microsoft.com/office/drawing/2014/main" id="{52EEB99C-914B-413E-9972-C6D11986A35E}"/>
                </a:ext>
              </a:extLst>
            </p:cNvPr>
            <p:cNvSpPr txBox="1"/>
            <p:nvPr/>
          </p:nvSpPr>
          <p:spPr bwMode="gray">
            <a:xfrm>
              <a:off x="9272681" y="5131251"/>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69</a:t>
              </a:r>
            </a:p>
          </p:txBody>
        </p:sp>
        <p:sp>
          <p:nvSpPr>
            <p:cNvPr id="140" name="TextBox 139">
              <a:extLst>
                <a:ext uri="{FF2B5EF4-FFF2-40B4-BE49-F238E27FC236}">
                  <a16:creationId xmlns:a16="http://schemas.microsoft.com/office/drawing/2014/main" id="{3D541393-2A28-4DBF-83C2-53C97F1B9636}"/>
                </a:ext>
              </a:extLst>
            </p:cNvPr>
            <p:cNvSpPr txBox="1"/>
            <p:nvPr/>
          </p:nvSpPr>
          <p:spPr bwMode="gray">
            <a:xfrm>
              <a:off x="10228678" y="4069553"/>
              <a:ext cx="575006" cy="215388"/>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125285"/>
                  </a:solidFill>
                  <a:effectLst/>
                  <a:uLnTx/>
                  <a:uFillTx/>
                  <a:latin typeface="Arial"/>
                  <a:ea typeface="+mn-ea"/>
                  <a:cs typeface="+mn-cs"/>
                </a:rPr>
                <a:t>MD</a:t>
              </a:r>
            </a:p>
          </p:txBody>
        </p:sp>
        <p:sp>
          <p:nvSpPr>
            <p:cNvPr id="144" name="TextBox 143">
              <a:extLst>
                <a:ext uri="{FF2B5EF4-FFF2-40B4-BE49-F238E27FC236}">
                  <a16:creationId xmlns:a16="http://schemas.microsoft.com/office/drawing/2014/main" id="{99F803BC-7D35-4655-B7D3-A38330F0A703}"/>
                </a:ext>
              </a:extLst>
            </p:cNvPr>
            <p:cNvSpPr txBox="1"/>
            <p:nvPr/>
          </p:nvSpPr>
          <p:spPr bwMode="gray">
            <a:xfrm>
              <a:off x="3989880" y="4503644"/>
              <a:ext cx="575006" cy="27692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FFFFFF"/>
                  </a:solidFill>
                  <a:effectLst/>
                  <a:uLnTx/>
                  <a:uFillTx/>
                  <a:latin typeface="Arial"/>
                  <a:ea typeface="+mn-ea"/>
                  <a:cs typeface="+mn-cs"/>
                </a:rPr>
                <a:t>60</a:t>
              </a:r>
            </a:p>
          </p:txBody>
        </p:sp>
        <p:sp>
          <p:nvSpPr>
            <p:cNvPr id="145" name="Oval 144">
              <a:extLst>
                <a:ext uri="{FF2B5EF4-FFF2-40B4-BE49-F238E27FC236}">
                  <a16:creationId xmlns:a16="http://schemas.microsoft.com/office/drawing/2014/main" id="{414216BF-AB07-44DE-AC2B-FD7EEDA8C273}"/>
                </a:ext>
              </a:extLst>
            </p:cNvPr>
            <p:cNvSpPr/>
            <p:nvPr/>
          </p:nvSpPr>
          <p:spPr bwMode="gray">
            <a:xfrm>
              <a:off x="6007017" y="5640462"/>
              <a:ext cx="341292" cy="3488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9144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a:ea typeface="+mn-ea"/>
                  <a:cs typeface="+mn-cs"/>
                </a:rPr>
                <a:t>75</a:t>
              </a:r>
            </a:p>
          </p:txBody>
        </p:sp>
        <p:sp>
          <p:nvSpPr>
            <p:cNvPr id="146" name="TextBox 145">
              <a:extLst>
                <a:ext uri="{FF2B5EF4-FFF2-40B4-BE49-F238E27FC236}">
                  <a16:creationId xmlns:a16="http://schemas.microsoft.com/office/drawing/2014/main" id="{11472711-5321-49CC-9DBC-ED859D097165}"/>
                </a:ext>
              </a:extLst>
            </p:cNvPr>
            <p:cNvSpPr txBox="1"/>
            <p:nvPr/>
          </p:nvSpPr>
          <p:spPr bwMode="gray">
            <a:xfrm>
              <a:off x="5893133" y="5619056"/>
              <a:ext cx="575006" cy="215388"/>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prstClr val="white"/>
                  </a:solidFill>
                  <a:effectLst/>
                  <a:uLnTx/>
                  <a:uFillTx/>
                  <a:latin typeface="Arial"/>
                  <a:ea typeface="+mn-ea"/>
                  <a:cs typeface="+mn-cs"/>
                </a:rPr>
                <a:t>HI</a:t>
              </a:r>
            </a:p>
          </p:txBody>
        </p:sp>
        <p:cxnSp>
          <p:nvCxnSpPr>
            <p:cNvPr id="147" name="Straight Connector 146">
              <a:extLst>
                <a:ext uri="{FF2B5EF4-FFF2-40B4-BE49-F238E27FC236}">
                  <a16:creationId xmlns:a16="http://schemas.microsoft.com/office/drawing/2014/main" id="{CF8178DB-AD51-443C-87A3-FA8532C75B84}"/>
                </a:ext>
              </a:extLst>
            </p:cNvPr>
            <p:cNvCxnSpPr>
              <a:cxnSpLocks/>
              <a:endCxn id="107" idx="5"/>
            </p:cNvCxnSpPr>
            <p:nvPr/>
          </p:nvCxnSpPr>
          <p:spPr bwMode="gray">
            <a:xfrm flipH="1" flipV="1">
              <a:off x="9610878" y="2321227"/>
              <a:ext cx="424729" cy="287194"/>
            </a:xfrm>
            <a:prstGeom prst="line">
              <a:avLst/>
            </a:prstGeom>
            <a:solidFill>
              <a:srgbClr val="5A86AA"/>
            </a:solidFill>
            <a:ln w="95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AD4F9FF-0E59-47F8-838D-648288DDA293}"/>
                </a:ext>
              </a:extLst>
            </p:cNvPr>
            <p:cNvCxnSpPr>
              <a:cxnSpLocks/>
              <a:stCxn id="77" idx="9"/>
              <a:endCxn id="143" idx="2"/>
            </p:cNvCxnSpPr>
            <p:nvPr/>
          </p:nvCxnSpPr>
          <p:spPr bwMode="gray">
            <a:xfrm>
              <a:off x="9751268" y="3530458"/>
              <a:ext cx="497956" cy="1021433"/>
            </a:xfrm>
            <a:prstGeom prst="line">
              <a:avLst/>
            </a:prstGeom>
            <a:solidFill>
              <a:schemeClr val="accent5"/>
            </a:solidFill>
            <a:ln w="95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64203638-BEF0-42B3-8353-9659409330E5}"/>
                </a:ext>
              </a:extLst>
            </p:cNvPr>
            <p:cNvSpPr/>
            <p:nvPr/>
          </p:nvSpPr>
          <p:spPr bwMode="gray">
            <a:xfrm>
              <a:off x="10082417" y="4353021"/>
              <a:ext cx="341292" cy="34883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9144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125285"/>
                  </a:solidFill>
                  <a:effectLst/>
                  <a:uLnTx/>
                  <a:uFillTx/>
                  <a:latin typeface="Arial"/>
                  <a:ea typeface="+mn-ea"/>
                  <a:cs typeface="+mn-cs"/>
                </a:rPr>
                <a:t>74</a:t>
              </a:r>
            </a:p>
          </p:txBody>
        </p:sp>
        <p:sp>
          <p:nvSpPr>
            <p:cNvPr id="143" name="TextBox 142">
              <a:extLst>
                <a:ext uri="{FF2B5EF4-FFF2-40B4-BE49-F238E27FC236}">
                  <a16:creationId xmlns:a16="http://schemas.microsoft.com/office/drawing/2014/main" id="{BD9211BC-3FB2-4707-8A25-BE28702DEBCC}"/>
                </a:ext>
              </a:extLst>
            </p:cNvPr>
            <p:cNvSpPr txBox="1"/>
            <p:nvPr/>
          </p:nvSpPr>
          <p:spPr bwMode="gray">
            <a:xfrm>
              <a:off x="9961720" y="4336503"/>
              <a:ext cx="575006" cy="215388"/>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125285"/>
                  </a:solidFill>
                  <a:effectLst/>
                  <a:uLnTx/>
                  <a:uFillTx/>
                  <a:latin typeface="Arial"/>
                  <a:ea typeface="+mn-ea"/>
                  <a:cs typeface="+mn-cs"/>
                </a:rPr>
                <a:t>DC</a:t>
              </a:r>
            </a:p>
          </p:txBody>
        </p:sp>
      </p:grpSp>
      <p:grpSp>
        <p:nvGrpSpPr>
          <p:cNvPr id="8" name="Group 7">
            <a:extLst>
              <a:ext uri="{FF2B5EF4-FFF2-40B4-BE49-F238E27FC236}">
                <a16:creationId xmlns:a16="http://schemas.microsoft.com/office/drawing/2014/main" id="{BF404EEE-201C-4466-BCF3-141978D8A6CF}"/>
              </a:ext>
            </a:extLst>
          </p:cNvPr>
          <p:cNvGrpSpPr/>
          <p:nvPr/>
        </p:nvGrpSpPr>
        <p:grpSpPr>
          <a:xfrm>
            <a:off x="9958050" y="5607637"/>
            <a:ext cx="514640" cy="321781"/>
            <a:chOff x="9039214" y="4919446"/>
            <a:chExt cx="514640" cy="321781"/>
          </a:xfrm>
        </p:grpSpPr>
        <p:sp>
          <p:nvSpPr>
            <p:cNvPr id="244" name="Freeform 89"/>
            <p:cNvSpPr>
              <a:spLocks noChangeAspect="1"/>
            </p:cNvSpPr>
            <p:nvPr/>
          </p:nvSpPr>
          <p:spPr bwMode="gray">
            <a:xfrm>
              <a:off x="9039214" y="5195508"/>
              <a:ext cx="125952" cy="45719"/>
            </a:xfrm>
            <a:custGeom>
              <a:avLst/>
              <a:gdLst>
                <a:gd name="T0" fmla="*/ 2848 w 3696"/>
                <a:gd name="T1" fmla="*/ 141 h 1356"/>
                <a:gd name="T2" fmla="*/ 2648 w 3696"/>
                <a:gd name="T3" fmla="*/ 159 h 1356"/>
                <a:gd name="T4" fmla="*/ 2585 w 3696"/>
                <a:gd name="T5" fmla="*/ 227 h 1356"/>
                <a:gd name="T6" fmla="*/ 2481 w 3696"/>
                <a:gd name="T7" fmla="*/ 141 h 1356"/>
                <a:gd name="T8" fmla="*/ 2286 w 3696"/>
                <a:gd name="T9" fmla="*/ 118 h 1356"/>
                <a:gd name="T10" fmla="*/ 2063 w 3696"/>
                <a:gd name="T11" fmla="*/ 82 h 1356"/>
                <a:gd name="T12" fmla="*/ 1819 w 3696"/>
                <a:gd name="T13" fmla="*/ 87 h 1356"/>
                <a:gd name="T14" fmla="*/ 1583 w 3696"/>
                <a:gd name="T15" fmla="*/ 59 h 1356"/>
                <a:gd name="T16" fmla="*/ 1324 w 3696"/>
                <a:gd name="T17" fmla="*/ 68 h 1356"/>
                <a:gd name="T18" fmla="*/ 1047 w 3696"/>
                <a:gd name="T19" fmla="*/ 50 h 1356"/>
                <a:gd name="T20" fmla="*/ 830 w 3696"/>
                <a:gd name="T21" fmla="*/ 77 h 1356"/>
                <a:gd name="T22" fmla="*/ 594 w 3696"/>
                <a:gd name="T23" fmla="*/ 0 h 1356"/>
                <a:gd name="T24" fmla="*/ 281 w 3696"/>
                <a:gd name="T25" fmla="*/ 37 h 1356"/>
                <a:gd name="T26" fmla="*/ 308 w 3696"/>
                <a:gd name="T27" fmla="*/ 209 h 1356"/>
                <a:gd name="T28" fmla="*/ 4 w 3696"/>
                <a:gd name="T29" fmla="*/ 295 h 1356"/>
                <a:gd name="T30" fmla="*/ 118 w 3696"/>
                <a:gd name="T31" fmla="*/ 504 h 1356"/>
                <a:gd name="T32" fmla="*/ 245 w 3696"/>
                <a:gd name="T33" fmla="*/ 644 h 1356"/>
                <a:gd name="T34" fmla="*/ 227 w 3696"/>
                <a:gd name="T35" fmla="*/ 780 h 1356"/>
                <a:gd name="T36" fmla="*/ 236 w 3696"/>
                <a:gd name="T37" fmla="*/ 916 h 1356"/>
                <a:gd name="T38" fmla="*/ 231 w 3696"/>
                <a:gd name="T39" fmla="*/ 1043 h 1356"/>
                <a:gd name="T40" fmla="*/ 245 w 3696"/>
                <a:gd name="T41" fmla="*/ 1139 h 1356"/>
                <a:gd name="T42" fmla="*/ 159 w 3696"/>
                <a:gd name="T43" fmla="*/ 1248 h 1356"/>
                <a:gd name="T44" fmla="*/ 313 w 3696"/>
                <a:gd name="T45" fmla="*/ 1302 h 1356"/>
                <a:gd name="T46" fmla="*/ 571 w 3696"/>
                <a:gd name="T47" fmla="*/ 1257 h 1356"/>
                <a:gd name="T48" fmla="*/ 789 w 3696"/>
                <a:gd name="T49" fmla="*/ 1356 h 1356"/>
                <a:gd name="T50" fmla="*/ 916 w 3696"/>
                <a:gd name="T51" fmla="*/ 1297 h 1356"/>
                <a:gd name="T52" fmla="*/ 1034 w 3696"/>
                <a:gd name="T53" fmla="*/ 1225 h 1356"/>
                <a:gd name="T54" fmla="*/ 1147 w 3696"/>
                <a:gd name="T55" fmla="*/ 1239 h 1356"/>
                <a:gd name="T56" fmla="*/ 1356 w 3696"/>
                <a:gd name="T57" fmla="*/ 1243 h 1356"/>
                <a:gd name="T58" fmla="*/ 1524 w 3696"/>
                <a:gd name="T59" fmla="*/ 1257 h 1356"/>
                <a:gd name="T60" fmla="*/ 1787 w 3696"/>
                <a:gd name="T61" fmla="*/ 1216 h 1356"/>
                <a:gd name="T62" fmla="*/ 1986 w 3696"/>
                <a:gd name="T63" fmla="*/ 1297 h 1356"/>
                <a:gd name="T64" fmla="*/ 2113 w 3696"/>
                <a:gd name="T65" fmla="*/ 1243 h 1356"/>
                <a:gd name="T66" fmla="*/ 2331 w 3696"/>
                <a:gd name="T67" fmla="*/ 1307 h 1356"/>
                <a:gd name="T68" fmla="*/ 2381 w 3696"/>
                <a:gd name="T69" fmla="*/ 1347 h 1356"/>
                <a:gd name="T70" fmla="*/ 2644 w 3696"/>
                <a:gd name="T71" fmla="*/ 1257 h 1356"/>
                <a:gd name="T72" fmla="*/ 2853 w 3696"/>
                <a:gd name="T73" fmla="*/ 1261 h 1356"/>
                <a:gd name="T74" fmla="*/ 3020 w 3696"/>
                <a:gd name="T75" fmla="*/ 1216 h 1356"/>
                <a:gd name="T76" fmla="*/ 3179 w 3696"/>
                <a:gd name="T77" fmla="*/ 1121 h 1356"/>
                <a:gd name="T78" fmla="*/ 3270 w 3696"/>
                <a:gd name="T79" fmla="*/ 907 h 1356"/>
                <a:gd name="T80" fmla="*/ 3438 w 3696"/>
                <a:gd name="T81" fmla="*/ 758 h 1356"/>
                <a:gd name="T82" fmla="*/ 3556 w 3696"/>
                <a:gd name="T83" fmla="*/ 726 h 1356"/>
                <a:gd name="T84" fmla="*/ 3578 w 3696"/>
                <a:gd name="T85" fmla="*/ 672 h 1356"/>
                <a:gd name="T86" fmla="*/ 3696 w 3696"/>
                <a:gd name="T87" fmla="*/ 649 h 1356"/>
                <a:gd name="T88" fmla="*/ 3624 w 3696"/>
                <a:gd name="T89" fmla="*/ 472 h 1356"/>
                <a:gd name="T90" fmla="*/ 3646 w 3696"/>
                <a:gd name="T91" fmla="*/ 282 h 1356"/>
                <a:gd name="T92" fmla="*/ 3370 w 3696"/>
                <a:gd name="T93" fmla="*/ 322 h 1356"/>
                <a:gd name="T94" fmla="*/ 3229 w 3696"/>
                <a:gd name="T95" fmla="*/ 236 h 1356"/>
                <a:gd name="T96" fmla="*/ 3075 w 3696"/>
                <a:gd name="T97" fmla="*/ 195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6" h="1356">
                  <a:moveTo>
                    <a:pt x="2975" y="168"/>
                  </a:moveTo>
                  <a:lnTo>
                    <a:pt x="2898" y="159"/>
                  </a:lnTo>
                  <a:lnTo>
                    <a:pt x="2848" y="141"/>
                  </a:lnTo>
                  <a:lnTo>
                    <a:pt x="2794" y="173"/>
                  </a:lnTo>
                  <a:lnTo>
                    <a:pt x="2735" y="168"/>
                  </a:lnTo>
                  <a:lnTo>
                    <a:pt x="2648" y="159"/>
                  </a:lnTo>
                  <a:lnTo>
                    <a:pt x="2594" y="127"/>
                  </a:lnTo>
                  <a:lnTo>
                    <a:pt x="2617" y="168"/>
                  </a:lnTo>
                  <a:lnTo>
                    <a:pt x="2585" y="227"/>
                  </a:lnTo>
                  <a:lnTo>
                    <a:pt x="2540" y="204"/>
                  </a:lnTo>
                  <a:lnTo>
                    <a:pt x="2544" y="173"/>
                  </a:lnTo>
                  <a:lnTo>
                    <a:pt x="2481" y="141"/>
                  </a:lnTo>
                  <a:lnTo>
                    <a:pt x="2413" y="155"/>
                  </a:lnTo>
                  <a:lnTo>
                    <a:pt x="2372" y="114"/>
                  </a:lnTo>
                  <a:lnTo>
                    <a:pt x="2286" y="118"/>
                  </a:lnTo>
                  <a:lnTo>
                    <a:pt x="2209" y="87"/>
                  </a:lnTo>
                  <a:lnTo>
                    <a:pt x="2136" y="123"/>
                  </a:lnTo>
                  <a:lnTo>
                    <a:pt x="2063" y="82"/>
                  </a:lnTo>
                  <a:lnTo>
                    <a:pt x="1964" y="77"/>
                  </a:lnTo>
                  <a:lnTo>
                    <a:pt x="1891" y="55"/>
                  </a:lnTo>
                  <a:lnTo>
                    <a:pt x="1819" y="87"/>
                  </a:lnTo>
                  <a:lnTo>
                    <a:pt x="1737" y="109"/>
                  </a:lnTo>
                  <a:lnTo>
                    <a:pt x="1623" y="82"/>
                  </a:lnTo>
                  <a:lnTo>
                    <a:pt x="1583" y="59"/>
                  </a:lnTo>
                  <a:lnTo>
                    <a:pt x="1496" y="77"/>
                  </a:lnTo>
                  <a:lnTo>
                    <a:pt x="1424" y="59"/>
                  </a:lnTo>
                  <a:lnTo>
                    <a:pt x="1324" y="68"/>
                  </a:lnTo>
                  <a:lnTo>
                    <a:pt x="1211" y="114"/>
                  </a:lnTo>
                  <a:lnTo>
                    <a:pt x="1143" y="91"/>
                  </a:lnTo>
                  <a:lnTo>
                    <a:pt x="1047" y="50"/>
                  </a:lnTo>
                  <a:lnTo>
                    <a:pt x="970" y="82"/>
                  </a:lnTo>
                  <a:lnTo>
                    <a:pt x="907" y="55"/>
                  </a:lnTo>
                  <a:lnTo>
                    <a:pt x="830" y="77"/>
                  </a:lnTo>
                  <a:lnTo>
                    <a:pt x="735" y="55"/>
                  </a:lnTo>
                  <a:lnTo>
                    <a:pt x="653" y="46"/>
                  </a:lnTo>
                  <a:lnTo>
                    <a:pt x="594" y="0"/>
                  </a:lnTo>
                  <a:lnTo>
                    <a:pt x="471" y="9"/>
                  </a:lnTo>
                  <a:lnTo>
                    <a:pt x="376" y="18"/>
                  </a:lnTo>
                  <a:lnTo>
                    <a:pt x="281" y="37"/>
                  </a:lnTo>
                  <a:lnTo>
                    <a:pt x="245" y="118"/>
                  </a:lnTo>
                  <a:lnTo>
                    <a:pt x="276" y="177"/>
                  </a:lnTo>
                  <a:lnTo>
                    <a:pt x="308" y="209"/>
                  </a:lnTo>
                  <a:lnTo>
                    <a:pt x="190" y="309"/>
                  </a:lnTo>
                  <a:lnTo>
                    <a:pt x="109" y="322"/>
                  </a:lnTo>
                  <a:lnTo>
                    <a:pt x="4" y="295"/>
                  </a:lnTo>
                  <a:lnTo>
                    <a:pt x="0" y="336"/>
                  </a:lnTo>
                  <a:lnTo>
                    <a:pt x="86" y="445"/>
                  </a:lnTo>
                  <a:lnTo>
                    <a:pt x="118" y="504"/>
                  </a:lnTo>
                  <a:lnTo>
                    <a:pt x="190" y="522"/>
                  </a:lnTo>
                  <a:lnTo>
                    <a:pt x="208" y="567"/>
                  </a:lnTo>
                  <a:lnTo>
                    <a:pt x="245" y="644"/>
                  </a:lnTo>
                  <a:lnTo>
                    <a:pt x="258" y="672"/>
                  </a:lnTo>
                  <a:lnTo>
                    <a:pt x="276" y="703"/>
                  </a:lnTo>
                  <a:lnTo>
                    <a:pt x="227" y="780"/>
                  </a:lnTo>
                  <a:lnTo>
                    <a:pt x="208" y="817"/>
                  </a:lnTo>
                  <a:lnTo>
                    <a:pt x="258" y="871"/>
                  </a:lnTo>
                  <a:lnTo>
                    <a:pt x="236" y="916"/>
                  </a:lnTo>
                  <a:lnTo>
                    <a:pt x="190" y="935"/>
                  </a:lnTo>
                  <a:lnTo>
                    <a:pt x="181" y="1003"/>
                  </a:lnTo>
                  <a:lnTo>
                    <a:pt x="231" y="1043"/>
                  </a:lnTo>
                  <a:lnTo>
                    <a:pt x="181" y="1062"/>
                  </a:lnTo>
                  <a:lnTo>
                    <a:pt x="181" y="1093"/>
                  </a:lnTo>
                  <a:lnTo>
                    <a:pt x="245" y="1139"/>
                  </a:lnTo>
                  <a:lnTo>
                    <a:pt x="263" y="1166"/>
                  </a:lnTo>
                  <a:lnTo>
                    <a:pt x="199" y="1193"/>
                  </a:lnTo>
                  <a:lnTo>
                    <a:pt x="159" y="1248"/>
                  </a:lnTo>
                  <a:lnTo>
                    <a:pt x="195" y="1307"/>
                  </a:lnTo>
                  <a:lnTo>
                    <a:pt x="258" y="1257"/>
                  </a:lnTo>
                  <a:lnTo>
                    <a:pt x="313" y="1302"/>
                  </a:lnTo>
                  <a:lnTo>
                    <a:pt x="417" y="1307"/>
                  </a:lnTo>
                  <a:lnTo>
                    <a:pt x="481" y="1252"/>
                  </a:lnTo>
                  <a:lnTo>
                    <a:pt x="571" y="1257"/>
                  </a:lnTo>
                  <a:lnTo>
                    <a:pt x="639" y="1275"/>
                  </a:lnTo>
                  <a:lnTo>
                    <a:pt x="725" y="1338"/>
                  </a:lnTo>
                  <a:lnTo>
                    <a:pt x="789" y="1356"/>
                  </a:lnTo>
                  <a:lnTo>
                    <a:pt x="771" y="1325"/>
                  </a:lnTo>
                  <a:lnTo>
                    <a:pt x="812" y="1297"/>
                  </a:lnTo>
                  <a:lnTo>
                    <a:pt x="916" y="1297"/>
                  </a:lnTo>
                  <a:lnTo>
                    <a:pt x="979" y="1307"/>
                  </a:lnTo>
                  <a:lnTo>
                    <a:pt x="1088" y="1239"/>
                  </a:lnTo>
                  <a:lnTo>
                    <a:pt x="1034" y="1225"/>
                  </a:lnTo>
                  <a:lnTo>
                    <a:pt x="1106" y="1170"/>
                  </a:lnTo>
                  <a:lnTo>
                    <a:pt x="1161" y="1193"/>
                  </a:lnTo>
                  <a:lnTo>
                    <a:pt x="1147" y="1239"/>
                  </a:lnTo>
                  <a:lnTo>
                    <a:pt x="1215" y="1207"/>
                  </a:lnTo>
                  <a:lnTo>
                    <a:pt x="1283" y="1243"/>
                  </a:lnTo>
                  <a:lnTo>
                    <a:pt x="1356" y="1243"/>
                  </a:lnTo>
                  <a:lnTo>
                    <a:pt x="1379" y="1229"/>
                  </a:lnTo>
                  <a:lnTo>
                    <a:pt x="1460" y="1270"/>
                  </a:lnTo>
                  <a:lnTo>
                    <a:pt x="1524" y="1257"/>
                  </a:lnTo>
                  <a:lnTo>
                    <a:pt x="1555" y="1284"/>
                  </a:lnTo>
                  <a:lnTo>
                    <a:pt x="1714" y="1220"/>
                  </a:lnTo>
                  <a:lnTo>
                    <a:pt x="1787" y="1216"/>
                  </a:lnTo>
                  <a:lnTo>
                    <a:pt x="1846" y="1252"/>
                  </a:lnTo>
                  <a:lnTo>
                    <a:pt x="1896" y="1288"/>
                  </a:lnTo>
                  <a:lnTo>
                    <a:pt x="1986" y="1297"/>
                  </a:lnTo>
                  <a:lnTo>
                    <a:pt x="2059" y="1261"/>
                  </a:lnTo>
                  <a:lnTo>
                    <a:pt x="2082" y="1243"/>
                  </a:lnTo>
                  <a:lnTo>
                    <a:pt x="2113" y="1243"/>
                  </a:lnTo>
                  <a:lnTo>
                    <a:pt x="2195" y="1307"/>
                  </a:lnTo>
                  <a:lnTo>
                    <a:pt x="2263" y="1329"/>
                  </a:lnTo>
                  <a:lnTo>
                    <a:pt x="2331" y="1307"/>
                  </a:lnTo>
                  <a:lnTo>
                    <a:pt x="2349" y="1279"/>
                  </a:lnTo>
                  <a:lnTo>
                    <a:pt x="2417" y="1293"/>
                  </a:lnTo>
                  <a:lnTo>
                    <a:pt x="2381" y="1347"/>
                  </a:lnTo>
                  <a:lnTo>
                    <a:pt x="2485" y="1343"/>
                  </a:lnTo>
                  <a:lnTo>
                    <a:pt x="2571" y="1307"/>
                  </a:lnTo>
                  <a:lnTo>
                    <a:pt x="2644" y="1257"/>
                  </a:lnTo>
                  <a:lnTo>
                    <a:pt x="2717" y="1279"/>
                  </a:lnTo>
                  <a:lnTo>
                    <a:pt x="2771" y="1220"/>
                  </a:lnTo>
                  <a:lnTo>
                    <a:pt x="2853" y="1261"/>
                  </a:lnTo>
                  <a:lnTo>
                    <a:pt x="2884" y="1234"/>
                  </a:lnTo>
                  <a:lnTo>
                    <a:pt x="2980" y="1248"/>
                  </a:lnTo>
                  <a:lnTo>
                    <a:pt x="3020" y="1216"/>
                  </a:lnTo>
                  <a:lnTo>
                    <a:pt x="3084" y="1211"/>
                  </a:lnTo>
                  <a:lnTo>
                    <a:pt x="3152" y="1166"/>
                  </a:lnTo>
                  <a:lnTo>
                    <a:pt x="3179" y="1121"/>
                  </a:lnTo>
                  <a:lnTo>
                    <a:pt x="3175" y="1057"/>
                  </a:lnTo>
                  <a:lnTo>
                    <a:pt x="3261" y="1039"/>
                  </a:lnTo>
                  <a:lnTo>
                    <a:pt x="3270" y="907"/>
                  </a:lnTo>
                  <a:lnTo>
                    <a:pt x="3302" y="853"/>
                  </a:lnTo>
                  <a:lnTo>
                    <a:pt x="3361" y="771"/>
                  </a:lnTo>
                  <a:lnTo>
                    <a:pt x="3438" y="758"/>
                  </a:lnTo>
                  <a:lnTo>
                    <a:pt x="3474" y="771"/>
                  </a:lnTo>
                  <a:lnTo>
                    <a:pt x="3506" y="740"/>
                  </a:lnTo>
                  <a:lnTo>
                    <a:pt x="3556" y="726"/>
                  </a:lnTo>
                  <a:lnTo>
                    <a:pt x="3605" y="735"/>
                  </a:lnTo>
                  <a:lnTo>
                    <a:pt x="3619" y="708"/>
                  </a:lnTo>
                  <a:lnTo>
                    <a:pt x="3578" y="672"/>
                  </a:lnTo>
                  <a:lnTo>
                    <a:pt x="3642" y="685"/>
                  </a:lnTo>
                  <a:lnTo>
                    <a:pt x="3678" y="681"/>
                  </a:lnTo>
                  <a:lnTo>
                    <a:pt x="3696" y="649"/>
                  </a:lnTo>
                  <a:lnTo>
                    <a:pt x="3619" y="599"/>
                  </a:lnTo>
                  <a:lnTo>
                    <a:pt x="3574" y="536"/>
                  </a:lnTo>
                  <a:lnTo>
                    <a:pt x="3624" y="472"/>
                  </a:lnTo>
                  <a:lnTo>
                    <a:pt x="3601" y="386"/>
                  </a:lnTo>
                  <a:lnTo>
                    <a:pt x="3637" y="331"/>
                  </a:lnTo>
                  <a:lnTo>
                    <a:pt x="3646" y="282"/>
                  </a:lnTo>
                  <a:lnTo>
                    <a:pt x="3542" y="318"/>
                  </a:lnTo>
                  <a:lnTo>
                    <a:pt x="3415" y="295"/>
                  </a:lnTo>
                  <a:lnTo>
                    <a:pt x="3370" y="322"/>
                  </a:lnTo>
                  <a:lnTo>
                    <a:pt x="3315" y="277"/>
                  </a:lnTo>
                  <a:lnTo>
                    <a:pt x="3302" y="232"/>
                  </a:lnTo>
                  <a:lnTo>
                    <a:pt x="3229" y="236"/>
                  </a:lnTo>
                  <a:lnTo>
                    <a:pt x="3206" y="263"/>
                  </a:lnTo>
                  <a:lnTo>
                    <a:pt x="3156" y="204"/>
                  </a:lnTo>
                  <a:lnTo>
                    <a:pt x="3075" y="195"/>
                  </a:lnTo>
                  <a:lnTo>
                    <a:pt x="3002" y="214"/>
                  </a:lnTo>
                  <a:lnTo>
                    <a:pt x="2975" y="168"/>
                  </a:lnTo>
                  <a:close/>
                </a:path>
              </a:pathLst>
            </a:custGeom>
            <a:solidFill>
              <a:srgbClr val="C00000"/>
            </a:solidFill>
            <a:ln w="317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5285"/>
                </a:solidFill>
                <a:effectLst/>
                <a:uLnTx/>
                <a:uFillTx/>
                <a:latin typeface="Arial"/>
                <a:ea typeface="+mn-ea"/>
                <a:cs typeface="+mn-cs"/>
              </a:endParaRPr>
            </a:p>
          </p:txBody>
        </p:sp>
        <p:grpSp>
          <p:nvGrpSpPr>
            <p:cNvPr id="254" name="Group 253"/>
            <p:cNvGrpSpPr/>
            <p:nvPr/>
          </p:nvGrpSpPr>
          <p:grpSpPr>
            <a:xfrm>
              <a:off x="9144004" y="4919446"/>
              <a:ext cx="409850" cy="282636"/>
              <a:chOff x="7620004" y="4919446"/>
              <a:chExt cx="409850" cy="282636"/>
            </a:xfrm>
          </p:grpSpPr>
          <p:cxnSp>
            <p:nvCxnSpPr>
              <p:cNvPr id="252" name="Straight Connector 251"/>
              <p:cNvCxnSpPr>
                <a:cxnSpLocks/>
                <a:stCxn id="244" idx="48"/>
              </p:cNvCxnSpPr>
              <p:nvPr/>
            </p:nvCxnSpPr>
            <p:spPr>
              <a:xfrm flipV="1">
                <a:off x="7620004" y="5064664"/>
                <a:ext cx="255954" cy="137418"/>
              </a:xfrm>
              <a:prstGeom prst="line">
                <a:avLst/>
              </a:prstGeom>
              <a:solidFill>
                <a:schemeClr val="accent5"/>
              </a:solidFill>
              <a:ln w="952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773818" y="4919446"/>
                <a:ext cx="256036" cy="275739"/>
                <a:chOff x="7774355" y="5044120"/>
                <a:chExt cx="256036" cy="275739"/>
              </a:xfrm>
            </p:grpSpPr>
            <p:sp>
              <p:nvSpPr>
                <p:cNvPr id="246" name="Oval 245">
                  <a:extLst>
                    <a:ext uri="{FF2B5EF4-FFF2-40B4-BE49-F238E27FC236}">
                      <a16:creationId xmlns:a16="http://schemas.microsoft.com/office/drawing/2014/main" id="{414216BF-AB07-44DE-AC2B-FD7EEDA8C273}"/>
                    </a:ext>
                  </a:extLst>
                </p:cNvPr>
                <p:cNvSpPr/>
                <p:nvPr/>
              </p:nvSpPr>
              <p:spPr bwMode="gray">
                <a:xfrm>
                  <a:off x="7774355" y="5058168"/>
                  <a:ext cx="256036" cy="2616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9144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a:ea typeface="+mn-ea"/>
                      <a:cs typeface="+mn-cs"/>
                    </a:rPr>
                    <a:t>55</a:t>
                  </a:r>
                </a:p>
              </p:txBody>
            </p:sp>
            <p:sp>
              <p:nvSpPr>
                <p:cNvPr id="248" name="TextBox 247">
                  <a:extLst>
                    <a:ext uri="{FF2B5EF4-FFF2-40B4-BE49-F238E27FC236}">
                      <a16:creationId xmlns:a16="http://schemas.microsoft.com/office/drawing/2014/main" id="{11472711-5321-49CC-9DBC-ED859D097165}"/>
                    </a:ext>
                  </a:extLst>
                </p:cNvPr>
                <p:cNvSpPr txBox="1"/>
                <p:nvPr/>
              </p:nvSpPr>
              <p:spPr bwMode="gray">
                <a:xfrm>
                  <a:off x="7796941" y="5044120"/>
                  <a:ext cx="205764" cy="230832"/>
                </a:xfrm>
                <a:prstGeom prst="rect">
                  <a:avLst/>
                </a:prstGeom>
                <a:noFill/>
              </p:spPr>
              <p:txBody>
                <a:bodyPr wrap="none" rtlCol="0">
                  <a:no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prstClr val="white"/>
                      </a:solidFill>
                      <a:effectLst/>
                      <a:uLnTx/>
                      <a:uFillTx/>
                      <a:latin typeface="Arial"/>
                      <a:ea typeface="+mn-ea"/>
                      <a:cs typeface="+mn-cs"/>
                    </a:rPr>
                    <a:t>PR</a:t>
                  </a:r>
                </a:p>
              </p:txBody>
            </p:sp>
          </p:grpSp>
        </p:grpSp>
      </p:grpSp>
    </p:spTree>
    <p:extLst>
      <p:ext uri="{BB962C8B-B14F-4D97-AF65-F5344CB8AC3E}">
        <p14:creationId xmlns:p14="http://schemas.microsoft.com/office/powerpoint/2010/main" val="349960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344B9A0-E16D-4813-BF66-2D574DB9E95D}"/>
              </a:ext>
            </a:extLst>
          </p:cNvPr>
          <p:cNvGrpSpPr/>
          <p:nvPr/>
        </p:nvGrpSpPr>
        <p:grpSpPr>
          <a:xfrm>
            <a:off x="4058195" y="1828800"/>
            <a:ext cx="8089696" cy="4755209"/>
            <a:chOff x="3082509" y="1724604"/>
            <a:chExt cx="7924813" cy="4667476"/>
          </a:xfrm>
        </p:grpSpPr>
        <p:pic>
          <p:nvPicPr>
            <p:cNvPr id="6" name="Picture 5" descr="Map&#10;&#10;Description automatically generated">
              <a:extLst>
                <a:ext uri="{FF2B5EF4-FFF2-40B4-BE49-F238E27FC236}">
                  <a16:creationId xmlns:a16="http://schemas.microsoft.com/office/drawing/2014/main" id="{C360E269-149C-46F5-A158-00457B57B0EE}"/>
                </a:ext>
              </a:extLst>
            </p:cNvPr>
            <p:cNvPicPr>
              <a:picLocks noChangeAspect="1"/>
            </p:cNvPicPr>
            <p:nvPr/>
          </p:nvPicPr>
          <p:blipFill rotWithShape="1">
            <a:blip r:embed="rId3">
              <a:extLst>
                <a:ext uri="{28A0092B-C50C-407E-A947-70E740481C1C}">
                  <a14:useLocalDpi xmlns:a14="http://schemas.microsoft.com/office/drawing/2010/main" val="0"/>
                </a:ext>
              </a:extLst>
            </a:blip>
            <a:srcRect l="6255" t="4438" r="5434" b="1207"/>
            <a:stretch/>
          </p:blipFill>
          <p:spPr>
            <a:xfrm>
              <a:off x="3082509" y="1724604"/>
              <a:ext cx="7924813" cy="4494291"/>
            </a:xfrm>
            <a:prstGeom prst="rect">
              <a:avLst/>
            </a:prstGeom>
          </p:spPr>
        </p:pic>
        <p:sp>
          <p:nvSpPr>
            <p:cNvPr id="8" name="Rectangle 7">
              <a:extLst>
                <a:ext uri="{FF2B5EF4-FFF2-40B4-BE49-F238E27FC236}">
                  <a16:creationId xmlns:a16="http://schemas.microsoft.com/office/drawing/2014/main" id="{1CF73485-F3D5-49C3-873A-91B510DBEB3E}"/>
                </a:ext>
              </a:extLst>
            </p:cNvPr>
            <p:cNvSpPr/>
            <p:nvPr/>
          </p:nvSpPr>
          <p:spPr>
            <a:xfrm>
              <a:off x="8919796" y="6124353"/>
              <a:ext cx="2087526" cy="26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89" name="Rectangle 488">
            <a:extLst>
              <a:ext uri="{FF2B5EF4-FFF2-40B4-BE49-F238E27FC236}">
                <a16:creationId xmlns:a16="http://schemas.microsoft.com/office/drawing/2014/main" id="{95D77B80-F1BD-41EE-8BE7-5F7CB3211905}"/>
              </a:ext>
            </a:extLst>
          </p:cNvPr>
          <p:cNvSpPr/>
          <p:nvPr/>
        </p:nvSpPr>
        <p:spPr>
          <a:xfrm>
            <a:off x="2828925" y="576924"/>
            <a:ext cx="171450" cy="94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7" name="TextBox 86">
            <a:extLst>
              <a:ext uri="{FF2B5EF4-FFF2-40B4-BE49-F238E27FC236}">
                <a16:creationId xmlns:a16="http://schemas.microsoft.com/office/drawing/2014/main" id="{3B3C043D-D534-4C8E-9617-3412208F6DFB}"/>
              </a:ext>
            </a:extLst>
          </p:cNvPr>
          <p:cNvSpPr txBox="1"/>
          <p:nvPr/>
        </p:nvSpPr>
        <p:spPr>
          <a:xfrm>
            <a:off x="410062" y="1724502"/>
            <a:ext cx="3441768" cy="1017394"/>
          </a:xfrm>
          <a:prstGeom prst="rect">
            <a:avLst/>
          </a:prstGeom>
          <a:noFill/>
        </p:spPr>
        <p:txBody>
          <a:bodyPr wrap="square" lIns="0" tIns="0" rIns="0" bIns="0" rtlCol="0">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6699"/>
                </a:solidFill>
                <a:effectLst/>
                <a:uLnTx/>
                <a:uFillTx/>
                <a:latin typeface="Arial" panose="020B0604020202020204"/>
                <a:ea typeface="+mn-ea"/>
                <a:cs typeface="Arial" panose="020B0604020202020204" pitchFamily="34" charset="0"/>
              </a:rPr>
              <a:t>CRC SCREENING* RATES BY STATE (%), ADULTS AGED 50-74 YEARS, 2020 at </a:t>
            </a:r>
            <a:r>
              <a:rPr kumimoji="0" lang="en-US" sz="2400" b="1" i="0" u="none" strike="noStrike" kern="1200" cap="none" spc="0" normalizeH="0" baseline="0" noProof="0">
                <a:ln>
                  <a:noFill/>
                </a:ln>
                <a:solidFill>
                  <a:srgbClr val="ED7D31"/>
                </a:solidFill>
                <a:effectLst/>
                <a:uLnTx/>
                <a:uFillTx/>
                <a:latin typeface="Arial" panose="020B0604020202020204"/>
                <a:ea typeface="+mn-ea"/>
                <a:cs typeface="Arial" panose="020B0604020202020204" pitchFamily="34" charset="0"/>
              </a:rPr>
              <a:t>FQHCs</a:t>
            </a:r>
            <a:endParaRPr kumimoji="0" lang="en-US" sz="1800" b="1" i="0" u="none" strike="noStrike" kern="1200" cap="none" spc="0" normalizeH="0" baseline="0" noProof="0">
              <a:ln>
                <a:noFill/>
              </a:ln>
              <a:solidFill>
                <a:srgbClr val="ED7D31"/>
              </a:solidFill>
              <a:effectLst/>
              <a:uLnTx/>
              <a:uFillTx/>
              <a:latin typeface="Arial" panose="020B0604020202020204"/>
              <a:ea typeface="+mn-ea"/>
              <a:cs typeface="Arial" panose="020B0604020202020204" pitchFamily="34" charset="0"/>
            </a:endParaRPr>
          </a:p>
        </p:txBody>
      </p:sp>
      <p:sp>
        <p:nvSpPr>
          <p:cNvPr id="90" name="TextBox 89">
            <a:extLst>
              <a:ext uri="{FF2B5EF4-FFF2-40B4-BE49-F238E27FC236}">
                <a16:creationId xmlns:a16="http://schemas.microsoft.com/office/drawing/2014/main" id="{0C64E41E-05A9-41C6-AD52-27DE77D16974}"/>
              </a:ext>
            </a:extLst>
          </p:cNvPr>
          <p:cNvSpPr txBox="1"/>
          <p:nvPr/>
        </p:nvSpPr>
        <p:spPr>
          <a:xfrm>
            <a:off x="378198" y="2589984"/>
            <a:ext cx="3441768" cy="1032014"/>
          </a:xfrm>
          <a:prstGeom prst="rect">
            <a:avLst/>
          </a:prstGeom>
          <a:noFill/>
        </p:spPr>
        <p:txBody>
          <a:bodyPr wrap="square" lIns="0" tIns="0" rIns="0" bIns="0" rtlCol="0">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400" b="0" i="0" u="none" strike="noStrike" kern="1200" cap="none" spc="0" normalizeH="0" baseline="0" noProof="0">
                <a:ln>
                  <a:noFill/>
                </a:ln>
                <a:solidFill>
                  <a:srgbClr val="336699"/>
                </a:solidFill>
                <a:effectLst/>
                <a:uLnTx/>
                <a:uFillTx/>
                <a:latin typeface="Arial" panose="020B0604020202020204"/>
                <a:ea typeface="+mn-ea"/>
                <a:cs typeface="Arial" panose="020B0604020202020204" pitchFamily="34" charset="0"/>
              </a:rPr>
              <a:t>The national colorectal cancer screening rate </a:t>
            </a:r>
            <a:r>
              <a:rPr kumimoji="0" lang="en-US" sz="1400" b="1" i="0" u="none" strike="noStrike" kern="1200" cap="none" spc="0" normalizeH="0" baseline="0" noProof="0">
                <a:ln>
                  <a:noFill/>
                </a:ln>
                <a:solidFill>
                  <a:srgbClr val="336699"/>
                </a:solidFill>
                <a:effectLst/>
                <a:uLnTx/>
                <a:uFillTx/>
                <a:latin typeface="Arial" panose="020B0604020202020204"/>
                <a:ea typeface="+mn-ea"/>
                <a:cs typeface="Arial" panose="020B0604020202020204" pitchFamily="34" charset="0"/>
              </a:rPr>
              <a:t>among patients served by FQHCs is 40%.</a:t>
            </a:r>
            <a:endParaRPr kumimoji="0" lang="en-US" sz="1400" b="1" i="0" u="none" strike="noStrike" kern="1200" cap="none" spc="0" normalizeH="0" baseline="30000" noProof="0">
              <a:ln>
                <a:noFill/>
              </a:ln>
              <a:solidFill>
                <a:srgbClr val="336699"/>
              </a:solidFill>
              <a:effectLst/>
              <a:uLnTx/>
              <a:uFillTx/>
              <a:latin typeface="Arial" panose="020B0604020202020204"/>
              <a:ea typeface="+mn-ea"/>
              <a:cs typeface="Arial" panose="020B0604020202020204" pitchFamily="34" charset="0"/>
            </a:endParaRPr>
          </a:p>
        </p:txBody>
      </p:sp>
      <p:sp>
        <p:nvSpPr>
          <p:cNvPr id="35" name="TextBox 34">
            <a:extLst>
              <a:ext uri="{FF2B5EF4-FFF2-40B4-BE49-F238E27FC236}">
                <a16:creationId xmlns:a16="http://schemas.microsoft.com/office/drawing/2014/main" id="{879C69BD-0E99-4350-9A37-B501EB826307}"/>
              </a:ext>
            </a:extLst>
          </p:cNvPr>
          <p:cNvSpPr txBox="1"/>
          <p:nvPr/>
        </p:nvSpPr>
        <p:spPr>
          <a:xfrm>
            <a:off x="467212" y="5967366"/>
            <a:ext cx="4275694" cy="346249"/>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336699"/>
                </a:solidFill>
                <a:effectLst/>
                <a:uLnTx/>
                <a:uFillTx/>
                <a:latin typeface="Arial" panose="020B0604020202020204"/>
                <a:ea typeface="+mn-ea"/>
                <a:cs typeface="+mn-cs"/>
              </a:rPr>
              <a:t>* “Appropriate screening” for colorectal cancer</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336699"/>
                </a:solidFill>
                <a:effectLst/>
                <a:uLnTx/>
                <a:uFillTx/>
                <a:latin typeface="Arial" panose="020B0604020202020204"/>
                <a:ea typeface="+mn-ea"/>
                <a:cs typeface="+mn-cs"/>
              </a:rPr>
              <a:t>HRSA. 2020 Health Center Data. Accessed February 22, 2022. https://data.hrsa.gov/tools/data-reporting/program-data/national/table?tableName=Full&amp;year=2020 ​ </a:t>
            </a:r>
          </a:p>
        </p:txBody>
      </p:sp>
      <p:graphicFrame>
        <p:nvGraphicFramePr>
          <p:cNvPr id="25" name="Table 3">
            <a:extLst>
              <a:ext uri="{FF2B5EF4-FFF2-40B4-BE49-F238E27FC236}">
                <a16:creationId xmlns:a16="http://schemas.microsoft.com/office/drawing/2014/main" id="{E5734EF8-A007-DE1C-F8C6-9AD4E4F46FE8}"/>
              </a:ext>
            </a:extLst>
          </p:cNvPr>
          <p:cNvGraphicFramePr>
            <a:graphicFrameLocks noGrp="1"/>
          </p:cNvGraphicFramePr>
          <p:nvPr/>
        </p:nvGraphicFramePr>
        <p:xfrm>
          <a:off x="-95252" y="147372"/>
          <a:ext cx="12422292" cy="640080"/>
        </p:xfrm>
        <a:graphic>
          <a:graphicData uri="http://schemas.openxmlformats.org/drawingml/2006/table">
            <a:tbl>
              <a:tblPr firstRow="1" bandRow="1"/>
              <a:tblGrid>
                <a:gridCol w="3105573">
                  <a:extLst>
                    <a:ext uri="{9D8B030D-6E8A-4147-A177-3AD203B41FA5}">
                      <a16:colId xmlns:a16="http://schemas.microsoft.com/office/drawing/2014/main" val="1860788153"/>
                    </a:ext>
                  </a:extLst>
                </a:gridCol>
                <a:gridCol w="3105573">
                  <a:extLst>
                    <a:ext uri="{9D8B030D-6E8A-4147-A177-3AD203B41FA5}">
                      <a16:colId xmlns:a16="http://schemas.microsoft.com/office/drawing/2014/main" val="3631497311"/>
                    </a:ext>
                  </a:extLst>
                </a:gridCol>
                <a:gridCol w="3105573">
                  <a:extLst>
                    <a:ext uri="{9D8B030D-6E8A-4147-A177-3AD203B41FA5}">
                      <a16:colId xmlns:a16="http://schemas.microsoft.com/office/drawing/2014/main" val="950554308"/>
                    </a:ext>
                  </a:extLst>
                </a:gridCol>
                <a:gridCol w="3105573">
                  <a:extLst>
                    <a:ext uri="{9D8B030D-6E8A-4147-A177-3AD203B41FA5}">
                      <a16:colId xmlns:a16="http://schemas.microsoft.com/office/drawing/2014/main" val="2103435621"/>
                    </a:ext>
                  </a:extLst>
                </a:gridCol>
              </a:tblGrid>
              <a:tr h="370840">
                <a:tc>
                  <a:txBody>
                    <a:bodyPr/>
                    <a:lstStyle/>
                    <a:p>
                      <a:pPr algn="ctr"/>
                      <a:endParaRPr lang="en-US">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chemeClr val="tx1"/>
                          </a:solidFill>
                        </a:rPr>
                        <a:t> </a:t>
                      </a:r>
                    </a:p>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9365615"/>
                  </a:ext>
                </a:extLst>
              </a:tr>
            </a:tbl>
          </a:graphicData>
        </a:graphic>
      </p:graphicFrame>
      <p:sp>
        <p:nvSpPr>
          <p:cNvPr id="20" name="Rectangle 19">
            <a:hlinkClick r:id="rId4" action="ppaction://hlinksldjump"/>
            <a:extLst>
              <a:ext uri="{FF2B5EF4-FFF2-40B4-BE49-F238E27FC236}">
                <a16:creationId xmlns:a16="http://schemas.microsoft.com/office/drawing/2014/main" id="{02B85D16-3EA5-4A83-873A-A3F75F0F63CD}"/>
              </a:ext>
            </a:extLst>
          </p:cNvPr>
          <p:cNvSpPr/>
          <p:nvPr/>
        </p:nvSpPr>
        <p:spPr>
          <a:xfrm>
            <a:off x="526052" y="151053"/>
            <a:ext cx="1910228"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336699"/>
                </a:solidFill>
                <a:effectLst/>
                <a:uLnTx/>
                <a:uFillTx/>
                <a:latin typeface="Arial" panose="020B0604020202020204"/>
                <a:ea typeface="+mn-ea"/>
                <a:cs typeface="+mn-cs"/>
              </a:rPr>
              <a:t>CRC Overview</a:t>
            </a:r>
          </a:p>
        </p:txBody>
      </p:sp>
      <p:sp>
        <p:nvSpPr>
          <p:cNvPr id="21" name="Rectangle 20">
            <a:hlinkClick r:id="rId5" action="ppaction://hlinksldjump"/>
            <a:extLst>
              <a:ext uri="{FF2B5EF4-FFF2-40B4-BE49-F238E27FC236}">
                <a16:creationId xmlns:a16="http://schemas.microsoft.com/office/drawing/2014/main" id="{740BEA20-96F0-EF7E-53EE-F11B8C5B71F7}"/>
              </a:ext>
            </a:extLst>
          </p:cNvPr>
          <p:cNvSpPr/>
          <p:nvPr/>
        </p:nvSpPr>
        <p:spPr>
          <a:xfrm>
            <a:off x="6516692" y="143751"/>
            <a:ext cx="2260629"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336699"/>
                </a:solidFill>
                <a:effectLst/>
                <a:uLnTx/>
                <a:uFillTx/>
                <a:latin typeface="Arial" panose="020B0604020202020204"/>
                <a:ea typeface="+mn-ea"/>
                <a:cs typeface="+mn-cs"/>
              </a:rPr>
              <a:t>Risk Factors, Signs, Symptoms</a:t>
            </a:r>
          </a:p>
        </p:txBody>
      </p:sp>
      <p:sp>
        <p:nvSpPr>
          <p:cNvPr id="22" name="Rectangle 21">
            <a:hlinkClick r:id="" action="ppaction://noaction"/>
            <a:extLst>
              <a:ext uri="{FF2B5EF4-FFF2-40B4-BE49-F238E27FC236}">
                <a16:creationId xmlns:a16="http://schemas.microsoft.com/office/drawing/2014/main" id="{EB03D725-B20C-C6A5-5194-405E185A8985}"/>
              </a:ext>
            </a:extLst>
          </p:cNvPr>
          <p:cNvSpPr/>
          <p:nvPr/>
        </p:nvSpPr>
        <p:spPr>
          <a:xfrm>
            <a:off x="9668199" y="151053"/>
            <a:ext cx="2284436"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b="1">
                <a:solidFill>
                  <a:srgbClr val="ED7D31"/>
                </a:solidFill>
                <a:latin typeface="Arial" panose="020B0604020202020204"/>
              </a:rPr>
              <a:t>Prevention through Screening</a:t>
            </a:r>
            <a:endParaRPr kumimoji="0" lang="en-US" sz="1800" b="1" i="0" u="none" strike="noStrike" kern="1200" cap="none" spc="0" normalizeH="0" baseline="0" noProof="0">
              <a:ln>
                <a:noFill/>
              </a:ln>
              <a:solidFill>
                <a:srgbClr val="ED7D31"/>
              </a:solidFill>
              <a:effectLst/>
              <a:uLnTx/>
              <a:uFillTx/>
              <a:latin typeface="Arial" panose="020B0604020202020204"/>
              <a:ea typeface="+mn-ea"/>
              <a:cs typeface="+mn-cs"/>
            </a:endParaRPr>
          </a:p>
        </p:txBody>
      </p:sp>
      <p:sp>
        <p:nvSpPr>
          <p:cNvPr id="34" name="Rectangle 33">
            <a:hlinkClick r:id="rId6" action="ppaction://hlinksldjump"/>
            <a:extLst>
              <a:ext uri="{FF2B5EF4-FFF2-40B4-BE49-F238E27FC236}">
                <a16:creationId xmlns:a16="http://schemas.microsoft.com/office/drawing/2014/main" id="{86979970-BAEA-43DC-6E1F-0FBBD4EB3DAC}"/>
              </a:ext>
            </a:extLst>
          </p:cNvPr>
          <p:cNvSpPr/>
          <p:nvPr/>
        </p:nvSpPr>
        <p:spPr>
          <a:xfrm>
            <a:off x="3488863" y="143413"/>
            <a:ext cx="2136951"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panose="020B0604020202020204"/>
                <a:ea typeface="+mn-ea"/>
                <a:cs typeface="+mn-cs"/>
              </a:rPr>
              <a:t>Epidemiology</a:t>
            </a:r>
          </a:p>
        </p:txBody>
      </p:sp>
      <p:graphicFrame>
        <p:nvGraphicFramePr>
          <p:cNvPr id="36" name="Table 33">
            <a:extLst>
              <a:ext uri="{FF2B5EF4-FFF2-40B4-BE49-F238E27FC236}">
                <a16:creationId xmlns:a16="http://schemas.microsoft.com/office/drawing/2014/main" id="{29DAB77D-1796-CBA9-DF4F-AE1D24122739}"/>
              </a:ext>
            </a:extLst>
          </p:cNvPr>
          <p:cNvGraphicFramePr>
            <a:graphicFrameLocks noGrp="1"/>
          </p:cNvGraphicFramePr>
          <p:nvPr/>
        </p:nvGraphicFramePr>
        <p:xfrm>
          <a:off x="0" y="999883"/>
          <a:ext cx="12191998" cy="521208"/>
        </p:xfrm>
        <a:graphic>
          <a:graphicData uri="http://schemas.openxmlformats.org/drawingml/2006/table">
            <a:tbl>
              <a:tblPr firstRow="1" bandRow="1"/>
              <a:tblGrid>
                <a:gridCol w="1741714">
                  <a:extLst>
                    <a:ext uri="{9D8B030D-6E8A-4147-A177-3AD203B41FA5}">
                      <a16:colId xmlns:a16="http://schemas.microsoft.com/office/drawing/2014/main" val="2389958081"/>
                    </a:ext>
                  </a:extLst>
                </a:gridCol>
                <a:gridCol w="1741714">
                  <a:extLst>
                    <a:ext uri="{9D8B030D-6E8A-4147-A177-3AD203B41FA5}">
                      <a16:colId xmlns:a16="http://schemas.microsoft.com/office/drawing/2014/main" val="353192504"/>
                    </a:ext>
                  </a:extLst>
                </a:gridCol>
                <a:gridCol w="1741714">
                  <a:extLst>
                    <a:ext uri="{9D8B030D-6E8A-4147-A177-3AD203B41FA5}">
                      <a16:colId xmlns:a16="http://schemas.microsoft.com/office/drawing/2014/main" val="3006038237"/>
                    </a:ext>
                  </a:extLst>
                </a:gridCol>
                <a:gridCol w="1741714">
                  <a:extLst>
                    <a:ext uri="{9D8B030D-6E8A-4147-A177-3AD203B41FA5}">
                      <a16:colId xmlns:a16="http://schemas.microsoft.com/office/drawing/2014/main" val="1997516311"/>
                    </a:ext>
                  </a:extLst>
                </a:gridCol>
                <a:gridCol w="1741714">
                  <a:extLst>
                    <a:ext uri="{9D8B030D-6E8A-4147-A177-3AD203B41FA5}">
                      <a16:colId xmlns:a16="http://schemas.microsoft.com/office/drawing/2014/main" val="3824938757"/>
                    </a:ext>
                  </a:extLst>
                </a:gridCol>
                <a:gridCol w="1741714">
                  <a:extLst>
                    <a:ext uri="{9D8B030D-6E8A-4147-A177-3AD203B41FA5}">
                      <a16:colId xmlns:a16="http://schemas.microsoft.com/office/drawing/2014/main" val="1612397615"/>
                    </a:ext>
                  </a:extLst>
                </a:gridCol>
                <a:gridCol w="1741714">
                  <a:extLst>
                    <a:ext uri="{9D8B030D-6E8A-4147-A177-3AD203B41FA5}">
                      <a16:colId xmlns:a16="http://schemas.microsoft.com/office/drawing/2014/main" val="3269941624"/>
                    </a:ext>
                  </a:extLst>
                </a:gridCol>
              </a:tblGrid>
              <a:tr h="521208">
                <a:tc>
                  <a:txBody>
                    <a:bodyPr/>
                    <a:lstStyle>
                      <a:lvl1pPr marL="0" algn="l" defTabSz="685983" rtl="0" eaLnBrk="1" latinLnBrk="0" hangingPunct="1">
                        <a:defRPr sz="1350" b="1" kern="1200">
                          <a:solidFill>
                            <a:schemeClr val="lt1"/>
                          </a:solidFill>
                          <a:latin typeface="Arial" panose="020B0604020202020204"/>
                        </a:defRPr>
                      </a:lvl1pPr>
                      <a:lvl2pPr marL="342991" algn="l" defTabSz="685983" rtl="0" eaLnBrk="1" latinLnBrk="0" hangingPunct="1">
                        <a:defRPr sz="1350" b="1" kern="1200">
                          <a:solidFill>
                            <a:schemeClr val="lt1"/>
                          </a:solidFill>
                          <a:latin typeface="Arial" panose="020B0604020202020204"/>
                        </a:defRPr>
                      </a:lvl2pPr>
                      <a:lvl3pPr marL="685983" algn="l" defTabSz="685983" rtl="0" eaLnBrk="1" latinLnBrk="0" hangingPunct="1">
                        <a:defRPr sz="1350" b="1" kern="1200">
                          <a:solidFill>
                            <a:schemeClr val="lt1"/>
                          </a:solidFill>
                          <a:latin typeface="Arial" panose="020B0604020202020204"/>
                        </a:defRPr>
                      </a:lvl3pPr>
                      <a:lvl4pPr marL="1028974" algn="l" defTabSz="685983" rtl="0" eaLnBrk="1" latinLnBrk="0" hangingPunct="1">
                        <a:defRPr sz="1350" b="1" kern="1200">
                          <a:solidFill>
                            <a:schemeClr val="lt1"/>
                          </a:solidFill>
                          <a:latin typeface="Arial" panose="020B0604020202020204"/>
                        </a:defRPr>
                      </a:lvl4pPr>
                      <a:lvl5pPr marL="1371966" algn="l" defTabSz="685983" rtl="0" eaLnBrk="1" latinLnBrk="0" hangingPunct="1">
                        <a:defRPr sz="1350" b="1" kern="1200">
                          <a:solidFill>
                            <a:schemeClr val="lt1"/>
                          </a:solidFill>
                          <a:latin typeface="Arial" panose="020B0604020202020204"/>
                        </a:defRPr>
                      </a:lvl5pPr>
                      <a:lvl6pPr marL="1714957" algn="l" defTabSz="685983" rtl="0" eaLnBrk="1" latinLnBrk="0" hangingPunct="1">
                        <a:defRPr sz="1350" b="1" kern="1200">
                          <a:solidFill>
                            <a:schemeClr val="lt1"/>
                          </a:solidFill>
                          <a:latin typeface="Arial" panose="020B0604020202020204"/>
                        </a:defRPr>
                      </a:lvl6pPr>
                      <a:lvl7pPr marL="2057949" algn="l" defTabSz="685983" rtl="0" eaLnBrk="1" latinLnBrk="0" hangingPunct="1">
                        <a:defRPr sz="1350" b="1" kern="1200">
                          <a:solidFill>
                            <a:schemeClr val="lt1"/>
                          </a:solidFill>
                          <a:latin typeface="Arial" panose="020B0604020202020204"/>
                        </a:defRPr>
                      </a:lvl7pPr>
                      <a:lvl8pPr marL="2400940" algn="l" defTabSz="685983" rtl="0" eaLnBrk="1" latinLnBrk="0" hangingPunct="1">
                        <a:defRPr sz="1350" b="1" kern="1200">
                          <a:solidFill>
                            <a:schemeClr val="lt1"/>
                          </a:solidFill>
                          <a:latin typeface="Arial" panose="020B0604020202020204"/>
                        </a:defRPr>
                      </a:lvl8pPr>
                      <a:lvl9pPr marL="2743932" algn="l" defTabSz="685983" rtl="0" eaLnBrk="1" latinLnBrk="0" hangingPunct="1">
                        <a:defRPr sz="1350" b="1" kern="1200">
                          <a:solidFill>
                            <a:schemeClr val="lt1"/>
                          </a:solidFill>
                          <a:latin typeface="Arial" panose="020B0604020202020204"/>
                        </a:defRPr>
                      </a:lvl9pPr>
                    </a:lstStyle>
                    <a:p>
                      <a:pPr algn="ctr"/>
                      <a:endParaRPr lang="en-US" sz="1400" b="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lvl1pPr marL="0" algn="l" defTabSz="685983" rtl="0" eaLnBrk="1" latinLnBrk="0" hangingPunct="1">
                        <a:defRPr sz="1350" b="1" kern="1200">
                          <a:solidFill>
                            <a:schemeClr val="lt1"/>
                          </a:solidFill>
                          <a:latin typeface="Arial" panose="020B0604020202020204"/>
                        </a:defRPr>
                      </a:lvl1pPr>
                      <a:lvl2pPr marL="342991" algn="l" defTabSz="685983" rtl="0" eaLnBrk="1" latinLnBrk="0" hangingPunct="1">
                        <a:defRPr sz="1350" b="1" kern="1200">
                          <a:solidFill>
                            <a:schemeClr val="lt1"/>
                          </a:solidFill>
                          <a:latin typeface="Arial" panose="020B0604020202020204"/>
                        </a:defRPr>
                      </a:lvl2pPr>
                      <a:lvl3pPr marL="685983" algn="l" defTabSz="685983" rtl="0" eaLnBrk="1" latinLnBrk="0" hangingPunct="1">
                        <a:defRPr sz="1350" b="1" kern="1200">
                          <a:solidFill>
                            <a:schemeClr val="lt1"/>
                          </a:solidFill>
                          <a:latin typeface="Arial" panose="020B0604020202020204"/>
                        </a:defRPr>
                      </a:lvl3pPr>
                      <a:lvl4pPr marL="1028974" algn="l" defTabSz="685983" rtl="0" eaLnBrk="1" latinLnBrk="0" hangingPunct="1">
                        <a:defRPr sz="1350" b="1" kern="1200">
                          <a:solidFill>
                            <a:schemeClr val="lt1"/>
                          </a:solidFill>
                          <a:latin typeface="Arial" panose="020B0604020202020204"/>
                        </a:defRPr>
                      </a:lvl4pPr>
                      <a:lvl5pPr marL="1371966" algn="l" defTabSz="685983" rtl="0" eaLnBrk="1" latinLnBrk="0" hangingPunct="1">
                        <a:defRPr sz="1350" b="1" kern="1200">
                          <a:solidFill>
                            <a:schemeClr val="lt1"/>
                          </a:solidFill>
                          <a:latin typeface="Arial" panose="020B0604020202020204"/>
                        </a:defRPr>
                      </a:lvl5pPr>
                      <a:lvl6pPr marL="1714957" algn="l" defTabSz="685983" rtl="0" eaLnBrk="1" latinLnBrk="0" hangingPunct="1">
                        <a:defRPr sz="1350" b="1" kern="1200">
                          <a:solidFill>
                            <a:schemeClr val="lt1"/>
                          </a:solidFill>
                          <a:latin typeface="Arial" panose="020B0604020202020204"/>
                        </a:defRPr>
                      </a:lvl6pPr>
                      <a:lvl7pPr marL="2057949" algn="l" defTabSz="685983" rtl="0" eaLnBrk="1" latinLnBrk="0" hangingPunct="1">
                        <a:defRPr sz="1350" b="1" kern="1200">
                          <a:solidFill>
                            <a:schemeClr val="lt1"/>
                          </a:solidFill>
                          <a:latin typeface="Arial" panose="020B0604020202020204"/>
                        </a:defRPr>
                      </a:lvl7pPr>
                      <a:lvl8pPr marL="2400940" algn="l" defTabSz="685983" rtl="0" eaLnBrk="1" latinLnBrk="0" hangingPunct="1">
                        <a:defRPr sz="1350" b="1" kern="1200">
                          <a:solidFill>
                            <a:schemeClr val="lt1"/>
                          </a:solidFill>
                          <a:latin typeface="Arial" panose="020B0604020202020204"/>
                        </a:defRPr>
                      </a:lvl8pPr>
                      <a:lvl9pPr marL="2743932" algn="l" defTabSz="685983" rtl="0" eaLnBrk="1" latinLnBrk="0" hangingPunct="1">
                        <a:defRPr sz="1350" b="1" kern="1200">
                          <a:solidFill>
                            <a:schemeClr val="lt1"/>
                          </a:solidFill>
                          <a:latin typeface="Arial" panose="020B0604020202020204"/>
                        </a:defRPr>
                      </a:lvl9pPr>
                    </a:lstStyle>
                    <a:p>
                      <a:pPr algn="ctr"/>
                      <a:endParaRPr lang="en-US" sz="1400" b="0" kern="1200">
                        <a:solidFill>
                          <a:schemeClr val="bg1"/>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lvl1pPr marL="0" algn="l" defTabSz="685983" rtl="0" eaLnBrk="1" latinLnBrk="0" hangingPunct="1">
                        <a:defRPr sz="1350" b="1" kern="1200">
                          <a:solidFill>
                            <a:schemeClr val="lt1"/>
                          </a:solidFill>
                          <a:latin typeface="Arial" panose="020B0604020202020204"/>
                        </a:defRPr>
                      </a:lvl1pPr>
                      <a:lvl2pPr marL="342991" algn="l" defTabSz="685983" rtl="0" eaLnBrk="1" latinLnBrk="0" hangingPunct="1">
                        <a:defRPr sz="1350" b="1" kern="1200">
                          <a:solidFill>
                            <a:schemeClr val="lt1"/>
                          </a:solidFill>
                          <a:latin typeface="Arial" panose="020B0604020202020204"/>
                        </a:defRPr>
                      </a:lvl2pPr>
                      <a:lvl3pPr marL="685983" algn="l" defTabSz="685983" rtl="0" eaLnBrk="1" latinLnBrk="0" hangingPunct="1">
                        <a:defRPr sz="1350" b="1" kern="1200">
                          <a:solidFill>
                            <a:schemeClr val="lt1"/>
                          </a:solidFill>
                          <a:latin typeface="Arial" panose="020B0604020202020204"/>
                        </a:defRPr>
                      </a:lvl3pPr>
                      <a:lvl4pPr marL="1028974" algn="l" defTabSz="685983" rtl="0" eaLnBrk="1" latinLnBrk="0" hangingPunct="1">
                        <a:defRPr sz="1350" b="1" kern="1200">
                          <a:solidFill>
                            <a:schemeClr val="lt1"/>
                          </a:solidFill>
                          <a:latin typeface="Arial" panose="020B0604020202020204"/>
                        </a:defRPr>
                      </a:lvl4pPr>
                      <a:lvl5pPr marL="1371966" algn="l" defTabSz="685983" rtl="0" eaLnBrk="1" latinLnBrk="0" hangingPunct="1">
                        <a:defRPr sz="1350" b="1" kern="1200">
                          <a:solidFill>
                            <a:schemeClr val="lt1"/>
                          </a:solidFill>
                          <a:latin typeface="Arial" panose="020B0604020202020204"/>
                        </a:defRPr>
                      </a:lvl5pPr>
                      <a:lvl6pPr marL="1714957" algn="l" defTabSz="685983" rtl="0" eaLnBrk="1" latinLnBrk="0" hangingPunct="1">
                        <a:defRPr sz="1350" b="1" kern="1200">
                          <a:solidFill>
                            <a:schemeClr val="lt1"/>
                          </a:solidFill>
                          <a:latin typeface="Arial" panose="020B0604020202020204"/>
                        </a:defRPr>
                      </a:lvl6pPr>
                      <a:lvl7pPr marL="2057949" algn="l" defTabSz="685983" rtl="0" eaLnBrk="1" latinLnBrk="0" hangingPunct="1">
                        <a:defRPr sz="1350" b="1" kern="1200">
                          <a:solidFill>
                            <a:schemeClr val="lt1"/>
                          </a:solidFill>
                          <a:latin typeface="Arial" panose="020B0604020202020204"/>
                        </a:defRPr>
                      </a:lvl7pPr>
                      <a:lvl8pPr marL="2400940" algn="l" defTabSz="685983" rtl="0" eaLnBrk="1" latinLnBrk="0" hangingPunct="1">
                        <a:defRPr sz="1350" b="1" kern="1200">
                          <a:solidFill>
                            <a:schemeClr val="lt1"/>
                          </a:solidFill>
                          <a:latin typeface="Arial" panose="020B0604020202020204"/>
                        </a:defRPr>
                      </a:lvl8pPr>
                      <a:lvl9pPr marL="2743932" algn="l" defTabSz="685983" rtl="0" eaLnBrk="1" latinLnBrk="0" hangingPunct="1">
                        <a:defRPr sz="1350" b="1" kern="1200">
                          <a:solidFill>
                            <a:schemeClr val="lt1"/>
                          </a:solidFill>
                          <a:latin typeface="Arial" panose="020B0604020202020204"/>
                        </a:defRPr>
                      </a:lvl9p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lvl1pPr marL="0" algn="l" defTabSz="685983" rtl="0" eaLnBrk="1" latinLnBrk="0" hangingPunct="1">
                        <a:defRPr sz="1350" b="1" kern="1200">
                          <a:solidFill>
                            <a:schemeClr val="lt1"/>
                          </a:solidFill>
                          <a:latin typeface="Arial" panose="020B0604020202020204"/>
                        </a:defRPr>
                      </a:lvl1pPr>
                      <a:lvl2pPr marL="342991" algn="l" defTabSz="685983" rtl="0" eaLnBrk="1" latinLnBrk="0" hangingPunct="1">
                        <a:defRPr sz="1350" b="1" kern="1200">
                          <a:solidFill>
                            <a:schemeClr val="lt1"/>
                          </a:solidFill>
                          <a:latin typeface="Arial" panose="020B0604020202020204"/>
                        </a:defRPr>
                      </a:lvl2pPr>
                      <a:lvl3pPr marL="685983" algn="l" defTabSz="685983" rtl="0" eaLnBrk="1" latinLnBrk="0" hangingPunct="1">
                        <a:defRPr sz="1350" b="1" kern="1200">
                          <a:solidFill>
                            <a:schemeClr val="lt1"/>
                          </a:solidFill>
                          <a:latin typeface="Arial" panose="020B0604020202020204"/>
                        </a:defRPr>
                      </a:lvl3pPr>
                      <a:lvl4pPr marL="1028974" algn="l" defTabSz="685983" rtl="0" eaLnBrk="1" latinLnBrk="0" hangingPunct="1">
                        <a:defRPr sz="1350" b="1" kern="1200">
                          <a:solidFill>
                            <a:schemeClr val="lt1"/>
                          </a:solidFill>
                          <a:latin typeface="Arial" panose="020B0604020202020204"/>
                        </a:defRPr>
                      </a:lvl4pPr>
                      <a:lvl5pPr marL="1371966" algn="l" defTabSz="685983" rtl="0" eaLnBrk="1" latinLnBrk="0" hangingPunct="1">
                        <a:defRPr sz="1350" b="1" kern="1200">
                          <a:solidFill>
                            <a:schemeClr val="lt1"/>
                          </a:solidFill>
                          <a:latin typeface="Arial" panose="020B0604020202020204"/>
                        </a:defRPr>
                      </a:lvl5pPr>
                      <a:lvl6pPr marL="1714957" algn="l" defTabSz="685983" rtl="0" eaLnBrk="1" latinLnBrk="0" hangingPunct="1">
                        <a:defRPr sz="1350" b="1" kern="1200">
                          <a:solidFill>
                            <a:schemeClr val="lt1"/>
                          </a:solidFill>
                          <a:latin typeface="Arial" panose="020B0604020202020204"/>
                        </a:defRPr>
                      </a:lvl6pPr>
                      <a:lvl7pPr marL="2057949" algn="l" defTabSz="685983" rtl="0" eaLnBrk="1" latinLnBrk="0" hangingPunct="1">
                        <a:defRPr sz="1350" b="1" kern="1200">
                          <a:solidFill>
                            <a:schemeClr val="lt1"/>
                          </a:solidFill>
                          <a:latin typeface="Arial" panose="020B0604020202020204"/>
                        </a:defRPr>
                      </a:lvl7pPr>
                      <a:lvl8pPr marL="2400940" algn="l" defTabSz="685983" rtl="0" eaLnBrk="1" latinLnBrk="0" hangingPunct="1">
                        <a:defRPr sz="1350" b="1" kern="1200">
                          <a:solidFill>
                            <a:schemeClr val="lt1"/>
                          </a:solidFill>
                          <a:latin typeface="Arial" panose="020B0604020202020204"/>
                        </a:defRPr>
                      </a:lvl8pPr>
                      <a:lvl9pPr marL="2743932" algn="l" defTabSz="685983" rtl="0" eaLnBrk="1" latinLnBrk="0" hangingPunct="1">
                        <a:defRPr sz="1350" b="1" kern="1200">
                          <a:solidFill>
                            <a:schemeClr val="lt1"/>
                          </a:solidFill>
                          <a:latin typeface="Arial" panose="020B0604020202020204"/>
                        </a:defRPr>
                      </a:lvl9p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lvl1pPr marL="0" algn="l" defTabSz="685983" rtl="0" eaLnBrk="1" latinLnBrk="0" hangingPunct="1">
                        <a:defRPr sz="1350" b="1" kern="1200">
                          <a:solidFill>
                            <a:schemeClr val="lt1"/>
                          </a:solidFill>
                          <a:latin typeface="Arial" panose="020B0604020202020204"/>
                        </a:defRPr>
                      </a:lvl1pPr>
                      <a:lvl2pPr marL="342991" algn="l" defTabSz="685983" rtl="0" eaLnBrk="1" latinLnBrk="0" hangingPunct="1">
                        <a:defRPr sz="1350" b="1" kern="1200">
                          <a:solidFill>
                            <a:schemeClr val="lt1"/>
                          </a:solidFill>
                          <a:latin typeface="Arial" panose="020B0604020202020204"/>
                        </a:defRPr>
                      </a:lvl2pPr>
                      <a:lvl3pPr marL="685983" algn="l" defTabSz="685983" rtl="0" eaLnBrk="1" latinLnBrk="0" hangingPunct="1">
                        <a:defRPr sz="1350" b="1" kern="1200">
                          <a:solidFill>
                            <a:schemeClr val="lt1"/>
                          </a:solidFill>
                          <a:latin typeface="Arial" panose="020B0604020202020204"/>
                        </a:defRPr>
                      </a:lvl3pPr>
                      <a:lvl4pPr marL="1028974" algn="l" defTabSz="685983" rtl="0" eaLnBrk="1" latinLnBrk="0" hangingPunct="1">
                        <a:defRPr sz="1350" b="1" kern="1200">
                          <a:solidFill>
                            <a:schemeClr val="lt1"/>
                          </a:solidFill>
                          <a:latin typeface="Arial" panose="020B0604020202020204"/>
                        </a:defRPr>
                      </a:lvl4pPr>
                      <a:lvl5pPr marL="1371966" algn="l" defTabSz="685983" rtl="0" eaLnBrk="1" latinLnBrk="0" hangingPunct="1">
                        <a:defRPr sz="1350" b="1" kern="1200">
                          <a:solidFill>
                            <a:schemeClr val="lt1"/>
                          </a:solidFill>
                          <a:latin typeface="Arial" panose="020B0604020202020204"/>
                        </a:defRPr>
                      </a:lvl5pPr>
                      <a:lvl6pPr marL="1714957" algn="l" defTabSz="685983" rtl="0" eaLnBrk="1" latinLnBrk="0" hangingPunct="1">
                        <a:defRPr sz="1350" b="1" kern="1200">
                          <a:solidFill>
                            <a:schemeClr val="lt1"/>
                          </a:solidFill>
                          <a:latin typeface="Arial" panose="020B0604020202020204"/>
                        </a:defRPr>
                      </a:lvl6pPr>
                      <a:lvl7pPr marL="2057949" algn="l" defTabSz="685983" rtl="0" eaLnBrk="1" latinLnBrk="0" hangingPunct="1">
                        <a:defRPr sz="1350" b="1" kern="1200">
                          <a:solidFill>
                            <a:schemeClr val="lt1"/>
                          </a:solidFill>
                          <a:latin typeface="Arial" panose="020B0604020202020204"/>
                        </a:defRPr>
                      </a:lvl7pPr>
                      <a:lvl8pPr marL="2400940" algn="l" defTabSz="685983" rtl="0" eaLnBrk="1" latinLnBrk="0" hangingPunct="1">
                        <a:defRPr sz="1350" b="1" kern="1200">
                          <a:solidFill>
                            <a:schemeClr val="lt1"/>
                          </a:solidFill>
                          <a:latin typeface="Arial" panose="020B0604020202020204"/>
                        </a:defRPr>
                      </a:lvl8pPr>
                      <a:lvl9pPr marL="2743932" algn="l" defTabSz="685983" rtl="0" eaLnBrk="1" latinLnBrk="0" hangingPunct="1">
                        <a:defRPr sz="1350" b="1" kern="1200">
                          <a:solidFill>
                            <a:schemeClr val="lt1"/>
                          </a:solidFill>
                          <a:latin typeface="Arial" panose="020B0604020202020204"/>
                        </a:defRPr>
                      </a:lvl9p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extLst>
                  <a:ext uri="{0D108BD9-81ED-4DB2-BD59-A6C34878D82A}">
                    <a16:rowId xmlns:a16="http://schemas.microsoft.com/office/drawing/2014/main" val="2636531076"/>
                  </a:ext>
                </a:extLst>
              </a:tr>
            </a:tbl>
          </a:graphicData>
        </a:graphic>
      </p:graphicFrame>
      <p:sp>
        <p:nvSpPr>
          <p:cNvPr id="37" name="TextBox 36">
            <a:hlinkClick r:id="rId7" action="ppaction://hlinksldjump"/>
            <a:extLst>
              <a:ext uri="{FF2B5EF4-FFF2-40B4-BE49-F238E27FC236}">
                <a16:creationId xmlns:a16="http://schemas.microsoft.com/office/drawing/2014/main" id="{FDDA1E2B-3FF6-A1CE-847D-C1298C0424BD}"/>
              </a:ext>
            </a:extLst>
          </p:cNvPr>
          <p:cNvSpPr txBox="1"/>
          <p:nvPr/>
        </p:nvSpPr>
        <p:spPr>
          <a:xfrm>
            <a:off x="1959143" y="1054849"/>
            <a:ext cx="1323502" cy="430887"/>
          </a:xfrm>
          <a:prstGeom prst="rect">
            <a:avLst/>
          </a:prstGeom>
          <a:noFill/>
        </p:spPr>
        <p:txBody>
          <a:bodyPr wrap="square" lIns="0" tIns="0" rIns="0" bIns="0" rtlCol="0" anchor="ctr">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1"/>
                </a:solidFill>
                <a:effectLst/>
                <a:uLnTx/>
                <a:uFillTx/>
                <a:cs typeface="Arial" panose="020B0604020202020204" pitchFamily="34" charset="0"/>
              </a:rPr>
              <a:t>Benefits of Screening</a:t>
            </a:r>
          </a:p>
        </p:txBody>
      </p:sp>
      <p:sp>
        <p:nvSpPr>
          <p:cNvPr id="38" name="Rectangle 37">
            <a:hlinkClick r:id="" action="ppaction://noaction"/>
            <a:extLst>
              <a:ext uri="{FF2B5EF4-FFF2-40B4-BE49-F238E27FC236}">
                <a16:creationId xmlns:a16="http://schemas.microsoft.com/office/drawing/2014/main" id="{37A09AF2-06F1-51D2-346B-FEB09FD83362}"/>
              </a:ext>
            </a:extLst>
          </p:cNvPr>
          <p:cNvSpPr/>
          <p:nvPr/>
        </p:nvSpPr>
        <p:spPr>
          <a:xfrm>
            <a:off x="3593807" y="1048409"/>
            <a:ext cx="1507434" cy="439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36699"/>
                </a:solidFill>
                <a:effectLst/>
                <a:uLnTx/>
                <a:uFillTx/>
                <a:latin typeface="Arial" panose="020B0604020202020204"/>
                <a:ea typeface="+mn-ea"/>
                <a:cs typeface="+mn-cs"/>
              </a:rPr>
              <a:t>CRC Screening Adherence</a:t>
            </a:r>
          </a:p>
        </p:txBody>
      </p:sp>
      <p:sp>
        <p:nvSpPr>
          <p:cNvPr id="39" name="TextBox 38">
            <a:hlinkClick r:id="" action="ppaction://noaction"/>
            <a:extLst>
              <a:ext uri="{FF2B5EF4-FFF2-40B4-BE49-F238E27FC236}">
                <a16:creationId xmlns:a16="http://schemas.microsoft.com/office/drawing/2014/main" id="{F8448C4C-A619-F1C4-8892-77016E9A4180}"/>
              </a:ext>
            </a:extLst>
          </p:cNvPr>
          <p:cNvSpPr txBox="1"/>
          <p:nvPr/>
        </p:nvSpPr>
        <p:spPr>
          <a:xfrm>
            <a:off x="8846120" y="1166113"/>
            <a:ext cx="1507434" cy="215444"/>
          </a:xfrm>
          <a:prstGeom prst="rect">
            <a:avLst/>
          </a:prstGeom>
          <a:solidFill>
            <a:srgbClr val="336699"/>
          </a:solidFill>
        </p:spPr>
        <p:txBody>
          <a:bodyPr wrap="square" lIns="0" tIns="0" rIns="0" bIns="0" rtlCol="0" anchor="ctr">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1"/>
                </a:solidFill>
                <a:effectLst/>
                <a:uLnTx/>
                <a:uFillTx/>
                <a:cs typeface="Arial" panose="020B0604020202020204" pitchFamily="34" charset="0"/>
              </a:rPr>
              <a:t>Case Studies</a:t>
            </a:r>
          </a:p>
        </p:txBody>
      </p:sp>
      <p:sp>
        <p:nvSpPr>
          <p:cNvPr id="40" name="TextBox 39">
            <a:hlinkClick r:id="" action="ppaction://noaction"/>
            <a:extLst>
              <a:ext uri="{FF2B5EF4-FFF2-40B4-BE49-F238E27FC236}">
                <a16:creationId xmlns:a16="http://schemas.microsoft.com/office/drawing/2014/main" id="{E59CEC4D-D817-991B-7F3B-94B645AF1A07}"/>
              </a:ext>
            </a:extLst>
          </p:cNvPr>
          <p:cNvSpPr txBox="1"/>
          <p:nvPr/>
        </p:nvSpPr>
        <p:spPr>
          <a:xfrm>
            <a:off x="7101411" y="1043558"/>
            <a:ext cx="1507434" cy="430887"/>
          </a:xfrm>
          <a:prstGeom prst="rect">
            <a:avLst/>
          </a:prstGeom>
          <a:solidFill>
            <a:srgbClr val="336699"/>
          </a:solidFill>
        </p:spPr>
        <p:txBody>
          <a:bodyPr wrap="square" lIns="0" tIns="0" rIns="0" bIns="0" rtlCol="0" anchor="ctr">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1"/>
                </a:solidFill>
                <a:effectLst/>
                <a:uLnTx/>
                <a:uFillTx/>
                <a:cs typeface="Arial" panose="020B0604020202020204" pitchFamily="34" charset="0"/>
              </a:rPr>
              <a:t>Shared Decision</a:t>
            </a:r>
          </a:p>
          <a:p>
            <a:pPr marL="0" marR="0" lvl="0" indent="0" algn="ctr" defTabSz="914377" eaLnBrk="1" fontAlgn="auto" latinLnBrk="0" hangingPunct="1">
              <a:lnSpc>
                <a:spcPct val="100000"/>
              </a:lnSpc>
              <a:spcBef>
                <a:spcPts val="0"/>
              </a:spcBef>
              <a:spcAft>
                <a:spcPts val="0"/>
              </a:spcAft>
              <a:buClrTx/>
              <a:buSzTx/>
              <a:buFontTx/>
              <a:buNone/>
              <a:tabLst/>
              <a:defRPr/>
            </a:pPr>
            <a:r>
              <a:rPr lang="en-US" sz="1400" kern="0">
                <a:solidFill>
                  <a:schemeClr val="bg1"/>
                </a:solidFill>
                <a:cs typeface="Arial" panose="020B0604020202020204" pitchFamily="34" charset="0"/>
              </a:rPr>
              <a:t>Making</a:t>
            </a:r>
            <a:endParaRPr kumimoji="0" lang="en-US" sz="1400" b="0" i="0" u="none" strike="noStrike" kern="0" cap="none" spc="0" normalizeH="0" baseline="0" noProof="0">
              <a:ln>
                <a:noFill/>
              </a:ln>
              <a:solidFill>
                <a:schemeClr val="bg1"/>
              </a:solidFill>
              <a:effectLst/>
              <a:uLnTx/>
              <a:uFillTx/>
              <a:cs typeface="Arial" panose="020B0604020202020204" pitchFamily="34" charset="0"/>
            </a:endParaRPr>
          </a:p>
        </p:txBody>
      </p:sp>
      <p:sp>
        <p:nvSpPr>
          <p:cNvPr id="41" name="TextBox 40">
            <a:hlinkClick r:id="" action="ppaction://noaction"/>
            <a:extLst>
              <a:ext uri="{FF2B5EF4-FFF2-40B4-BE49-F238E27FC236}">
                <a16:creationId xmlns:a16="http://schemas.microsoft.com/office/drawing/2014/main" id="{3A04A45A-C936-B3A4-4B25-945404021D60}"/>
              </a:ext>
            </a:extLst>
          </p:cNvPr>
          <p:cNvSpPr txBox="1"/>
          <p:nvPr/>
        </p:nvSpPr>
        <p:spPr>
          <a:xfrm>
            <a:off x="5358764" y="1038858"/>
            <a:ext cx="1507434" cy="430887"/>
          </a:xfrm>
          <a:prstGeom prst="rect">
            <a:avLst/>
          </a:prstGeom>
          <a:solidFill>
            <a:srgbClr val="336699"/>
          </a:solidFill>
        </p:spPr>
        <p:txBody>
          <a:bodyPr wrap="square" lIns="0" tIns="0" rIns="0" bIns="0" rtlCol="0" anchor="ctr">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1"/>
                </a:solidFill>
                <a:effectLst/>
                <a:uLnTx/>
                <a:uFillTx/>
                <a:cs typeface="Arial" panose="020B0604020202020204" pitchFamily="34" charset="0"/>
              </a:rPr>
              <a:t>CRC Screening Guidelines</a:t>
            </a:r>
          </a:p>
        </p:txBody>
      </p:sp>
    </p:spTree>
    <p:extLst>
      <p:ext uri="{BB962C8B-B14F-4D97-AF65-F5344CB8AC3E}">
        <p14:creationId xmlns:p14="http://schemas.microsoft.com/office/powerpoint/2010/main" val="75464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27CF8-BFC0-9B5F-8E82-454185FCE596}"/>
              </a:ext>
            </a:extLst>
          </p:cNvPr>
          <p:cNvSpPr>
            <a:spLocks noGrp="1"/>
          </p:cNvSpPr>
          <p:nvPr>
            <p:ph type="title"/>
          </p:nvPr>
        </p:nvSpPr>
        <p:spPr/>
        <p:txBody>
          <a:bodyPr/>
          <a:lstStyle/>
          <a:p>
            <a:r>
              <a:rPr lang="en-US" sz="2800" dirty="0"/>
              <a:t>Disclosure</a:t>
            </a:r>
          </a:p>
        </p:txBody>
      </p:sp>
      <p:sp>
        <p:nvSpPr>
          <p:cNvPr id="3" name="Text Placeholder 2">
            <a:extLst>
              <a:ext uri="{FF2B5EF4-FFF2-40B4-BE49-F238E27FC236}">
                <a16:creationId xmlns:a16="http://schemas.microsoft.com/office/drawing/2014/main" id="{AD2E4FE2-3227-DDEC-737F-64CBBDB752E8}"/>
              </a:ext>
            </a:extLst>
          </p:cNvPr>
          <p:cNvSpPr>
            <a:spLocks noGrp="1"/>
          </p:cNvSpPr>
          <p:nvPr>
            <p:ph type="body" sz="quarter" idx="13"/>
          </p:nvPr>
        </p:nvSpPr>
        <p:spPr>
          <a:xfrm>
            <a:off x="457200" y="4461056"/>
            <a:ext cx="6699955" cy="603313"/>
          </a:xfrm>
        </p:spPr>
        <p:txBody>
          <a:bodyPr>
            <a:normAutofit/>
          </a:bodyPr>
          <a:lstStyle/>
          <a:p>
            <a:r>
              <a:rPr lang="en-US" sz="1800" dirty="0"/>
              <a:t>Employee of Exact Sciences in the Medical Affairs Division</a:t>
            </a:r>
          </a:p>
        </p:txBody>
      </p:sp>
      <p:sp>
        <p:nvSpPr>
          <p:cNvPr id="4" name="Slide Number Placeholder 3">
            <a:extLst>
              <a:ext uri="{FF2B5EF4-FFF2-40B4-BE49-F238E27FC236}">
                <a16:creationId xmlns:a16="http://schemas.microsoft.com/office/drawing/2014/main" id="{7E91A24D-F98C-3016-F8D2-D976877E88D8}"/>
              </a:ext>
            </a:extLst>
          </p:cNvPr>
          <p:cNvSpPr>
            <a:spLocks noGrp="1"/>
          </p:cNvSpPr>
          <p:nvPr>
            <p:ph type="sldNum" sz="quarter" idx="12"/>
          </p:nvPr>
        </p:nvSpPr>
        <p:spPr/>
        <p:txBody>
          <a:bodyPr/>
          <a:lstStyle/>
          <a:p>
            <a:fld id="{857C9BCE-67C3-4E89-9B9C-38CCFE777CF5}" type="slidenum">
              <a:rPr lang="en-US" smtClean="0"/>
              <a:pPr/>
              <a:t>2</a:t>
            </a:fld>
            <a:endParaRPr lang="en-US"/>
          </a:p>
        </p:txBody>
      </p:sp>
      <p:sp>
        <p:nvSpPr>
          <p:cNvPr id="5" name="Subtitle 4">
            <a:extLst>
              <a:ext uri="{FF2B5EF4-FFF2-40B4-BE49-F238E27FC236}">
                <a16:creationId xmlns:a16="http://schemas.microsoft.com/office/drawing/2014/main" id="{80C17DBF-838A-4D75-57F0-C6F9EA8B1510}"/>
              </a:ext>
            </a:extLst>
          </p:cNvPr>
          <p:cNvSpPr>
            <a:spLocks noGrp="1"/>
          </p:cNvSpPr>
          <p:nvPr>
            <p:ph type="subTitle" idx="1"/>
          </p:nvPr>
        </p:nvSpPr>
        <p:spPr/>
        <p:txBody>
          <a:bodyPr/>
          <a:lstStyle/>
          <a:p>
            <a:r>
              <a:rPr lang="en-US" dirty="0"/>
              <a:t>December 2021</a:t>
            </a:r>
          </a:p>
        </p:txBody>
      </p:sp>
    </p:spTree>
    <p:extLst>
      <p:ext uri="{BB962C8B-B14F-4D97-AF65-F5344CB8AC3E}">
        <p14:creationId xmlns:p14="http://schemas.microsoft.com/office/powerpoint/2010/main" val="2288303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A895E7-680F-446B-BD57-BCC0DA1559AF}"/>
              </a:ext>
            </a:extLst>
          </p:cNvPr>
          <p:cNvSpPr>
            <a:spLocks noGrp="1"/>
          </p:cNvSpPr>
          <p:nvPr>
            <p:ph type="title"/>
          </p:nvPr>
        </p:nvSpPr>
        <p:spPr>
          <a:xfrm>
            <a:off x="446915" y="129598"/>
            <a:ext cx="11294655" cy="778119"/>
          </a:xfrm>
        </p:spPr>
        <p:txBody>
          <a:bodyPr/>
          <a:lstStyle/>
          <a:p>
            <a:r>
              <a:rPr lang="en-GB"/>
              <a:t>Barriers to CRC Screening: </a:t>
            </a:r>
            <a:r>
              <a:rPr lang="en-GB">
                <a:solidFill>
                  <a:srgbClr val="009A8D"/>
                </a:solidFill>
              </a:rPr>
              <a:t>Clinician-perceived</a:t>
            </a:r>
            <a:endParaRPr lang="en-US">
              <a:solidFill>
                <a:srgbClr val="009A8D"/>
              </a:solidFill>
            </a:endParaRPr>
          </a:p>
        </p:txBody>
      </p:sp>
      <p:graphicFrame>
        <p:nvGraphicFramePr>
          <p:cNvPr id="7" name="Chart 6">
            <a:extLst>
              <a:ext uri="{FF2B5EF4-FFF2-40B4-BE49-F238E27FC236}">
                <a16:creationId xmlns:a16="http://schemas.microsoft.com/office/drawing/2014/main" id="{5DFF4647-A6C6-4A5D-9EEA-46D5AAE9A8EC}"/>
              </a:ext>
            </a:extLst>
          </p:cNvPr>
          <p:cNvGraphicFramePr/>
          <p:nvPr/>
        </p:nvGraphicFramePr>
        <p:xfrm>
          <a:off x="1182383" y="2610999"/>
          <a:ext cx="9944616" cy="221439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88B7B4E6-9FF9-43E7-8A3C-8FB88F8CAE1E}"/>
              </a:ext>
            </a:extLst>
          </p:cNvPr>
          <p:cNvGrpSpPr/>
          <p:nvPr/>
        </p:nvGrpSpPr>
        <p:grpSpPr>
          <a:xfrm>
            <a:off x="694062" y="2058010"/>
            <a:ext cx="10315553" cy="3663227"/>
            <a:chOff x="1330105" y="2631689"/>
            <a:chExt cx="8460952" cy="3089548"/>
          </a:xfrm>
        </p:grpSpPr>
        <p:sp>
          <p:nvSpPr>
            <p:cNvPr id="9" name="Freeform 14">
              <a:extLst>
                <a:ext uri="{FF2B5EF4-FFF2-40B4-BE49-F238E27FC236}">
                  <a16:creationId xmlns:a16="http://schemas.microsoft.com/office/drawing/2014/main" id="{5C8B90AE-6F0F-4CC9-9D67-D38D68D22098}"/>
                </a:ext>
              </a:extLst>
            </p:cNvPr>
            <p:cNvSpPr/>
            <p:nvPr/>
          </p:nvSpPr>
          <p:spPr>
            <a:xfrm>
              <a:off x="1784283" y="5043864"/>
              <a:ext cx="667512" cy="677373"/>
            </a:xfrm>
            <a:custGeom>
              <a:avLst/>
              <a:gdLst>
                <a:gd name="connsiteX0" fmla="*/ 0 w 964896"/>
                <a:gd name="connsiteY0" fmla="*/ 0 h 385958"/>
                <a:gd name="connsiteX1" fmla="*/ 964896 w 964896"/>
                <a:gd name="connsiteY1" fmla="*/ 0 h 385958"/>
                <a:gd name="connsiteX2" fmla="*/ 964896 w 964896"/>
                <a:gd name="connsiteY2" fmla="*/ 385958 h 385958"/>
                <a:gd name="connsiteX3" fmla="*/ 0 w 964896"/>
                <a:gd name="connsiteY3" fmla="*/ 385958 h 385958"/>
                <a:gd name="connsiteX4" fmla="*/ 0 w 964896"/>
                <a:gd name="connsiteY4" fmla="*/ 0 h 3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896" h="385958">
                  <a:moveTo>
                    <a:pt x="0" y="0"/>
                  </a:moveTo>
                  <a:lnTo>
                    <a:pt x="964896" y="0"/>
                  </a:lnTo>
                  <a:lnTo>
                    <a:pt x="964896" y="385958"/>
                  </a:lnTo>
                  <a:lnTo>
                    <a:pt x="0" y="385958"/>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05" tIns="11002" rIns="11002" bIns="11002" numCol="1" spcCol="1270" anchor="t"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Fear of discomfort </a:t>
              </a:r>
              <a:b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b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or pain</a:t>
              </a:r>
            </a:p>
          </p:txBody>
        </p:sp>
        <p:sp>
          <p:nvSpPr>
            <p:cNvPr id="10" name="Freeform 15">
              <a:extLst>
                <a:ext uri="{FF2B5EF4-FFF2-40B4-BE49-F238E27FC236}">
                  <a16:creationId xmlns:a16="http://schemas.microsoft.com/office/drawing/2014/main" id="{563610F9-C4D9-4E38-B480-863C2749FD88}"/>
                </a:ext>
              </a:extLst>
            </p:cNvPr>
            <p:cNvSpPr/>
            <p:nvPr/>
          </p:nvSpPr>
          <p:spPr>
            <a:xfrm>
              <a:off x="2451489" y="5043864"/>
              <a:ext cx="667512" cy="677373"/>
            </a:xfrm>
            <a:custGeom>
              <a:avLst/>
              <a:gdLst>
                <a:gd name="connsiteX0" fmla="*/ 0 w 964896"/>
                <a:gd name="connsiteY0" fmla="*/ 0 h 385958"/>
                <a:gd name="connsiteX1" fmla="*/ 964896 w 964896"/>
                <a:gd name="connsiteY1" fmla="*/ 0 h 385958"/>
                <a:gd name="connsiteX2" fmla="*/ 964896 w 964896"/>
                <a:gd name="connsiteY2" fmla="*/ 385958 h 385958"/>
                <a:gd name="connsiteX3" fmla="*/ 0 w 964896"/>
                <a:gd name="connsiteY3" fmla="*/ 385958 h 385958"/>
                <a:gd name="connsiteX4" fmla="*/ 0 w 964896"/>
                <a:gd name="connsiteY4" fmla="*/ 0 h 3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896" h="385958">
                  <a:moveTo>
                    <a:pt x="0" y="0"/>
                  </a:moveTo>
                  <a:lnTo>
                    <a:pt x="964896" y="0"/>
                  </a:lnTo>
                  <a:lnTo>
                    <a:pt x="964896" y="385958"/>
                  </a:lnTo>
                  <a:lnTo>
                    <a:pt x="0" y="385958"/>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05" tIns="11002" rIns="11002" bIns="11002" numCol="1" spcCol="1270" anchor="t"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Finances</a:t>
              </a:r>
            </a:p>
          </p:txBody>
        </p:sp>
        <p:sp>
          <p:nvSpPr>
            <p:cNvPr id="11" name="Freeform 16">
              <a:extLst>
                <a:ext uri="{FF2B5EF4-FFF2-40B4-BE49-F238E27FC236}">
                  <a16:creationId xmlns:a16="http://schemas.microsoft.com/office/drawing/2014/main" id="{288BEFCD-5760-4500-B87C-678E8D31AFCE}"/>
                </a:ext>
              </a:extLst>
            </p:cNvPr>
            <p:cNvSpPr/>
            <p:nvPr/>
          </p:nvSpPr>
          <p:spPr>
            <a:xfrm>
              <a:off x="3118695" y="5043864"/>
              <a:ext cx="667512" cy="677373"/>
            </a:xfrm>
            <a:custGeom>
              <a:avLst/>
              <a:gdLst>
                <a:gd name="connsiteX0" fmla="*/ 0 w 964896"/>
                <a:gd name="connsiteY0" fmla="*/ 0 h 385958"/>
                <a:gd name="connsiteX1" fmla="*/ 964896 w 964896"/>
                <a:gd name="connsiteY1" fmla="*/ 0 h 385958"/>
                <a:gd name="connsiteX2" fmla="*/ 964896 w 964896"/>
                <a:gd name="connsiteY2" fmla="*/ 385958 h 385958"/>
                <a:gd name="connsiteX3" fmla="*/ 0 w 964896"/>
                <a:gd name="connsiteY3" fmla="*/ 385958 h 385958"/>
                <a:gd name="connsiteX4" fmla="*/ 0 w 964896"/>
                <a:gd name="connsiteY4" fmla="*/ 0 h 3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896" h="385958">
                  <a:moveTo>
                    <a:pt x="0" y="0"/>
                  </a:moveTo>
                  <a:lnTo>
                    <a:pt x="964896" y="0"/>
                  </a:lnTo>
                  <a:lnTo>
                    <a:pt x="964896" y="385958"/>
                  </a:lnTo>
                  <a:lnTo>
                    <a:pt x="0" y="385958"/>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05" tIns="11002" rIns="11002" bIns="11002" numCol="1" spcCol="1270" anchor="t"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Other health issues</a:t>
              </a:r>
            </a:p>
          </p:txBody>
        </p:sp>
        <p:sp>
          <p:nvSpPr>
            <p:cNvPr id="12" name="Freeform 17">
              <a:extLst>
                <a:ext uri="{FF2B5EF4-FFF2-40B4-BE49-F238E27FC236}">
                  <a16:creationId xmlns:a16="http://schemas.microsoft.com/office/drawing/2014/main" id="{A30022D3-8ACB-4FB3-92F1-B6D853C99B18}"/>
                </a:ext>
              </a:extLst>
            </p:cNvPr>
            <p:cNvSpPr/>
            <p:nvPr/>
          </p:nvSpPr>
          <p:spPr>
            <a:xfrm>
              <a:off x="3785901" y="5043864"/>
              <a:ext cx="667512" cy="677373"/>
            </a:xfrm>
            <a:custGeom>
              <a:avLst/>
              <a:gdLst>
                <a:gd name="connsiteX0" fmla="*/ 0 w 964896"/>
                <a:gd name="connsiteY0" fmla="*/ 0 h 385958"/>
                <a:gd name="connsiteX1" fmla="*/ 964896 w 964896"/>
                <a:gd name="connsiteY1" fmla="*/ 0 h 385958"/>
                <a:gd name="connsiteX2" fmla="*/ 964896 w 964896"/>
                <a:gd name="connsiteY2" fmla="*/ 385958 h 385958"/>
                <a:gd name="connsiteX3" fmla="*/ 0 w 964896"/>
                <a:gd name="connsiteY3" fmla="*/ 385958 h 385958"/>
                <a:gd name="connsiteX4" fmla="*/ 0 w 964896"/>
                <a:gd name="connsiteY4" fmla="*/ 0 h 3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896" h="385958">
                  <a:moveTo>
                    <a:pt x="0" y="0"/>
                  </a:moveTo>
                  <a:lnTo>
                    <a:pt x="964896" y="0"/>
                  </a:lnTo>
                  <a:lnTo>
                    <a:pt x="964896" y="385958"/>
                  </a:lnTo>
                  <a:lnTo>
                    <a:pt x="0" y="385958"/>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05" tIns="11002" rIns="11002" bIns="11002" numCol="1" spcCol="1270" anchor="t"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Lack of awareness</a:t>
              </a:r>
            </a:p>
          </p:txBody>
        </p:sp>
        <p:sp>
          <p:nvSpPr>
            <p:cNvPr id="13" name="Freeform 18">
              <a:extLst>
                <a:ext uri="{FF2B5EF4-FFF2-40B4-BE49-F238E27FC236}">
                  <a16:creationId xmlns:a16="http://schemas.microsoft.com/office/drawing/2014/main" id="{8D75AEE3-A346-4EFB-832E-73342D084BF2}"/>
                </a:ext>
              </a:extLst>
            </p:cNvPr>
            <p:cNvSpPr/>
            <p:nvPr/>
          </p:nvSpPr>
          <p:spPr>
            <a:xfrm>
              <a:off x="4453107" y="5043864"/>
              <a:ext cx="667512" cy="677373"/>
            </a:xfrm>
            <a:custGeom>
              <a:avLst/>
              <a:gdLst>
                <a:gd name="connsiteX0" fmla="*/ 0 w 964896"/>
                <a:gd name="connsiteY0" fmla="*/ 0 h 385958"/>
                <a:gd name="connsiteX1" fmla="*/ 964896 w 964896"/>
                <a:gd name="connsiteY1" fmla="*/ 0 h 385958"/>
                <a:gd name="connsiteX2" fmla="*/ 964896 w 964896"/>
                <a:gd name="connsiteY2" fmla="*/ 385958 h 385958"/>
                <a:gd name="connsiteX3" fmla="*/ 0 w 964896"/>
                <a:gd name="connsiteY3" fmla="*/ 385958 h 385958"/>
                <a:gd name="connsiteX4" fmla="*/ 0 w 964896"/>
                <a:gd name="connsiteY4" fmla="*/ 0 h 3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896" h="385958">
                  <a:moveTo>
                    <a:pt x="0" y="0"/>
                  </a:moveTo>
                  <a:lnTo>
                    <a:pt x="964896" y="0"/>
                  </a:lnTo>
                  <a:lnTo>
                    <a:pt x="964896" y="385958"/>
                  </a:lnTo>
                  <a:lnTo>
                    <a:pt x="0" y="385958"/>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05" tIns="11002" rIns="11002" bIns="11002" numCol="1" spcCol="1270" anchor="t"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Health </a:t>
              </a:r>
              <a:b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b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literacy</a:t>
              </a:r>
            </a:p>
          </p:txBody>
        </p:sp>
        <p:sp>
          <p:nvSpPr>
            <p:cNvPr id="14" name="Freeform 19">
              <a:extLst>
                <a:ext uri="{FF2B5EF4-FFF2-40B4-BE49-F238E27FC236}">
                  <a16:creationId xmlns:a16="http://schemas.microsoft.com/office/drawing/2014/main" id="{CA0EDE9E-7218-4935-AEEC-A6CFC133F285}"/>
                </a:ext>
              </a:extLst>
            </p:cNvPr>
            <p:cNvSpPr/>
            <p:nvPr/>
          </p:nvSpPr>
          <p:spPr>
            <a:xfrm>
              <a:off x="5120313" y="5043864"/>
              <a:ext cx="667512" cy="677373"/>
            </a:xfrm>
            <a:custGeom>
              <a:avLst/>
              <a:gdLst>
                <a:gd name="connsiteX0" fmla="*/ 0 w 964896"/>
                <a:gd name="connsiteY0" fmla="*/ 0 h 385958"/>
                <a:gd name="connsiteX1" fmla="*/ 964896 w 964896"/>
                <a:gd name="connsiteY1" fmla="*/ 0 h 385958"/>
                <a:gd name="connsiteX2" fmla="*/ 964896 w 964896"/>
                <a:gd name="connsiteY2" fmla="*/ 385958 h 385958"/>
                <a:gd name="connsiteX3" fmla="*/ 0 w 964896"/>
                <a:gd name="connsiteY3" fmla="*/ 385958 h 385958"/>
                <a:gd name="connsiteX4" fmla="*/ 0 w 964896"/>
                <a:gd name="connsiteY4" fmla="*/ 0 h 3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896" h="385958">
                  <a:moveTo>
                    <a:pt x="0" y="0"/>
                  </a:moveTo>
                  <a:lnTo>
                    <a:pt x="964896" y="0"/>
                  </a:lnTo>
                  <a:lnTo>
                    <a:pt x="964896" y="385958"/>
                  </a:lnTo>
                  <a:lnTo>
                    <a:pt x="0" y="385958"/>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05" tIns="11002" rIns="11002" bIns="11002" numCol="1" spcCol="1270" anchor="t"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Fatalistic attitude toward cancer</a:t>
              </a:r>
            </a:p>
          </p:txBody>
        </p:sp>
        <p:sp>
          <p:nvSpPr>
            <p:cNvPr id="15" name="Freeform 20">
              <a:extLst>
                <a:ext uri="{FF2B5EF4-FFF2-40B4-BE49-F238E27FC236}">
                  <a16:creationId xmlns:a16="http://schemas.microsoft.com/office/drawing/2014/main" id="{AAD2791D-F599-442B-92A8-60C65A57CC18}"/>
                </a:ext>
              </a:extLst>
            </p:cNvPr>
            <p:cNvSpPr/>
            <p:nvPr/>
          </p:nvSpPr>
          <p:spPr>
            <a:xfrm>
              <a:off x="5787519" y="5043864"/>
              <a:ext cx="667512" cy="677373"/>
            </a:xfrm>
            <a:custGeom>
              <a:avLst/>
              <a:gdLst>
                <a:gd name="connsiteX0" fmla="*/ 0 w 964896"/>
                <a:gd name="connsiteY0" fmla="*/ 0 h 385958"/>
                <a:gd name="connsiteX1" fmla="*/ 964896 w 964896"/>
                <a:gd name="connsiteY1" fmla="*/ 0 h 385958"/>
                <a:gd name="connsiteX2" fmla="*/ 964896 w 964896"/>
                <a:gd name="connsiteY2" fmla="*/ 385958 h 385958"/>
                <a:gd name="connsiteX3" fmla="*/ 0 w 964896"/>
                <a:gd name="connsiteY3" fmla="*/ 385958 h 385958"/>
                <a:gd name="connsiteX4" fmla="*/ 0 w 964896"/>
                <a:gd name="connsiteY4" fmla="*/ 0 h 3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896" h="385958">
                  <a:moveTo>
                    <a:pt x="0" y="0"/>
                  </a:moveTo>
                  <a:lnTo>
                    <a:pt x="964896" y="0"/>
                  </a:lnTo>
                  <a:lnTo>
                    <a:pt x="964896" y="385958"/>
                  </a:lnTo>
                  <a:lnTo>
                    <a:pt x="0" y="385958"/>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05" tIns="11002" rIns="11002" bIns="11002" numCol="1" spcCol="1270" anchor="t"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Lack of time to discuss screening</a:t>
              </a:r>
            </a:p>
          </p:txBody>
        </p:sp>
        <p:sp>
          <p:nvSpPr>
            <p:cNvPr id="16" name="Freeform 21">
              <a:extLst>
                <a:ext uri="{FF2B5EF4-FFF2-40B4-BE49-F238E27FC236}">
                  <a16:creationId xmlns:a16="http://schemas.microsoft.com/office/drawing/2014/main" id="{EA33A3C7-A139-4C72-AA21-82306CD5C6B7}"/>
                </a:ext>
              </a:extLst>
            </p:cNvPr>
            <p:cNvSpPr/>
            <p:nvPr/>
          </p:nvSpPr>
          <p:spPr>
            <a:xfrm>
              <a:off x="6408443" y="5043864"/>
              <a:ext cx="713795" cy="677373"/>
            </a:xfrm>
            <a:custGeom>
              <a:avLst/>
              <a:gdLst>
                <a:gd name="connsiteX0" fmla="*/ 0 w 964896"/>
                <a:gd name="connsiteY0" fmla="*/ 0 h 385958"/>
                <a:gd name="connsiteX1" fmla="*/ 964896 w 964896"/>
                <a:gd name="connsiteY1" fmla="*/ 0 h 385958"/>
                <a:gd name="connsiteX2" fmla="*/ 964896 w 964896"/>
                <a:gd name="connsiteY2" fmla="*/ 385958 h 385958"/>
                <a:gd name="connsiteX3" fmla="*/ 0 w 964896"/>
                <a:gd name="connsiteY3" fmla="*/ 385958 h 385958"/>
                <a:gd name="connsiteX4" fmla="*/ 0 w 964896"/>
                <a:gd name="connsiteY4" fmla="*/ 0 h 3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896" h="385958">
                  <a:moveTo>
                    <a:pt x="0" y="0"/>
                  </a:moveTo>
                  <a:lnTo>
                    <a:pt x="964896" y="0"/>
                  </a:lnTo>
                  <a:lnTo>
                    <a:pt x="964896" y="385958"/>
                  </a:lnTo>
                  <a:lnTo>
                    <a:pt x="0" y="385958"/>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05" tIns="11002" rIns="11002" bIns="11002" numCol="1" spcCol="1270" anchor="t"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Lack of </a:t>
              </a:r>
              <a:b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b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provider </a:t>
              </a:r>
              <a:b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b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recommend-</a:t>
              </a:r>
              <a:r>
                <a:rPr kumimoji="0" lang="en-US" sz="1000" i="0" u="none" strike="noStrike" kern="1200" cap="none" spc="0" normalizeH="0" baseline="0" noProof="0" err="1">
                  <a:ln>
                    <a:noFill/>
                  </a:ln>
                  <a:solidFill>
                    <a:srgbClr val="E7E6E6">
                      <a:lumMod val="10000"/>
                    </a:srgbClr>
                  </a:solidFill>
                  <a:effectLst/>
                  <a:uLnTx/>
                  <a:uFillTx/>
                  <a:latin typeface="Arial"/>
                  <a:ea typeface="+mn-ea"/>
                  <a:cs typeface="+mn-cs"/>
                </a:rPr>
                <a:t>ation</a:t>
              </a:r>
              <a:endParaRPr kumimoji="0" lang="en-US" sz="1000" i="0" u="none" strike="noStrike" kern="1200" cap="none" spc="0" normalizeH="0" baseline="0" noProof="0">
                <a:ln>
                  <a:noFill/>
                </a:ln>
                <a:solidFill>
                  <a:srgbClr val="E7E6E6">
                    <a:lumMod val="10000"/>
                  </a:srgbClr>
                </a:solidFill>
                <a:effectLst/>
                <a:uLnTx/>
                <a:uFillTx/>
                <a:latin typeface="Arial"/>
                <a:ea typeface="+mn-ea"/>
                <a:cs typeface="+mn-cs"/>
              </a:endParaRPr>
            </a:p>
          </p:txBody>
        </p:sp>
        <p:sp>
          <p:nvSpPr>
            <p:cNvPr id="17" name="Freeform 22">
              <a:extLst>
                <a:ext uri="{FF2B5EF4-FFF2-40B4-BE49-F238E27FC236}">
                  <a16:creationId xmlns:a16="http://schemas.microsoft.com/office/drawing/2014/main" id="{C3EDB2B6-BCA8-4AF6-A080-82E91ED07582}"/>
                </a:ext>
              </a:extLst>
            </p:cNvPr>
            <p:cNvSpPr/>
            <p:nvPr/>
          </p:nvSpPr>
          <p:spPr>
            <a:xfrm>
              <a:off x="7121931" y="5043864"/>
              <a:ext cx="667512" cy="677373"/>
            </a:xfrm>
            <a:custGeom>
              <a:avLst/>
              <a:gdLst>
                <a:gd name="connsiteX0" fmla="*/ 0 w 964896"/>
                <a:gd name="connsiteY0" fmla="*/ 0 h 385958"/>
                <a:gd name="connsiteX1" fmla="*/ 964896 w 964896"/>
                <a:gd name="connsiteY1" fmla="*/ 0 h 385958"/>
                <a:gd name="connsiteX2" fmla="*/ 964896 w 964896"/>
                <a:gd name="connsiteY2" fmla="*/ 385958 h 385958"/>
                <a:gd name="connsiteX3" fmla="*/ 0 w 964896"/>
                <a:gd name="connsiteY3" fmla="*/ 385958 h 385958"/>
                <a:gd name="connsiteX4" fmla="*/ 0 w 964896"/>
                <a:gd name="connsiteY4" fmla="*/ 0 h 3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896" h="385958">
                  <a:moveTo>
                    <a:pt x="0" y="0"/>
                  </a:moveTo>
                  <a:lnTo>
                    <a:pt x="964896" y="0"/>
                  </a:lnTo>
                  <a:lnTo>
                    <a:pt x="964896" y="385958"/>
                  </a:lnTo>
                  <a:lnTo>
                    <a:pt x="0" y="385958"/>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05" tIns="11002" rIns="11002" bIns="11002" numCol="1" spcCol="1270" anchor="t"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Questions on efficacy of screening</a:t>
              </a:r>
            </a:p>
          </p:txBody>
        </p:sp>
        <p:sp>
          <p:nvSpPr>
            <p:cNvPr id="18" name="Freeform 23">
              <a:extLst>
                <a:ext uri="{FF2B5EF4-FFF2-40B4-BE49-F238E27FC236}">
                  <a16:creationId xmlns:a16="http://schemas.microsoft.com/office/drawing/2014/main" id="{161015A0-9809-47AA-B815-6459895828C3}"/>
                </a:ext>
              </a:extLst>
            </p:cNvPr>
            <p:cNvSpPr/>
            <p:nvPr/>
          </p:nvSpPr>
          <p:spPr>
            <a:xfrm>
              <a:off x="7789137" y="5043864"/>
              <a:ext cx="667512" cy="677373"/>
            </a:xfrm>
            <a:custGeom>
              <a:avLst/>
              <a:gdLst>
                <a:gd name="connsiteX0" fmla="*/ 0 w 964896"/>
                <a:gd name="connsiteY0" fmla="*/ 0 h 385958"/>
                <a:gd name="connsiteX1" fmla="*/ 964896 w 964896"/>
                <a:gd name="connsiteY1" fmla="*/ 0 h 385958"/>
                <a:gd name="connsiteX2" fmla="*/ 964896 w 964896"/>
                <a:gd name="connsiteY2" fmla="*/ 385958 h 385958"/>
                <a:gd name="connsiteX3" fmla="*/ 0 w 964896"/>
                <a:gd name="connsiteY3" fmla="*/ 385958 h 385958"/>
                <a:gd name="connsiteX4" fmla="*/ 0 w 964896"/>
                <a:gd name="connsiteY4" fmla="*/ 0 h 3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896" h="385958">
                  <a:moveTo>
                    <a:pt x="0" y="0"/>
                  </a:moveTo>
                  <a:lnTo>
                    <a:pt x="964896" y="0"/>
                  </a:lnTo>
                  <a:lnTo>
                    <a:pt x="964896" y="385958"/>
                  </a:lnTo>
                  <a:lnTo>
                    <a:pt x="0" y="385958"/>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05" tIns="11002" rIns="11002" bIns="11002" numCol="1" spcCol="1270" anchor="t"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Lack of reminder system</a:t>
              </a:r>
            </a:p>
          </p:txBody>
        </p:sp>
        <p:sp>
          <p:nvSpPr>
            <p:cNvPr id="19" name="Freeform 24">
              <a:extLst>
                <a:ext uri="{FF2B5EF4-FFF2-40B4-BE49-F238E27FC236}">
                  <a16:creationId xmlns:a16="http://schemas.microsoft.com/office/drawing/2014/main" id="{18F2065C-BA8F-43DB-8912-EA065C09D8D8}"/>
                </a:ext>
              </a:extLst>
            </p:cNvPr>
            <p:cNvSpPr/>
            <p:nvPr/>
          </p:nvSpPr>
          <p:spPr>
            <a:xfrm>
              <a:off x="8456343" y="5043864"/>
              <a:ext cx="667512" cy="677373"/>
            </a:xfrm>
            <a:custGeom>
              <a:avLst/>
              <a:gdLst>
                <a:gd name="connsiteX0" fmla="*/ 0 w 964896"/>
                <a:gd name="connsiteY0" fmla="*/ 0 h 385958"/>
                <a:gd name="connsiteX1" fmla="*/ 964896 w 964896"/>
                <a:gd name="connsiteY1" fmla="*/ 0 h 385958"/>
                <a:gd name="connsiteX2" fmla="*/ 964896 w 964896"/>
                <a:gd name="connsiteY2" fmla="*/ 385958 h 385958"/>
                <a:gd name="connsiteX3" fmla="*/ 0 w 964896"/>
                <a:gd name="connsiteY3" fmla="*/ 385958 h 385958"/>
                <a:gd name="connsiteX4" fmla="*/ 0 w 964896"/>
                <a:gd name="connsiteY4" fmla="*/ 0 h 3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896" h="385958">
                  <a:moveTo>
                    <a:pt x="0" y="0"/>
                  </a:moveTo>
                  <a:lnTo>
                    <a:pt x="964896" y="0"/>
                  </a:lnTo>
                  <a:lnTo>
                    <a:pt x="964896" y="385958"/>
                  </a:lnTo>
                  <a:lnTo>
                    <a:pt x="0" y="385958"/>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05" tIns="11002" rIns="11002" bIns="11002" numCol="1" spcCol="1270" anchor="t"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Lack of support </a:t>
              </a:r>
              <a:b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b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staff</a:t>
              </a:r>
            </a:p>
          </p:txBody>
        </p:sp>
        <p:sp>
          <p:nvSpPr>
            <p:cNvPr id="20" name="Freeform 25">
              <a:extLst>
                <a:ext uri="{FF2B5EF4-FFF2-40B4-BE49-F238E27FC236}">
                  <a16:creationId xmlns:a16="http://schemas.microsoft.com/office/drawing/2014/main" id="{0EEA1021-CBD3-4D0C-A063-CFCCD177A9C7}"/>
                </a:ext>
              </a:extLst>
            </p:cNvPr>
            <p:cNvSpPr/>
            <p:nvPr/>
          </p:nvSpPr>
          <p:spPr>
            <a:xfrm>
              <a:off x="9123545" y="5043864"/>
              <a:ext cx="667512" cy="677373"/>
            </a:xfrm>
            <a:custGeom>
              <a:avLst/>
              <a:gdLst>
                <a:gd name="connsiteX0" fmla="*/ 0 w 964896"/>
                <a:gd name="connsiteY0" fmla="*/ 0 h 385958"/>
                <a:gd name="connsiteX1" fmla="*/ 964896 w 964896"/>
                <a:gd name="connsiteY1" fmla="*/ 0 h 385958"/>
                <a:gd name="connsiteX2" fmla="*/ 964896 w 964896"/>
                <a:gd name="connsiteY2" fmla="*/ 385958 h 385958"/>
                <a:gd name="connsiteX3" fmla="*/ 0 w 964896"/>
                <a:gd name="connsiteY3" fmla="*/ 385958 h 385958"/>
                <a:gd name="connsiteX4" fmla="*/ 0 w 964896"/>
                <a:gd name="connsiteY4" fmla="*/ 0 h 3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896" h="385958">
                  <a:moveTo>
                    <a:pt x="0" y="0"/>
                  </a:moveTo>
                  <a:lnTo>
                    <a:pt x="964896" y="0"/>
                  </a:lnTo>
                  <a:lnTo>
                    <a:pt x="964896" y="385958"/>
                  </a:lnTo>
                  <a:lnTo>
                    <a:pt x="0" y="385958"/>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05" tIns="11002" rIns="11002" bIns="11002" numCol="1" spcCol="1270" anchor="t"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i="0" u="none" strike="noStrike" kern="1200" cap="none" spc="0" normalizeH="0" baseline="0" noProof="0">
                  <a:ln>
                    <a:noFill/>
                  </a:ln>
                  <a:solidFill>
                    <a:srgbClr val="E7E6E6">
                      <a:lumMod val="10000"/>
                    </a:srgbClr>
                  </a:solidFill>
                  <a:effectLst/>
                  <a:uLnTx/>
                  <a:uFillTx/>
                  <a:latin typeface="Arial"/>
                  <a:ea typeface="+mn-ea"/>
                  <a:cs typeface="+mn-cs"/>
                </a:rPr>
                <a:t>Shortage of screening facilities</a:t>
              </a:r>
            </a:p>
          </p:txBody>
        </p:sp>
        <p:sp>
          <p:nvSpPr>
            <p:cNvPr id="21" name="Rectangle 20">
              <a:extLst>
                <a:ext uri="{FF2B5EF4-FFF2-40B4-BE49-F238E27FC236}">
                  <a16:creationId xmlns:a16="http://schemas.microsoft.com/office/drawing/2014/main" id="{B29409E1-2C48-4531-975D-9320E6BD94F6}"/>
                </a:ext>
              </a:extLst>
            </p:cNvPr>
            <p:cNvSpPr/>
            <p:nvPr/>
          </p:nvSpPr>
          <p:spPr>
            <a:xfrm rot="16200000">
              <a:off x="148131" y="3899320"/>
              <a:ext cx="2640948"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sz="1200" b="0" i="0" u="none" strike="noStrike" kern="1200" baseline="0">
                  <a:solidFill>
                    <a:srgbClr val="155284"/>
                  </a:solidFill>
                  <a:latin typeface="+mn-lt"/>
                  <a:ea typeface="+mn-ea"/>
                  <a:cs typeface="Arial Narrow" panose="020B0604020202020204" pitchFamily="34" charset="0"/>
                </a:defRPr>
              </a:pPr>
              <a:r>
                <a:rPr kumimoji="0" lang="en-US" sz="1200" b="0" i="0" u="none" strike="noStrike" kern="1200" cap="none" spc="0" normalizeH="0" baseline="0" noProof="0">
                  <a:ln>
                    <a:noFill/>
                  </a:ln>
                  <a:solidFill>
                    <a:srgbClr val="E7E6E6">
                      <a:lumMod val="10000"/>
                    </a:srgbClr>
                  </a:solidFill>
                  <a:effectLst/>
                  <a:uLnTx/>
                  <a:uFillTx/>
                  <a:latin typeface="Arial"/>
                  <a:ea typeface="+mn-ea"/>
                  <a:cs typeface="Arial" panose="020B0604020202020204" pitchFamily="34" charset="0"/>
                </a:rPr>
                <a:t> Barrier to Screening %</a:t>
              </a:r>
              <a:endParaRPr kumimoji="0" lang="en-US" sz="1200" b="0" i="0" u="none" strike="noStrike" kern="1200" cap="none" spc="0" normalizeH="0" baseline="30000" noProof="0">
                <a:ln>
                  <a:noFill/>
                </a:ln>
                <a:solidFill>
                  <a:srgbClr val="E7E6E6">
                    <a:lumMod val="10000"/>
                  </a:srgbClr>
                </a:solidFill>
                <a:effectLst/>
                <a:uLnTx/>
                <a:uFillTx/>
                <a:latin typeface="Arial"/>
                <a:ea typeface="+mn-ea"/>
                <a:cs typeface="Arial" panose="020B0604020202020204" pitchFamily="34" charset="0"/>
              </a:endParaRPr>
            </a:p>
          </p:txBody>
        </p:sp>
        <p:grpSp>
          <p:nvGrpSpPr>
            <p:cNvPr id="38" name="Group 37"/>
            <p:cNvGrpSpPr/>
            <p:nvPr/>
          </p:nvGrpSpPr>
          <p:grpSpPr>
            <a:xfrm>
              <a:off x="1799763" y="2631689"/>
              <a:ext cx="7962823" cy="365760"/>
              <a:chOff x="719217" y="2788927"/>
              <a:chExt cx="7962823" cy="365760"/>
            </a:xfrm>
          </p:grpSpPr>
          <p:sp>
            <p:nvSpPr>
              <p:cNvPr id="35" name="Rectangle 34"/>
              <p:cNvSpPr/>
              <p:nvPr/>
            </p:nvSpPr>
            <p:spPr bwMode="gray">
              <a:xfrm>
                <a:off x="719217" y="2788927"/>
                <a:ext cx="3970258" cy="365760"/>
              </a:xfrm>
              <a:prstGeom prst="rect">
                <a:avLst/>
              </a:prstGeom>
              <a:solidFill>
                <a:schemeClr val="accent1"/>
              </a:solidFill>
              <a:ln w="28575">
                <a:noFill/>
                <a:miter lim="800000"/>
              </a:ln>
              <a:effectLst/>
            </p:spPr>
            <p:txBody>
              <a:bodyPr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Patient Level</a:t>
                </a:r>
              </a:p>
            </p:txBody>
          </p:sp>
          <p:sp>
            <p:nvSpPr>
              <p:cNvPr id="36" name="Rectangle 35"/>
              <p:cNvSpPr/>
              <p:nvPr/>
            </p:nvSpPr>
            <p:spPr bwMode="gray">
              <a:xfrm>
                <a:off x="4728428" y="2788927"/>
                <a:ext cx="1957329" cy="365760"/>
              </a:xfrm>
              <a:prstGeom prst="rect">
                <a:avLst/>
              </a:prstGeom>
              <a:solidFill>
                <a:schemeClr val="accent2"/>
              </a:solidFill>
              <a:ln w="28575">
                <a:noFill/>
                <a:miter lim="800000"/>
              </a:ln>
              <a:effectLst/>
            </p:spPr>
            <p:txBody>
              <a:bodyPr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Provider Level</a:t>
                </a:r>
              </a:p>
            </p:txBody>
          </p:sp>
          <p:sp>
            <p:nvSpPr>
              <p:cNvPr id="37" name="Rectangle 36"/>
              <p:cNvSpPr/>
              <p:nvPr/>
            </p:nvSpPr>
            <p:spPr bwMode="gray">
              <a:xfrm>
                <a:off x="6724711" y="2788927"/>
                <a:ext cx="1957329" cy="365760"/>
              </a:xfrm>
              <a:prstGeom prst="rect">
                <a:avLst/>
              </a:prstGeom>
              <a:solidFill>
                <a:schemeClr val="accent6"/>
              </a:solidFill>
              <a:ln w="28575">
                <a:noFill/>
                <a:miter lim="800000"/>
              </a:ln>
              <a:effectLst/>
            </p:spPr>
            <p:txBody>
              <a:bodyPr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System Level</a:t>
                </a:r>
              </a:p>
            </p:txBody>
          </p:sp>
        </p:grpSp>
      </p:grpSp>
      <p:cxnSp>
        <p:nvCxnSpPr>
          <p:cNvPr id="40" name="Straight Connector 39"/>
          <p:cNvCxnSpPr/>
          <p:nvPr/>
        </p:nvCxnSpPr>
        <p:spPr bwMode="gray">
          <a:xfrm>
            <a:off x="6154678" y="3046703"/>
            <a:ext cx="0" cy="1871384"/>
          </a:xfrm>
          <a:prstGeom prst="line">
            <a:avLst/>
          </a:prstGeom>
          <a:noFill/>
          <a:ln w="25400" cap="rnd">
            <a:solidFill>
              <a:schemeClr val="accent3"/>
            </a:solidFill>
            <a:prstDash val="sysDot"/>
            <a:round/>
            <a:headEnd/>
            <a:tailEnd/>
          </a:ln>
          <a:effectLst/>
        </p:spPr>
      </p:cxnSp>
      <p:cxnSp>
        <p:nvCxnSpPr>
          <p:cNvPr id="42" name="Straight Connector 41"/>
          <p:cNvCxnSpPr/>
          <p:nvPr/>
        </p:nvCxnSpPr>
        <p:spPr bwMode="gray">
          <a:xfrm>
            <a:off x="8568884" y="3046703"/>
            <a:ext cx="0" cy="1871384"/>
          </a:xfrm>
          <a:prstGeom prst="line">
            <a:avLst/>
          </a:prstGeom>
          <a:noFill/>
          <a:ln w="25400" cap="rnd">
            <a:solidFill>
              <a:schemeClr val="accent3"/>
            </a:solidFill>
            <a:prstDash val="sysDot"/>
            <a:round/>
            <a:headEnd/>
            <a:tailEnd/>
          </a:ln>
          <a:effectLst/>
        </p:spPr>
      </p:cxnSp>
      <p:sp>
        <p:nvSpPr>
          <p:cNvPr id="26" name="Content Placeholder 1">
            <a:extLst>
              <a:ext uri="{FF2B5EF4-FFF2-40B4-BE49-F238E27FC236}">
                <a16:creationId xmlns:a16="http://schemas.microsoft.com/office/drawing/2014/main" id="{25F725FF-34CB-48E3-ADBF-513AE2DCC6D7}"/>
              </a:ext>
            </a:extLst>
          </p:cNvPr>
          <p:cNvSpPr txBox="1">
            <a:spLocks/>
          </p:cNvSpPr>
          <p:nvPr/>
        </p:nvSpPr>
        <p:spPr bwMode="gray">
          <a:xfrm>
            <a:off x="448172" y="1175444"/>
            <a:ext cx="11295781" cy="618011"/>
          </a:xfrm>
          <a:prstGeom prst="rect">
            <a:avLst/>
          </a:prstGeom>
        </p:spPr>
        <p:txBody>
          <a:bodyPr vert="horz" lIns="91440" tIns="45720" rIns="91440" bIns="45720" rtlCol="0">
            <a:noAutofit/>
          </a:bodyPr>
          <a:lstStyle>
            <a:lvl1pPr marL="171496" indent="-171496" algn="l" defTabSz="685983" rtl="0" eaLnBrk="1" latinLnBrk="0" hangingPunct="1">
              <a:lnSpc>
                <a:spcPct val="90000"/>
              </a:lnSpc>
              <a:spcBef>
                <a:spcPts val="1500"/>
              </a:spcBef>
              <a:buClrTx/>
              <a:buSzPct val="100000"/>
              <a:buFont typeface="Arial" panose="020B0604020202020204" pitchFamily="34" charset="0"/>
              <a:buChar char="•"/>
              <a:defRPr lang="en-US" sz="1500" kern="1200" dirty="0" smtClean="0">
                <a:solidFill>
                  <a:schemeClr val="tx1"/>
                </a:solidFill>
                <a:latin typeface="+mn-lt"/>
                <a:ea typeface="+mn-ea"/>
                <a:cs typeface="+mn-cs"/>
              </a:defRPr>
            </a:lvl1pPr>
            <a:lvl2pPr marL="342991" indent="-127431" algn="l" defTabSz="685983" rtl="0" eaLnBrk="1" latinLnBrk="0" hangingPunct="1">
              <a:lnSpc>
                <a:spcPct val="90000"/>
              </a:lnSpc>
              <a:spcBef>
                <a:spcPts val="750"/>
              </a:spcBef>
              <a:buClrTx/>
              <a:buFont typeface="Arial" panose="020B0604020202020204" pitchFamily="34" charset="0"/>
              <a:buChar char="•"/>
              <a:defRPr sz="1350" kern="1200">
                <a:solidFill>
                  <a:schemeClr val="tx1"/>
                </a:solidFill>
                <a:latin typeface="+mn-lt"/>
                <a:ea typeface="+mn-ea"/>
                <a:cs typeface="+mn-cs"/>
              </a:defRPr>
            </a:lvl2pPr>
            <a:lvl3pPr marL="514487" indent="-128622" algn="l" defTabSz="685983" rtl="0" eaLnBrk="1" latinLnBrk="0" hangingPunct="1">
              <a:lnSpc>
                <a:spcPct val="90000"/>
              </a:lnSpc>
              <a:spcBef>
                <a:spcPts val="375"/>
              </a:spcBef>
              <a:buClrTx/>
              <a:buFont typeface="Arial" panose="020B0604020202020204" pitchFamily="34" charset="0"/>
              <a:buChar char="•"/>
              <a:defRPr sz="1200" kern="1200">
                <a:solidFill>
                  <a:schemeClr val="tx1"/>
                </a:solidFill>
                <a:latin typeface="+mn-lt"/>
                <a:ea typeface="+mn-ea"/>
                <a:cs typeface="+mn-cs"/>
              </a:defRPr>
            </a:lvl3pPr>
            <a:lvl4pPr marL="685983" indent="-128622" algn="l" defTabSz="685983" rtl="0" eaLnBrk="1" latinLnBrk="0" hangingPunct="1">
              <a:lnSpc>
                <a:spcPct val="90000"/>
              </a:lnSpc>
              <a:spcBef>
                <a:spcPts val="150"/>
              </a:spcBef>
              <a:buClrTx/>
              <a:buFont typeface="Arial" panose="020B0604020202020204" pitchFamily="34" charset="0"/>
              <a:buChar char="•"/>
              <a:defRPr sz="1050" kern="1200">
                <a:solidFill>
                  <a:schemeClr val="tx1"/>
                </a:solidFill>
                <a:latin typeface="+mn-lt"/>
                <a:ea typeface="+mn-ea"/>
                <a:cs typeface="+mn-cs"/>
              </a:defRPr>
            </a:lvl4pPr>
            <a:lvl5pPr marL="816987" indent="-85748" algn="l" defTabSz="685983" rtl="0" eaLnBrk="1" latinLnBrk="0" hangingPunct="1">
              <a:lnSpc>
                <a:spcPct val="90000"/>
              </a:lnSpc>
              <a:spcBef>
                <a:spcPts val="75"/>
              </a:spcBef>
              <a:buClrTx/>
              <a:buFont typeface="Arial" panose="020B0604020202020204" pitchFamily="34" charset="0"/>
              <a:buChar char="•"/>
              <a:defRPr sz="9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marR="0" lvl="0" indent="-285750"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25285"/>
                </a:solidFill>
                <a:effectLst/>
                <a:uLnTx/>
                <a:uFillTx/>
                <a:latin typeface="Arial"/>
                <a:ea typeface="+mn-ea"/>
                <a:cs typeface="+mn-cs"/>
              </a:rPr>
              <a:t>93 PCPs from 13 Accountable Care Organization clinics, primarily in rural communities</a:t>
            </a:r>
          </a:p>
          <a:p>
            <a:pPr marL="285750" marR="0" lvl="0" indent="-285750"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25285"/>
                </a:solidFill>
                <a:effectLst/>
                <a:uLnTx/>
                <a:uFillTx/>
                <a:latin typeface="Arial"/>
                <a:ea typeface="+mn-ea"/>
                <a:cs typeface="+mn-cs"/>
              </a:rPr>
              <a:t>Survey on significance of patient, provider, and system level barriers</a:t>
            </a:r>
          </a:p>
        </p:txBody>
      </p:sp>
      <p:sp>
        <p:nvSpPr>
          <p:cNvPr id="29" name="Text Placeholder 11">
            <a:extLst>
              <a:ext uri="{FF2B5EF4-FFF2-40B4-BE49-F238E27FC236}">
                <a16:creationId xmlns:a16="http://schemas.microsoft.com/office/drawing/2014/main" id="{E25FA4A3-BC2A-496A-B98F-39C1F8AC8518}"/>
              </a:ext>
            </a:extLst>
          </p:cNvPr>
          <p:cNvSpPr txBox="1">
            <a:spLocks/>
          </p:cNvSpPr>
          <p:nvPr/>
        </p:nvSpPr>
        <p:spPr>
          <a:xfrm>
            <a:off x="1563757" y="6244094"/>
            <a:ext cx="10095221" cy="426611"/>
          </a:xfrm>
          <a:prstGeom prst="rect">
            <a:avLst/>
          </a:prstGeom>
        </p:spPr>
        <p:txBody>
          <a:bodyPr/>
          <a:lstStyle>
            <a:lvl1pPr marL="171496" indent="-171496" algn="l" defTabSz="685983" rtl="0" eaLnBrk="1" latinLnBrk="0" hangingPunct="1">
              <a:lnSpc>
                <a:spcPct val="90000"/>
              </a:lnSpc>
              <a:spcBef>
                <a:spcPts val="1500"/>
              </a:spcBef>
              <a:buClrTx/>
              <a:buSzPct val="100000"/>
              <a:buFont typeface="Arial" panose="020B0604020202020204" pitchFamily="34" charset="0"/>
              <a:buChar char="•"/>
              <a:defRPr lang="en-US" sz="1500" kern="1200" dirty="0" smtClean="0">
                <a:solidFill>
                  <a:schemeClr val="tx1"/>
                </a:solidFill>
                <a:latin typeface="+mn-lt"/>
                <a:ea typeface="+mn-ea"/>
                <a:cs typeface="+mn-cs"/>
              </a:defRPr>
            </a:lvl1pPr>
            <a:lvl2pPr marL="342991" indent="-127431" algn="l" defTabSz="685983" rtl="0" eaLnBrk="1" latinLnBrk="0" hangingPunct="1">
              <a:lnSpc>
                <a:spcPct val="90000"/>
              </a:lnSpc>
              <a:spcBef>
                <a:spcPts val="750"/>
              </a:spcBef>
              <a:buClrTx/>
              <a:buFont typeface="Arial" panose="020B0604020202020204" pitchFamily="34" charset="0"/>
              <a:buChar char="•"/>
              <a:defRPr sz="1350" kern="1200">
                <a:solidFill>
                  <a:schemeClr val="tx1"/>
                </a:solidFill>
                <a:latin typeface="+mn-lt"/>
                <a:ea typeface="+mn-ea"/>
                <a:cs typeface="+mn-cs"/>
              </a:defRPr>
            </a:lvl2pPr>
            <a:lvl3pPr marL="514487" indent="-128622" algn="l" defTabSz="685983" rtl="0" eaLnBrk="1" latinLnBrk="0" hangingPunct="1">
              <a:lnSpc>
                <a:spcPct val="90000"/>
              </a:lnSpc>
              <a:spcBef>
                <a:spcPts val="375"/>
              </a:spcBef>
              <a:buClrTx/>
              <a:buFont typeface="Arial" panose="020B0604020202020204" pitchFamily="34" charset="0"/>
              <a:buChar char="•"/>
              <a:defRPr sz="1200" kern="1200">
                <a:solidFill>
                  <a:schemeClr val="tx1"/>
                </a:solidFill>
                <a:latin typeface="+mn-lt"/>
                <a:ea typeface="+mn-ea"/>
                <a:cs typeface="+mn-cs"/>
              </a:defRPr>
            </a:lvl3pPr>
            <a:lvl4pPr marL="685983" indent="-128622" algn="l" defTabSz="685983" rtl="0" eaLnBrk="1" latinLnBrk="0" hangingPunct="1">
              <a:lnSpc>
                <a:spcPct val="90000"/>
              </a:lnSpc>
              <a:spcBef>
                <a:spcPts val="150"/>
              </a:spcBef>
              <a:buClrTx/>
              <a:buFont typeface="Arial" panose="020B0604020202020204" pitchFamily="34" charset="0"/>
              <a:buChar char="•"/>
              <a:defRPr sz="1050" kern="1200">
                <a:solidFill>
                  <a:schemeClr val="tx1"/>
                </a:solidFill>
                <a:latin typeface="+mn-lt"/>
                <a:ea typeface="+mn-ea"/>
                <a:cs typeface="+mn-cs"/>
              </a:defRPr>
            </a:lvl4pPr>
            <a:lvl5pPr marL="816987" indent="-85748" algn="l" defTabSz="685983" rtl="0" eaLnBrk="1" latinLnBrk="0" hangingPunct="1">
              <a:lnSpc>
                <a:spcPct val="90000"/>
              </a:lnSpc>
              <a:spcBef>
                <a:spcPts val="75"/>
              </a:spcBef>
              <a:buClrTx/>
              <a:buFont typeface="Arial" panose="020B0604020202020204" pitchFamily="34" charset="0"/>
              <a:buChar char="•"/>
              <a:defRPr sz="9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983" rtl="0" eaLnBrk="1" fontAlgn="auto" latinLnBrk="0" hangingPunct="1">
              <a:lnSpc>
                <a:spcPct val="100000"/>
              </a:lnSpc>
              <a:spcBef>
                <a:spcPts val="0"/>
              </a:spcBef>
              <a:spcAft>
                <a:spcPts val="0"/>
              </a:spcAft>
              <a:buClr>
                <a:srgbClr val="ED7D31"/>
              </a:buClr>
              <a:buSzPct val="85000"/>
              <a:buFont typeface="Arial" pitchFamily="34" charset="0"/>
              <a:buNone/>
              <a:tabLst/>
              <a:defRPr/>
            </a:pPr>
            <a:br>
              <a:rPr kumimoji="0" lang="en-US" sz="750" b="0" i="0" u="none" strike="noStrike" kern="1200" cap="none" spc="0" normalizeH="0" baseline="0" noProof="0">
                <a:ln>
                  <a:noFill/>
                </a:ln>
                <a:solidFill>
                  <a:srgbClr val="44546A"/>
                </a:solidFill>
                <a:effectLst/>
                <a:uLnTx/>
                <a:uFillTx/>
                <a:latin typeface="Arial"/>
                <a:ea typeface="+mn-ea"/>
                <a:cs typeface="+mn-cs"/>
              </a:rPr>
            </a:br>
            <a:r>
              <a:rPr kumimoji="0" lang="en-US" sz="750" b="1" i="0" u="none" strike="noStrike" kern="1200" cap="none" spc="0" normalizeH="0" baseline="0" noProof="0">
                <a:ln>
                  <a:noFill/>
                </a:ln>
                <a:solidFill>
                  <a:srgbClr val="44546A"/>
                </a:solidFill>
                <a:effectLst/>
                <a:uLnTx/>
                <a:uFillTx/>
                <a:latin typeface="Arial"/>
                <a:ea typeface="+mn-ea"/>
                <a:cs typeface="+mn-cs"/>
              </a:rPr>
              <a:t>CRC: </a:t>
            </a:r>
            <a:r>
              <a:rPr kumimoji="0" lang="en-US" sz="750" b="0" i="0" u="none" strike="noStrike" kern="1200" cap="none" spc="0" normalizeH="0" baseline="0" noProof="0">
                <a:ln>
                  <a:noFill/>
                </a:ln>
                <a:solidFill>
                  <a:srgbClr val="44546A"/>
                </a:solidFill>
                <a:effectLst/>
                <a:uLnTx/>
                <a:uFillTx/>
                <a:latin typeface="Arial"/>
                <a:ea typeface="+mn-ea"/>
                <a:cs typeface="+mn-cs"/>
              </a:rPr>
              <a:t>colorectal cancer; </a:t>
            </a:r>
            <a:r>
              <a:rPr kumimoji="0" lang="en-US" sz="750" b="1" i="0" u="none" strike="noStrike" kern="1200" cap="none" spc="0" normalizeH="0" baseline="0" noProof="0">
                <a:ln>
                  <a:noFill/>
                </a:ln>
                <a:solidFill>
                  <a:srgbClr val="44546A"/>
                </a:solidFill>
                <a:effectLst/>
                <a:uLnTx/>
                <a:uFillTx/>
                <a:latin typeface="Arial"/>
                <a:ea typeface="+mn-ea"/>
                <a:cs typeface="+mn-cs"/>
              </a:rPr>
              <a:t>PCP:</a:t>
            </a:r>
            <a:r>
              <a:rPr kumimoji="0" lang="en-US" sz="750" i="0" u="none" strike="noStrike" kern="1200" cap="none" spc="0" normalizeH="0" baseline="0" noProof="0">
                <a:ln>
                  <a:noFill/>
                </a:ln>
                <a:solidFill>
                  <a:srgbClr val="44546A"/>
                </a:solidFill>
                <a:effectLst/>
                <a:uLnTx/>
                <a:uFillTx/>
                <a:latin typeface="Arial"/>
                <a:ea typeface="+mn-ea"/>
                <a:cs typeface="+mn-cs"/>
              </a:rPr>
              <a:t> primary care provider</a:t>
            </a:r>
            <a:br>
              <a:rPr kumimoji="0" lang="en-US" sz="750" b="0" i="0" u="none" strike="noStrike" kern="1200" cap="none" spc="0" normalizeH="0" baseline="0" noProof="0">
                <a:ln>
                  <a:noFill/>
                </a:ln>
                <a:solidFill>
                  <a:srgbClr val="44546A"/>
                </a:solidFill>
                <a:effectLst/>
                <a:uLnTx/>
                <a:uFillTx/>
                <a:latin typeface="Arial"/>
                <a:ea typeface="+mn-ea"/>
                <a:cs typeface="+mn-cs"/>
              </a:rPr>
            </a:br>
            <a:r>
              <a:rPr kumimoji="0" lang="en-US" sz="750" b="0" i="0" u="none" strike="noStrike" kern="1200" cap="none" spc="0" normalizeH="0" baseline="0" noProof="0">
                <a:ln>
                  <a:noFill/>
                </a:ln>
                <a:solidFill>
                  <a:srgbClr val="44546A"/>
                </a:solidFill>
                <a:effectLst/>
                <a:uLnTx/>
                <a:uFillTx/>
                <a:latin typeface="Arial"/>
                <a:ea typeface="+mn-ea"/>
                <a:cs typeface="+mn-cs"/>
              </a:rPr>
              <a:t>Wang H, et al. </a:t>
            </a:r>
            <a:r>
              <a:rPr kumimoji="0" lang="en-US" sz="750" b="0" i="1" u="none" strike="noStrike" kern="1200" cap="none" spc="0" normalizeH="0" baseline="0" noProof="0">
                <a:ln>
                  <a:noFill/>
                </a:ln>
                <a:solidFill>
                  <a:srgbClr val="44546A"/>
                </a:solidFill>
                <a:effectLst/>
                <a:uLnTx/>
                <a:uFillTx/>
                <a:latin typeface="Arial"/>
                <a:ea typeface="+mn-ea"/>
                <a:cs typeface="+mn-cs"/>
              </a:rPr>
              <a:t>JOJ Public Health</a:t>
            </a:r>
            <a:r>
              <a:rPr kumimoji="0" lang="en-US" sz="750" b="0" i="0" u="none" strike="noStrike" kern="1200" cap="none" spc="0" normalizeH="0" baseline="0" noProof="0">
                <a:ln>
                  <a:noFill/>
                </a:ln>
                <a:solidFill>
                  <a:srgbClr val="44546A"/>
                </a:solidFill>
                <a:effectLst/>
                <a:uLnTx/>
                <a:uFillTx/>
                <a:latin typeface="Arial"/>
                <a:ea typeface="+mn-ea"/>
                <a:cs typeface="+mn-cs"/>
              </a:rPr>
              <a:t>. 2017;1(2):555-557. </a:t>
            </a:r>
          </a:p>
          <a:p>
            <a:pPr marL="0" marR="0" lvl="0" indent="0" algn="l" defTabSz="685983" rtl="0" eaLnBrk="1" fontAlgn="auto" latinLnBrk="0" hangingPunct="1">
              <a:lnSpc>
                <a:spcPct val="90000"/>
              </a:lnSpc>
              <a:spcBef>
                <a:spcPts val="1500"/>
              </a:spcBef>
              <a:spcAft>
                <a:spcPts val="0"/>
              </a:spcAft>
              <a:buClrTx/>
              <a:buSzPct val="100000"/>
              <a:buFont typeface="Arial" panose="020B0604020202020204" pitchFamily="34" charset="0"/>
              <a:buNone/>
              <a:tabLst/>
              <a:defRPr/>
            </a:pPr>
            <a:endParaRPr kumimoji="0" lang="en-US" sz="900" b="0" i="0" u="none" strike="noStrike" kern="1200" cap="none" spc="0" normalizeH="0" baseline="0" noProof="0">
              <a:ln>
                <a:noFill/>
              </a:ln>
              <a:solidFill>
                <a:srgbClr val="44546A"/>
              </a:solidFill>
              <a:effectLst/>
              <a:uLnTx/>
              <a:uFillTx/>
              <a:latin typeface="Arial"/>
              <a:ea typeface="+mn-ea"/>
              <a:cs typeface="+mn-cs"/>
            </a:endParaRPr>
          </a:p>
        </p:txBody>
      </p:sp>
      <p:sp>
        <p:nvSpPr>
          <p:cNvPr id="27" name="TextBox 26">
            <a:extLst>
              <a:ext uri="{FF2B5EF4-FFF2-40B4-BE49-F238E27FC236}">
                <a16:creationId xmlns:a16="http://schemas.microsoft.com/office/drawing/2014/main" id="{F3C8C973-4BBA-4288-B3B1-EA6DAB606E34}"/>
              </a:ext>
            </a:extLst>
          </p:cNvPr>
          <p:cNvSpPr txBox="1"/>
          <p:nvPr/>
        </p:nvSpPr>
        <p:spPr bwMode="gray">
          <a:xfrm>
            <a:off x="1031779" y="5988964"/>
            <a:ext cx="10095220" cy="369332"/>
          </a:xfrm>
          <a:prstGeom prst="rect">
            <a:avLst/>
          </a:prstGeom>
          <a:noFill/>
        </p:spPr>
        <p:txBody>
          <a:bodyPr wrap="square">
            <a:spAutoFit/>
          </a:bodyPr>
          <a:lstStyle/>
          <a:p>
            <a:pPr marL="0" marR="0" lvl="0" indent="0" algn="l" defTabSz="914377" rtl="0" eaLnBrk="1" fontAlgn="auto" latinLnBrk="0" hangingPunct="1">
              <a:lnSpc>
                <a:spcPct val="100000"/>
              </a:lnSpc>
              <a:spcAft>
                <a:spcPts val="0"/>
              </a:spcAft>
              <a:buClrTx/>
              <a:buSzTx/>
              <a:buFontTx/>
              <a:buNone/>
              <a:tabLst/>
              <a:defRPr/>
            </a:pPr>
            <a:r>
              <a:rPr kumimoji="0" lang="en-US" sz="900" b="0" i="0" u="none" strike="noStrike" kern="1200" cap="none" spc="0" normalizeH="0" baseline="0" noProof="0">
                <a:ln>
                  <a:noFill/>
                </a:ln>
                <a:solidFill>
                  <a:schemeClr val="tx2"/>
                </a:solidFill>
                <a:effectLst/>
                <a:uLnTx/>
                <a:uFillTx/>
                <a:latin typeface="Arial"/>
                <a:ea typeface="+mn-ea"/>
                <a:cs typeface="+mn-cs"/>
              </a:rPr>
              <a:t>Limitations: Generalizability of the study findings (data from rural clinics, all possible barriers may not have been identified since study focused on clinician-perceived benefits, they may be different than what patients perceive, and providers race and ethnicity may influence what they perceive as barriers).</a:t>
            </a:r>
          </a:p>
        </p:txBody>
      </p:sp>
    </p:spTree>
    <p:extLst>
      <p:ext uri="{BB962C8B-B14F-4D97-AF65-F5344CB8AC3E}">
        <p14:creationId xmlns:p14="http://schemas.microsoft.com/office/powerpoint/2010/main" val="258623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0457E00-896A-954A-9509-BEFB76B43935}"/>
              </a:ext>
            </a:extLst>
          </p:cNvPr>
          <p:cNvSpPr>
            <a:spLocks noGrp="1"/>
          </p:cNvSpPr>
          <p:nvPr>
            <p:ph type="body" sz="quarter" idx="16"/>
          </p:nvPr>
        </p:nvSpPr>
        <p:spPr>
          <a:xfrm>
            <a:off x="1646349" y="6175694"/>
            <a:ext cx="10095221" cy="426611"/>
          </a:xfrm>
        </p:spPr>
        <p:txBody>
          <a:bodyPr/>
          <a:lstStyle/>
          <a:p>
            <a:pPr>
              <a:lnSpc>
                <a:spcPct val="100000"/>
              </a:lnSpc>
              <a:spcBef>
                <a:spcPts val="0"/>
              </a:spcBef>
            </a:pPr>
            <a:r>
              <a:rPr lang="en-US" sz="750"/>
              <a:t>Positive FIT results n=308, positive Cologuard results n=323</a:t>
            </a:r>
          </a:p>
          <a:p>
            <a:pPr>
              <a:lnSpc>
                <a:spcPct val="100000"/>
              </a:lnSpc>
              <a:spcBef>
                <a:spcPts val="0"/>
              </a:spcBef>
            </a:pPr>
            <a:r>
              <a:rPr lang="en-US" sz="750" b="1"/>
              <a:t>FIT:</a:t>
            </a:r>
            <a:r>
              <a:rPr lang="en-US" sz="750"/>
              <a:t> fecal immunochemical test; </a:t>
            </a:r>
            <a:r>
              <a:rPr lang="en-US" sz="750" b="1"/>
              <a:t>GI:</a:t>
            </a:r>
            <a:r>
              <a:rPr lang="en-US" sz="750"/>
              <a:t> gastrointestinal</a:t>
            </a:r>
            <a:endParaRPr lang="en-US" sz="750" b="1"/>
          </a:p>
          <a:p>
            <a:pPr>
              <a:lnSpc>
                <a:spcPct val="100000"/>
              </a:lnSpc>
              <a:spcBef>
                <a:spcPts val="0"/>
              </a:spcBef>
            </a:pPr>
            <a:r>
              <a:rPr lang="en-US" sz="750">
                <a:cs typeface="Arial"/>
              </a:rPr>
              <a:t>Cooper GS, et al. </a:t>
            </a:r>
            <a:r>
              <a:rPr lang="en-US" sz="750" i="1">
                <a:cs typeface="Arial"/>
              </a:rPr>
              <a:t>J Am Board Fam Med</a:t>
            </a:r>
            <a:r>
              <a:rPr lang="en-US" sz="750">
                <a:cs typeface="Arial"/>
              </a:rPr>
              <a:t>. 2021;34(1):61-69. </a:t>
            </a:r>
            <a:endParaRPr lang="en-US" sz="800"/>
          </a:p>
        </p:txBody>
      </p:sp>
      <p:sp>
        <p:nvSpPr>
          <p:cNvPr id="10" name="Text Placeholder 9">
            <a:extLst>
              <a:ext uri="{FF2B5EF4-FFF2-40B4-BE49-F238E27FC236}">
                <a16:creationId xmlns:a16="http://schemas.microsoft.com/office/drawing/2014/main" id="{13C8665C-6293-CB47-AC2C-4FA8FDD48B2D}"/>
              </a:ext>
            </a:extLst>
          </p:cNvPr>
          <p:cNvSpPr>
            <a:spLocks noGrp="1"/>
          </p:cNvSpPr>
          <p:nvPr>
            <p:ph type="body" sz="quarter" idx="15"/>
          </p:nvPr>
        </p:nvSpPr>
        <p:spPr/>
        <p:txBody>
          <a:bodyPr vert="horz" wrap="square" lIns="91440" tIns="45720" rIns="91440" bIns="45720" rtlCol="0" anchor="t">
            <a:noAutofit/>
          </a:bodyPr>
          <a:lstStyle/>
          <a:p>
            <a:r>
              <a:rPr lang="en-US"/>
              <a:t>Survey in patients with positive FIT or mt-</a:t>
            </a:r>
            <a:r>
              <a:rPr lang="en-US" err="1"/>
              <a:t>sDNA</a:t>
            </a:r>
            <a:r>
              <a:rPr lang="en-US"/>
              <a:t> results  </a:t>
            </a:r>
          </a:p>
        </p:txBody>
      </p:sp>
      <p:sp>
        <p:nvSpPr>
          <p:cNvPr id="3" name="Title 2">
            <a:extLst>
              <a:ext uri="{FF2B5EF4-FFF2-40B4-BE49-F238E27FC236}">
                <a16:creationId xmlns:a16="http://schemas.microsoft.com/office/drawing/2014/main" id="{8D0EFBBC-33F1-4D40-8E23-DD2F8A0203DC}"/>
              </a:ext>
            </a:extLst>
          </p:cNvPr>
          <p:cNvSpPr>
            <a:spLocks noGrp="1"/>
          </p:cNvSpPr>
          <p:nvPr>
            <p:ph type="title"/>
          </p:nvPr>
        </p:nvSpPr>
        <p:spPr>
          <a:xfrm>
            <a:off x="446915" y="129598"/>
            <a:ext cx="11294655" cy="747235"/>
          </a:xfrm>
        </p:spPr>
        <p:txBody>
          <a:bodyPr/>
          <a:lstStyle/>
          <a:p>
            <a:r>
              <a:rPr lang="en-US">
                <a:solidFill>
                  <a:srgbClr val="125285"/>
                </a:solidFill>
              </a:rPr>
              <a:t>Barriers to Follow Up Colonoscopy</a:t>
            </a:r>
            <a:endParaRPr lang="en-US"/>
          </a:p>
        </p:txBody>
      </p:sp>
      <p:sp>
        <p:nvSpPr>
          <p:cNvPr id="7" name="Rectangle 6">
            <a:extLst>
              <a:ext uri="{FF2B5EF4-FFF2-40B4-BE49-F238E27FC236}">
                <a16:creationId xmlns:a16="http://schemas.microsoft.com/office/drawing/2014/main" id="{62C47D25-80A8-4E11-B83D-DC8183F7C486}"/>
              </a:ext>
            </a:extLst>
          </p:cNvPr>
          <p:cNvSpPr/>
          <p:nvPr/>
        </p:nvSpPr>
        <p:spPr bwMode="gray">
          <a:xfrm>
            <a:off x="1522818" y="1917994"/>
            <a:ext cx="3498217" cy="365760"/>
          </a:xfrm>
          <a:prstGeom prst="rect">
            <a:avLst/>
          </a:prstGeom>
          <a:solidFill>
            <a:srgbClr val="4472C4"/>
          </a:solidFill>
          <a:ln w="28575">
            <a:noFill/>
            <a:miter lim="800000"/>
          </a:ln>
          <a:effectLst/>
        </p:spPr>
        <p:txBody>
          <a:bodyPr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1600" b="1" i="0" u="none" strike="noStrike" kern="0" cap="none" spc="0" normalizeH="0" baseline="0" noProof="0">
                <a:ln>
                  <a:noFill/>
                </a:ln>
                <a:solidFill>
                  <a:prstClr val="white"/>
                </a:solidFill>
                <a:effectLst/>
                <a:uLnTx/>
                <a:uFillTx/>
                <a:latin typeface="Arial" panose="020B0604020202020204"/>
                <a:ea typeface="+mn-ea"/>
                <a:cs typeface="+mn-cs"/>
              </a:rPr>
              <a:t>Patient Level</a:t>
            </a:r>
          </a:p>
        </p:txBody>
      </p:sp>
      <p:sp>
        <p:nvSpPr>
          <p:cNvPr id="8" name="Rectangle 7">
            <a:extLst>
              <a:ext uri="{FF2B5EF4-FFF2-40B4-BE49-F238E27FC236}">
                <a16:creationId xmlns:a16="http://schemas.microsoft.com/office/drawing/2014/main" id="{E85F6B63-E0A8-444B-859C-715D43C1ED99}"/>
              </a:ext>
            </a:extLst>
          </p:cNvPr>
          <p:cNvSpPr/>
          <p:nvPr/>
        </p:nvSpPr>
        <p:spPr bwMode="gray">
          <a:xfrm>
            <a:off x="5143500" y="1918312"/>
            <a:ext cx="4248473" cy="365125"/>
          </a:xfrm>
          <a:prstGeom prst="rect">
            <a:avLst/>
          </a:prstGeom>
          <a:solidFill>
            <a:srgbClr val="ED7D31"/>
          </a:solidFill>
          <a:ln w="28575">
            <a:noFill/>
            <a:miter lim="800000"/>
          </a:ln>
          <a:effectLst/>
        </p:spPr>
        <p:txBody>
          <a:bodyPr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1600" b="1" i="0" u="none" strike="noStrike" kern="0" cap="none" spc="0" normalizeH="0" baseline="0" noProof="0">
                <a:ln>
                  <a:noFill/>
                </a:ln>
                <a:solidFill>
                  <a:prstClr val="white"/>
                </a:solidFill>
                <a:effectLst/>
                <a:uLnTx/>
                <a:uFillTx/>
                <a:latin typeface="Arial" panose="020B0604020202020204"/>
                <a:ea typeface="+mn-ea"/>
                <a:cs typeface="+mn-cs"/>
              </a:rPr>
              <a:t>Provider Level</a:t>
            </a:r>
          </a:p>
        </p:txBody>
      </p:sp>
      <p:sp>
        <p:nvSpPr>
          <p:cNvPr id="9" name="Rectangle 8">
            <a:extLst>
              <a:ext uri="{FF2B5EF4-FFF2-40B4-BE49-F238E27FC236}">
                <a16:creationId xmlns:a16="http://schemas.microsoft.com/office/drawing/2014/main" id="{3FFBF3EC-A00E-4AF0-93EC-74117D09FDFE}"/>
              </a:ext>
            </a:extLst>
          </p:cNvPr>
          <p:cNvSpPr/>
          <p:nvPr/>
        </p:nvSpPr>
        <p:spPr bwMode="gray">
          <a:xfrm>
            <a:off x="9510984" y="1917994"/>
            <a:ext cx="1796552" cy="365760"/>
          </a:xfrm>
          <a:prstGeom prst="rect">
            <a:avLst/>
          </a:prstGeom>
          <a:solidFill>
            <a:srgbClr val="70AD47"/>
          </a:solidFill>
          <a:ln w="28575">
            <a:noFill/>
            <a:miter lim="800000"/>
          </a:ln>
          <a:effectLst/>
        </p:spPr>
        <p:txBody>
          <a:bodyPr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1600" b="1" i="0" u="none" strike="noStrike" kern="0" cap="none" spc="0" normalizeH="0" baseline="0" noProof="0">
                <a:ln>
                  <a:noFill/>
                </a:ln>
                <a:solidFill>
                  <a:prstClr val="white"/>
                </a:solidFill>
                <a:effectLst/>
                <a:uLnTx/>
                <a:uFillTx/>
                <a:latin typeface="Arial" panose="020B0604020202020204"/>
                <a:ea typeface="+mn-ea"/>
                <a:cs typeface="+mn-cs"/>
              </a:rPr>
              <a:t>System Level</a:t>
            </a:r>
          </a:p>
        </p:txBody>
      </p:sp>
      <p:sp>
        <p:nvSpPr>
          <p:cNvPr id="19" name="TextBox 18">
            <a:extLst>
              <a:ext uri="{FF2B5EF4-FFF2-40B4-BE49-F238E27FC236}">
                <a16:creationId xmlns:a16="http://schemas.microsoft.com/office/drawing/2014/main" id="{52587E3F-E358-42CC-8803-C4CD1D940587}"/>
              </a:ext>
            </a:extLst>
          </p:cNvPr>
          <p:cNvSpPr txBox="1"/>
          <p:nvPr/>
        </p:nvSpPr>
        <p:spPr>
          <a:xfrm>
            <a:off x="1325848" y="5327736"/>
            <a:ext cx="985453" cy="553998"/>
          </a:xfrm>
          <a:prstGeom prst="rect">
            <a:avLst/>
          </a:prstGeom>
          <a:noFill/>
        </p:spPr>
        <p:txBody>
          <a:bodyPr wrap="square">
            <a:spAutoFit/>
          </a:bodyPr>
          <a:lstStyle/>
          <a:p>
            <a:pPr algn="ctr"/>
            <a:r>
              <a:rPr lang="en-US" sz="1000">
                <a:solidFill>
                  <a:schemeClr val="bg2">
                    <a:lumMod val="10000"/>
                  </a:schemeClr>
                </a:solidFill>
              </a:rPr>
              <a:t>Refusal</a:t>
            </a:r>
          </a:p>
          <a:p>
            <a:pPr algn="ctr"/>
            <a:r>
              <a:rPr lang="en-US" sz="1000">
                <a:solidFill>
                  <a:schemeClr val="bg2">
                    <a:lumMod val="10000"/>
                  </a:schemeClr>
                </a:solidFill>
              </a:rPr>
              <a:t> before</a:t>
            </a:r>
          </a:p>
          <a:p>
            <a:pPr algn="ctr"/>
            <a:r>
              <a:rPr lang="en-US" sz="1000">
                <a:solidFill>
                  <a:schemeClr val="bg2">
                    <a:lumMod val="10000"/>
                  </a:schemeClr>
                </a:solidFill>
              </a:rPr>
              <a:t> ordered</a:t>
            </a:r>
          </a:p>
        </p:txBody>
      </p:sp>
      <p:sp>
        <p:nvSpPr>
          <p:cNvPr id="20" name="TextBox 19">
            <a:extLst>
              <a:ext uri="{FF2B5EF4-FFF2-40B4-BE49-F238E27FC236}">
                <a16:creationId xmlns:a16="http://schemas.microsoft.com/office/drawing/2014/main" id="{1DA39ED3-D0ED-4447-85F6-710E92A40FFB}"/>
              </a:ext>
            </a:extLst>
          </p:cNvPr>
          <p:cNvSpPr txBox="1"/>
          <p:nvPr/>
        </p:nvSpPr>
        <p:spPr>
          <a:xfrm>
            <a:off x="2029501" y="5327736"/>
            <a:ext cx="893042" cy="553998"/>
          </a:xfrm>
          <a:prstGeom prst="rect">
            <a:avLst/>
          </a:prstGeom>
          <a:noFill/>
        </p:spPr>
        <p:txBody>
          <a:bodyPr wrap="square">
            <a:spAutoFit/>
          </a:bodyPr>
          <a:lstStyle/>
          <a:p>
            <a:pPr algn="ctr"/>
            <a:r>
              <a:rPr lang="en-US" sz="1000">
                <a:solidFill>
                  <a:schemeClr val="bg2">
                    <a:lumMod val="10000"/>
                  </a:schemeClr>
                </a:solidFill>
              </a:rPr>
              <a:t>Refusal </a:t>
            </a:r>
          </a:p>
          <a:p>
            <a:pPr algn="ctr"/>
            <a:r>
              <a:rPr lang="en-US" sz="1000">
                <a:solidFill>
                  <a:schemeClr val="bg2">
                    <a:lumMod val="10000"/>
                  </a:schemeClr>
                </a:solidFill>
              </a:rPr>
              <a:t>after </a:t>
            </a:r>
          </a:p>
          <a:p>
            <a:pPr algn="ctr"/>
            <a:r>
              <a:rPr lang="en-US" sz="1000">
                <a:solidFill>
                  <a:schemeClr val="bg2">
                    <a:lumMod val="10000"/>
                  </a:schemeClr>
                </a:solidFill>
              </a:rPr>
              <a:t>ordered</a:t>
            </a:r>
          </a:p>
        </p:txBody>
      </p:sp>
      <p:sp>
        <p:nvSpPr>
          <p:cNvPr id="21" name="TextBox 20">
            <a:extLst>
              <a:ext uri="{FF2B5EF4-FFF2-40B4-BE49-F238E27FC236}">
                <a16:creationId xmlns:a16="http://schemas.microsoft.com/office/drawing/2014/main" id="{EC9B9C7D-BB27-44A7-A6C9-AF5F8F389472}"/>
              </a:ext>
            </a:extLst>
          </p:cNvPr>
          <p:cNvSpPr txBox="1"/>
          <p:nvPr/>
        </p:nvSpPr>
        <p:spPr>
          <a:xfrm>
            <a:off x="3962536" y="5327736"/>
            <a:ext cx="936077" cy="400110"/>
          </a:xfrm>
          <a:prstGeom prst="rect">
            <a:avLst/>
          </a:prstGeom>
          <a:noFill/>
        </p:spPr>
        <p:txBody>
          <a:bodyPr wrap="square">
            <a:spAutoFit/>
          </a:bodyPr>
          <a:lstStyle/>
          <a:p>
            <a:pPr algn="ctr"/>
            <a:r>
              <a:rPr lang="en-US" sz="1000">
                <a:solidFill>
                  <a:schemeClr val="bg2">
                    <a:lumMod val="10000"/>
                  </a:schemeClr>
                </a:solidFill>
              </a:rPr>
              <a:t>Other </a:t>
            </a:r>
          </a:p>
          <a:p>
            <a:pPr algn="ctr"/>
            <a:r>
              <a:rPr lang="en-US" sz="1000">
                <a:solidFill>
                  <a:schemeClr val="bg2">
                    <a:lumMod val="10000"/>
                  </a:schemeClr>
                </a:solidFill>
              </a:rPr>
              <a:t>reason</a:t>
            </a:r>
          </a:p>
        </p:txBody>
      </p:sp>
      <p:sp>
        <p:nvSpPr>
          <p:cNvPr id="22" name="TextBox 21">
            <a:extLst>
              <a:ext uri="{FF2B5EF4-FFF2-40B4-BE49-F238E27FC236}">
                <a16:creationId xmlns:a16="http://schemas.microsoft.com/office/drawing/2014/main" id="{B1127ED6-C81F-424B-821A-9326F8BEFF4F}"/>
              </a:ext>
            </a:extLst>
          </p:cNvPr>
          <p:cNvSpPr txBox="1"/>
          <p:nvPr/>
        </p:nvSpPr>
        <p:spPr>
          <a:xfrm>
            <a:off x="2594481" y="5327736"/>
            <a:ext cx="1038006" cy="400110"/>
          </a:xfrm>
          <a:prstGeom prst="rect">
            <a:avLst/>
          </a:prstGeom>
          <a:noFill/>
        </p:spPr>
        <p:txBody>
          <a:bodyPr wrap="square">
            <a:spAutoFit/>
          </a:bodyPr>
          <a:lstStyle/>
          <a:p>
            <a:pPr algn="ctr"/>
            <a:r>
              <a:rPr lang="en-US" sz="1000">
                <a:solidFill>
                  <a:schemeClr val="bg2">
                    <a:lumMod val="10000"/>
                  </a:schemeClr>
                </a:solidFill>
              </a:rPr>
              <a:t>No show/</a:t>
            </a:r>
          </a:p>
          <a:p>
            <a:pPr algn="ctr"/>
            <a:r>
              <a:rPr lang="en-US" sz="1000">
                <a:solidFill>
                  <a:schemeClr val="bg2">
                    <a:lumMod val="10000"/>
                  </a:schemeClr>
                </a:solidFill>
              </a:rPr>
              <a:t>cancellation</a:t>
            </a:r>
          </a:p>
        </p:txBody>
      </p:sp>
      <p:sp>
        <p:nvSpPr>
          <p:cNvPr id="23" name="TextBox 22">
            <a:extLst>
              <a:ext uri="{FF2B5EF4-FFF2-40B4-BE49-F238E27FC236}">
                <a16:creationId xmlns:a16="http://schemas.microsoft.com/office/drawing/2014/main" id="{2802833B-8105-495E-A24F-620EE1A878FA}"/>
              </a:ext>
            </a:extLst>
          </p:cNvPr>
          <p:cNvSpPr txBox="1"/>
          <p:nvPr/>
        </p:nvSpPr>
        <p:spPr>
          <a:xfrm>
            <a:off x="3359962" y="5327736"/>
            <a:ext cx="941412" cy="553998"/>
          </a:xfrm>
          <a:prstGeom prst="rect">
            <a:avLst/>
          </a:prstGeom>
          <a:noFill/>
        </p:spPr>
        <p:txBody>
          <a:bodyPr wrap="square">
            <a:spAutoFit/>
          </a:bodyPr>
          <a:lstStyle/>
          <a:p>
            <a:pPr algn="ctr"/>
            <a:r>
              <a:rPr lang="en-US" sz="1000">
                <a:solidFill>
                  <a:schemeClr val="bg2">
                    <a:lumMod val="10000"/>
                  </a:schemeClr>
                </a:solidFill>
              </a:rPr>
              <a:t>Did not complete bowel prep</a:t>
            </a:r>
          </a:p>
        </p:txBody>
      </p:sp>
      <p:sp>
        <p:nvSpPr>
          <p:cNvPr id="26" name="TextBox 25">
            <a:extLst>
              <a:ext uri="{FF2B5EF4-FFF2-40B4-BE49-F238E27FC236}">
                <a16:creationId xmlns:a16="http://schemas.microsoft.com/office/drawing/2014/main" id="{4078AE12-F6F1-45DF-9172-99FDDB4D6870}"/>
              </a:ext>
            </a:extLst>
          </p:cNvPr>
          <p:cNvSpPr txBox="1"/>
          <p:nvPr/>
        </p:nvSpPr>
        <p:spPr>
          <a:xfrm>
            <a:off x="5259604" y="5327736"/>
            <a:ext cx="852511" cy="553998"/>
          </a:xfrm>
          <a:prstGeom prst="rect">
            <a:avLst/>
          </a:prstGeom>
          <a:noFill/>
        </p:spPr>
        <p:txBody>
          <a:bodyPr wrap="square">
            <a:spAutoFit/>
          </a:bodyPr>
          <a:lstStyle/>
          <a:p>
            <a:pPr algn="ctr"/>
            <a:r>
              <a:rPr lang="en-US" sz="1000">
                <a:solidFill>
                  <a:schemeClr val="bg2">
                    <a:lumMod val="10000"/>
                  </a:schemeClr>
                </a:solidFill>
              </a:rPr>
              <a:t>Attributed</a:t>
            </a:r>
          </a:p>
          <a:p>
            <a:pPr algn="ctr"/>
            <a:r>
              <a:rPr lang="en-US" sz="1000">
                <a:solidFill>
                  <a:schemeClr val="bg2">
                    <a:lumMod val="10000"/>
                  </a:schemeClr>
                </a:solidFill>
              </a:rPr>
              <a:t> to false </a:t>
            </a:r>
          </a:p>
          <a:p>
            <a:pPr algn="ctr"/>
            <a:r>
              <a:rPr lang="en-US" sz="1000">
                <a:solidFill>
                  <a:schemeClr val="bg2">
                    <a:lumMod val="10000"/>
                  </a:schemeClr>
                </a:solidFill>
              </a:rPr>
              <a:t>positive</a:t>
            </a:r>
          </a:p>
        </p:txBody>
      </p:sp>
      <p:sp>
        <p:nvSpPr>
          <p:cNvPr id="28" name="TextBox 27">
            <a:extLst>
              <a:ext uri="{FF2B5EF4-FFF2-40B4-BE49-F238E27FC236}">
                <a16:creationId xmlns:a16="http://schemas.microsoft.com/office/drawing/2014/main" id="{F6EE5405-F6D7-42D8-9276-F0513E313FF6}"/>
              </a:ext>
            </a:extLst>
          </p:cNvPr>
          <p:cNvSpPr txBox="1"/>
          <p:nvPr/>
        </p:nvSpPr>
        <p:spPr>
          <a:xfrm>
            <a:off x="5908064" y="5327736"/>
            <a:ext cx="910407" cy="553998"/>
          </a:xfrm>
          <a:prstGeom prst="rect">
            <a:avLst/>
          </a:prstGeom>
          <a:noFill/>
        </p:spPr>
        <p:txBody>
          <a:bodyPr wrap="square">
            <a:spAutoFit/>
          </a:bodyPr>
          <a:lstStyle/>
          <a:p>
            <a:pPr algn="ctr"/>
            <a:r>
              <a:rPr lang="en-US" sz="1000">
                <a:solidFill>
                  <a:schemeClr val="bg2">
                    <a:lumMod val="10000"/>
                  </a:schemeClr>
                </a:solidFill>
              </a:rPr>
              <a:t>Failure </a:t>
            </a:r>
          </a:p>
          <a:p>
            <a:pPr algn="ctr"/>
            <a:r>
              <a:rPr lang="en-US" sz="1000">
                <a:solidFill>
                  <a:schemeClr val="bg2">
                    <a:lumMod val="10000"/>
                  </a:schemeClr>
                </a:solidFill>
              </a:rPr>
              <a:t>to Inform </a:t>
            </a:r>
          </a:p>
          <a:p>
            <a:pPr algn="ctr"/>
            <a:r>
              <a:rPr lang="en-US" sz="1000">
                <a:solidFill>
                  <a:schemeClr val="bg2">
                    <a:lumMod val="10000"/>
                  </a:schemeClr>
                </a:solidFill>
              </a:rPr>
              <a:t>patient</a:t>
            </a:r>
          </a:p>
        </p:txBody>
      </p:sp>
      <p:sp>
        <p:nvSpPr>
          <p:cNvPr id="29" name="TextBox 28">
            <a:extLst>
              <a:ext uri="{FF2B5EF4-FFF2-40B4-BE49-F238E27FC236}">
                <a16:creationId xmlns:a16="http://schemas.microsoft.com/office/drawing/2014/main" id="{026BE31D-E5A5-4AF6-B981-C40A8B07715F}"/>
              </a:ext>
            </a:extLst>
          </p:cNvPr>
          <p:cNvSpPr txBox="1"/>
          <p:nvPr/>
        </p:nvSpPr>
        <p:spPr>
          <a:xfrm>
            <a:off x="6552239" y="5327736"/>
            <a:ext cx="910407" cy="553998"/>
          </a:xfrm>
          <a:prstGeom prst="rect">
            <a:avLst/>
          </a:prstGeom>
          <a:noFill/>
        </p:spPr>
        <p:txBody>
          <a:bodyPr wrap="square">
            <a:spAutoFit/>
          </a:bodyPr>
          <a:lstStyle/>
          <a:p>
            <a:pPr algn="ctr"/>
            <a:r>
              <a:rPr lang="en-US" sz="1000">
                <a:solidFill>
                  <a:schemeClr val="bg2">
                    <a:lumMod val="10000"/>
                  </a:schemeClr>
                </a:solidFill>
              </a:rPr>
              <a:t>Attributed</a:t>
            </a:r>
          </a:p>
          <a:p>
            <a:pPr algn="ctr"/>
            <a:r>
              <a:rPr lang="en-US" sz="1000">
                <a:solidFill>
                  <a:schemeClr val="bg2">
                    <a:lumMod val="10000"/>
                  </a:schemeClr>
                </a:solidFill>
              </a:rPr>
              <a:t> to other </a:t>
            </a:r>
          </a:p>
          <a:p>
            <a:pPr algn="ctr"/>
            <a:r>
              <a:rPr lang="en-US" sz="1000">
                <a:solidFill>
                  <a:schemeClr val="bg2">
                    <a:lumMod val="10000"/>
                  </a:schemeClr>
                </a:solidFill>
              </a:rPr>
              <a:t>reasons</a:t>
            </a:r>
          </a:p>
        </p:txBody>
      </p:sp>
      <p:sp>
        <p:nvSpPr>
          <p:cNvPr id="30" name="TextBox 29">
            <a:extLst>
              <a:ext uri="{FF2B5EF4-FFF2-40B4-BE49-F238E27FC236}">
                <a16:creationId xmlns:a16="http://schemas.microsoft.com/office/drawing/2014/main" id="{C33F5DD7-542E-49A1-A672-67F326291FAC}"/>
              </a:ext>
            </a:extLst>
          </p:cNvPr>
          <p:cNvSpPr txBox="1"/>
          <p:nvPr/>
        </p:nvSpPr>
        <p:spPr>
          <a:xfrm>
            <a:off x="7147315" y="5327736"/>
            <a:ext cx="1031079" cy="553998"/>
          </a:xfrm>
          <a:prstGeom prst="rect">
            <a:avLst/>
          </a:prstGeom>
          <a:noFill/>
        </p:spPr>
        <p:txBody>
          <a:bodyPr wrap="square">
            <a:spAutoFit/>
          </a:bodyPr>
          <a:lstStyle/>
          <a:p>
            <a:pPr algn="ctr"/>
            <a:r>
              <a:rPr lang="en-US" sz="1000">
                <a:solidFill>
                  <a:schemeClr val="bg2">
                    <a:lumMod val="10000"/>
                  </a:schemeClr>
                </a:solidFill>
              </a:rPr>
              <a:t>Recent </a:t>
            </a:r>
          </a:p>
          <a:p>
            <a:pPr algn="ctr"/>
            <a:r>
              <a:rPr lang="en-US" sz="1000">
                <a:solidFill>
                  <a:schemeClr val="bg2">
                    <a:lumMod val="10000"/>
                  </a:schemeClr>
                </a:solidFill>
              </a:rPr>
              <a:t>colonoscopy </a:t>
            </a:r>
          </a:p>
          <a:p>
            <a:pPr algn="ctr"/>
            <a:r>
              <a:rPr lang="en-US" sz="1000">
                <a:solidFill>
                  <a:schemeClr val="bg2">
                    <a:lumMod val="10000"/>
                  </a:schemeClr>
                </a:solidFill>
              </a:rPr>
              <a:t>done</a:t>
            </a:r>
          </a:p>
        </p:txBody>
      </p:sp>
      <p:sp>
        <p:nvSpPr>
          <p:cNvPr id="31" name="TextBox 30">
            <a:extLst>
              <a:ext uri="{FF2B5EF4-FFF2-40B4-BE49-F238E27FC236}">
                <a16:creationId xmlns:a16="http://schemas.microsoft.com/office/drawing/2014/main" id="{D6C18378-4224-4715-B8FF-D0550860A65D}"/>
              </a:ext>
            </a:extLst>
          </p:cNvPr>
          <p:cNvSpPr txBox="1"/>
          <p:nvPr/>
        </p:nvSpPr>
        <p:spPr>
          <a:xfrm>
            <a:off x="7762221" y="5327736"/>
            <a:ext cx="1064633" cy="707886"/>
          </a:xfrm>
          <a:prstGeom prst="rect">
            <a:avLst/>
          </a:prstGeom>
          <a:noFill/>
        </p:spPr>
        <p:txBody>
          <a:bodyPr wrap="square">
            <a:spAutoFit/>
          </a:bodyPr>
          <a:lstStyle/>
          <a:p>
            <a:pPr algn="ctr"/>
            <a:r>
              <a:rPr lang="en-US" sz="1000">
                <a:solidFill>
                  <a:schemeClr val="bg2">
                    <a:lumMod val="10000"/>
                  </a:schemeClr>
                </a:solidFill>
              </a:rPr>
              <a:t>Other </a:t>
            </a:r>
          </a:p>
          <a:p>
            <a:pPr algn="ctr"/>
            <a:r>
              <a:rPr lang="en-US" sz="1000">
                <a:solidFill>
                  <a:schemeClr val="bg2">
                    <a:lumMod val="10000"/>
                  </a:schemeClr>
                </a:solidFill>
              </a:rPr>
              <a:t>health </a:t>
            </a:r>
          </a:p>
          <a:p>
            <a:pPr algn="ctr"/>
            <a:r>
              <a:rPr lang="en-US" sz="1000">
                <a:solidFill>
                  <a:schemeClr val="bg2">
                    <a:lumMod val="10000"/>
                  </a:schemeClr>
                </a:solidFill>
              </a:rPr>
              <a:t>issue</a:t>
            </a:r>
          </a:p>
          <a:p>
            <a:pPr algn="ctr"/>
            <a:r>
              <a:rPr lang="en-US" sz="1000">
                <a:solidFill>
                  <a:schemeClr val="bg2">
                    <a:lumMod val="10000"/>
                  </a:schemeClr>
                </a:solidFill>
              </a:rPr>
              <a:t> to prioritize</a:t>
            </a:r>
          </a:p>
        </p:txBody>
      </p:sp>
      <p:sp>
        <p:nvSpPr>
          <p:cNvPr id="32" name="TextBox 31">
            <a:extLst>
              <a:ext uri="{FF2B5EF4-FFF2-40B4-BE49-F238E27FC236}">
                <a16:creationId xmlns:a16="http://schemas.microsoft.com/office/drawing/2014/main" id="{D4EFAA80-40CF-4647-997D-C6F0D1813B8B}"/>
              </a:ext>
            </a:extLst>
          </p:cNvPr>
          <p:cNvSpPr txBox="1"/>
          <p:nvPr/>
        </p:nvSpPr>
        <p:spPr>
          <a:xfrm>
            <a:off x="8524377" y="5327736"/>
            <a:ext cx="895511" cy="246221"/>
          </a:xfrm>
          <a:prstGeom prst="rect">
            <a:avLst/>
          </a:prstGeom>
          <a:noFill/>
        </p:spPr>
        <p:txBody>
          <a:bodyPr wrap="square">
            <a:spAutoFit/>
          </a:bodyPr>
          <a:lstStyle/>
          <a:p>
            <a:pPr algn="ctr"/>
            <a:r>
              <a:rPr lang="en-US" sz="1000">
                <a:solidFill>
                  <a:schemeClr val="bg2">
                    <a:lumMod val="10000"/>
                  </a:schemeClr>
                </a:solidFill>
              </a:rPr>
              <a:t>Unknown</a:t>
            </a:r>
          </a:p>
        </p:txBody>
      </p:sp>
      <p:sp>
        <p:nvSpPr>
          <p:cNvPr id="35" name="TextBox 34">
            <a:extLst>
              <a:ext uri="{FF2B5EF4-FFF2-40B4-BE49-F238E27FC236}">
                <a16:creationId xmlns:a16="http://schemas.microsoft.com/office/drawing/2014/main" id="{0AFC0DF1-13C8-407A-A2DB-857637CE4C3E}"/>
              </a:ext>
            </a:extLst>
          </p:cNvPr>
          <p:cNvSpPr txBox="1"/>
          <p:nvPr/>
        </p:nvSpPr>
        <p:spPr>
          <a:xfrm>
            <a:off x="9879568" y="5327736"/>
            <a:ext cx="733773" cy="553998"/>
          </a:xfrm>
          <a:prstGeom prst="rect">
            <a:avLst/>
          </a:prstGeom>
          <a:noFill/>
        </p:spPr>
        <p:txBody>
          <a:bodyPr wrap="square">
            <a:spAutoFit/>
          </a:bodyPr>
          <a:lstStyle/>
          <a:p>
            <a:pPr algn="ctr"/>
            <a:r>
              <a:rPr lang="en-US" sz="1000">
                <a:solidFill>
                  <a:schemeClr val="bg2">
                    <a:lumMod val="10000"/>
                  </a:schemeClr>
                </a:solidFill>
              </a:rPr>
              <a:t>GI </a:t>
            </a:r>
          </a:p>
          <a:p>
            <a:pPr algn="ctr"/>
            <a:r>
              <a:rPr lang="en-US" sz="1000">
                <a:solidFill>
                  <a:schemeClr val="bg2">
                    <a:lumMod val="10000"/>
                  </a:schemeClr>
                </a:solidFill>
              </a:rPr>
              <a:t>clinic referral</a:t>
            </a:r>
          </a:p>
        </p:txBody>
      </p:sp>
      <p:sp>
        <p:nvSpPr>
          <p:cNvPr id="36" name="TextBox 35">
            <a:extLst>
              <a:ext uri="{FF2B5EF4-FFF2-40B4-BE49-F238E27FC236}">
                <a16:creationId xmlns:a16="http://schemas.microsoft.com/office/drawing/2014/main" id="{0C141386-23EC-402F-8C64-F57F8CE69CBF}"/>
              </a:ext>
            </a:extLst>
          </p:cNvPr>
          <p:cNvSpPr txBox="1"/>
          <p:nvPr/>
        </p:nvSpPr>
        <p:spPr>
          <a:xfrm>
            <a:off x="10470965" y="5327736"/>
            <a:ext cx="1044760" cy="553998"/>
          </a:xfrm>
          <a:prstGeom prst="rect">
            <a:avLst/>
          </a:prstGeom>
          <a:noFill/>
        </p:spPr>
        <p:txBody>
          <a:bodyPr wrap="square">
            <a:spAutoFit/>
          </a:bodyPr>
          <a:lstStyle/>
          <a:p>
            <a:pPr algn="ctr"/>
            <a:r>
              <a:rPr lang="en-US" sz="1000">
                <a:solidFill>
                  <a:schemeClr val="bg2">
                    <a:lumMod val="10000"/>
                  </a:schemeClr>
                </a:solidFill>
              </a:rPr>
              <a:t>Colonoscopy not </a:t>
            </a:r>
          </a:p>
          <a:p>
            <a:pPr algn="ctr"/>
            <a:r>
              <a:rPr lang="en-US" sz="1000">
                <a:solidFill>
                  <a:schemeClr val="bg2">
                    <a:lumMod val="10000"/>
                  </a:schemeClr>
                </a:solidFill>
              </a:rPr>
              <a:t>scheduled</a:t>
            </a:r>
          </a:p>
        </p:txBody>
      </p:sp>
      <p:graphicFrame>
        <p:nvGraphicFramePr>
          <p:cNvPr id="33" name="Chart 32">
            <a:extLst>
              <a:ext uri="{FF2B5EF4-FFF2-40B4-BE49-F238E27FC236}">
                <a16:creationId xmlns:a16="http://schemas.microsoft.com/office/drawing/2014/main" id="{77A6489D-E5B9-428D-A44B-8B0022A3EDEA}"/>
              </a:ext>
            </a:extLst>
          </p:cNvPr>
          <p:cNvGraphicFramePr>
            <a:graphicFrameLocks/>
          </p:cNvGraphicFramePr>
          <p:nvPr/>
        </p:nvGraphicFramePr>
        <p:xfrm>
          <a:off x="567542" y="2688632"/>
          <a:ext cx="11532722" cy="286271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015C61-2DF2-489B-85EE-4854622D4313}"/>
              </a:ext>
            </a:extLst>
          </p:cNvPr>
          <p:cNvSpPr/>
          <p:nvPr/>
        </p:nvSpPr>
        <p:spPr>
          <a:xfrm rot="16200000">
            <a:off x="-516896" y="3798386"/>
            <a:ext cx="2395663" cy="338554"/>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sz="1200" b="0" i="0" u="none" strike="noStrike" kern="1200" baseline="0">
                <a:solidFill>
                  <a:srgbClr val="155284"/>
                </a:solidFill>
                <a:latin typeface="+mn-lt"/>
                <a:ea typeface="+mn-ea"/>
                <a:cs typeface="Arial Narrow" panose="020B0604020202020204" pitchFamily="34" charset="0"/>
              </a:defRPr>
            </a:pPr>
            <a:r>
              <a:rPr kumimoji="0" lang="en-US" sz="1600" b="1" i="0" u="none" strike="noStrike" kern="1200" cap="none" spc="0" normalizeH="0" baseline="0" noProof="0">
                <a:ln>
                  <a:noFill/>
                </a:ln>
                <a:solidFill>
                  <a:schemeClr val="bg2">
                    <a:lumMod val="10000"/>
                  </a:schemeClr>
                </a:solidFill>
                <a:effectLst/>
                <a:uLnTx/>
                <a:uFillTx/>
                <a:latin typeface="Arial" panose="020B0604020202020204"/>
                <a:ea typeface="+mn-ea"/>
                <a:cs typeface="Arial" panose="020B0604020202020204" pitchFamily="34" charset="0"/>
              </a:rPr>
              <a:t> Barrier (%)</a:t>
            </a:r>
            <a:endParaRPr kumimoji="0" lang="en-US" sz="1600" b="1" i="0" u="none" strike="noStrike" kern="1200" cap="none" spc="0" normalizeH="0" baseline="30000" noProof="0">
              <a:ln>
                <a:noFill/>
              </a:ln>
              <a:solidFill>
                <a:schemeClr val="bg2">
                  <a:lumMod val="10000"/>
                </a:schemeClr>
              </a:solidFill>
              <a:effectLst/>
              <a:uLnTx/>
              <a:uFillTx/>
              <a:latin typeface="Arial" panose="020B0604020202020204"/>
              <a:ea typeface="+mn-ea"/>
              <a:cs typeface="Arial" panose="020B0604020202020204" pitchFamily="34" charset="0"/>
            </a:endParaRPr>
          </a:p>
        </p:txBody>
      </p:sp>
      <p:pic>
        <p:nvPicPr>
          <p:cNvPr id="34" name="Picture 33">
            <a:extLst>
              <a:ext uri="{FF2B5EF4-FFF2-40B4-BE49-F238E27FC236}">
                <a16:creationId xmlns:a16="http://schemas.microsoft.com/office/drawing/2014/main" id="{90B7759D-3585-4BFD-A5CA-FF037CB44BFD}"/>
              </a:ext>
            </a:extLst>
          </p:cNvPr>
          <p:cNvPicPr>
            <a:picLocks noChangeAspect="1"/>
          </p:cNvPicPr>
          <p:nvPr/>
        </p:nvPicPr>
        <p:blipFill>
          <a:blip r:embed="rId4"/>
          <a:stretch>
            <a:fillRect/>
          </a:stretch>
        </p:blipFill>
        <p:spPr>
          <a:xfrm>
            <a:off x="2311301" y="2436010"/>
            <a:ext cx="1809750" cy="304800"/>
          </a:xfrm>
          <a:prstGeom prst="rect">
            <a:avLst/>
          </a:prstGeom>
        </p:spPr>
      </p:pic>
      <p:pic>
        <p:nvPicPr>
          <p:cNvPr id="38" name="Picture 37">
            <a:extLst>
              <a:ext uri="{FF2B5EF4-FFF2-40B4-BE49-F238E27FC236}">
                <a16:creationId xmlns:a16="http://schemas.microsoft.com/office/drawing/2014/main" id="{BDE2B000-3018-42FB-981F-8E5B50A1CC6F}"/>
              </a:ext>
            </a:extLst>
          </p:cNvPr>
          <p:cNvPicPr>
            <a:picLocks noChangeAspect="1"/>
          </p:cNvPicPr>
          <p:nvPr/>
        </p:nvPicPr>
        <p:blipFill>
          <a:blip r:embed="rId5"/>
          <a:stretch>
            <a:fillRect/>
          </a:stretch>
        </p:blipFill>
        <p:spPr>
          <a:xfrm>
            <a:off x="6333903" y="2423509"/>
            <a:ext cx="1800225" cy="323850"/>
          </a:xfrm>
          <a:prstGeom prst="rect">
            <a:avLst/>
          </a:prstGeom>
        </p:spPr>
      </p:pic>
      <p:pic>
        <p:nvPicPr>
          <p:cNvPr id="39" name="Picture 38">
            <a:extLst>
              <a:ext uri="{FF2B5EF4-FFF2-40B4-BE49-F238E27FC236}">
                <a16:creationId xmlns:a16="http://schemas.microsoft.com/office/drawing/2014/main" id="{7C813F6B-EE15-4D00-9710-801FBEFA0303}"/>
              </a:ext>
            </a:extLst>
          </p:cNvPr>
          <p:cNvPicPr>
            <a:picLocks noChangeAspect="1"/>
          </p:cNvPicPr>
          <p:nvPr/>
        </p:nvPicPr>
        <p:blipFill>
          <a:blip r:embed="rId6"/>
          <a:stretch>
            <a:fillRect/>
          </a:stretch>
        </p:blipFill>
        <p:spPr>
          <a:xfrm>
            <a:off x="9510984" y="2474556"/>
            <a:ext cx="1762125" cy="295275"/>
          </a:xfrm>
          <a:prstGeom prst="rect">
            <a:avLst/>
          </a:prstGeom>
        </p:spPr>
      </p:pic>
    </p:spTree>
    <p:extLst>
      <p:ext uri="{BB962C8B-B14F-4D97-AF65-F5344CB8AC3E}">
        <p14:creationId xmlns:p14="http://schemas.microsoft.com/office/powerpoint/2010/main" val="578586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E92FCAF-10B9-434E-A943-1832D0EF0028}"/>
              </a:ext>
            </a:extLst>
          </p:cNvPr>
          <p:cNvSpPr>
            <a:spLocks noGrp="1"/>
          </p:cNvSpPr>
          <p:nvPr>
            <p:ph idx="1"/>
          </p:nvPr>
        </p:nvSpPr>
        <p:spPr>
          <a:xfrm>
            <a:off x="446915" y="1411165"/>
            <a:ext cx="11295782" cy="4253417"/>
          </a:xfrm>
        </p:spPr>
        <p:txBody>
          <a:bodyPr/>
          <a:lstStyle/>
          <a:p>
            <a:pPr marL="231775" lvl="0" indent="-231775" defTabSz="685983">
              <a:spcBef>
                <a:spcPts val="600"/>
              </a:spcBef>
              <a:defRPr/>
            </a:pPr>
            <a:r>
              <a:rPr lang="en-US"/>
              <a:t>Randomized clinical trial in 997 adults aged 50–79 at average risk of CRC</a:t>
            </a:r>
          </a:p>
          <a:p>
            <a:pPr marL="231775" lvl="0" indent="-231775">
              <a:spcBef>
                <a:spcPts val="600"/>
              </a:spcBef>
              <a:defRPr/>
            </a:pPr>
            <a:r>
              <a:rPr lang="en-US"/>
              <a:t>Screening recommendations: </a:t>
            </a:r>
            <a:r>
              <a:rPr lang="en-US" altLang="en-US"/>
              <a:t>FOBT, Colonoscopy, or Choice of FOBT or Colonoscopy</a:t>
            </a:r>
          </a:p>
        </p:txBody>
      </p:sp>
      <p:sp>
        <p:nvSpPr>
          <p:cNvPr id="7" name="Text Placeholder 6">
            <a:extLst>
              <a:ext uri="{FF2B5EF4-FFF2-40B4-BE49-F238E27FC236}">
                <a16:creationId xmlns:a16="http://schemas.microsoft.com/office/drawing/2014/main" id="{A90032F0-C19C-B144-8E14-443205B918CF}"/>
              </a:ext>
            </a:extLst>
          </p:cNvPr>
          <p:cNvSpPr>
            <a:spLocks noGrp="1"/>
          </p:cNvSpPr>
          <p:nvPr>
            <p:ph type="body" sz="quarter" idx="16"/>
          </p:nvPr>
        </p:nvSpPr>
        <p:spPr/>
        <p:txBody>
          <a:bodyPr/>
          <a:lstStyle/>
          <a:p>
            <a:pPr lvl="0"/>
            <a:r>
              <a:rPr lang="en-US" sz="750" b="1">
                <a:cs typeface="Arial"/>
              </a:rPr>
              <a:t>CRC: </a:t>
            </a:r>
            <a:r>
              <a:rPr lang="en-US" sz="750">
                <a:cs typeface="Arial"/>
              </a:rPr>
              <a:t>colorectal cancer, </a:t>
            </a:r>
            <a:r>
              <a:rPr lang="en-US" sz="750" b="1">
                <a:cs typeface="Arial"/>
              </a:rPr>
              <a:t>FOBT:</a:t>
            </a:r>
            <a:r>
              <a:rPr lang="en-US" sz="750">
                <a:cs typeface="Arial"/>
              </a:rPr>
              <a:t> fecal occult blood test</a:t>
            </a:r>
          </a:p>
          <a:p>
            <a:pPr lvl="0"/>
            <a:r>
              <a:rPr lang="en-US" sz="750" err="1">
                <a:cs typeface="Arial"/>
              </a:rPr>
              <a:t>Inadomi</a:t>
            </a:r>
            <a:r>
              <a:rPr lang="en-US" sz="750">
                <a:cs typeface="Arial"/>
              </a:rPr>
              <a:t> JM et al. </a:t>
            </a:r>
            <a:r>
              <a:rPr lang="en-US" sz="750" i="1">
                <a:cs typeface="Arial"/>
              </a:rPr>
              <a:t>Arch Intern Med</a:t>
            </a:r>
            <a:r>
              <a:rPr lang="en-US" sz="750">
                <a:cs typeface="Arial"/>
              </a:rPr>
              <a:t>. 2012;172(7):575-582.</a:t>
            </a:r>
            <a:endParaRPr lang="en-US" sz="750"/>
          </a:p>
          <a:p>
            <a:endParaRPr lang="en-US" sz="800"/>
          </a:p>
        </p:txBody>
      </p:sp>
      <p:sp>
        <p:nvSpPr>
          <p:cNvPr id="4" name="Title 3">
            <a:extLst>
              <a:ext uri="{FF2B5EF4-FFF2-40B4-BE49-F238E27FC236}">
                <a16:creationId xmlns:a16="http://schemas.microsoft.com/office/drawing/2014/main" id="{32742139-E143-4A53-9028-EE861A79D7B7}"/>
              </a:ext>
            </a:extLst>
          </p:cNvPr>
          <p:cNvSpPr>
            <a:spLocks noGrp="1"/>
          </p:cNvSpPr>
          <p:nvPr>
            <p:ph type="title"/>
          </p:nvPr>
        </p:nvSpPr>
        <p:spPr>
          <a:xfrm>
            <a:off x="446915" y="129598"/>
            <a:ext cx="11294655" cy="791289"/>
          </a:xfrm>
        </p:spPr>
        <p:txBody>
          <a:bodyPr/>
          <a:lstStyle/>
          <a:p>
            <a:r>
              <a:rPr lang="en-GB"/>
              <a:t>CRC Screening Adherence: </a:t>
            </a:r>
            <a:r>
              <a:rPr lang="en-GB">
                <a:solidFill>
                  <a:schemeClr val="accent2"/>
                </a:solidFill>
              </a:rPr>
              <a:t>Choice of Screening Tests</a:t>
            </a:r>
            <a:endParaRPr lang="en-US">
              <a:solidFill>
                <a:schemeClr val="accent2"/>
              </a:solidFill>
            </a:endParaRPr>
          </a:p>
        </p:txBody>
      </p:sp>
      <p:grpSp>
        <p:nvGrpSpPr>
          <p:cNvPr id="10" name="Group 9">
            <a:extLst>
              <a:ext uri="{FF2B5EF4-FFF2-40B4-BE49-F238E27FC236}">
                <a16:creationId xmlns:a16="http://schemas.microsoft.com/office/drawing/2014/main" id="{4228541D-057A-3742-9ADE-E30B5FFE5819}"/>
              </a:ext>
            </a:extLst>
          </p:cNvPr>
          <p:cNvGrpSpPr/>
          <p:nvPr/>
        </p:nvGrpSpPr>
        <p:grpSpPr>
          <a:xfrm>
            <a:off x="686565" y="2316567"/>
            <a:ext cx="10815354" cy="3589155"/>
            <a:chOff x="714733" y="2316567"/>
            <a:chExt cx="10815354" cy="3589155"/>
          </a:xfrm>
        </p:grpSpPr>
        <p:graphicFrame>
          <p:nvGraphicFramePr>
            <p:cNvPr id="41" name="Content Placeholder 11">
              <a:extLst>
                <a:ext uri="{FF2B5EF4-FFF2-40B4-BE49-F238E27FC236}">
                  <a16:creationId xmlns:a16="http://schemas.microsoft.com/office/drawing/2014/main" id="{84F6264F-9389-49A4-A07B-BEFA2AA64B6F}"/>
                </a:ext>
              </a:extLst>
            </p:cNvPr>
            <p:cNvGraphicFramePr>
              <a:graphicFrameLocks/>
            </p:cNvGraphicFramePr>
            <p:nvPr/>
          </p:nvGraphicFramePr>
          <p:xfrm>
            <a:off x="714733" y="2504920"/>
            <a:ext cx="9907769" cy="3400802"/>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bwMode="gray">
            <a:xfrm>
              <a:off x="3110948" y="2316567"/>
              <a:ext cx="5923722" cy="643861"/>
              <a:chOff x="4708150" y="3106870"/>
              <a:chExt cx="2316891" cy="643861"/>
            </a:xfrm>
          </p:grpSpPr>
          <p:sp>
            <p:nvSpPr>
              <p:cNvPr id="42" name="TextBox 41">
                <a:extLst>
                  <a:ext uri="{FF2B5EF4-FFF2-40B4-BE49-F238E27FC236}">
                    <a16:creationId xmlns:a16="http://schemas.microsoft.com/office/drawing/2014/main" id="{1D224CFA-A383-4063-9B2D-D41C6F96356A}"/>
                  </a:ext>
                </a:extLst>
              </p:cNvPr>
              <p:cNvSpPr txBox="1"/>
              <p:nvPr/>
            </p:nvSpPr>
            <p:spPr bwMode="gray">
              <a:xfrm>
                <a:off x="5609370" y="3106870"/>
                <a:ext cx="456042" cy="307777"/>
              </a:xfrm>
              <a:prstGeom prst="rect">
                <a:avLst/>
              </a:prstGeom>
              <a:solidFill>
                <a:srgbClr val="FFFFFF"/>
              </a:solid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155284"/>
                    </a:solidFill>
                    <a:effectLst/>
                    <a:uLnTx/>
                    <a:uFillTx/>
                    <a:latin typeface="Arial"/>
                    <a:ea typeface="+mn-ea"/>
                    <a:cs typeface="Arial" panose="020B0604020202020204" pitchFamily="34" charset="0"/>
                  </a:rPr>
                  <a:t>P</a:t>
                </a:r>
                <a:r>
                  <a:rPr kumimoji="0" lang="en-US" sz="1400" b="0" i="0" u="none" strike="noStrike" kern="0" cap="none" spc="0" normalizeH="0" baseline="0" noProof="0">
                    <a:ln>
                      <a:noFill/>
                    </a:ln>
                    <a:solidFill>
                      <a:srgbClr val="155284"/>
                    </a:solidFill>
                    <a:effectLst/>
                    <a:uLnTx/>
                    <a:uFillTx/>
                    <a:latin typeface="Arial"/>
                    <a:ea typeface="+mn-ea"/>
                    <a:cs typeface="Arial" panose="020B0604020202020204" pitchFamily="34" charset="0"/>
                  </a:rPr>
                  <a:t>=.64</a:t>
                </a:r>
              </a:p>
            </p:txBody>
          </p:sp>
          <p:sp>
            <p:nvSpPr>
              <p:cNvPr id="43" name="TextBox 42">
                <a:extLst>
                  <a:ext uri="{FF2B5EF4-FFF2-40B4-BE49-F238E27FC236}">
                    <a16:creationId xmlns:a16="http://schemas.microsoft.com/office/drawing/2014/main" id="{2C9B7EF1-E669-4F2A-B88E-40A0450EE564}"/>
                  </a:ext>
                </a:extLst>
              </p:cNvPr>
              <p:cNvSpPr txBox="1"/>
              <p:nvPr/>
            </p:nvSpPr>
            <p:spPr bwMode="gray">
              <a:xfrm>
                <a:off x="4817816" y="3404748"/>
                <a:ext cx="524971" cy="307777"/>
              </a:xfrm>
              <a:prstGeom prst="rect">
                <a:avLst/>
              </a:prstGeom>
              <a:solidFill>
                <a:srgbClr val="FFFFFF"/>
              </a:solid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155284"/>
                    </a:solidFill>
                    <a:effectLst/>
                    <a:uLnTx/>
                    <a:uFillTx/>
                    <a:latin typeface="Arial"/>
                    <a:ea typeface="+mn-ea"/>
                    <a:cs typeface="Arial" panose="020B0604020202020204" pitchFamily="34" charset="0"/>
                  </a:rPr>
                  <a:t>P</a:t>
                </a:r>
                <a:r>
                  <a:rPr kumimoji="0" lang="en-US" sz="1400" b="0" i="0" u="none" strike="noStrike" kern="0" cap="none" spc="0" normalizeH="0" baseline="0" noProof="0">
                    <a:ln>
                      <a:noFill/>
                    </a:ln>
                    <a:solidFill>
                      <a:srgbClr val="155284"/>
                    </a:solidFill>
                    <a:effectLst/>
                    <a:uLnTx/>
                    <a:uFillTx/>
                    <a:latin typeface="Arial"/>
                    <a:ea typeface="+mn-ea"/>
                    <a:cs typeface="Arial" panose="020B0604020202020204" pitchFamily="34" charset="0"/>
                  </a:rPr>
                  <a:t>&lt;.001</a:t>
                </a:r>
              </a:p>
            </p:txBody>
          </p:sp>
          <p:sp>
            <p:nvSpPr>
              <p:cNvPr id="44" name="TextBox 43">
                <a:extLst>
                  <a:ext uri="{FF2B5EF4-FFF2-40B4-BE49-F238E27FC236}">
                    <a16:creationId xmlns:a16="http://schemas.microsoft.com/office/drawing/2014/main" id="{536CE4B6-0148-48E5-8730-29E7445C36EA}"/>
                  </a:ext>
                </a:extLst>
              </p:cNvPr>
              <p:cNvSpPr txBox="1"/>
              <p:nvPr/>
            </p:nvSpPr>
            <p:spPr bwMode="gray">
              <a:xfrm>
                <a:off x="6396960" y="3395280"/>
                <a:ext cx="524971" cy="307777"/>
              </a:xfrm>
              <a:prstGeom prst="rect">
                <a:avLst/>
              </a:prstGeom>
              <a:solidFill>
                <a:srgbClr val="FFFFFF"/>
              </a:solid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155284"/>
                    </a:solidFill>
                    <a:effectLst/>
                    <a:uLnTx/>
                    <a:uFillTx/>
                    <a:latin typeface="Arial"/>
                    <a:ea typeface="+mn-ea"/>
                    <a:cs typeface="Arial" panose="020B0604020202020204" pitchFamily="34" charset="0"/>
                  </a:rPr>
                  <a:t>P</a:t>
                </a:r>
                <a:r>
                  <a:rPr kumimoji="0" lang="en-US" sz="1400" b="0" i="0" u="none" strike="noStrike" kern="0" cap="none" spc="0" normalizeH="0" baseline="0" noProof="0">
                    <a:ln>
                      <a:noFill/>
                    </a:ln>
                    <a:solidFill>
                      <a:srgbClr val="155284"/>
                    </a:solidFill>
                    <a:effectLst/>
                    <a:uLnTx/>
                    <a:uFillTx/>
                    <a:latin typeface="Arial"/>
                    <a:ea typeface="+mn-ea"/>
                    <a:cs typeface="Arial" panose="020B0604020202020204" pitchFamily="34" charset="0"/>
                  </a:rPr>
                  <a:t>&lt;.001</a:t>
                </a:r>
              </a:p>
            </p:txBody>
          </p:sp>
          <p:cxnSp>
            <p:nvCxnSpPr>
              <p:cNvPr id="45" name="Elbow Connector 12">
                <a:extLst>
                  <a:ext uri="{FF2B5EF4-FFF2-40B4-BE49-F238E27FC236}">
                    <a16:creationId xmlns:a16="http://schemas.microsoft.com/office/drawing/2014/main" id="{68BD1F0C-3285-4CC5-A08F-C0990495109D}"/>
                  </a:ext>
                </a:extLst>
              </p:cNvPr>
              <p:cNvCxnSpPr>
                <a:cxnSpLocks/>
              </p:cNvCxnSpPr>
              <p:nvPr/>
            </p:nvCxnSpPr>
            <p:spPr bwMode="gray">
              <a:xfrm rot="16200000" flipV="1">
                <a:off x="5859796" y="2414116"/>
                <a:ext cx="13599" cy="2316891"/>
              </a:xfrm>
              <a:prstGeom prst="bentConnector3">
                <a:avLst>
                  <a:gd name="adj1" fmla="val 1287819"/>
                </a:avLst>
              </a:prstGeom>
              <a:noFill/>
              <a:ln w="19050" cap="rnd">
                <a:solidFill>
                  <a:schemeClr val="accent3"/>
                </a:solidFill>
                <a:prstDash val="solid"/>
                <a:round/>
                <a:headEnd/>
                <a:tailEnd/>
              </a:ln>
              <a:effectLst/>
            </p:spPr>
          </p:cxnSp>
          <p:cxnSp>
            <p:nvCxnSpPr>
              <p:cNvPr id="46" name="Elbow Connector 13">
                <a:extLst>
                  <a:ext uri="{FF2B5EF4-FFF2-40B4-BE49-F238E27FC236}">
                    <a16:creationId xmlns:a16="http://schemas.microsoft.com/office/drawing/2014/main" id="{079D177B-3167-49CF-87A6-1DF6A83F8AAD}"/>
                  </a:ext>
                </a:extLst>
              </p:cNvPr>
              <p:cNvCxnSpPr>
                <a:cxnSpLocks/>
              </p:cNvCxnSpPr>
              <p:nvPr/>
            </p:nvCxnSpPr>
            <p:spPr bwMode="gray">
              <a:xfrm rot="16200000" flipV="1">
                <a:off x="5255020" y="3190263"/>
                <a:ext cx="13599" cy="1107338"/>
              </a:xfrm>
              <a:prstGeom prst="bentConnector3">
                <a:avLst>
                  <a:gd name="adj1" fmla="val 396394"/>
                </a:avLst>
              </a:prstGeom>
              <a:noFill/>
              <a:ln w="19050" cap="rnd">
                <a:solidFill>
                  <a:schemeClr val="accent3"/>
                </a:solidFill>
                <a:prstDash val="solid"/>
                <a:round/>
                <a:headEnd/>
                <a:tailEnd/>
              </a:ln>
              <a:effectLst/>
            </p:spPr>
          </p:cxnSp>
          <p:cxnSp>
            <p:nvCxnSpPr>
              <p:cNvPr id="47" name="Elbow Connector 14">
                <a:extLst>
                  <a:ext uri="{FF2B5EF4-FFF2-40B4-BE49-F238E27FC236}">
                    <a16:creationId xmlns:a16="http://schemas.microsoft.com/office/drawing/2014/main" id="{AE6C3F6D-34EA-4AD7-9D1B-8352C180755A}"/>
                  </a:ext>
                </a:extLst>
              </p:cNvPr>
              <p:cNvCxnSpPr>
                <a:cxnSpLocks/>
              </p:cNvCxnSpPr>
              <p:nvPr/>
            </p:nvCxnSpPr>
            <p:spPr bwMode="gray">
              <a:xfrm rot="5400000" flipH="1" flipV="1">
                <a:off x="6462590" y="3190263"/>
                <a:ext cx="13599" cy="1107338"/>
              </a:xfrm>
              <a:prstGeom prst="bentConnector3">
                <a:avLst>
                  <a:gd name="adj1" fmla="val 396394"/>
                </a:avLst>
              </a:prstGeom>
              <a:noFill/>
              <a:ln w="19050" cap="rnd">
                <a:solidFill>
                  <a:schemeClr val="accent3"/>
                </a:solidFill>
                <a:prstDash val="solid"/>
                <a:round/>
                <a:headEnd/>
                <a:tailEnd/>
              </a:ln>
              <a:effectLst/>
            </p:spPr>
          </p:cxnSp>
        </p:grpSp>
        <p:sp>
          <p:nvSpPr>
            <p:cNvPr id="40" name="TextBox 39">
              <a:extLst>
                <a:ext uri="{FF2B5EF4-FFF2-40B4-BE49-F238E27FC236}">
                  <a16:creationId xmlns:a16="http://schemas.microsoft.com/office/drawing/2014/main" id="{A02139E3-E0F0-4A32-9433-2230B4450F00}"/>
                </a:ext>
              </a:extLst>
            </p:cNvPr>
            <p:cNvSpPr txBox="1"/>
            <p:nvPr/>
          </p:nvSpPr>
          <p:spPr bwMode="gray">
            <a:xfrm>
              <a:off x="9944915" y="3632470"/>
              <a:ext cx="1585172" cy="338554"/>
            </a:xfrm>
            <a:prstGeom prst="rect">
              <a:avLst/>
            </a:prstGeom>
            <a:noFill/>
            <a:ln w="12700" cap="flat" cmpd="sng" algn="ctr">
              <a:noFill/>
              <a:prstDash val="solid"/>
              <a:miter lim="800000"/>
            </a:ln>
            <a:effectLst/>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ED7D31"/>
                  </a:solidFill>
                  <a:effectLst/>
                  <a:uLnTx/>
                  <a:uFillTx/>
                  <a:latin typeface="Arial"/>
                  <a:ea typeface="+mn-ea"/>
                  <a:cs typeface="Arial" panose="020B0604020202020204" pitchFamily="34" charset="0"/>
                </a:rPr>
                <a:t>31% </a:t>
              </a:r>
              <a:r>
                <a:rPr kumimoji="0" lang="en-US" sz="1600" b="1" i="0" u="none" strike="noStrike" kern="0" cap="none" spc="0" normalizeH="0" baseline="0" noProof="0">
                  <a:ln>
                    <a:noFill/>
                  </a:ln>
                  <a:solidFill>
                    <a:srgbClr val="155183"/>
                  </a:solidFill>
                  <a:effectLst/>
                  <a:uLnTx/>
                  <a:uFillTx/>
                  <a:latin typeface="Arial"/>
                  <a:ea typeface="+mn-ea"/>
                  <a:cs typeface="Arial" panose="020B0604020202020204" pitchFamily="34" charset="0"/>
                </a:rPr>
                <a:t>increase</a:t>
              </a:r>
            </a:p>
          </p:txBody>
        </p:sp>
        <p:sp>
          <p:nvSpPr>
            <p:cNvPr id="35" name="TextBox 34">
              <a:extLst>
                <a:ext uri="{FF2B5EF4-FFF2-40B4-BE49-F238E27FC236}">
                  <a16:creationId xmlns:a16="http://schemas.microsoft.com/office/drawing/2014/main" id="{39AEAF8A-F27E-42EF-946F-87F79DB7F0B7}"/>
                </a:ext>
              </a:extLst>
            </p:cNvPr>
            <p:cNvSpPr txBox="1"/>
            <p:nvPr/>
          </p:nvSpPr>
          <p:spPr bwMode="gray">
            <a:xfrm>
              <a:off x="8715868" y="5350055"/>
              <a:ext cx="620363" cy="215444"/>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2">
                      <a:lumMod val="10000"/>
                    </a:schemeClr>
                  </a:solidFill>
                  <a:effectLst/>
                  <a:uLnTx/>
                  <a:uFillTx/>
                  <a:latin typeface="Arial"/>
                  <a:ea typeface="+mn-ea"/>
                  <a:cs typeface="Arial" panose="020B0604020202020204" pitchFamily="34" charset="0"/>
                </a:rPr>
                <a:t>(n=321)</a:t>
              </a:r>
            </a:p>
          </p:txBody>
        </p:sp>
        <p:sp>
          <p:nvSpPr>
            <p:cNvPr id="36" name="TextBox 35">
              <a:extLst>
                <a:ext uri="{FF2B5EF4-FFF2-40B4-BE49-F238E27FC236}">
                  <a16:creationId xmlns:a16="http://schemas.microsoft.com/office/drawing/2014/main" id="{EA3AB0C2-BA6A-4F3D-ACF7-80A0BFABEBAB}"/>
                </a:ext>
              </a:extLst>
            </p:cNvPr>
            <p:cNvSpPr txBox="1"/>
            <p:nvPr/>
          </p:nvSpPr>
          <p:spPr bwMode="gray">
            <a:xfrm>
              <a:off x="5760156" y="5350055"/>
              <a:ext cx="620363" cy="215444"/>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2">
                      <a:lumMod val="10000"/>
                    </a:schemeClr>
                  </a:solidFill>
                  <a:effectLst/>
                  <a:uLnTx/>
                  <a:uFillTx/>
                  <a:latin typeface="Arial"/>
                  <a:ea typeface="+mn-ea"/>
                  <a:cs typeface="Arial" panose="020B0604020202020204" pitchFamily="34" charset="0"/>
                </a:rPr>
                <a:t>(n=332)</a:t>
              </a:r>
            </a:p>
          </p:txBody>
        </p:sp>
        <p:sp>
          <p:nvSpPr>
            <p:cNvPr id="37" name="TextBox 36">
              <a:extLst>
                <a:ext uri="{FF2B5EF4-FFF2-40B4-BE49-F238E27FC236}">
                  <a16:creationId xmlns:a16="http://schemas.microsoft.com/office/drawing/2014/main" id="{72A5E608-9929-43E7-9276-469B58CC4449}"/>
                </a:ext>
              </a:extLst>
            </p:cNvPr>
            <p:cNvSpPr txBox="1"/>
            <p:nvPr/>
          </p:nvSpPr>
          <p:spPr bwMode="gray">
            <a:xfrm>
              <a:off x="2814055" y="5350055"/>
              <a:ext cx="620363" cy="21544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2">
                      <a:lumMod val="10000"/>
                    </a:schemeClr>
                  </a:solidFill>
                  <a:effectLst/>
                  <a:uLnTx/>
                  <a:uFillTx/>
                  <a:latin typeface="Arial"/>
                  <a:ea typeface="+mn-ea"/>
                  <a:cs typeface="Arial" panose="020B0604020202020204" pitchFamily="34" charset="0"/>
                </a:rPr>
                <a:t>(n=344)</a:t>
              </a:r>
            </a:p>
          </p:txBody>
        </p:sp>
        <p:cxnSp>
          <p:nvCxnSpPr>
            <p:cNvPr id="33" name="Straight Arrow Connector 32">
              <a:extLst>
                <a:ext uri="{FF2B5EF4-FFF2-40B4-BE49-F238E27FC236}">
                  <a16:creationId xmlns:a16="http://schemas.microsoft.com/office/drawing/2014/main" id="{F1CAB185-4FA7-42B5-91BC-BB8E3A311E29}"/>
                </a:ext>
              </a:extLst>
            </p:cNvPr>
            <p:cNvCxnSpPr/>
            <p:nvPr/>
          </p:nvCxnSpPr>
          <p:spPr bwMode="gray">
            <a:xfrm flipV="1">
              <a:off x="9977897" y="3279568"/>
              <a:ext cx="0" cy="879866"/>
            </a:xfrm>
            <a:prstGeom prst="straightConnector1">
              <a:avLst/>
            </a:prstGeom>
            <a:noFill/>
            <a:ln w="22225" cap="rnd">
              <a:solidFill>
                <a:schemeClr val="accent3"/>
              </a:solidFill>
              <a:prstDash val="solid"/>
              <a:round/>
              <a:headEnd/>
              <a:tailEnd type="stealth" w="lg" len="lg"/>
            </a:ln>
            <a:effectLst/>
          </p:spPr>
        </p:cxnSp>
        <p:sp>
          <p:nvSpPr>
            <p:cNvPr id="2" name="TextBox 1">
              <a:extLst>
                <a:ext uri="{FF2B5EF4-FFF2-40B4-BE49-F238E27FC236}">
                  <a16:creationId xmlns:a16="http://schemas.microsoft.com/office/drawing/2014/main" id="{734E3FA8-0429-47F3-8299-741CC72EAAFF}"/>
                </a:ext>
              </a:extLst>
            </p:cNvPr>
            <p:cNvSpPr txBox="1"/>
            <p:nvPr/>
          </p:nvSpPr>
          <p:spPr bwMode="gray">
            <a:xfrm>
              <a:off x="8624380" y="3095906"/>
              <a:ext cx="803337" cy="257177"/>
            </a:xfrm>
            <a:prstGeom prst="rect">
              <a:avLst/>
            </a:prstGeom>
          </p:spPr>
          <p:txBody>
            <a:bodyPr wrap="square" rtlCol="0">
              <a:noAutofit/>
            </a:bodyPr>
            <a:lstStyle/>
            <a:p>
              <a:pPr marL="0" marR="0" lvl="0" indent="0" algn="ctr" defTabSz="914400" rtl="0" eaLnBrk="1" fontAlgn="auto" latinLnBrk="0" hangingPunct="1">
                <a:lnSpc>
                  <a:spcPct val="90000"/>
                </a:lnSpc>
                <a:spcBef>
                  <a:spcPts val="1000"/>
                </a:spcBef>
                <a:spcAft>
                  <a:spcPts val="0"/>
                </a:spcAft>
                <a:buClrTx/>
                <a:buSzPct val="100000"/>
                <a:buFontTx/>
                <a:buNone/>
                <a:tabLst/>
                <a:defRPr/>
              </a:pPr>
              <a:r>
                <a:rPr kumimoji="0" lang="en-US" b="1" i="0" u="none" strike="noStrike" kern="1200" cap="none" spc="0" normalizeH="0" baseline="0" noProof="0">
                  <a:ln>
                    <a:noFill/>
                  </a:ln>
                  <a:solidFill>
                    <a:srgbClr val="44546A"/>
                  </a:solidFill>
                  <a:effectLst/>
                  <a:uLnTx/>
                  <a:uFillTx/>
                  <a:latin typeface="Arial"/>
                  <a:ea typeface="+mn-ea"/>
                  <a:cs typeface="+mn-cs"/>
                </a:rPr>
                <a:t>69%</a:t>
              </a:r>
            </a:p>
          </p:txBody>
        </p:sp>
      </p:grpSp>
    </p:spTree>
    <p:extLst>
      <p:ext uri="{BB962C8B-B14F-4D97-AF65-F5344CB8AC3E}">
        <p14:creationId xmlns:p14="http://schemas.microsoft.com/office/powerpoint/2010/main" val="7161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1">
            <a:extLst>
              <a:ext uri="{FF2B5EF4-FFF2-40B4-BE49-F238E27FC236}">
                <a16:creationId xmlns:a16="http://schemas.microsoft.com/office/drawing/2014/main" id="{32A2C77C-1E18-49F4-80E6-24171CDAA965}"/>
              </a:ext>
            </a:extLst>
          </p:cNvPr>
          <p:cNvSpPr>
            <a:spLocks noGrp="1"/>
          </p:cNvSpPr>
          <p:nvPr>
            <p:ph type="body" sz="quarter" idx="15"/>
          </p:nvPr>
        </p:nvSpPr>
        <p:spPr>
          <a:xfrm>
            <a:off x="448172" y="1055930"/>
            <a:ext cx="11295782" cy="396947"/>
          </a:xfrm>
        </p:spPr>
        <p:txBody>
          <a:bodyPr vert="horz" wrap="square" lIns="91440" tIns="45720" rIns="91440" bIns="45720" rtlCol="0" anchor="t">
            <a:noAutofit/>
          </a:bodyPr>
          <a:lstStyle/>
          <a:p>
            <a:pPr fontAlgn="auto">
              <a:lnSpc>
                <a:spcPct val="100000"/>
              </a:lnSpc>
              <a:spcBef>
                <a:spcPts val="0"/>
              </a:spcBef>
              <a:spcAft>
                <a:spcPts val="0"/>
              </a:spcAft>
              <a:buSzTx/>
              <a:defRPr/>
            </a:pPr>
            <a:r>
              <a:rPr lang="en-US"/>
              <a:t>Retrospective database studies of Cologuard cross-sectional adherence within 365 days of order</a:t>
            </a:r>
          </a:p>
        </p:txBody>
      </p:sp>
      <p:sp>
        <p:nvSpPr>
          <p:cNvPr id="2" name="Title 1">
            <a:extLst>
              <a:ext uri="{FF2B5EF4-FFF2-40B4-BE49-F238E27FC236}">
                <a16:creationId xmlns:a16="http://schemas.microsoft.com/office/drawing/2014/main" id="{6C274B24-6BCF-9F4F-9878-21024C4D716C}"/>
              </a:ext>
            </a:extLst>
          </p:cNvPr>
          <p:cNvSpPr>
            <a:spLocks noGrp="1"/>
          </p:cNvSpPr>
          <p:nvPr>
            <p:ph type="title"/>
          </p:nvPr>
        </p:nvSpPr>
        <p:spPr>
          <a:xfrm>
            <a:off x="446915" y="129598"/>
            <a:ext cx="11294655" cy="763026"/>
          </a:xfrm>
        </p:spPr>
        <p:txBody>
          <a:bodyPr/>
          <a:lstStyle/>
          <a:p>
            <a:r>
              <a:rPr lang="en-US"/>
              <a:t>Screening Adherence with Cologuard</a:t>
            </a:r>
          </a:p>
        </p:txBody>
      </p:sp>
      <p:grpSp>
        <p:nvGrpSpPr>
          <p:cNvPr id="8" name="Group 7">
            <a:extLst>
              <a:ext uri="{FF2B5EF4-FFF2-40B4-BE49-F238E27FC236}">
                <a16:creationId xmlns:a16="http://schemas.microsoft.com/office/drawing/2014/main" id="{F866C8F9-91FC-9749-929A-8BF1EEC0C776}"/>
              </a:ext>
            </a:extLst>
          </p:cNvPr>
          <p:cNvGrpSpPr/>
          <p:nvPr/>
        </p:nvGrpSpPr>
        <p:grpSpPr>
          <a:xfrm>
            <a:off x="972788" y="1843461"/>
            <a:ext cx="10246424" cy="3904179"/>
            <a:chOff x="533400" y="1954951"/>
            <a:chExt cx="10246424" cy="3904179"/>
          </a:xfrm>
        </p:grpSpPr>
        <p:sp>
          <p:nvSpPr>
            <p:cNvPr id="26" name="Rectangle 25">
              <a:extLst>
                <a:ext uri="{FF2B5EF4-FFF2-40B4-BE49-F238E27FC236}">
                  <a16:creationId xmlns:a16="http://schemas.microsoft.com/office/drawing/2014/main" id="{CB039D60-0CB0-47F7-8532-69DB6DFB2CB5}"/>
                </a:ext>
              </a:extLst>
            </p:cNvPr>
            <p:cNvSpPr/>
            <p:nvPr/>
          </p:nvSpPr>
          <p:spPr bwMode="gray">
            <a:xfrm>
              <a:off x="547253" y="1954951"/>
              <a:ext cx="10232571" cy="1784194"/>
            </a:xfrm>
            <a:prstGeom prst="rect">
              <a:avLst/>
            </a:prstGeom>
            <a:noFill/>
            <a:ln w="19050" cap="flat" cmpd="sng" algn="ctr">
              <a:solidFill>
                <a:schemeClr val="bg2">
                  <a:lumMod val="1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41" name="TextBox 40">
              <a:extLst>
                <a:ext uri="{FF2B5EF4-FFF2-40B4-BE49-F238E27FC236}">
                  <a16:creationId xmlns:a16="http://schemas.microsoft.com/office/drawing/2014/main" id="{ED953823-05B8-4746-88A1-A2A191E4733B}"/>
                </a:ext>
              </a:extLst>
            </p:cNvPr>
            <p:cNvSpPr txBox="1"/>
            <p:nvPr/>
          </p:nvSpPr>
          <p:spPr bwMode="gray">
            <a:xfrm>
              <a:off x="3309701" y="2308439"/>
              <a:ext cx="6963256" cy="1077218"/>
            </a:xfrm>
            <a:prstGeom prst="rect">
              <a:avLst/>
            </a:prstGeom>
            <a:noFill/>
          </p:spPr>
          <p:txBody>
            <a:bodyPr wrap="square" lIns="91440" tIns="45720" rIns="91440" bIns="45720" anchor="t">
              <a:spAutoFit/>
            </a:bodyPr>
            <a:lstStyle/>
            <a:p>
              <a:pPr marL="0" marR="0" lvl="0" indent="0" algn="l" defTabSz="914377"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a:ln>
                    <a:noFill/>
                  </a:ln>
                  <a:solidFill>
                    <a:srgbClr val="171616"/>
                  </a:solidFill>
                  <a:effectLst/>
                  <a:uLnTx/>
                  <a:uFillTx/>
                  <a:latin typeface="Arial"/>
                  <a:ea typeface="+mn-ea"/>
                  <a:cs typeface="+mn-cs"/>
                </a:rPr>
                <a:t>Medicare Beneficiaries</a:t>
              </a:r>
            </a:p>
            <a:p>
              <a:pPr defTabSz="914377">
                <a:defRPr/>
              </a:pPr>
              <a:r>
                <a:rPr lang="en-US" sz="2000">
                  <a:solidFill>
                    <a:srgbClr val="171616"/>
                  </a:solidFill>
                  <a:latin typeface="Arial"/>
                </a:rPr>
                <a:t>Ages 60</a:t>
              </a:r>
              <a:r>
                <a:rPr kumimoji="0" lang="en-US" sz="2000" b="0" i="0" u="none" strike="noStrike" kern="1200" cap="none" spc="0" normalizeH="0" baseline="0" noProof="0">
                  <a:ln>
                    <a:noFill/>
                  </a:ln>
                  <a:solidFill>
                    <a:srgbClr val="171616"/>
                  </a:solidFill>
                  <a:effectLst/>
                  <a:uLnTx/>
                  <a:uFillTx/>
                  <a:latin typeface="Arial"/>
                  <a:ea typeface="+mn-ea"/>
                  <a:cs typeface="+mn-cs"/>
                </a:rPr>
                <a:t> - 85 </a:t>
              </a:r>
              <a:r>
                <a:rPr lang="en-US" sz="2000">
                  <a:solidFill>
                    <a:srgbClr val="171616"/>
                  </a:solidFill>
                  <a:latin typeface="Arial"/>
                </a:rPr>
                <a:t>years (N=368,494)</a:t>
              </a:r>
            </a:p>
            <a:p>
              <a:pPr defTabSz="914377">
                <a:defRPr/>
              </a:pPr>
              <a:r>
                <a:rPr lang="en-US" sz="2000">
                  <a:solidFill>
                    <a:srgbClr val="171616"/>
                  </a:solidFill>
                  <a:latin typeface="Arial"/>
                </a:rPr>
                <a:t>Cologuard orders placed September 2016 to August 2017</a:t>
              </a:r>
              <a:endParaRPr lang="en-US" sz="2000" b="0" i="0" u="none" strike="noStrike" kern="1200" cap="none" spc="0" normalizeH="0" baseline="0" noProof="0">
                <a:ln>
                  <a:noFill/>
                </a:ln>
                <a:solidFill>
                  <a:srgbClr val="171616"/>
                </a:solidFill>
                <a:effectLst/>
                <a:uLnTx/>
                <a:uFillTx/>
                <a:latin typeface="Arial"/>
                <a:cs typeface="Arial"/>
              </a:endParaRPr>
            </a:p>
          </p:txBody>
        </p:sp>
        <p:sp>
          <p:nvSpPr>
            <p:cNvPr id="29" name="Rectangle 28">
              <a:extLst>
                <a:ext uri="{FF2B5EF4-FFF2-40B4-BE49-F238E27FC236}">
                  <a16:creationId xmlns:a16="http://schemas.microsoft.com/office/drawing/2014/main" id="{DA7BF74F-5EE4-42B7-96DA-8D07E27BD61C}"/>
                </a:ext>
              </a:extLst>
            </p:cNvPr>
            <p:cNvSpPr/>
            <p:nvPr/>
          </p:nvSpPr>
          <p:spPr bwMode="gray">
            <a:xfrm>
              <a:off x="533400" y="4074937"/>
              <a:ext cx="10232571" cy="1784193"/>
            </a:xfrm>
            <a:prstGeom prst="rect">
              <a:avLst/>
            </a:prstGeom>
            <a:noFill/>
            <a:ln w="19050" cap="flat" cmpd="sng" algn="ctr">
              <a:solidFill>
                <a:schemeClr val="bg2">
                  <a:lumMod val="1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30" name="TextBox 29">
              <a:extLst>
                <a:ext uri="{FF2B5EF4-FFF2-40B4-BE49-F238E27FC236}">
                  <a16:creationId xmlns:a16="http://schemas.microsoft.com/office/drawing/2014/main" id="{5A36809D-0368-4C2C-85FB-E07DA9668601}"/>
                </a:ext>
              </a:extLst>
            </p:cNvPr>
            <p:cNvSpPr txBox="1"/>
            <p:nvPr/>
          </p:nvSpPr>
          <p:spPr bwMode="gray">
            <a:xfrm>
              <a:off x="3309702" y="4428424"/>
              <a:ext cx="7014274" cy="1077218"/>
            </a:xfrm>
            <a:prstGeom prst="rect">
              <a:avLst/>
            </a:prstGeom>
            <a:noFill/>
          </p:spPr>
          <p:txBody>
            <a:bodyPr wrap="square" lIns="91440" tIns="45720" rIns="91440" bIns="45720" anchor="t">
              <a:spAutoFit/>
            </a:bodyPr>
            <a:lstStyle/>
            <a:p>
              <a:pPr defTabSz="914377">
                <a:defRPr/>
              </a:pPr>
              <a:r>
                <a:rPr kumimoji="0" lang="en-US" sz="2400" b="1" i="0" u="none" strike="noStrike" kern="1200" cap="none" spc="0" normalizeH="0" baseline="0" noProof="0">
                  <a:ln>
                    <a:noFill/>
                  </a:ln>
                  <a:solidFill>
                    <a:srgbClr val="171616"/>
                  </a:solidFill>
                  <a:effectLst/>
                  <a:uLnTx/>
                  <a:uFillTx/>
                  <a:latin typeface="Arial"/>
                  <a:ea typeface="+mn-ea"/>
                  <a:cs typeface="+mn-cs"/>
                </a:rPr>
                <a:t>Commercial insurance </a:t>
              </a:r>
              <a:r>
                <a:rPr lang="en-US" sz="2400" b="1">
                  <a:solidFill>
                    <a:srgbClr val="171616"/>
                  </a:solidFill>
                  <a:latin typeface="Arial"/>
                </a:rPr>
                <a:t>or Medicare</a:t>
              </a:r>
              <a:endParaRPr lang="en-US">
                <a:solidFill>
                  <a:srgbClr val="171616"/>
                </a:solidFill>
              </a:endParaRPr>
            </a:p>
            <a:p>
              <a:pPr defTabSz="914377">
                <a:defRPr/>
              </a:pPr>
              <a:r>
                <a:rPr lang="en-US" sz="2000">
                  <a:solidFill>
                    <a:srgbClr val="171616"/>
                  </a:solidFill>
                  <a:latin typeface="Arial"/>
                </a:rPr>
                <a:t>Ages </a:t>
              </a:r>
              <a:r>
                <a:rPr kumimoji="0" lang="en-US" sz="2000" b="0" i="0" u="none" strike="noStrike" kern="1200" cap="none" spc="0" normalizeH="0" baseline="0" noProof="0">
                  <a:ln>
                    <a:noFill/>
                  </a:ln>
                  <a:solidFill>
                    <a:srgbClr val="171616"/>
                  </a:solidFill>
                  <a:effectLst/>
                  <a:uLnTx/>
                  <a:uFillTx/>
                  <a:latin typeface="Arial"/>
                  <a:ea typeface="+mn-ea"/>
                  <a:cs typeface="+mn-cs"/>
                </a:rPr>
                <a:t>50 </a:t>
              </a:r>
              <a:r>
                <a:rPr lang="en-US" sz="2000">
                  <a:solidFill>
                    <a:srgbClr val="171616"/>
                  </a:solidFill>
                  <a:latin typeface="Arial"/>
                </a:rPr>
                <a:t>years and</a:t>
              </a:r>
              <a:r>
                <a:rPr kumimoji="0" lang="en-US" sz="2000" b="0" i="0" u="none" strike="noStrike" kern="1200" cap="none" spc="0" normalizeH="0" baseline="0" noProof="0">
                  <a:ln>
                    <a:noFill/>
                  </a:ln>
                  <a:solidFill>
                    <a:srgbClr val="171616"/>
                  </a:solidFill>
                  <a:effectLst/>
                  <a:uLnTx/>
                  <a:uFillTx/>
                  <a:latin typeface="Arial"/>
                  <a:ea typeface="+mn-ea"/>
                  <a:cs typeface="+mn-cs"/>
                </a:rPr>
                <a:t> above</a:t>
              </a:r>
              <a:r>
                <a:rPr lang="en-US" sz="2000">
                  <a:solidFill>
                    <a:srgbClr val="171616"/>
                  </a:solidFill>
                  <a:latin typeface="Arial"/>
                </a:rPr>
                <a:t> (N=1,420,460)</a:t>
              </a:r>
              <a:endParaRPr lang="en-US" sz="2000" b="0" i="0" u="none" strike="noStrike" kern="1200" cap="none" spc="0" normalizeH="0" baseline="0" noProof="0">
                <a:ln>
                  <a:noFill/>
                </a:ln>
                <a:solidFill>
                  <a:srgbClr val="171616"/>
                </a:solidFill>
                <a:effectLst/>
                <a:uLnTx/>
                <a:uFillTx/>
                <a:latin typeface="Arial"/>
                <a:cs typeface="Arial"/>
              </a:endParaRPr>
            </a:p>
            <a:p>
              <a:pPr>
                <a:defRPr/>
              </a:pPr>
              <a:r>
                <a:rPr lang="en-US" sz="2000">
                  <a:solidFill>
                    <a:srgbClr val="171616"/>
                  </a:solidFill>
                </a:rPr>
                <a:t>Cologuard orders shipped January 2018 to December 2018</a:t>
              </a:r>
              <a:endParaRPr lang="en-US">
                <a:solidFill>
                  <a:srgbClr val="171616"/>
                </a:solidFill>
              </a:endParaRPr>
            </a:p>
          </p:txBody>
        </p:sp>
        <p:sp>
          <p:nvSpPr>
            <p:cNvPr id="31" name="TextBox 30">
              <a:extLst>
                <a:ext uri="{FF2B5EF4-FFF2-40B4-BE49-F238E27FC236}">
                  <a16:creationId xmlns:a16="http://schemas.microsoft.com/office/drawing/2014/main" id="{F1203E26-5AF9-41B2-A20D-C0EFDA30D1AE}"/>
                </a:ext>
              </a:extLst>
            </p:cNvPr>
            <p:cNvSpPr txBox="1"/>
            <p:nvPr/>
          </p:nvSpPr>
          <p:spPr bwMode="gray">
            <a:xfrm>
              <a:off x="920584" y="4551535"/>
              <a:ext cx="219847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chemeClr val="accent2"/>
                  </a:solidFill>
                  <a:effectLst/>
                  <a:uLnTx/>
                  <a:uFillTx/>
                  <a:latin typeface="Arial"/>
                  <a:ea typeface="+mn-ea"/>
                  <a:cs typeface="+mn-cs"/>
                </a:rPr>
                <a:t>66.8%</a:t>
              </a:r>
            </a:p>
          </p:txBody>
        </p:sp>
        <p:sp>
          <p:nvSpPr>
            <p:cNvPr id="21" name="Text Placeholder 4">
              <a:extLst>
                <a:ext uri="{FF2B5EF4-FFF2-40B4-BE49-F238E27FC236}">
                  <a16:creationId xmlns:a16="http://schemas.microsoft.com/office/drawing/2014/main" id="{B7CBBBCE-5DB4-4D06-BE18-2AC6BECB8096}"/>
                </a:ext>
              </a:extLst>
            </p:cNvPr>
            <p:cNvSpPr txBox="1">
              <a:spLocks/>
            </p:cNvSpPr>
            <p:nvPr/>
          </p:nvSpPr>
          <p:spPr bwMode="gray">
            <a:xfrm>
              <a:off x="6068852" y="5630848"/>
              <a:ext cx="4204106" cy="190181"/>
            </a:xfrm>
            <a:prstGeom prst="rect">
              <a:avLst/>
            </a:prstGeom>
          </p:spPr>
          <p:txBody>
            <a:bodyPr vert="horz" lIns="91440" tIns="0" rIns="91440" bIns="0" rtlCol="0" anchor="b">
              <a:noAutofit/>
            </a:bodyPr>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fr-FR" sz="1050">
                  <a:solidFill>
                    <a:schemeClr val="bg2">
                      <a:lumMod val="10000"/>
                    </a:schemeClr>
                  </a:solidFill>
                  <a:cs typeface="Arial"/>
                </a:rPr>
                <a:t>Miller‑Wilson L et al. </a:t>
              </a:r>
              <a:r>
                <a:rPr lang="fr-FR" sz="1050" i="1">
                  <a:solidFill>
                    <a:schemeClr val="bg2">
                      <a:lumMod val="10000"/>
                    </a:schemeClr>
                  </a:solidFill>
                  <a:cs typeface="Arial"/>
                </a:rPr>
                <a:t>Int J Colorectal Dis</a:t>
              </a:r>
              <a:r>
                <a:rPr lang="fr-FR" sz="1050">
                  <a:solidFill>
                    <a:schemeClr val="bg2">
                      <a:lumMod val="10000"/>
                    </a:schemeClr>
                  </a:solidFill>
                  <a:cs typeface="Arial"/>
                </a:rPr>
                <a:t>. 2021;30:2471-2480</a:t>
              </a:r>
              <a:endParaRPr lang="en-US" sz="1200">
                <a:solidFill>
                  <a:schemeClr val="bg2">
                    <a:lumMod val="10000"/>
                  </a:schemeClr>
                </a:solidFill>
                <a:cs typeface="Arial"/>
              </a:endParaRPr>
            </a:p>
          </p:txBody>
        </p:sp>
        <p:sp>
          <p:nvSpPr>
            <p:cNvPr id="14" name="Text Placeholder 2">
              <a:extLst>
                <a:ext uri="{FF2B5EF4-FFF2-40B4-BE49-F238E27FC236}">
                  <a16:creationId xmlns:a16="http://schemas.microsoft.com/office/drawing/2014/main" id="{E2A48031-D13D-453E-AC93-D1B965530E36}"/>
                </a:ext>
              </a:extLst>
            </p:cNvPr>
            <p:cNvSpPr txBox="1">
              <a:spLocks/>
            </p:cNvSpPr>
            <p:nvPr/>
          </p:nvSpPr>
          <p:spPr bwMode="gray">
            <a:xfrm>
              <a:off x="6068851" y="3494115"/>
              <a:ext cx="4204106" cy="191756"/>
            </a:xfrm>
            <a:prstGeom prst="rect">
              <a:avLst/>
            </a:prstGeom>
          </p:spPr>
          <p:txBody>
            <a:bodyPr vert="horz" lIns="91440" tIns="0" rIns="91440" bIns="0" rtlCol="0" anchor="b">
              <a:noAutofit/>
            </a:bodyPr>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50">
                  <a:solidFill>
                    <a:schemeClr val="bg2">
                      <a:lumMod val="10000"/>
                    </a:schemeClr>
                  </a:solidFill>
                  <a:cs typeface="Arial"/>
                </a:rPr>
                <a:t>Weiser E et al. </a:t>
              </a:r>
              <a:r>
                <a:rPr lang="en-US" sz="1050" i="1">
                  <a:solidFill>
                    <a:schemeClr val="bg2">
                      <a:lumMod val="10000"/>
                    </a:schemeClr>
                  </a:solidFill>
                  <a:cs typeface="Arial"/>
                </a:rPr>
                <a:t>J Med Screen</a:t>
              </a:r>
              <a:r>
                <a:rPr lang="en-US" sz="1050">
                  <a:solidFill>
                    <a:schemeClr val="bg2">
                      <a:lumMod val="10000"/>
                    </a:schemeClr>
                  </a:solidFill>
                  <a:cs typeface="Arial"/>
                </a:rPr>
                <a:t>. 2021;28(1):18-24</a:t>
              </a:r>
              <a:endParaRPr lang="en-US" sz="1200">
                <a:solidFill>
                  <a:schemeClr val="bg2">
                    <a:lumMod val="10000"/>
                  </a:schemeClr>
                </a:solidFill>
              </a:endParaRPr>
            </a:p>
          </p:txBody>
        </p:sp>
        <p:sp>
          <p:nvSpPr>
            <p:cNvPr id="19" name="TextBox 18">
              <a:extLst>
                <a:ext uri="{FF2B5EF4-FFF2-40B4-BE49-F238E27FC236}">
                  <a16:creationId xmlns:a16="http://schemas.microsoft.com/office/drawing/2014/main" id="{ED7C362D-B0D1-BE4C-8F0A-F9E316AC8895}"/>
                </a:ext>
              </a:extLst>
            </p:cNvPr>
            <p:cNvSpPr txBox="1"/>
            <p:nvPr/>
          </p:nvSpPr>
          <p:spPr bwMode="gray">
            <a:xfrm>
              <a:off x="821924" y="2431550"/>
              <a:ext cx="221310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chemeClr val="accent1"/>
                  </a:solidFill>
                  <a:effectLst/>
                  <a:uLnTx/>
                  <a:uFillTx/>
                  <a:latin typeface="Arial"/>
                  <a:ea typeface="+mn-ea"/>
                  <a:cs typeface="+mn-cs"/>
                </a:rPr>
                <a:t>71.1%</a:t>
              </a:r>
            </a:p>
          </p:txBody>
        </p:sp>
      </p:grpSp>
    </p:spTree>
    <p:extLst>
      <p:ext uri="{BB962C8B-B14F-4D97-AF65-F5344CB8AC3E}">
        <p14:creationId xmlns:p14="http://schemas.microsoft.com/office/powerpoint/2010/main" val="3324223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1">
            <a:extLst>
              <a:ext uri="{FF2B5EF4-FFF2-40B4-BE49-F238E27FC236}">
                <a16:creationId xmlns:a16="http://schemas.microsoft.com/office/drawing/2014/main" id="{32A2C77C-1E18-49F4-80E6-24171CDAA965}"/>
              </a:ext>
            </a:extLst>
          </p:cNvPr>
          <p:cNvSpPr>
            <a:spLocks noGrp="1"/>
          </p:cNvSpPr>
          <p:nvPr>
            <p:ph type="body" sz="quarter" idx="15"/>
          </p:nvPr>
        </p:nvSpPr>
        <p:spPr>
          <a:xfrm>
            <a:off x="448172" y="1088588"/>
            <a:ext cx="11295782" cy="396947"/>
          </a:xfrm>
        </p:spPr>
        <p:txBody>
          <a:bodyPr vert="horz" wrap="square" lIns="91440" tIns="45720" rIns="91440" bIns="45720" rtlCol="0" anchor="t">
            <a:noAutofit/>
          </a:bodyPr>
          <a:lstStyle/>
          <a:p>
            <a:pPr>
              <a:lnSpc>
                <a:spcPct val="90000"/>
              </a:lnSpc>
              <a:spcBef>
                <a:spcPts val="600"/>
              </a:spcBef>
            </a:pPr>
            <a:r>
              <a:rPr lang="en-US"/>
              <a:t>Retrospective cohort studies of patients with positive FIT or positive Cologuard results, and the adherence rate to follow-up colonoscopy</a:t>
            </a:r>
          </a:p>
        </p:txBody>
      </p:sp>
      <p:sp>
        <p:nvSpPr>
          <p:cNvPr id="19" name="Title 3">
            <a:extLst>
              <a:ext uri="{FF2B5EF4-FFF2-40B4-BE49-F238E27FC236}">
                <a16:creationId xmlns:a16="http://schemas.microsoft.com/office/drawing/2014/main" id="{ADC28A59-D9AA-4023-B0C6-12E104C19920}"/>
              </a:ext>
            </a:extLst>
          </p:cNvPr>
          <p:cNvSpPr>
            <a:spLocks noGrp="1"/>
          </p:cNvSpPr>
          <p:nvPr>
            <p:ph type="title"/>
          </p:nvPr>
        </p:nvSpPr>
        <p:spPr>
          <a:xfrm>
            <a:off x="446915" y="129598"/>
            <a:ext cx="11294655" cy="780890"/>
          </a:xfrm>
        </p:spPr>
        <p:txBody>
          <a:bodyPr/>
          <a:lstStyle/>
          <a:p>
            <a:r>
              <a:rPr lang="en-US"/>
              <a:t>Colonoscopy Completion After Positive FIT or Cologuard Results</a:t>
            </a:r>
          </a:p>
        </p:txBody>
      </p:sp>
      <p:sp>
        <p:nvSpPr>
          <p:cNvPr id="41" name="TextBox 40">
            <a:extLst>
              <a:ext uri="{FF2B5EF4-FFF2-40B4-BE49-F238E27FC236}">
                <a16:creationId xmlns:a16="http://schemas.microsoft.com/office/drawing/2014/main" id="{ED953823-05B8-4746-88A1-A2A191E4733B}"/>
              </a:ext>
            </a:extLst>
          </p:cNvPr>
          <p:cNvSpPr txBox="1"/>
          <p:nvPr/>
        </p:nvSpPr>
        <p:spPr bwMode="gray">
          <a:xfrm>
            <a:off x="5497880" y="2222750"/>
            <a:ext cx="5701908" cy="1323439"/>
          </a:xfrm>
          <a:prstGeom prst="rect">
            <a:avLst/>
          </a:prstGeom>
          <a:noFill/>
        </p:spPr>
        <p:txBody>
          <a:bodyPr wrap="square" lIns="91440" tIns="45720" rIns="91440" bIns="45720" anchor="ctr">
            <a:spAutoFit/>
          </a:bodyPr>
          <a:lstStyle/>
          <a:p>
            <a:pPr>
              <a:defRPr/>
            </a:pPr>
            <a:r>
              <a:rPr lang="en-US" sz="2000" b="1">
                <a:solidFill>
                  <a:schemeClr val="bg2">
                    <a:lumMod val="10000"/>
                  </a:schemeClr>
                </a:solidFill>
                <a:latin typeface="Arial"/>
              </a:rPr>
              <a:t>Single academic health system</a:t>
            </a:r>
            <a:endParaRPr lang="en-US" sz="2000">
              <a:solidFill>
                <a:schemeClr val="bg2">
                  <a:lumMod val="10000"/>
                </a:schemeClr>
              </a:solidFill>
              <a:latin typeface="Arial"/>
            </a:endParaRPr>
          </a:p>
          <a:p>
            <a:pPr marL="342900" indent="-342900">
              <a:buFont typeface="Arial"/>
              <a:buChar char="•"/>
              <a:defRPr/>
            </a:pPr>
            <a:r>
              <a:rPr lang="en-US" sz="2000">
                <a:solidFill>
                  <a:schemeClr val="bg2">
                    <a:lumMod val="10000"/>
                  </a:schemeClr>
                </a:solidFill>
                <a:latin typeface="Arial"/>
              </a:rPr>
              <a:t>308 FIT positive and 323</a:t>
            </a:r>
            <a:r>
              <a:rPr lang="en-US" sz="2000">
                <a:solidFill>
                  <a:schemeClr val="bg2">
                    <a:lumMod val="10000"/>
                  </a:schemeClr>
                </a:solidFill>
                <a:latin typeface="Arial"/>
                <a:cs typeface="Arial"/>
              </a:rPr>
              <a:t> Cologuard positive patients from January 2016 and June 2018</a:t>
            </a:r>
          </a:p>
          <a:p>
            <a:pPr marL="342900" indent="-342900">
              <a:buFont typeface="Arial"/>
              <a:buChar char="•"/>
              <a:defRPr/>
            </a:pPr>
            <a:r>
              <a:rPr lang="en-US" sz="2000">
                <a:solidFill>
                  <a:schemeClr val="bg2">
                    <a:lumMod val="10000"/>
                  </a:schemeClr>
                </a:solidFill>
                <a:latin typeface="Arial"/>
                <a:cs typeface="Arial"/>
              </a:rPr>
              <a:t>Colonoscopy completion rate within 6 months</a:t>
            </a:r>
          </a:p>
        </p:txBody>
      </p:sp>
      <p:sp>
        <p:nvSpPr>
          <p:cNvPr id="30" name="TextBox 29">
            <a:extLst>
              <a:ext uri="{FF2B5EF4-FFF2-40B4-BE49-F238E27FC236}">
                <a16:creationId xmlns:a16="http://schemas.microsoft.com/office/drawing/2014/main" id="{5A36809D-0368-4C2C-85FB-E07DA9668601}"/>
              </a:ext>
            </a:extLst>
          </p:cNvPr>
          <p:cNvSpPr txBox="1"/>
          <p:nvPr/>
        </p:nvSpPr>
        <p:spPr bwMode="gray">
          <a:xfrm>
            <a:off x="5497880" y="4512649"/>
            <a:ext cx="5652720" cy="1323439"/>
          </a:xfrm>
          <a:prstGeom prst="rect">
            <a:avLst/>
          </a:prstGeom>
          <a:noFill/>
        </p:spPr>
        <p:txBody>
          <a:bodyPr wrap="square" lIns="91440" tIns="45720" rIns="91440" bIns="45720" anchor="ctr">
            <a:spAutoFit/>
          </a:bodyPr>
          <a:lstStyle/>
          <a:p>
            <a:pPr defTabSz="914377">
              <a:defRPr/>
            </a:pPr>
            <a:r>
              <a:rPr lang="en-US" sz="2000" b="1">
                <a:solidFill>
                  <a:schemeClr val="bg2">
                    <a:lumMod val="10000"/>
                  </a:schemeClr>
                </a:solidFill>
                <a:latin typeface="Arial"/>
              </a:rPr>
              <a:t>Mayo Clinic system across multiple states</a:t>
            </a:r>
            <a:endParaRPr lang="en-US">
              <a:solidFill>
                <a:schemeClr val="bg2">
                  <a:lumMod val="10000"/>
                </a:schemeClr>
              </a:solidFill>
            </a:endParaRPr>
          </a:p>
          <a:p>
            <a:pPr marL="342900" indent="-342900" defTabSz="914377">
              <a:buFont typeface="Arial"/>
              <a:buChar char="•"/>
              <a:defRPr/>
            </a:pPr>
            <a:r>
              <a:rPr lang="en-US" sz="2000">
                <a:solidFill>
                  <a:schemeClr val="bg2">
                    <a:lumMod val="10000"/>
                  </a:schemeClr>
                </a:solidFill>
                <a:latin typeface="Arial"/>
              </a:rPr>
              <a:t>1801</a:t>
            </a:r>
            <a:r>
              <a:rPr kumimoji="0" lang="en-US" sz="2000" b="0" i="0" u="none" strike="noStrike" kern="1200" cap="none" spc="0" normalizeH="0" baseline="0" noProof="0">
                <a:ln>
                  <a:noFill/>
                </a:ln>
                <a:solidFill>
                  <a:schemeClr val="bg2">
                    <a:lumMod val="10000"/>
                  </a:schemeClr>
                </a:solidFill>
                <a:effectLst/>
                <a:uLnTx/>
                <a:uFillTx/>
                <a:latin typeface="Arial"/>
                <a:ea typeface="+mn-ea"/>
                <a:cs typeface="+mn-cs"/>
              </a:rPr>
              <a:t> Cologuard positive patients</a:t>
            </a:r>
            <a:r>
              <a:rPr lang="en-US" sz="2000">
                <a:solidFill>
                  <a:schemeClr val="bg2">
                    <a:lumMod val="10000"/>
                  </a:schemeClr>
                </a:solidFill>
                <a:latin typeface="Arial"/>
              </a:rPr>
              <a:t> included from October 2014 to December 2017</a:t>
            </a:r>
            <a:endParaRPr lang="en-US" sz="2000">
              <a:solidFill>
                <a:schemeClr val="bg2">
                  <a:lumMod val="10000"/>
                </a:schemeClr>
              </a:solidFill>
              <a:latin typeface="Arial"/>
              <a:cs typeface="Arial"/>
            </a:endParaRPr>
          </a:p>
          <a:p>
            <a:pPr marL="342900" indent="-342900" defTabSz="914377">
              <a:buFont typeface="Arial"/>
              <a:buChar char="•"/>
              <a:defRPr/>
            </a:pPr>
            <a:r>
              <a:rPr lang="en-US" sz="2000">
                <a:solidFill>
                  <a:schemeClr val="bg2">
                    <a:lumMod val="10000"/>
                  </a:schemeClr>
                </a:solidFill>
                <a:latin typeface="Arial"/>
              </a:rPr>
              <a:t>Colonoscopy completion by April 2018</a:t>
            </a:r>
            <a:endParaRPr lang="en-US" sz="2000" b="0" i="0" u="none" strike="noStrike" kern="1200" cap="none" spc="0" normalizeH="0" baseline="0" noProof="0">
              <a:ln>
                <a:noFill/>
              </a:ln>
              <a:solidFill>
                <a:schemeClr val="bg2">
                  <a:lumMod val="10000"/>
                </a:schemeClr>
              </a:solidFill>
              <a:effectLst/>
              <a:uLnTx/>
              <a:uFillTx/>
              <a:latin typeface="Arial"/>
              <a:cs typeface="Arial"/>
            </a:endParaRPr>
          </a:p>
        </p:txBody>
      </p:sp>
      <p:sp>
        <p:nvSpPr>
          <p:cNvPr id="31" name="TextBox 30">
            <a:extLst>
              <a:ext uri="{FF2B5EF4-FFF2-40B4-BE49-F238E27FC236}">
                <a16:creationId xmlns:a16="http://schemas.microsoft.com/office/drawing/2014/main" id="{F1203E26-5AF9-41B2-A20D-C0EFDA30D1AE}"/>
              </a:ext>
            </a:extLst>
          </p:cNvPr>
          <p:cNvSpPr txBox="1"/>
          <p:nvPr/>
        </p:nvSpPr>
        <p:spPr bwMode="gray">
          <a:xfrm>
            <a:off x="1280357" y="4871225"/>
            <a:ext cx="3923807" cy="707886"/>
          </a:xfrm>
          <a:prstGeom prst="rect">
            <a:avLst/>
          </a:prstGeom>
          <a:noFill/>
        </p:spPr>
        <p:txBody>
          <a:bodyPr wrap="square"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70C0"/>
                </a:solidFill>
                <a:effectLst/>
                <a:uLnTx/>
                <a:uFillTx/>
                <a:ea typeface="+mn-ea"/>
                <a:cs typeface="+mn-cs"/>
              </a:rPr>
              <a:t>Cologuard 87%</a:t>
            </a:r>
            <a:endParaRPr kumimoji="0" lang="en-US" sz="4000" b="0" i="0" u="none" strike="noStrike" kern="1200" cap="none" spc="0" normalizeH="0" baseline="0" noProof="0">
              <a:ln>
                <a:noFill/>
              </a:ln>
              <a:solidFill>
                <a:srgbClr val="125285"/>
              </a:solidFill>
              <a:effectLst/>
              <a:uLnTx/>
              <a:uFillTx/>
              <a:ea typeface="+mn-ea"/>
              <a:cs typeface="+mn-cs"/>
            </a:endParaRPr>
          </a:p>
        </p:txBody>
      </p:sp>
      <p:sp>
        <p:nvSpPr>
          <p:cNvPr id="20" name="Text Placeholder 4">
            <a:extLst>
              <a:ext uri="{FF2B5EF4-FFF2-40B4-BE49-F238E27FC236}">
                <a16:creationId xmlns:a16="http://schemas.microsoft.com/office/drawing/2014/main" id="{ABEB912E-1CED-4669-84E8-E7F87DB75F2A}"/>
              </a:ext>
            </a:extLst>
          </p:cNvPr>
          <p:cNvSpPr txBox="1">
            <a:spLocks/>
          </p:cNvSpPr>
          <p:nvPr/>
        </p:nvSpPr>
        <p:spPr bwMode="gray">
          <a:xfrm>
            <a:off x="7685521" y="3657328"/>
            <a:ext cx="3519838" cy="186757"/>
          </a:xfrm>
          <a:prstGeom prst="rect">
            <a:avLst/>
          </a:prstGeom>
        </p:spPr>
        <p:txBody>
          <a:bodyPr vert="horz" lIns="91440" tIns="0" rIns="91440" bIns="0" rtlCol="0" anchor="b">
            <a:noAutofit/>
          </a:bodyPr>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dirty="0">
                <a:solidFill>
                  <a:schemeClr val="bg2">
                    <a:lumMod val="10000"/>
                  </a:schemeClr>
                </a:solidFill>
                <a:cs typeface="Arial"/>
              </a:rPr>
              <a:t>Cooper GS, et al. </a:t>
            </a:r>
            <a:r>
              <a:rPr lang="en-US" i="1" dirty="0">
                <a:solidFill>
                  <a:schemeClr val="bg2">
                    <a:lumMod val="10000"/>
                  </a:schemeClr>
                </a:solidFill>
                <a:cs typeface="Arial"/>
              </a:rPr>
              <a:t>J Am Board Fam Med</a:t>
            </a:r>
            <a:r>
              <a:rPr lang="en-US" dirty="0">
                <a:solidFill>
                  <a:schemeClr val="bg2">
                    <a:lumMod val="10000"/>
                  </a:schemeClr>
                </a:solidFill>
                <a:cs typeface="Arial"/>
              </a:rPr>
              <a:t>. 2021;34(1):61-69.</a:t>
            </a:r>
          </a:p>
        </p:txBody>
      </p:sp>
      <p:sp>
        <p:nvSpPr>
          <p:cNvPr id="21" name="Text Placeholder 4">
            <a:extLst>
              <a:ext uri="{FF2B5EF4-FFF2-40B4-BE49-F238E27FC236}">
                <a16:creationId xmlns:a16="http://schemas.microsoft.com/office/drawing/2014/main" id="{96B0FB7C-1ED3-4248-8E82-7534D5AB1AB0}"/>
              </a:ext>
            </a:extLst>
          </p:cNvPr>
          <p:cNvSpPr txBox="1">
            <a:spLocks/>
          </p:cNvSpPr>
          <p:nvPr/>
        </p:nvSpPr>
        <p:spPr bwMode="gray">
          <a:xfrm>
            <a:off x="7540059" y="5772352"/>
            <a:ext cx="3679153" cy="257495"/>
          </a:xfrm>
          <a:prstGeom prst="rect">
            <a:avLst/>
          </a:prstGeom>
        </p:spPr>
        <p:txBody>
          <a:bodyPr vert="horz" lIns="91440" tIns="0" rIns="91440" bIns="0" rtlCol="0" anchor="b">
            <a:noAutofit/>
          </a:bodyPr>
          <a:lstStyle>
            <a:lvl1pPr marL="0" indent="0" algn="l" defTabSz="914400" rtl="0" eaLnBrk="1" latinLnBrk="0" hangingPunct="1">
              <a:lnSpc>
                <a:spcPct val="85000"/>
              </a:lnSpc>
              <a:spcBef>
                <a:spcPts val="300"/>
              </a:spcBef>
              <a:buClr>
                <a:schemeClr val="accent2"/>
              </a:buClr>
              <a:buSzPct val="85000"/>
              <a:buFont typeface="Arial" pitchFamily="34" charset="0"/>
              <a:buNone/>
              <a:tabLst/>
              <a:defRPr lang="en-US" sz="1000" kern="1200" dirty="0">
                <a:solidFill>
                  <a:schemeClr val="tx2"/>
                </a:solidFill>
                <a:latin typeface="+mn-lt"/>
                <a:ea typeface="+mn-ea"/>
                <a:cs typeface="Arial" pitchFamily="34" charset="0"/>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rgbClr val="ED7D31"/>
              </a:buClr>
              <a:defRPr/>
            </a:pPr>
            <a:r>
              <a:rPr kumimoji="0" lang="en-US" sz="1000" b="0" i="0" u="none" strike="noStrike" kern="1200" cap="none" spc="0" normalizeH="0" baseline="0" noProof="0" dirty="0">
                <a:ln>
                  <a:noFill/>
                </a:ln>
                <a:solidFill>
                  <a:schemeClr val="bg2">
                    <a:lumMod val="10000"/>
                  </a:schemeClr>
                </a:solidFill>
                <a:effectLst/>
                <a:uLnTx/>
                <a:uFillTx/>
                <a:latin typeface="Arial"/>
                <a:ea typeface="+mn-ea"/>
                <a:cs typeface="Arial"/>
              </a:rPr>
              <a:t>Eckmann J, et al. </a:t>
            </a:r>
            <a:r>
              <a:rPr lang="en-US" i="1" dirty="0">
                <a:solidFill>
                  <a:schemeClr val="bg2">
                    <a:lumMod val="10000"/>
                  </a:schemeClr>
                </a:solidFill>
                <a:latin typeface="Arial"/>
                <a:cs typeface="Arial"/>
              </a:rPr>
              <a:t>Am J Gastroenterol</a:t>
            </a:r>
            <a:r>
              <a:rPr kumimoji="0" lang="en-US" sz="1000" b="0" i="1" u="none" strike="noStrike" kern="1200" cap="none" spc="0" normalizeH="0" baseline="0" noProof="0" dirty="0">
                <a:ln>
                  <a:noFill/>
                </a:ln>
                <a:solidFill>
                  <a:schemeClr val="bg2">
                    <a:lumMod val="10000"/>
                  </a:schemeClr>
                </a:solidFill>
                <a:effectLst/>
                <a:uLnTx/>
                <a:uFillTx/>
                <a:latin typeface="Arial"/>
                <a:ea typeface="+mn-ea"/>
                <a:cs typeface="Arial"/>
              </a:rPr>
              <a:t>. </a:t>
            </a:r>
            <a:r>
              <a:rPr kumimoji="0" lang="en-US" sz="1000" b="0" i="0" u="none" strike="noStrike" kern="1200" cap="none" spc="0" normalizeH="0" baseline="0" noProof="0" dirty="0">
                <a:ln>
                  <a:noFill/>
                </a:ln>
                <a:solidFill>
                  <a:schemeClr val="bg2">
                    <a:lumMod val="10000"/>
                  </a:schemeClr>
                </a:solidFill>
                <a:effectLst/>
                <a:uLnTx/>
                <a:uFillTx/>
                <a:latin typeface="Arial"/>
                <a:ea typeface="+mn-ea"/>
                <a:cs typeface="Arial"/>
              </a:rPr>
              <a:t>2020;115(4):608-615.</a:t>
            </a:r>
            <a:r>
              <a:rPr lang="en-US" dirty="0">
                <a:solidFill>
                  <a:schemeClr val="bg2">
                    <a:lumMod val="10000"/>
                  </a:schemeClr>
                </a:solidFill>
                <a:latin typeface="Arial"/>
                <a:cs typeface="Arial"/>
              </a:rPr>
              <a:t> </a:t>
            </a:r>
            <a:endParaRPr kumimoji="0" lang="en-US" sz="1000" b="0" i="0" u="none" strike="noStrike" kern="1200" cap="none" spc="0" normalizeH="0" baseline="0" noProof="0" dirty="0">
              <a:ln>
                <a:noFill/>
              </a:ln>
              <a:solidFill>
                <a:schemeClr val="bg2">
                  <a:lumMod val="10000"/>
                </a:schemeClr>
              </a:solidFill>
              <a:effectLst/>
              <a:uLnTx/>
              <a:uFillTx/>
              <a:latin typeface="Arial"/>
              <a:ea typeface="+mn-ea"/>
              <a:cs typeface="Arial" pitchFamily="34" charset="0"/>
            </a:endParaRPr>
          </a:p>
        </p:txBody>
      </p:sp>
      <p:sp>
        <p:nvSpPr>
          <p:cNvPr id="24" name="TextBox 23">
            <a:extLst>
              <a:ext uri="{FF2B5EF4-FFF2-40B4-BE49-F238E27FC236}">
                <a16:creationId xmlns:a16="http://schemas.microsoft.com/office/drawing/2014/main" id="{4C549D06-2C71-438E-BACE-993FDBCB13EE}"/>
              </a:ext>
            </a:extLst>
          </p:cNvPr>
          <p:cNvSpPr txBox="1"/>
          <p:nvPr/>
        </p:nvSpPr>
        <p:spPr bwMode="gray">
          <a:xfrm>
            <a:off x="1286592" y="2905823"/>
            <a:ext cx="3911337" cy="707886"/>
          </a:xfrm>
          <a:prstGeom prst="rect">
            <a:avLst/>
          </a:prstGeom>
          <a:noFill/>
        </p:spPr>
        <p:txBody>
          <a:bodyPr wrap="square"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70C0"/>
                </a:solidFill>
                <a:effectLst/>
                <a:uLnTx/>
                <a:uFillTx/>
                <a:ea typeface="+mn-ea"/>
                <a:cs typeface="+mn-cs"/>
              </a:rPr>
              <a:t>Cologuard 72%</a:t>
            </a:r>
            <a:endParaRPr kumimoji="0" lang="en-US" sz="4000" b="0" i="0" u="none" strike="noStrike" kern="1200" cap="none" spc="0" normalizeH="0" baseline="0" noProof="0">
              <a:ln>
                <a:noFill/>
              </a:ln>
              <a:solidFill>
                <a:srgbClr val="125285"/>
              </a:solidFill>
              <a:effectLst/>
              <a:uLnTx/>
              <a:uFillTx/>
              <a:ea typeface="+mn-ea"/>
              <a:cs typeface="+mn-cs"/>
            </a:endParaRPr>
          </a:p>
        </p:txBody>
      </p:sp>
      <p:sp>
        <p:nvSpPr>
          <p:cNvPr id="22" name="TextBox 21">
            <a:extLst>
              <a:ext uri="{FF2B5EF4-FFF2-40B4-BE49-F238E27FC236}">
                <a16:creationId xmlns:a16="http://schemas.microsoft.com/office/drawing/2014/main" id="{5E23E84B-463E-2F43-A706-BB11962AEB61}"/>
              </a:ext>
            </a:extLst>
          </p:cNvPr>
          <p:cNvSpPr txBox="1"/>
          <p:nvPr/>
        </p:nvSpPr>
        <p:spPr bwMode="gray">
          <a:xfrm>
            <a:off x="1968632" y="2066004"/>
            <a:ext cx="2547257" cy="646331"/>
          </a:xfrm>
          <a:prstGeom prst="rect">
            <a:avLst/>
          </a:prstGeom>
          <a:noFill/>
        </p:spPr>
        <p:txBody>
          <a:bodyPr wrap="square" anchor="ctr">
            <a:spAutoFit/>
          </a:bodyPr>
          <a:lstStyle/>
          <a:p>
            <a:pPr algn="ctr">
              <a:lnSpc>
                <a:spcPct val="90000"/>
              </a:lnSpc>
              <a:spcBef>
                <a:spcPts val="600"/>
              </a:spcBef>
            </a:pPr>
            <a:r>
              <a:rPr lang="en-US" sz="4000" b="1">
                <a:solidFill>
                  <a:srgbClr val="70AD47"/>
                </a:solidFill>
              </a:rPr>
              <a:t>FIT 47%</a:t>
            </a:r>
            <a:endParaRPr lang="en-US" sz="4000">
              <a:solidFill>
                <a:schemeClr val="bg2">
                  <a:lumMod val="10000"/>
                </a:schemeClr>
              </a:solidFill>
            </a:endParaRPr>
          </a:p>
        </p:txBody>
      </p:sp>
      <p:sp>
        <p:nvSpPr>
          <p:cNvPr id="23" name="Rectangle 22">
            <a:extLst>
              <a:ext uri="{FF2B5EF4-FFF2-40B4-BE49-F238E27FC236}">
                <a16:creationId xmlns:a16="http://schemas.microsoft.com/office/drawing/2014/main" id="{ED5B5062-0DDE-D242-B970-3F5B63C5B592}"/>
              </a:ext>
            </a:extLst>
          </p:cNvPr>
          <p:cNvSpPr/>
          <p:nvPr/>
        </p:nvSpPr>
        <p:spPr bwMode="gray">
          <a:xfrm>
            <a:off x="986641" y="1843461"/>
            <a:ext cx="10232571" cy="2076902"/>
          </a:xfrm>
          <a:prstGeom prst="rect">
            <a:avLst/>
          </a:prstGeom>
          <a:noFill/>
          <a:ln w="19050" cap="flat" cmpd="sng" algn="ctr">
            <a:solidFill>
              <a:schemeClr val="bg2">
                <a:lumMod val="1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F6A67A1E-FC0B-5446-BD38-62D6280BB4D6}"/>
              </a:ext>
            </a:extLst>
          </p:cNvPr>
          <p:cNvSpPr/>
          <p:nvPr/>
        </p:nvSpPr>
        <p:spPr bwMode="gray">
          <a:xfrm>
            <a:off x="985488" y="4347096"/>
            <a:ext cx="10219871" cy="1743444"/>
          </a:xfrm>
          <a:prstGeom prst="rect">
            <a:avLst/>
          </a:prstGeom>
          <a:noFill/>
          <a:ln w="19050" cap="flat" cmpd="sng" algn="ctr">
            <a:solidFill>
              <a:schemeClr val="bg2">
                <a:lumMod val="1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23155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A106050-25A4-40C8-8C30-3FA4A7F809FE}"/>
              </a:ext>
            </a:extLst>
          </p:cNvPr>
          <p:cNvGrpSpPr/>
          <p:nvPr/>
        </p:nvGrpSpPr>
        <p:grpSpPr>
          <a:xfrm>
            <a:off x="3503488" y="2534532"/>
            <a:ext cx="5681609" cy="3398968"/>
            <a:chOff x="3503488" y="2501079"/>
            <a:chExt cx="5681609" cy="3398968"/>
          </a:xfrm>
        </p:grpSpPr>
        <p:sp>
          <p:nvSpPr>
            <p:cNvPr id="11" name="Oval 10">
              <a:extLst>
                <a:ext uri="{FF2B5EF4-FFF2-40B4-BE49-F238E27FC236}">
                  <a16:creationId xmlns:a16="http://schemas.microsoft.com/office/drawing/2014/main" id="{051BEDC7-8E2F-4E81-B735-37F4AC791392}"/>
                </a:ext>
              </a:extLst>
            </p:cNvPr>
            <p:cNvSpPr/>
            <p:nvPr/>
          </p:nvSpPr>
          <p:spPr>
            <a:xfrm>
              <a:off x="3503488" y="2594978"/>
              <a:ext cx="5681609" cy="3226085"/>
            </a:xfrm>
            <a:prstGeom prst="ellipse">
              <a:avLst/>
            </a:prstGeom>
            <a:solidFill>
              <a:schemeClr val="bg1"/>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id="{0CBB50F9-EC00-433D-A962-59F654ACBED2}"/>
                </a:ext>
              </a:extLst>
            </p:cNvPr>
            <p:cNvSpPr/>
            <p:nvPr/>
          </p:nvSpPr>
          <p:spPr>
            <a:xfrm>
              <a:off x="6073381" y="2501079"/>
              <a:ext cx="244976" cy="199626"/>
            </a:xfrm>
            <a:prstGeom prst="chevron">
              <a:avLst/>
            </a:prstGeom>
            <a:solidFill>
              <a:schemeClr val="accent2"/>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hevron 21">
              <a:extLst>
                <a:ext uri="{FF2B5EF4-FFF2-40B4-BE49-F238E27FC236}">
                  <a16:creationId xmlns:a16="http://schemas.microsoft.com/office/drawing/2014/main" id="{141D1911-5475-4041-936B-6F8A5431846D}"/>
                </a:ext>
              </a:extLst>
            </p:cNvPr>
            <p:cNvSpPr/>
            <p:nvPr/>
          </p:nvSpPr>
          <p:spPr>
            <a:xfrm rot="1860000">
              <a:off x="8549916" y="3198883"/>
              <a:ext cx="244976" cy="199626"/>
            </a:xfrm>
            <a:prstGeom prst="chevron">
              <a:avLst/>
            </a:prstGeom>
            <a:solidFill>
              <a:schemeClr val="accent2"/>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Chevron 22">
              <a:extLst>
                <a:ext uri="{FF2B5EF4-FFF2-40B4-BE49-F238E27FC236}">
                  <a16:creationId xmlns:a16="http://schemas.microsoft.com/office/drawing/2014/main" id="{59A6A5C8-DE70-459B-BF3F-083A6596C9FE}"/>
                </a:ext>
              </a:extLst>
            </p:cNvPr>
            <p:cNvSpPr/>
            <p:nvPr/>
          </p:nvSpPr>
          <p:spPr>
            <a:xfrm rot="19080000" flipH="1">
              <a:off x="8641447" y="4952748"/>
              <a:ext cx="244976" cy="199626"/>
            </a:xfrm>
            <a:prstGeom prst="chevron">
              <a:avLst/>
            </a:prstGeom>
            <a:solidFill>
              <a:schemeClr val="accent2"/>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hevron 23">
              <a:extLst>
                <a:ext uri="{FF2B5EF4-FFF2-40B4-BE49-F238E27FC236}">
                  <a16:creationId xmlns:a16="http://schemas.microsoft.com/office/drawing/2014/main" id="{29853711-BC8D-4FC7-B88F-EED986B7F447}"/>
                </a:ext>
              </a:extLst>
            </p:cNvPr>
            <p:cNvSpPr/>
            <p:nvPr/>
          </p:nvSpPr>
          <p:spPr>
            <a:xfrm flipH="1">
              <a:off x="6084078" y="5700421"/>
              <a:ext cx="244976" cy="199626"/>
            </a:xfrm>
            <a:prstGeom prst="chevron">
              <a:avLst/>
            </a:prstGeom>
            <a:solidFill>
              <a:schemeClr val="accent2"/>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Chevron 24">
              <a:extLst>
                <a:ext uri="{FF2B5EF4-FFF2-40B4-BE49-F238E27FC236}">
                  <a16:creationId xmlns:a16="http://schemas.microsoft.com/office/drawing/2014/main" id="{59EA90DF-C209-4F02-BEA0-4A1498A795F5}"/>
                </a:ext>
              </a:extLst>
            </p:cNvPr>
            <p:cNvSpPr/>
            <p:nvPr/>
          </p:nvSpPr>
          <p:spPr>
            <a:xfrm rot="2400000" flipH="1">
              <a:off x="3821128" y="4972179"/>
              <a:ext cx="244976" cy="199626"/>
            </a:xfrm>
            <a:prstGeom prst="chevron">
              <a:avLst/>
            </a:prstGeom>
            <a:solidFill>
              <a:schemeClr val="accent2"/>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row: Chevron 25">
              <a:extLst>
                <a:ext uri="{FF2B5EF4-FFF2-40B4-BE49-F238E27FC236}">
                  <a16:creationId xmlns:a16="http://schemas.microsoft.com/office/drawing/2014/main" id="{19F47179-596E-4484-98A0-239900356160}"/>
                </a:ext>
              </a:extLst>
            </p:cNvPr>
            <p:cNvSpPr/>
            <p:nvPr/>
          </p:nvSpPr>
          <p:spPr>
            <a:xfrm rot="7980000" flipH="1">
              <a:off x="3876467" y="3209867"/>
              <a:ext cx="244976" cy="199626"/>
            </a:xfrm>
            <a:prstGeom prst="chevron">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Rectangle: Rounded Corners 1">
            <a:extLst>
              <a:ext uri="{FF2B5EF4-FFF2-40B4-BE49-F238E27FC236}">
                <a16:creationId xmlns:a16="http://schemas.microsoft.com/office/drawing/2014/main" id="{701732CC-D35F-49EC-A7AD-B76DB700DA57}"/>
              </a:ext>
            </a:extLst>
          </p:cNvPr>
          <p:cNvSpPr/>
          <p:nvPr/>
        </p:nvSpPr>
        <p:spPr>
          <a:xfrm>
            <a:off x="4514850" y="3254699"/>
            <a:ext cx="3355521" cy="1873890"/>
          </a:xfrm>
          <a:prstGeom prst="roundRect">
            <a:avLst>
              <a:gd name="adj" fmla="val 10858"/>
            </a:avLst>
          </a:prstGeom>
          <a:solidFill>
            <a:schemeClr val="bg1"/>
          </a:solid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bIns="9144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rPr>
              <a:t>24/7, 240+ languages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rPr>
              <a:t>Support Patients and Providers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rPr>
              <a:t>Welcome, reminders, follow up</a:t>
            </a:r>
          </a:p>
        </p:txBody>
      </p:sp>
      <p:sp>
        <p:nvSpPr>
          <p:cNvPr id="3" name="Rectangle: Rounded Corners 2">
            <a:extLst>
              <a:ext uri="{FF2B5EF4-FFF2-40B4-BE49-F238E27FC236}">
                <a16:creationId xmlns:a16="http://schemas.microsoft.com/office/drawing/2014/main" id="{A8C2C852-01D8-498C-97B8-FAB067517440}"/>
              </a:ext>
            </a:extLst>
          </p:cNvPr>
          <p:cNvSpPr/>
          <p:nvPr/>
        </p:nvSpPr>
        <p:spPr>
          <a:xfrm>
            <a:off x="2717846" y="1892062"/>
            <a:ext cx="3182213" cy="1133475"/>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prstClr val="black"/>
                </a:solidFill>
                <a:latin typeface="Calibri" panose="020F0502020204030204"/>
              </a:rPr>
              <a:t>1. Provider orders</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the 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FAX, Epic, EHR </a:t>
            </a:r>
          </a:p>
        </p:txBody>
      </p:sp>
      <p:sp>
        <p:nvSpPr>
          <p:cNvPr id="4" name="Rectangle: Rounded Corners 3">
            <a:extLst>
              <a:ext uri="{FF2B5EF4-FFF2-40B4-BE49-F238E27FC236}">
                <a16:creationId xmlns:a16="http://schemas.microsoft.com/office/drawing/2014/main" id="{46A701F8-8DFC-4D0D-8183-D66CFF13F8A4}"/>
              </a:ext>
            </a:extLst>
          </p:cNvPr>
          <p:cNvSpPr/>
          <p:nvPr/>
        </p:nvSpPr>
        <p:spPr>
          <a:xfrm>
            <a:off x="6450282" y="1892062"/>
            <a:ext cx="3182213" cy="1133475"/>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2. </a:t>
            </a:r>
            <a:r>
              <a:rPr lang="en-US" sz="2000">
                <a:solidFill>
                  <a:prstClr val="black"/>
                </a:solidFill>
                <a:latin typeface="Calibri" panose="020F0502020204030204"/>
              </a:rPr>
              <a:t>Lab</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ships the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prstClr val="black"/>
                </a:solidFill>
                <a:latin typeface="Calibri" panose="020F0502020204030204"/>
              </a:rPr>
              <a:t>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kit to the patient </a:t>
            </a:r>
          </a:p>
        </p:txBody>
      </p:sp>
      <p:sp>
        <p:nvSpPr>
          <p:cNvPr id="5" name="Rectangle: Rounded Corners 4">
            <a:extLst>
              <a:ext uri="{FF2B5EF4-FFF2-40B4-BE49-F238E27FC236}">
                <a16:creationId xmlns:a16="http://schemas.microsoft.com/office/drawing/2014/main" id="{DEB0B225-E91A-4676-A1AD-C234631499D0}"/>
              </a:ext>
            </a:extLst>
          </p:cNvPr>
          <p:cNvSpPr/>
          <p:nvPr/>
        </p:nvSpPr>
        <p:spPr>
          <a:xfrm>
            <a:off x="968830" y="3699090"/>
            <a:ext cx="3182213" cy="1133475"/>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6. Provider receives the Result</a:t>
            </a:r>
          </a:p>
        </p:txBody>
      </p:sp>
      <p:sp>
        <p:nvSpPr>
          <p:cNvPr id="6" name="Rectangle: Rounded Corners 5">
            <a:extLst>
              <a:ext uri="{FF2B5EF4-FFF2-40B4-BE49-F238E27FC236}">
                <a16:creationId xmlns:a16="http://schemas.microsoft.com/office/drawing/2014/main" id="{80CB7606-48C1-4702-9020-18B6AE204FCA}"/>
              </a:ext>
            </a:extLst>
          </p:cNvPr>
          <p:cNvSpPr/>
          <p:nvPr/>
        </p:nvSpPr>
        <p:spPr>
          <a:xfrm>
            <a:off x="6450281" y="5342832"/>
            <a:ext cx="3182213" cy="1133475"/>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4. UPS® picks up,                        </a:t>
            </a:r>
          </a:p>
          <a:p>
            <a:pPr marR="0" lvl="0" algn="ctr" defTabSz="914400" rtl="0" eaLnBrk="1" fontAlgn="auto" latinLnBrk="0" hangingPunct="1">
              <a:lnSpc>
                <a:spcPct val="100000"/>
              </a:lnSpc>
              <a:spcBef>
                <a:spcPts val="0"/>
              </a:spcBef>
              <a:spcAft>
                <a:spcPts val="0"/>
              </a:spcAft>
              <a:buClrTx/>
              <a:buSzTx/>
              <a:buFontTx/>
              <a:buNone/>
              <a:tabLst>
                <a:tab pos="277813" algn="l"/>
              </a:tabLst>
              <a:defRPr/>
            </a:pPr>
            <a:r>
              <a:rPr lang="en-US" sz="2000">
                <a:solidFill>
                  <a:prstClr val="black"/>
                </a:solidFill>
                <a:latin typeface="Calibri" panose="020F0502020204030204"/>
              </a:rPr>
              <a:t>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ships, and delivers        	the sample </a:t>
            </a:r>
          </a:p>
        </p:txBody>
      </p:sp>
      <p:sp>
        <p:nvSpPr>
          <p:cNvPr id="7" name="Rectangle: Rounded Corners 6">
            <a:extLst>
              <a:ext uri="{FF2B5EF4-FFF2-40B4-BE49-F238E27FC236}">
                <a16:creationId xmlns:a16="http://schemas.microsoft.com/office/drawing/2014/main" id="{E0C92050-35DA-45AC-9D3F-823B6FD0DCD5}"/>
              </a:ext>
            </a:extLst>
          </p:cNvPr>
          <p:cNvSpPr/>
          <p:nvPr/>
        </p:nvSpPr>
        <p:spPr>
          <a:xfrm>
            <a:off x="8215128" y="3699090"/>
            <a:ext cx="3182213" cy="1133475"/>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3. Patient collects </a:t>
            </a:r>
            <a:r>
              <a:rPr lang="en-US" sz="2000">
                <a:solidFill>
                  <a:prstClr val="black"/>
                </a:solidFill>
                <a:latin typeface="Calibri" panose="020F0502020204030204"/>
              </a:rPr>
              <a:t>&amp;</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ships the sample </a:t>
            </a:r>
          </a:p>
        </p:txBody>
      </p:sp>
      <p:sp>
        <p:nvSpPr>
          <p:cNvPr id="8" name="Rectangle: Rounded Corners 7">
            <a:extLst>
              <a:ext uri="{FF2B5EF4-FFF2-40B4-BE49-F238E27FC236}">
                <a16:creationId xmlns:a16="http://schemas.microsoft.com/office/drawing/2014/main" id="{A2FC49FF-327A-444A-849D-C481104BF887}"/>
              </a:ext>
            </a:extLst>
          </p:cNvPr>
          <p:cNvSpPr/>
          <p:nvPr/>
        </p:nvSpPr>
        <p:spPr>
          <a:xfrm>
            <a:off x="2717846" y="5373985"/>
            <a:ext cx="3182213" cy="1133475"/>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5. Lab processes </a:t>
            </a: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the sample </a:t>
            </a:r>
          </a:p>
          <a:p>
            <a:pPr marL="171450" marR="0" lvl="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and run tests </a:t>
            </a:r>
          </a:p>
        </p:txBody>
      </p:sp>
      <p:pic>
        <p:nvPicPr>
          <p:cNvPr id="30" name="Picture 29">
            <a:extLst>
              <a:ext uri="{FF2B5EF4-FFF2-40B4-BE49-F238E27FC236}">
                <a16:creationId xmlns:a16="http://schemas.microsoft.com/office/drawing/2014/main" id="{6497012C-55BC-41A7-B3E0-94A68142BD67}"/>
              </a:ext>
            </a:extLst>
          </p:cNvPr>
          <p:cNvPicPr>
            <a:picLocks noChangeAspect="1"/>
          </p:cNvPicPr>
          <p:nvPr/>
        </p:nvPicPr>
        <p:blipFill>
          <a:blip r:embed="rId3"/>
          <a:stretch>
            <a:fillRect/>
          </a:stretch>
        </p:blipFill>
        <p:spPr>
          <a:xfrm>
            <a:off x="6570265" y="2040845"/>
            <a:ext cx="990883" cy="859945"/>
          </a:xfrm>
          <a:prstGeom prst="rect">
            <a:avLst/>
          </a:prstGeom>
        </p:spPr>
      </p:pic>
      <p:pic>
        <p:nvPicPr>
          <p:cNvPr id="21" name="Graphic 20">
            <a:extLst>
              <a:ext uri="{FF2B5EF4-FFF2-40B4-BE49-F238E27FC236}">
                <a16:creationId xmlns:a16="http://schemas.microsoft.com/office/drawing/2014/main" id="{DAC6441C-CD52-4CF9-AEF6-5C455FFF390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07776" y="5510886"/>
            <a:ext cx="889833" cy="889833"/>
          </a:xfrm>
          <a:prstGeom prst="rect">
            <a:avLst/>
          </a:prstGeom>
        </p:spPr>
      </p:pic>
      <p:pic>
        <p:nvPicPr>
          <p:cNvPr id="9" name="Picture 8">
            <a:extLst>
              <a:ext uri="{FF2B5EF4-FFF2-40B4-BE49-F238E27FC236}">
                <a16:creationId xmlns:a16="http://schemas.microsoft.com/office/drawing/2014/main" id="{6EE808C1-F503-4099-B261-69B474C0CC25}"/>
              </a:ext>
            </a:extLst>
          </p:cNvPr>
          <p:cNvPicPr>
            <a:picLocks noChangeAspect="1"/>
          </p:cNvPicPr>
          <p:nvPr/>
        </p:nvPicPr>
        <p:blipFill>
          <a:blip r:embed="rId6"/>
          <a:stretch>
            <a:fillRect/>
          </a:stretch>
        </p:blipFill>
        <p:spPr>
          <a:xfrm>
            <a:off x="4774535" y="3369812"/>
            <a:ext cx="2836151" cy="692633"/>
          </a:xfrm>
          <a:prstGeom prst="rect">
            <a:avLst/>
          </a:prstGeom>
        </p:spPr>
      </p:pic>
      <p:sp>
        <p:nvSpPr>
          <p:cNvPr id="47" name="TextBox 46">
            <a:extLst>
              <a:ext uri="{FF2B5EF4-FFF2-40B4-BE49-F238E27FC236}">
                <a16:creationId xmlns:a16="http://schemas.microsoft.com/office/drawing/2014/main" id="{7DD947B2-39A8-4F2B-8638-632A96BC9708}"/>
              </a:ext>
            </a:extLst>
          </p:cNvPr>
          <p:cNvSpPr txBox="1"/>
          <p:nvPr/>
        </p:nvSpPr>
        <p:spPr>
          <a:xfrm>
            <a:off x="3047730" y="1242877"/>
            <a:ext cx="6096541" cy="461665"/>
          </a:xfrm>
          <a:prstGeom prst="rect">
            <a:avLst/>
          </a:prstGeom>
          <a:noFill/>
        </p:spPr>
        <p:txBody>
          <a:bodyPr wrap="none" rtlCol="0">
            <a:spAutoFit/>
          </a:bodyPr>
          <a:lstStyle/>
          <a:p>
            <a:r>
              <a:rPr lang="en-US" sz="2400" b="1">
                <a:solidFill>
                  <a:schemeClr val="accent5"/>
                </a:solidFill>
              </a:rPr>
              <a:t>Patient Navigation and Provider Support</a:t>
            </a:r>
          </a:p>
        </p:txBody>
      </p:sp>
      <p:cxnSp>
        <p:nvCxnSpPr>
          <p:cNvPr id="19" name="Straight Connector 18">
            <a:extLst>
              <a:ext uri="{FF2B5EF4-FFF2-40B4-BE49-F238E27FC236}">
                <a16:creationId xmlns:a16="http://schemas.microsoft.com/office/drawing/2014/main" id="{AC34CD01-6E6D-408D-BD04-CB5AB627A526}"/>
              </a:ext>
            </a:extLst>
          </p:cNvPr>
          <p:cNvCxnSpPr>
            <a:cxnSpLocks/>
          </p:cNvCxnSpPr>
          <p:nvPr/>
        </p:nvCxnSpPr>
        <p:spPr>
          <a:xfrm flipV="1">
            <a:off x="2544525" y="2527967"/>
            <a:ext cx="182880" cy="1"/>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122F550-F0A8-46E5-8AE6-9F618D3995F2}"/>
              </a:ext>
            </a:extLst>
          </p:cNvPr>
          <p:cNvCxnSpPr>
            <a:cxnSpLocks/>
          </p:cNvCxnSpPr>
          <p:nvPr/>
        </p:nvCxnSpPr>
        <p:spPr>
          <a:xfrm>
            <a:off x="1672583" y="3429000"/>
            <a:ext cx="0" cy="27009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A93BE37-DB40-4131-8224-E2F790A49C56}"/>
              </a:ext>
            </a:extLst>
          </p:cNvPr>
          <p:cNvSpPr txBox="1"/>
          <p:nvPr/>
        </p:nvSpPr>
        <p:spPr>
          <a:xfrm>
            <a:off x="543760" y="1778637"/>
            <a:ext cx="2049648" cy="1015663"/>
          </a:xfrm>
          <a:prstGeom prst="rect">
            <a:avLst/>
          </a:prstGeom>
          <a:noFill/>
        </p:spPr>
        <p:txBody>
          <a:bodyPr wrap="square" rtlCol="0">
            <a:spAutoFit/>
          </a:bodyPr>
          <a:lstStyle/>
          <a:p>
            <a:pPr algn="ctr"/>
            <a:r>
              <a:rPr lang="en-US" sz="2000" b="1">
                <a:solidFill>
                  <a:srgbClr val="7030A0"/>
                </a:solidFill>
              </a:rPr>
              <a:t>Informed Decision Making</a:t>
            </a:r>
          </a:p>
        </p:txBody>
      </p:sp>
      <p:sp>
        <p:nvSpPr>
          <p:cNvPr id="15" name="Oval 14">
            <a:extLst>
              <a:ext uri="{FF2B5EF4-FFF2-40B4-BE49-F238E27FC236}">
                <a16:creationId xmlns:a16="http://schemas.microsoft.com/office/drawing/2014/main" id="{E49C6F05-0B9D-4EBA-828D-6CADB0D08D90}"/>
              </a:ext>
            </a:extLst>
          </p:cNvPr>
          <p:cNvSpPr/>
          <p:nvPr/>
        </p:nvSpPr>
        <p:spPr>
          <a:xfrm>
            <a:off x="592664" y="1625594"/>
            <a:ext cx="1962713" cy="182302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48BBCC39-4527-47B1-887D-A6C4C76CDC14}"/>
              </a:ext>
            </a:extLst>
          </p:cNvPr>
          <p:cNvPicPr>
            <a:picLocks noChangeAspect="1"/>
          </p:cNvPicPr>
          <p:nvPr/>
        </p:nvPicPr>
        <p:blipFill rotWithShape="1">
          <a:blip r:embed="rId7"/>
          <a:srcRect l="6466" t="7295" r="3989" b="6399"/>
          <a:stretch/>
        </p:blipFill>
        <p:spPr>
          <a:xfrm>
            <a:off x="959248" y="2456943"/>
            <a:ext cx="1195343" cy="774470"/>
          </a:xfrm>
          <a:prstGeom prst="rect">
            <a:avLst/>
          </a:prstGeom>
        </p:spPr>
      </p:pic>
      <p:pic>
        <p:nvPicPr>
          <p:cNvPr id="31" name="Picture 30">
            <a:extLst>
              <a:ext uri="{FF2B5EF4-FFF2-40B4-BE49-F238E27FC236}">
                <a16:creationId xmlns:a16="http://schemas.microsoft.com/office/drawing/2014/main" id="{140C72FC-10B3-4039-99CF-3814B3C490F9}"/>
              </a:ext>
            </a:extLst>
          </p:cNvPr>
          <p:cNvPicPr>
            <a:picLocks noChangeAspect="1"/>
          </p:cNvPicPr>
          <p:nvPr/>
        </p:nvPicPr>
        <p:blipFill rotWithShape="1">
          <a:blip r:embed="rId8"/>
          <a:srcRect l="8353"/>
          <a:stretch/>
        </p:blipFill>
        <p:spPr>
          <a:xfrm>
            <a:off x="8261313" y="3812167"/>
            <a:ext cx="818095" cy="804222"/>
          </a:xfrm>
          <a:prstGeom prst="rect">
            <a:avLst/>
          </a:prstGeom>
        </p:spPr>
      </p:pic>
      <p:sp>
        <p:nvSpPr>
          <p:cNvPr id="18" name="Title 17">
            <a:extLst>
              <a:ext uri="{FF2B5EF4-FFF2-40B4-BE49-F238E27FC236}">
                <a16:creationId xmlns:a16="http://schemas.microsoft.com/office/drawing/2014/main" id="{219E26E7-300B-0E48-8772-B2D1ABB5CE63}"/>
              </a:ext>
            </a:extLst>
          </p:cNvPr>
          <p:cNvSpPr>
            <a:spLocks noGrp="1"/>
          </p:cNvSpPr>
          <p:nvPr>
            <p:ph type="title"/>
          </p:nvPr>
        </p:nvSpPr>
        <p:spPr>
          <a:xfrm>
            <a:off x="446915" y="129598"/>
            <a:ext cx="11294655" cy="740124"/>
          </a:xfrm>
        </p:spPr>
        <p:txBody>
          <a:bodyPr/>
          <a:lstStyle/>
          <a:p>
            <a:r>
              <a:rPr lang="en-US">
                <a:latin typeface="Arial" panose="020B0604020202020204" pitchFamily="34" charset="0"/>
                <a:cs typeface="Arial" panose="020B0604020202020204" pitchFamily="34" charset="0"/>
              </a:rPr>
              <a:t>Unique Support System</a:t>
            </a:r>
            <a:endParaRPr lang="en-US"/>
          </a:p>
        </p:txBody>
      </p:sp>
      <p:sp>
        <p:nvSpPr>
          <p:cNvPr id="10" name="TextBox 9">
            <a:extLst>
              <a:ext uri="{FF2B5EF4-FFF2-40B4-BE49-F238E27FC236}">
                <a16:creationId xmlns:a16="http://schemas.microsoft.com/office/drawing/2014/main" id="{FF6578D1-6614-4C05-93C5-D27DB9AF2A8A}"/>
              </a:ext>
            </a:extLst>
          </p:cNvPr>
          <p:cNvSpPr txBox="1"/>
          <p:nvPr/>
        </p:nvSpPr>
        <p:spPr bwMode="gray">
          <a:xfrm>
            <a:off x="1443969" y="6514433"/>
            <a:ext cx="4456090" cy="276681"/>
          </a:xfrm>
          <a:prstGeom prst="rect">
            <a:avLst/>
          </a:prstGeom>
        </p:spPr>
        <p:txBody>
          <a:bodyPr wrap="square" rtlCol="0">
            <a:noAutofit/>
          </a:bodyPr>
          <a:lstStyle/>
          <a:p>
            <a:pPr>
              <a:lnSpc>
                <a:spcPct val="90000"/>
              </a:lnSpc>
              <a:spcBef>
                <a:spcPts val="1000"/>
              </a:spcBef>
              <a:buSzPct val="100000"/>
            </a:pPr>
            <a:r>
              <a:rPr lang="en-US" sz="750" b="1">
                <a:solidFill>
                  <a:schemeClr val="tx2"/>
                </a:solidFill>
              </a:rPr>
              <a:t>EHR: </a:t>
            </a:r>
            <a:r>
              <a:rPr lang="en-US" sz="750">
                <a:solidFill>
                  <a:schemeClr val="tx2"/>
                </a:solidFill>
              </a:rPr>
              <a:t>electronic health record.</a:t>
            </a:r>
            <a:endParaRPr lang="en-US" sz="750" b="1">
              <a:solidFill>
                <a:schemeClr val="tx2"/>
              </a:solidFill>
            </a:endParaRPr>
          </a:p>
        </p:txBody>
      </p:sp>
      <p:pic>
        <p:nvPicPr>
          <p:cNvPr id="27" name="Graphic 26" descr="Truck with solid fill">
            <a:extLst>
              <a:ext uri="{FF2B5EF4-FFF2-40B4-BE49-F238E27FC236}">
                <a16:creationId xmlns:a16="http://schemas.microsoft.com/office/drawing/2014/main" id="{5197FF15-9DDF-4642-8D33-DC52692DB2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67566" y="5512429"/>
            <a:ext cx="914400" cy="914400"/>
          </a:xfrm>
          <a:prstGeom prst="rect">
            <a:avLst/>
          </a:prstGeom>
        </p:spPr>
      </p:pic>
    </p:spTree>
    <p:extLst>
      <p:ext uri="{BB962C8B-B14F-4D97-AF65-F5344CB8AC3E}">
        <p14:creationId xmlns:p14="http://schemas.microsoft.com/office/powerpoint/2010/main" val="2923352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2CE827-311B-6D43-BA32-8539B36524C3}"/>
              </a:ext>
            </a:extLst>
          </p:cNvPr>
          <p:cNvSpPr>
            <a:spLocks noGrp="1"/>
          </p:cNvSpPr>
          <p:nvPr>
            <p:ph idx="1"/>
          </p:nvPr>
        </p:nvSpPr>
        <p:spPr/>
        <p:txBody>
          <a:bodyPr vert="horz" lIns="91440" tIns="45720" rIns="91440" bIns="45720" rtlCol="0" anchor="t">
            <a:noAutofit/>
          </a:bodyPr>
          <a:lstStyle/>
          <a:p>
            <a:pPr>
              <a:lnSpc>
                <a:spcPct val="100000"/>
              </a:lnSpc>
              <a:spcBef>
                <a:spcPts val="0"/>
              </a:spcBef>
              <a:spcAft>
                <a:spcPts val="1800"/>
              </a:spcAft>
              <a:buClr>
                <a:schemeClr val="tx1"/>
              </a:buClr>
              <a:defRPr/>
            </a:pPr>
            <a:r>
              <a:rPr lang="en-US" sz="1800" dirty="0">
                <a:cs typeface="Arial Narrow" panose="020B0604020202020204" pitchFamily="34" charset="0"/>
              </a:rPr>
              <a:t>CRC</a:t>
            </a:r>
            <a:r>
              <a:rPr lang="en-US" sz="1800" dirty="0">
                <a:ea typeface="+mn-lt"/>
                <a:cs typeface="+mn-lt"/>
              </a:rPr>
              <a:t> is the fourth most common cancer and the second leading cause of cancer deaths</a:t>
            </a:r>
            <a:r>
              <a:rPr lang="en-US" sz="1800" dirty="0">
                <a:cs typeface="Arial Narrow" panose="020B0604020202020204" pitchFamily="34" charset="0"/>
              </a:rPr>
              <a:t>, but it is also preventable and treatable </a:t>
            </a:r>
            <a:r>
              <a:rPr lang="en-US" sz="1800" dirty="0">
                <a:ea typeface="+mn-lt"/>
                <a:cs typeface="+mn-lt"/>
              </a:rPr>
              <a:t>if detected in earlier stages</a:t>
            </a:r>
            <a:r>
              <a:rPr lang="en-US" sz="1800" baseline="30000" dirty="0">
                <a:cs typeface="Arial Narrow" panose="020B0604020202020204" pitchFamily="34" charset="0"/>
              </a:rPr>
              <a:t>1,2</a:t>
            </a:r>
            <a:endParaRPr lang="en-US" sz="1800" dirty="0">
              <a:cs typeface="Arial"/>
            </a:endParaRPr>
          </a:p>
          <a:p>
            <a:pPr marL="234950" lvl="0" indent="-234950">
              <a:lnSpc>
                <a:spcPct val="100000"/>
              </a:lnSpc>
              <a:spcBef>
                <a:spcPts val="0"/>
              </a:spcBef>
              <a:spcAft>
                <a:spcPts val="1800"/>
              </a:spcAft>
              <a:buClr>
                <a:schemeClr val="tx1"/>
              </a:buClr>
              <a:defRPr/>
            </a:pPr>
            <a:r>
              <a:rPr lang="en-US" sz="1800" dirty="0">
                <a:cs typeface="Arial Narrow" panose="020B0604020202020204" pitchFamily="34" charset="0"/>
              </a:rPr>
              <a:t>National guidelines recommend routine CRC screening for average risk persons 45 or older</a:t>
            </a:r>
            <a:r>
              <a:rPr lang="en-US" sz="1800" baseline="30000" dirty="0">
                <a:cs typeface="Arial Narrow" panose="020B0604020202020204" pitchFamily="34" charset="0"/>
              </a:rPr>
              <a:t>3-6*</a:t>
            </a:r>
          </a:p>
          <a:p>
            <a:pPr marL="234950" lvl="0" indent="-234950">
              <a:lnSpc>
                <a:spcPct val="100000"/>
              </a:lnSpc>
              <a:spcBef>
                <a:spcPts val="0"/>
              </a:spcBef>
              <a:spcAft>
                <a:spcPts val="1800"/>
              </a:spcAft>
              <a:buClr>
                <a:schemeClr val="tx1"/>
              </a:buClr>
              <a:buSzTx/>
              <a:defRPr/>
            </a:pPr>
            <a:r>
              <a:rPr lang="en-US" sz="1800" dirty="0">
                <a:cs typeface="Arial Narrow" panose="020B0604020202020204" pitchFamily="34" charset="0"/>
              </a:rPr>
              <a:t>Fear, finances, and logistics are the leading barriers to CRC screening</a:t>
            </a:r>
            <a:r>
              <a:rPr lang="en-US" sz="1800" baseline="30000" dirty="0">
                <a:cs typeface="Arial Narrow" panose="020B0604020202020204" pitchFamily="34" charset="0"/>
              </a:rPr>
              <a:t>7</a:t>
            </a:r>
          </a:p>
          <a:p>
            <a:pPr marL="234950" indent="-234950">
              <a:lnSpc>
                <a:spcPct val="100000"/>
              </a:lnSpc>
              <a:spcBef>
                <a:spcPts val="0"/>
              </a:spcBef>
              <a:spcAft>
                <a:spcPts val="1800"/>
              </a:spcAft>
              <a:buClr>
                <a:schemeClr val="tx1"/>
              </a:buClr>
              <a:defRPr/>
            </a:pPr>
            <a:r>
              <a:rPr lang="en-US" sz="1800" dirty="0">
                <a:cs typeface="Arial Narrow" panose="020B0604020202020204" pitchFamily="34" charset="0"/>
              </a:rPr>
              <a:t>Informed decision making and test choice improve screening adherence</a:t>
            </a:r>
            <a:r>
              <a:rPr lang="en-US" sz="1800" baseline="30000" dirty="0">
                <a:cs typeface="Arial Narrow" panose="020B0604020202020204" pitchFamily="34" charset="0"/>
              </a:rPr>
              <a:t>8</a:t>
            </a:r>
          </a:p>
        </p:txBody>
      </p:sp>
      <p:sp>
        <p:nvSpPr>
          <p:cNvPr id="4" name="Text Placeholder 3">
            <a:extLst>
              <a:ext uri="{FF2B5EF4-FFF2-40B4-BE49-F238E27FC236}">
                <a16:creationId xmlns:a16="http://schemas.microsoft.com/office/drawing/2014/main" id="{B3D9E3FC-6A46-2E4B-A3A9-C11F1A8285A5}"/>
              </a:ext>
            </a:extLst>
          </p:cNvPr>
          <p:cNvSpPr>
            <a:spLocks noGrp="1"/>
          </p:cNvSpPr>
          <p:nvPr>
            <p:ph type="body" sz="quarter" idx="16"/>
          </p:nvPr>
        </p:nvSpPr>
        <p:spPr/>
        <p:txBody>
          <a:bodyPr/>
          <a:lstStyle/>
          <a:p>
            <a:pPr>
              <a:lnSpc>
                <a:spcPct val="100000"/>
              </a:lnSpc>
              <a:spcBef>
                <a:spcPts val="0"/>
              </a:spcBef>
            </a:pPr>
            <a:r>
              <a:rPr lang="en-US" sz="750" dirty="0">
                <a:cs typeface="Arial"/>
              </a:rPr>
              <a:t>*All recommendations are category 2A unless otherwise indicated. The National Comprehensive Cancer Network (NCCN</a:t>
            </a:r>
            <a:r>
              <a:rPr lang="en-US" sz="750" baseline="30000" dirty="0">
                <a:cs typeface="Arial"/>
              </a:rPr>
              <a:t>®</a:t>
            </a:r>
            <a:r>
              <a:rPr lang="en-US" sz="750" dirty="0">
                <a:cs typeface="Arial"/>
              </a:rPr>
              <a:t>) makes no representations or warranties of any kind regarding their content, use or application and disclaims any responsibility for their application or use in any way.</a:t>
            </a:r>
          </a:p>
          <a:p>
            <a:pPr>
              <a:lnSpc>
                <a:spcPct val="100000"/>
              </a:lnSpc>
              <a:spcBef>
                <a:spcPts val="0"/>
              </a:spcBef>
            </a:pPr>
            <a:r>
              <a:rPr lang="en-US" sz="750" b="1" dirty="0">
                <a:cs typeface="Arial"/>
              </a:rPr>
              <a:t>CRC: </a:t>
            </a:r>
            <a:r>
              <a:rPr lang="en-US" sz="750" dirty="0">
                <a:cs typeface="Arial"/>
              </a:rPr>
              <a:t>colorectal cancer</a:t>
            </a:r>
            <a:endParaRPr lang="en-US" sz="750" b="1" dirty="0">
              <a:cs typeface="Arial"/>
            </a:endParaRPr>
          </a:p>
          <a:p>
            <a:pPr>
              <a:lnSpc>
                <a:spcPct val="100000"/>
              </a:lnSpc>
              <a:spcBef>
                <a:spcPts val="0"/>
              </a:spcBef>
            </a:pPr>
            <a:r>
              <a:rPr lang="en-US" sz="750" dirty="0">
                <a:cs typeface="Arial"/>
              </a:rPr>
              <a:t>1. Siegel RL, et al. </a:t>
            </a:r>
            <a:r>
              <a:rPr lang="en-US" sz="750" i="1" dirty="0">
                <a:cs typeface="Arial"/>
              </a:rPr>
              <a:t>CA Cancer J Clin.</a:t>
            </a:r>
            <a:r>
              <a:rPr lang="en-US" sz="750" dirty="0">
                <a:cs typeface="Arial"/>
              </a:rPr>
              <a:t> 2021;71(1):7-33.  2. Itzkowitz SH, et al. </a:t>
            </a:r>
            <a:r>
              <a:rPr lang="en-US" sz="750" i="1" dirty="0">
                <a:cs typeface="Arial"/>
              </a:rPr>
              <a:t>J Natl Cancer Inst. </a:t>
            </a:r>
            <a:r>
              <a:rPr lang="en-US" sz="750" dirty="0">
                <a:cs typeface="Arial"/>
              </a:rPr>
              <a:t>2009;101(18):1225-1227.  3. Davidson KW, et al. </a:t>
            </a:r>
            <a:r>
              <a:rPr lang="en-US" sz="750" i="1" dirty="0">
                <a:cs typeface="Arial"/>
              </a:rPr>
              <a:t>JAMA</a:t>
            </a:r>
            <a:r>
              <a:rPr lang="en-US" sz="750" dirty="0">
                <a:cs typeface="Arial"/>
              </a:rPr>
              <a:t>. 2021;325(19):1965-1977. 4. Wolf AMD, et al. </a:t>
            </a:r>
            <a:r>
              <a:rPr lang="en-US" sz="750" i="1" dirty="0">
                <a:cs typeface="Arial"/>
              </a:rPr>
              <a:t>CA Cancer J Clin.</a:t>
            </a:r>
            <a:r>
              <a:rPr lang="en-US" sz="750" dirty="0">
                <a:cs typeface="Arial"/>
              </a:rPr>
              <a:t> 2018;68(4):250-281.  5. </a:t>
            </a:r>
            <a:r>
              <a:rPr lang="en-US" sz="750" dirty="0">
                <a:effectLst/>
                <a:ea typeface="Calibri" panose="020F0502020204030204" pitchFamily="34" charset="0"/>
                <a:cs typeface="Times New Roman" panose="02020603050405020304" pitchFamily="18" charset="0"/>
              </a:rPr>
              <a:t>Referenced with permission from the NCCN Clinical Practice Guidelines in Oncology (NCCN Guidelines</a:t>
            </a:r>
            <a:r>
              <a:rPr lang="en-US" sz="750" baseline="30000" dirty="0">
                <a:effectLst/>
                <a:ea typeface="Calibri" panose="020F0502020204030204" pitchFamily="34" charset="0"/>
                <a:cs typeface="Times New Roman" panose="02020603050405020304" pitchFamily="18" charset="0"/>
              </a:rPr>
              <a:t>®</a:t>
            </a:r>
            <a:r>
              <a:rPr lang="en-US" sz="750" dirty="0">
                <a:effectLst/>
                <a:ea typeface="Calibri" panose="020F0502020204030204" pitchFamily="34" charset="0"/>
                <a:cs typeface="Times New Roman" panose="02020603050405020304" pitchFamily="18" charset="0"/>
              </a:rPr>
              <a:t>) for Colorectal Cancer Screening V.2.2021. © National Comprehensive Cancer Network, Inc. 2022. All rights reserved. Accessed February 8, 2022. To view the most recent and complete version of the guideline, go online to NCCN.org.</a:t>
            </a:r>
            <a:r>
              <a:rPr lang="en-US" sz="750" dirty="0">
                <a:cs typeface="Arial"/>
              </a:rPr>
              <a:t> 6. </a:t>
            </a:r>
            <a:r>
              <a:rPr kumimoji="0" lang="en-US" sz="750" b="0" i="0" u="none" strike="noStrike" kern="1200" cap="none" spc="0" normalizeH="0" baseline="0" noProof="0" dirty="0">
                <a:ln>
                  <a:noFill/>
                </a:ln>
                <a:solidFill>
                  <a:srgbClr val="44546A"/>
                </a:solidFill>
                <a:effectLst/>
                <a:uLnTx/>
                <a:uFillTx/>
                <a:ea typeface="+mn-ea"/>
                <a:cs typeface="Arial Narrow" panose="020B0604020202020204" pitchFamily="34" charset="0"/>
              </a:rPr>
              <a:t>Patel SG,</a:t>
            </a:r>
            <a:r>
              <a:rPr lang="en-US" sz="750" dirty="0">
                <a:solidFill>
                  <a:srgbClr val="44546A"/>
                </a:solidFill>
                <a:cs typeface="Arial Narrow" panose="020B0604020202020204" pitchFamily="34" charset="0"/>
              </a:rPr>
              <a:t> et al.</a:t>
            </a:r>
            <a:r>
              <a:rPr kumimoji="0" lang="en-US" sz="750" b="0" i="0" u="none" strike="noStrike" kern="1200" cap="none" spc="0" normalizeH="0" baseline="0" noProof="0" dirty="0">
                <a:ln>
                  <a:noFill/>
                </a:ln>
                <a:solidFill>
                  <a:srgbClr val="44546A"/>
                </a:solidFill>
                <a:effectLst/>
                <a:uLnTx/>
                <a:uFillTx/>
                <a:ea typeface="+mn-ea"/>
                <a:cs typeface="Arial Narrow" panose="020B0604020202020204" pitchFamily="34" charset="0"/>
              </a:rPr>
              <a:t> </a:t>
            </a:r>
            <a:r>
              <a:rPr kumimoji="0" lang="en-US" sz="750" b="0" i="1" u="none" strike="noStrike" kern="1200" cap="none" spc="0" normalizeH="0" baseline="0" noProof="0" dirty="0">
                <a:ln>
                  <a:noFill/>
                </a:ln>
                <a:solidFill>
                  <a:srgbClr val="44546A"/>
                </a:solidFill>
                <a:effectLst/>
                <a:uLnTx/>
                <a:uFillTx/>
                <a:ea typeface="+mn-ea"/>
                <a:cs typeface="Arial Narrow" panose="020B0604020202020204" pitchFamily="34" charset="0"/>
              </a:rPr>
              <a:t>Gastroenterol</a:t>
            </a:r>
            <a:r>
              <a:rPr lang="en-US" sz="750" dirty="0">
                <a:solidFill>
                  <a:srgbClr val="44546A"/>
                </a:solidFill>
                <a:cs typeface="Arial Narrow" panose="020B0604020202020204" pitchFamily="34" charset="0"/>
              </a:rPr>
              <a:t>.</a:t>
            </a:r>
            <a:r>
              <a:rPr kumimoji="0" lang="en-US" sz="750" b="0" i="0" u="none" strike="noStrike" kern="1200" cap="none" spc="0" normalizeH="0" baseline="0" noProof="0" dirty="0">
                <a:ln>
                  <a:noFill/>
                </a:ln>
                <a:solidFill>
                  <a:srgbClr val="44546A"/>
                </a:solidFill>
                <a:effectLst/>
                <a:uLnTx/>
                <a:uFillTx/>
                <a:ea typeface="+mn-ea"/>
                <a:cs typeface="Arial Narrow" panose="020B0604020202020204" pitchFamily="34" charset="0"/>
              </a:rPr>
              <a:t> 2022;162(1):285-299. </a:t>
            </a:r>
            <a:r>
              <a:rPr lang="en-US" sz="750" dirty="0">
                <a:cs typeface="Arial"/>
              </a:rPr>
              <a:t>7. </a:t>
            </a:r>
            <a:r>
              <a:rPr lang="en-US" sz="750" dirty="0">
                <a:ea typeface="+mn-lt"/>
                <a:cs typeface="+mn-lt"/>
              </a:rPr>
              <a:t>Muthukrishnan M, et al.</a:t>
            </a:r>
            <a:r>
              <a:rPr lang="en-US" sz="750" i="1" dirty="0">
                <a:ea typeface="+mn-lt"/>
                <a:cs typeface="+mn-lt"/>
              </a:rPr>
              <a:t> Prev Med Rep.</a:t>
            </a:r>
            <a:r>
              <a:rPr lang="en-US" sz="750" dirty="0">
                <a:ea typeface="+mn-lt"/>
                <a:cs typeface="+mn-lt"/>
              </a:rPr>
              <a:t>2019;15:100896.      8. </a:t>
            </a:r>
            <a:r>
              <a:rPr lang="en-US" sz="750" dirty="0">
                <a:cs typeface="Arial"/>
              </a:rPr>
              <a:t>Inadomi JM et al. </a:t>
            </a:r>
            <a:r>
              <a:rPr lang="en-US" sz="750" i="1" dirty="0">
                <a:cs typeface="Arial"/>
              </a:rPr>
              <a:t>Arch Intern Med</a:t>
            </a:r>
            <a:r>
              <a:rPr lang="en-US" sz="750" dirty="0">
                <a:cs typeface="Arial"/>
              </a:rPr>
              <a:t>. 2012;172(7):575-582.</a:t>
            </a:r>
            <a:endParaRPr lang="en-US" sz="750" dirty="0"/>
          </a:p>
          <a:p>
            <a:endParaRPr lang="en-US" sz="800" dirty="0"/>
          </a:p>
        </p:txBody>
      </p:sp>
      <p:sp>
        <p:nvSpPr>
          <p:cNvPr id="3" name="Title 2"/>
          <p:cNvSpPr>
            <a:spLocks noGrp="1"/>
          </p:cNvSpPr>
          <p:nvPr>
            <p:ph type="title"/>
          </p:nvPr>
        </p:nvSpPr>
        <p:spPr/>
        <p:txBody>
          <a:bodyPr/>
          <a:lstStyle/>
          <a:p>
            <a:r>
              <a:rPr lang="en-US" sz="2800" dirty="0">
                <a:cs typeface="Arial Narrow" panose="020B0604020202020204" pitchFamily="34" charset="0"/>
              </a:rPr>
              <a:t>Summary: Colorectal Cancer Burden Reduction</a:t>
            </a:r>
          </a:p>
        </p:txBody>
      </p:sp>
    </p:spTree>
    <p:extLst>
      <p:ext uri="{BB962C8B-B14F-4D97-AF65-F5344CB8AC3E}">
        <p14:creationId xmlns:p14="http://schemas.microsoft.com/office/powerpoint/2010/main" val="4016612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227D8-8D2A-26F5-5C19-3BA59F459CB6}"/>
              </a:ext>
            </a:extLst>
          </p:cNvPr>
          <p:cNvSpPr>
            <a:spLocks noGrp="1"/>
          </p:cNvSpPr>
          <p:nvPr>
            <p:ph type="body" sz="quarter" idx="10"/>
          </p:nvPr>
        </p:nvSpPr>
        <p:spPr/>
        <p:txBody>
          <a:bodyPr/>
          <a:lstStyle/>
          <a:p>
            <a:r>
              <a:rPr lang="en-US">
                <a:latin typeface="+mn-lt"/>
              </a:rPr>
              <a:t>The Challenge: </a:t>
            </a:r>
            <a:r>
              <a:rPr lang="en-US">
                <a:solidFill>
                  <a:schemeClr val="tx1"/>
                </a:solidFill>
                <a:latin typeface="+mn-lt"/>
              </a:rPr>
              <a:t>Routine Screening Exists for ~30% of Incident Cancers</a:t>
            </a:r>
            <a:endParaRPr lang="en-US"/>
          </a:p>
        </p:txBody>
      </p:sp>
      <p:sp>
        <p:nvSpPr>
          <p:cNvPr id="4" name="Text Placeholder 3">
            <a:extLst>
              <a:ext uri="{FF2B5EF4-FFF2-40B4-BE49-F238E27FC236}">
                <a16:creationId xmlns:a16="http://schemas.microsoft.com/office/drawing/2014/main" id="{72FD4898-6BF6-3AF5-61AD-E2E5A2E2EB12}"/>
              </a:ext>
            </a:extLst>
          </p:cNvPr>
          <p:cNvSpPr>
            <a:spLocks noGrp="1"/>
          </p:cNvSpPr>
          <p:nvPr>
            <p:ph type="body" sz="quarter" idx="13"/>
          </p:nvPr>
        </p:nvSpPr>
        <p:spPr/>
        <p:txBody>
          <a:bodyPr/>
          <a:lstStyle/>
          <a:p>
            <a:pPr marL="0" indent="0">
              <a:lnSpc>
                <a:spcPct val="100000"/>
              </a:lnSpc>
              <a:spcBef>
                <a:spcPts val="0"/>
              </a:spcBef>
              <a:buClr>
                <a:schemeClr val="dk1"/>
              </a:buClr>
              <a:buSzPts val="600"/>
              <a:buFont typeface="Arial"/>
              <a:buNone/>
            </a:pPr>
            <a:r>
              <a:rPr lang="en-US" sz="750">
                <a:latin typeface="+mn-lt"/>
              </a:rPr>
              <a:t>*</a:t>
            </a:r>
            <a:r>
              <a:rPr lang="en-US" sz="750" b="0" i="0">
                <a:effectLst/>
                <a:latin typeface="+mn-lt"/>
              </a:rPr>
              <a:t>Calculated using estimated new cases of cancers that have standard of care screening: breast, cervical, colorectal and lung (high-risk for each sex) against all sites.</a:t>
            </a:r>
            <a:endParaRPr lang="en-US" sz="750">
              <a:latin typeface="+mn-lt"/>
            </a:endParaRPr>
          </a:p>
          <a:p>
            <a:pPr marL="0" indent="0">
              <a:lnSpc>
                <a:spcPct val="100000"/>
              </a:lnSpc>
              <a:spcBef>
                <a:spcPts val="0"/>
              </a:spcBef>
              <a:buClr>
                <a:schemeClr val="dk1"/>
              </a:buClr>
              <a:buSzPts val="600"/>
              <a:buFont typeface="Arial"/>
              <a:buNone/>
            </a:pPr>
            <a:r>
              <a:rPr lang="en-US" sz="750">
                <a:latin typeface="+mn-lt"/>
              </a:rPr>
              <a:t>Siegel RL, et al. </a:t>
            </a:r>
            <a:r>
              <a:rPr lang="en-US" sz="750" i="1">
                <a:latin typeface="+mn-lt"/>
              </a:rPr>
              <a:t>CA Cancer J Clin. </a:t>
            </a:r>
            <a:r>
              <a:rPr lang="en-US" sz="750">
                <a:latin typeface="+mn-lt"/>
              </a:rPr>
              <a:t>2023;73(1):17-48. </a:t>
            </a:r>
            <a:endParaRPr lang="en-US" sz="750" baseline="30000">
              <a:latin typeface="+mn-lt"/>
            </a:endParaRPr>
          </a:p>
        </p:txBody>
      </p:sp>
      <p:graphicFrame>
        <p:nvGraphicFramePr>
          <p:cNvPr id="5" name="Chart 4">
            <a:extLst>
              <a:ext uri="{FF2B5EF4-FFF2-40B4-BE49-F238E27FC236}">
                <a16:creationId xmlns:a16="http://schemas.microsoft.com/office/drawing/2014/main" id="{3093C944-0FF6-58BB-4C75-0CE378E59BC6}"/>
              </a:ext>
            </a:extLst>
          </p:cNvPr>
          <p:cNvGraphicFramePr/>
          <p:nvPr/>
        </p:nvGraphicFramePr>
        <p:xfrm>
          <a:off x="3524113" y="1282661"/>
          <a:ext cx="5875020" cy="486944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87C3C2C9-DA3B-5074-FBA7-EE0B473B8F63}"/>
              </a:ext>
            </a:extLst>
          </p:cNvPr>
          <p:cNvGrpSpPr/>
          <p:nvPr/>
        </p:nvGrpSpPr>
        <p:grpSpPr>
          <a:xfrm>
            <a:off x="1619845" y="2092887"/>
            <a:ext cx="2446638" cy="1665651"/>
            <a:chOff x="396525" y="2092887"/>
            <a:chExt cx="2446638" cy="1665651"/>
          </a:xfrm>
        </p:grpSpPr>
        <p:sp>
          <p:nvSpPr>
            <p:cNvPr id="7" name="TextBox 6">
              <a:extLst>
                <a:ext uri="{FF2B5EF4-FFF2-40B4-BE49-F238E27FC236}">
                  <a16:creationId xmlns:a16="http://schemas.microsoft.com/office/drawing/2014/main" id="{B17CDBE3-4A05-CC88-7130-8A54C72630D0}"/>
                </a:ext>
              </a:extLst>
            </p:cNvPr>
            <p:cNvSpPr txBox="1"/>
            <p:nvPr/>
          </p:nvSpPr>
          <p:spPr>
            <a:xfrm>
              <a:off x="396525" y="2092887"/>
              <a:ext cx="2446638" cy="738664"/>
            </a:xfrm>
            <a:prstGeom prst="rect">
              <a:avLst/>
            </a:prstGeom>
            <a:noFill/>
          </p:spPr>
          <p:txBody>
            <a:bodyPr wrap="square" lIns="0" tIns="0" rIns="0" bIns="0" rtlCol="0">
              <a:spAutoFit/>
            </a:bodyPr>
            <a:lstStyle/>
            <a:p>
              <a:r>
                <a:rPr lang="en-US" sz="4800" b="1">
                  <a:solidFill>
                    <a:schemeClr val="accent2"/>
                  </a:solidFill>
                  <a:cs typeface="Arial" panose="020B0604020202020204" pitchFamily="34" charset="0"/>
                </a:rPr>
                <a:t>~67%</a:t>
              </a:r>
            </a:p>
          </p:txBody>
        </p:sp>
        <p:sp>
          <p:nvSpPr>
            <p:cNvPr id="8" name="Text Placeholder 2">
              <a:extLst>
                <a:ext uri="{FF2B5EF4-FFF2-40B4-BE49-F238E27FC236}">
                  <a16:creationId xmlns:a16="http://schemas.microsoft.com/office/drawing/2014/main" id="{BA1D35ED-AD1C-FF98-2EAB-4DFE9DBEF666}"/>
                </a:ext>
              </a:extLst>
            </p:cNvPr>
            <p:cNvSpPr txBox="1">
              <a:spLocks/>
            </p:cNvSpPr>
            <p:nvPr/>
          </p:nvSpPr>
          <p:spPr>
            <a:xfrm>
              <a:off x="743460" y="2788519"/>
              <a:ext cx="1752769" cy="970019"/>
            </a:xfrm>
            <a:prstGeom prst="rect">
              <a:avLst/>
            </a:prstGeom>
          </p:spPr>
          <p:txBody>
            <a:bodyPr vert="horz" lIns="0" tIns="0" rIns="0" bIns="0" rtlCol="0">
              <a:noAutofit/>
            </a:bodyPr>
            <a:lstStyle>
              <a:lvl1pPr marL="0" indent="0" algn="l" defTabSz="1300460" rtl="0" eaLnBrk="1" latinLnBrk="0" hangingPunct="1">
                <a:lnSpc>
                  <a:spcPct val="150000"/>
                </a:lnSpc>
                <a:spcBef>
                  <a:spcPts val="1422"/>
                </a:spcBef>
                <a:buFont typeface="Arial" panose="020B0604020202020204" pitchFamily="34" charset="0"/>
                <a:buNone/>
                <a:defRPr sz="2800" b="0" i="0" kern="1200">
                  <a:solidFill>
                    <a:srgbClr val="343740"/>
                  </a:solidFill>
                  <a:latin typeface="Work Sans Light" pitchFamily="2" charset="77"/>
                  <a:ea typeface="+mn-ea"/>
                  <a:cs typeface="+mn-cs"/>
                </a:defRPr>
              </a:lvl1pPr>
              <a:lvl2pPr marL="993130" indent="-342900" algn="l" defTabSz="1300460" rtl="0" eaLnBrk="1" latinLnBrk="0" hangingPunct="1">
                <a:lnSpc>
                  <a:spcPct val="150000"/>
                </a:lnSpc>
                <a:spcBef>
                  <a:spcPts val="711"/>
                </a:spcBef>
                <a:buClr>
                  <a:srgbClr val="6ECEB2"/>
                </a:buClr>
                <a:buFont typeface="Wingdings" pitchFamily="2" charset="2"/>
                <a:buChar char="§"/>
                <a:defRPr sz="2800" b="0" i="0" kern="1200">
                  <a:solidFill>
                    <a:srgbClr val="343740"/>
                  </a:solidFill>
                  <a:latin typeface="Work Sans Light" pitchFamily="2" charset="77"/>
                  <a:ea typeface="+mn-ea"/>
                  <a:cs typeface="+mn-cs"/>
                </a:defRPr>
              </a:lvl2pPr>
              <a:lvl3pPr marL="1643360" indent="-342900" algn="l" defTabSz="1300460" rtl="0" eaLnBrk="1" latinLnBrk="0" hangingPunct="1">
                <a:lnSpc>
                  <a:spcPct val="150000"/>
                </a:lnSpc>
                <a:spcBef>
                  <a:spcPts val="711"/>
                </a:spcBef>
                <a:buClr>
                  <a:srgbClr val="6ECEB2"/>
                </a:buClr>
                <a:buFont typeface="Wingdings" pitchFamily="2" charset="2"/>
                <a:buChar char="§"/>
                <a:defRPr sz="2800" b="0" i="0" kern="1200">
                  <a:solidFill>
                    <a:srgbClr val="343740"/>
                  </a:solidFill>
                  <a:latin typeface="Work Sans Light" pitchFamily="2" charset="77"/>
                  <a:ea typeface="+mn-ea"/>
                  <a:cs typeface="+mn-cs"/>
                </a:defRPr>
              </a:lvl3pPr>
              <a:lvl4pPr marL="2293589" indent="-342900" algn="l" defTabSz="1300460" rtl="0" eaLnBrk="1" latinLnBrk="0" hangingPunct="1">
                <a:lnSpc>
                  <a:spcPct val="150000"/>
                </a:lnSpc>
                <a:spcBef>
                  <a:spcPts val="711"/>
                </a:spcBef>
                <a:buClr>
                  <a:srgbClr val="6ECEB2"/>
                </a:buClr>
                <a:buFont typeface="Wingdings" pitchFamily="2" charset="2"/>
                <a:buChar char="§"/>
                <a:defRPr sz="2800" b="0" i="0" kern="1200">
                  <a:solidFill>
                    <a:srgbClr val="343740"/>
                  </a:solidFill>
                  <a:latin typeface="Work Sans Light" pitchFamily="2" charset="77"/>
                  <a:ea typeface="+mn-ea"/>
                  <a:cs typeface="+mn-cs"/>
                </a:defRPr>
              </a:lvl4pPr>
              <a:lvl5pPr marL="2943819" indent="-342900" algn="l" defTabSz="1300460" rtl="0" eaLnBrk="1" latinLnBrk="0" hangingPunct="1">
                <a:lnSpc>
                  <a:spcPct val="150000"/>
                </a:lnSpc>
                <a:spcBef>
                  <a:spcPts val="711"/>
                </a:spcBef>
                <a:buClr>
                  <a:srgbClr val="6ECEB2"/>
                </a:buClr>
                <a:buFont typeface="Wingdings" pitchFamily="2" charset="2"/>
                <a:buChar char="§"/>
                <a:defRPr sz="2800" b="0" i="0" kern="1200">
                  <a:solidFill>
                    <a:srgbClr val="343740"/>
                  </a:solidFill>
                  <a:latin typeface="Work Sans Light" pitchFamily="2" charset="77"/>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a:lnSpc>
                  <a:spcPct val="120000"/>
                </a:lnSpc>
                <a:spcAft>
                  <a:spcPts val="853"/>
                </a:spcAft>
              </a:pPr>
              <a:r>
                <a:rPr lang="en-US" sz="1600" b="1">
                  <a:solidFill>
                    <a:schemeClr val="tx1"/>
                  </a:solidFill>
                  <a:latin typeface="+mn-lt"/>
                </a:rPr>
                <a:t>of incident cancer diagnoses </a:t>
              </a:r>
              <a:r>
                <a:rPr lang="en-US" sz="1600">
                  <a:solidFill>
                    <a:schemeClr val="tx1"/>
                  </a:solidFill>
                  <a:latin typeface="+mn-lt"/>
                </a:rPr>
                <a:t>have no standard of care screening tests</a:t>
              </a:r>
              <a:r>
                <a:rPr lang="en-US" sz="1600" baseline="30000">
                  <a:solidFill>
                    <a:schemeClr val="tx1"/>
                  </a:solidFill>
                  <a:latin typeface="+mn-lt"/>
                </a:rPr>
                <a:t>1</a:t>
              </a:r>
              <a:endParaRPr lang="en-US" sz="1600">
                <a:solidFill>
                  <a:schemeClr val="tx1"/>
                </a:solidFill>
                <a:latin typeface="+mn-lt"/>
              </a:endParaRPr>
            </a:p>
          </p:txBody>
        </p:sp>
      </p:grpSp>
      <p:grpSp>
        <p:nvGrpSpPr>
          <p:cNvPr id="9" name="Group 8">
            <a:extLst>
              <a:ext uri="{FF2B5EF4-FFF2-40B4-BE49-F238E27FC236}">
                <a16:creationId xmlns:a16="http://schemas.microsoft.com/office/drawing/2014/main" id="{90952E9C-EBE6-8E34-4C6F-8F871CEC03BB}"/>
              </a:ext>
            </a:extLst>
          </p:cNvPr>
          <p:cNvGrpSpPr/>
          <p:nvPr/>
        </p:nvGrpSpPr>
        <p:grpSpPr>
          <a:xfrm>
            <a:off x="9032302" y="4119849"/>
            <a:ext cx="2446638" cy="1475861"/>
            <a:chOff x="7808982" y="4119849"/>
            <a:chExt cx="2446638" cy="1475861"/>
          </a:xfrm>
        </p:grpSpPr>
        <p:sp>
          <p:nvSpPr>
            <p:cNvPr id="10" name="TextBox 9">
              <a:extLst>
                <a:ext uri="{FF2B5EF4-FFF2-40B4-BE49-F238E27FC236}">
                  <a16:creationId xmlns:a16="http://schemas.microsoft.com/office/drawing/2014/main" id="{C07E0727-D443-1CC0-555F-8C388D3A2121}"/>
                </a:ext>
              </a:extLst>
            </p:cNvPr>
            <p:cNvSpPr txBox="1"/>
            <p:nvPr/>
          </p:nvSpPr>
          <p:spPr>
            <a:xfrm>
              <a:off x="8058945" y="4795491"/>
              <a:ext cx="2107032" cy="800219"/>
            </a:xfrm>
            <a:prstGeom prst="rect">
              <a:avLst/>
            </a:prstGeom>
            <a:noFill/>
          </p:spPr>
          <p:txBody>
            <a:bodyPr wrap="square" lIns="0" tIns="0" rIns="0" bIns="0" rtlCol="0">
              <a:spAutoFit/>
            </a:bodyPr>
            <a:lstStyle/>
            <a:p>
              <a:r>
                <a:rPr lang="en-US" sz="1600" b="1">
                  <a:latin typeface="Arial" panose="020B0604020202020204" pitchFamily="34" charset="0"/>
                  <a:cs typeface="Arial" panose="020B0604020202020204" pitchFamily="34" charset="0"/>
                </a:rPr>
                <a:t>standard of care screenings*</a:t>
              </a:r>
            </a:p>
            <a:p>
              <a:endParaRPr lang="en-US" sz="2000">
                <a:solidFill>
                  <a:schemeClr val="accent3">
                    <a:lumMod val="7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705E7EA-4459-C833-E4F9-6E34924FE4DA}"/>
                </a:ext>
              </a:extLst>
            </p:cNvPr>
            <p:cNvSpPr txBox="1"/>
            <p:nvPr/>
          </p:nvSpPr>
          <p:spPr>
            <a:xfrm>
              <a:off x="7808982" y="4119849"/>
              <a:ext cx="2446638" cy="738664"/>
            </a:xfrm>
            <a:prstGeom prst="rect">
              <a:avLst/>
            </a:prstGeom>
            <a:noFill/>
          </p:spPr>
          <p:txBody>
            <a:bodyPr wrap="square" lIns="0" tIns="0" rIns="0" bIns="0" rtlCol="0">
              <a:spAutoFit/>
            </a:bodyPr>
            <a:lstStyle/>
            <a:p>
              <a:r>
                <a:rPr lang="en-US" sz="4800" b="1">
                  <a:solidFill>
                    <a:schemeClr val="tx1">
                      <a:lumMod val="60000"/>
                      <a:lumOff val="40000"/>
                    </a:schemeClr>
                  </a:solidFill>
                  <a:cs typeface="Arial" panose="020B0604020202020204" pitchFamily="34" charset="0"/>
                </a:rPr>
                <a:t>~33%</a:t>
              </a:r>
            </a:p>
          </p:txBody>
        </p:sp>
      </p:grpSp>
    </p:spTree>
    <p:extLst>
      <p:ext uri="{BB962C8B-B14F-4D97-AF65-F5344CB8AC3E}">
        <p14:creationId xmlns:p14="http://schemas.microsoft.com/office/powerpoint/2010/main" val="3580450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040472-8E53-BB6D-CED8-96929CFD0A14}"/>
              </a:ext>
            </a:extLst>
          </p:cNvPr>
          <p:cNvSpPr>
            <a:spLocks noGrp="1"/>
          </p:cNvSpPr>
          <p:nvPr>
            <p:ph type="body" sz="quarter" idx="10"/>
          </p:nvPr>
        </p:nvSpPr>
        <p:spPr/>
        <p:txBody>
          <a:bodyPr/>
          <a:lstStyle/>
          <a:p>
            <a:r>
              <a:rPr lang="en-US"/>
              <a:t>A Potential Breakthrough in Finding Cancer Earlier: Multi-Cancer Early Detection (MCED)</a:t>
            </a:r>
          </a:p>
        </p:txBody>
      </p:sp>
      <p:sp>
        <p:nvSpPr>
          <p:cNvPr id="4" name="Text Placeholder 3">
            <a:extLst>
              <a:ext uri="{FF2B5EF4-FFF2-40B4-BE49-F238E27FC236}">
                <a16:creationId xmlns:a16="http://schemas.microsoft.com/office/drawing/2014/main" id="{CF84A17E-26C1-5330-CEBB-4757FBA620A8}"/>
              </a:ext>
            </a:extLst>
          </p:cNvPr>
          <p:cNvSpPr>
            <a:spLocks noGrp="1"/>
          </p:cNvSpPr>
          <p:nvPr>
            <p:ph type="body" sz="quarter" idx="13"/>
          </p:nvPr>
        </p:nvSpPr>
        <p:spPr/>
        <p:txBody>
          <a:bodyPr/>
          <a:lstStyle/>
          <a:p>
            <a:r>
              <a:rPr lang="en-US" sz="750">
                <a:latin typeface="Arial"/>
                <a:ea typeface="Arial"/>
                <a:cs typeface="Arial"/>
                <a:sym typeface="Arial"/>
              </a:rPr>
              <a:t>1</a:t>
            </a:r>
            <a:r>
              <a:rPr lang="en-US" sz="750" b="1">
                <a:latin typeface="Arial"/>
                <a:ea typeface="Arial"/>
                <a:cs typeface="Arial"/>
                <a:sym typeface="Arial"/>
              </a:rPr>
              <a:t>.</a:t>
            </a:r>
            <a:r>
              <a:rPr lang="en-US" sz="750">
                <a:latin typeface="Arial"/>
                <a:ea typeface="Arial"/>
                <a:cs typeface="Arial"/>
                <a:sym typeface="Arial"/>
              </a:rPr>
              <a:t> Cohen JD, et al. </a:t>
            </a:r>
            <a:r>
              <a:rPr lang="en-US" sz="750" i="1">
                <a:latin typeface="Arial"/>
                <a:ea typeface="Arial"/>
                <a:cs typeface="Arial"/>
                <a:sym typeface="Arial"/>
              </a:rPr>
              <a:t>Science</a:t>
            </a:r>
            <a:r>
              <a:rPr lang="en-US" sz="750">
                <a:latin typeface="Arial"/>
                <a:ea typeface="Arial"/>
                <a:cs typeface="Arial"/>
                <a:sym typeface="Arial"/>
              </a:rPr>
              <a:t>. 2018; 926-930. 2. Lennon AM, et al. </a:t>
            </a:r>
            <a:r>
              <a:rPr lang="en-US" sz="750" i="1">
                <a:latin typeface="Arial"/>
                <a:ea typeface="Arial"/>
                <a:cs typeface="Arial"/>
                <a:sym typeface="Arial"/>
              </a:rPr>
              <a:t>Science</a:t>
            </a:r>
            <a:r>
              <a:rPr lang="en-US" sz="750">
                <a:latin typeface="Arial"/>
                <a:ea typeface="Arial"/>
                <a:cs typeface="Arial"/>
                <a:sym typeface="Arial"/>
              </a:rPr>
              <a:t>. 2020;369(6499). </a:t>
            </a:r>
            <a:r>
              <a:rPr lang="en-US" sz="750" b="1">
                <a:latin typeface="Arial"/>
                <a:ea typeface="Arial"/>
                <a:cs typeface="Arial"/>
                <a:sym typeface="Arial"/>
              </a:rPr>
              <a:t>3.</a:t>
            </a:r>
            <a:r>
              <a:rPr lang="en-US" sz="750">
                <a:latin typeface="Arial"/>
                <a:ea typeface="Arial"/>
                <a:cs typeface="Arial"/>
                <a:sym typeface="Arial"/>
              </a:rPr>
              <a:t> Ezell S. Seizing the transformative opportunity of multi-cancer early detection. Information and Innovation Foundation. April 19, 2021. Accessed August 19, 2022. https://itif.org/publications/2021/04/19/seizing-transformative-opportunity-of-multi-cancer-early-detection</a:t>
            </a:r>
          </a:p>
        </p:txBody>
      </p:sp>
      <p:sp>
        <p:nvSpPr>
          <p:cNvPr id="5" name="Google Shape;511;p9">
            <a:extLst>
              <a:ext uri="{FF2B5EF4-FFF2-40B4-BE49-F238E27FC236}">
                <a16:creationId xmlns:a16="http://schemas.microsoft.com/office/drawing/2014/main" id="{F3CB6A28-5913-46BA-569F-87576AEADE9D}"/>
              </a:ext>
            </a:extLst>
          </p:cNvPr>
          <p:cNvSpPr/>
          <p:nvPr/>
        </p:nvSpPr>
        <p:spPr>
          <a:xfrm>
            <a:off x="2155135" y="1947858"/>
            <a:ext cx="2978964" cy="513316"/>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r>
              <a:rPr lang="en-US" sz="2000"/>
              <a:t>Using a simple blood draw, it can detect multiple cancer types</a:t>
            </a:r>
            <a:r>
              <a:rPr lang="en-US" sz="2000" baseline="30000"/>
              <a:t>1,2</a:t>
            </a:r>
          </a:p>
        </p:txBody>
      </p:sp>
      <p:sp>
        <p:nvSpPr>
          <p:cNvPr id="6" name="Google Shape;502;p9">
            <a:extLst>
              <a:ext uri="{FF2B5EF4-FFF2-40B4-BE49-F238E27FC236}">
                <a16:creationId xmlns:a16="http://schemas.microsoft.com/office/drawing/2014/main" id="{9153FCD1-8412-09AD-E1AA-16475E398CDE}"/>
              </a:ext>
            </a:extLst>
          </p:cNvPr>
          <p:cNvSpPr/>
          <p:nvPr/>
        </p:nvSpPr>
        <p:spPr>
          <a:xfrm>
            <a:off x="7409191" y="1947858"/>
            <a:ext cx="3852400" cy="782518"/>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r>
              <a:rPr lang="en-US" sz="2000"/>
              <a:t>Expanding access to screening for underserved populations</a:t>
            </a:r>
            <a:endParaRPr lang="en-US" sz="2000" baseline="30000"/>
          </a:p>
        </p:txBody>
      </p:sp>
      <p:sp>
        <p:nvSpPr>
          <p:cNvPr id="7" name="Google Shape;511;p9">
            <a:extLst>
              <a:ext uri="{FF2B5EF4-FFF2-40B4-BE49-F238E27FC236}">
                <a16:creationId xmlns:a16="http://schemas.microsoft.com/office/drawing/2014/main" id="{3E2B7DF8-C82E-4719-B99B-B0B41751B6A8}"/>
              </a:ext>
            </a:extLst>
          </p:cNvPr>
          <p:cNvSpPr/>
          <p:nvPr/>
        </p:nvSpPr>
        <p:spPr>
          <a:xfrm>
            <a:off x="2152996" y="3381169"/>
            <a:ext cx="3826752" cy="533501"/>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r>
              <a:rPr lang="en-US" sz="2000"/>
              <a:t>MCED + routine screening methods may greatly expand the range of detectable cancers</a:t>
            </a:r>
            <a:r>
              <a:rPr lang="en-US" sz="2000" baseline="30000"/>
              <a:t>3</a:t>
            </a:r>
          </a:p>
        </p:txBody>
      </p:sp>
      <p:sp>
        <p:nvSpPr>
          <p:cNvPr id="8" name="Google Shape;502;p9">
            <a:extLst>
              <a:ext uri="{FF2B5EF4-FFF2-40B4-BE49-F238E27FC236}">
                <a16:creationId xmlns:a16="http://schemas.microsoft.com/office/drawing/2014/main" id="{E5602A31-5022-221F-4C67-EB7F38C81F44}"/>
              </a:ext>
            </a:extLst>
          </p:cNvPr>
          <p:cNvSpPr/>
          <p:nvPr/>
        </p:nvSpPr>
        <p:spPr>
          <a:xfrm>
            <a:off x="7409191" y="3332476"/>
            <a:ext cx="3560193" cy="582818"/>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r>
              <a:rPr lang="en-US" sz="2000"/>
              <a:t>High specificity by design to limit false positives</a:t>
            </a:r>
            <a:endParaRPr lang="en-US" sz="2000" baseline="30000"/>
          </a:p>
        </p:txBody>
      </p:sp>
      <p:sp>
        <p:nvSpPr>
          <p:cNvPr id="9" name="Google Shape;511;p9">
            <a:extLst>
              <a:ext uri="{FF2B5EF4-FFF2-40B4-BE49-F238E27FC236}">
                <a16:creationId xmlns:a16="http://schemas.microsoft.com/office/drawing/2014/main" id="{00F24F93-D7DA-55A1-2EED-BC8E52A63BC9}"/>
              </a:ext>
            </a:extLst>
          </p:cNvPr>
          <p:cNvSpPr/>
          <p:nvPr/>
        </p:nvSpPr>
        <p:spPr>
          <a:xfrm>
            <a:off x="2152997" y="4867126"/>
            <a:ext cx="3666610" cy="474860"/>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r>
              <a:rPr lang="en-US" sz="2000"/>
              <a:t>Ultimately, MCED may identify cancers at earlier stages, when they may be more treatable</a:t>
            </a:r>
            <a:r>
              <a:rPr lang="en-US" sz="2000" baseline="30000"/>
              <a:t>3</a:t>
            </a:r>
          </a:p>
        </p:txBody>
      </p:sp>
      <p:pic>
        <p:nvPicPr>
          <p:cNvPr id="10" name="Graphic 9" descr="Target with solid fill">
            <a:extLst>
              <a:ext uri="{FF2B5EF4-FFF2-40B4-BE49-F238E27FC236}">
                <a16:creationId xmlns:a16="http://schemas.microsoft.com/office/drawing/2014/main" id="{FD2233F4-13C4-C2CC-93BB-98BD14BA53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8705" y="3147504"/>
            <a:ext cx="908136" cy="908136"/>
          </a:xfrm>
          <a:prstGeom prst="rect">
            <a:avLst/>
          </a:prstGeom>
        </p:spPr>
      </p:pic>
      <p:pic>
        <p:nvPicPr>
          <p:cNvPr id="11" name="Graphic 10" descr="Users outline">
            <a:extLst>
              <a:ext uri="{FF2B5EF4-FFF2-40B4-BE49-F238E27FC236}">
                <a16:creationId xmlns:a16="http://schemas.microsoft.com/office/drawing/2014/main" id="{1A85938B-BEF0-EE03-2D68-56B06CFC22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8984" y="4735823"/>
            <a:ext cx="953367" cy="953367"/>
          </a:xfrm>
          <a:prstGeom prst="rect">
            <a:avLst/>
          </a:prstGeom>
        </p:spPr>
      </p:pic>
      <p:grpSp>
        <p:nvGrpSpPr>
          <p:cNvPr id="12" name="Group 11">
            <a:extLst>
              <a:ext uri="{FF2B5EF4-FFF2-40B4-BE49-F238E27FC236}">
                <a16:creationId xmlns:a16="http://schemas.microsoft.com/office/drawing/2014/main" id="{D486CE51-2C50-E060-C00F-11C69ED19523}"/>
              </a:ext>
            </a:extLst>
          </p:cNvPr>
          <p:cNvGrpSpPr/>
          <p:nvPr/>
        </p:nvGrpSpPr>
        <p:grpSpPr>
          <a:xfrm>
            <a:off x="1188084" y="3553275"/>
            <a:ext cx="635166" cy="447164"/>
            <a:chOff x="499075" y="2941797"/>
            <a:chExt cx="477210" cy="277654"/>
          </a:xfrm>
        </p:grpSpPr>
        <p:sp>
          <p:nvSpPr>
            <p:cNvPr id="13" name="Flowchart: Extract 24">
              <a:extLst>
                <a:ext uri="{FF2B5EF4-FFF2-40B4-BE49-F238E27FC236}">
                  <a16:creationId xmlns:a16="http://schemas.microsoft.com/office/drawing/2014/main" id="{BA2E1933-9E3E-ACFC-32AC-0EC34FC5EAAD}"/>
                </a:ext>
              </a:extLst>
            </p:cNvPr>
            <p:cNvSpPr/>
            <p:nvPr/>
          </p:nvSpPr>
          <p:spPr>
            <a:xfrm rot="16200000">
              <a:off x="492680" y="2949206"/>
              <a:ext cx="276640" cy="263849"/>
            </a:xfrm>
            <a:prstGeom prst="flowChartExtra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Extract 25">
              <a:extLst>
                <a:ext uri="{FF2B5EF4-FFF2-40B4-BE49-F238E27FC236}">
                  <a16:creationId xmlns:a16="http://schemas.microsoft.com/office/drawing/2014/main" id="{37838FAB-C636-6720-3DC9-0888BB7E2C73}"/>
                </a:ext>
              </a:extLst>
            </p:cNvPr>
            <p:cNvSpPr/>
            <p:nvPr/>
          </p:nvSpPr>
          <p:spPr>
            <a:xfrm rot="16200000">
              <a:off x="706041" y="2948192"/>
              <a:ext cx="276640" cy="263849"/>
            </a:xfrm>
            <a:prstGeom prst="flowChartExtra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a:extLst>
              <a:ext uri="{FF2B5EF4-FFF2-40B4-BE49-F238E27FC236}">
                <a16:creationId xmlns:a16="http://schemas.microsoft.com/office/drawing/2014/main" id="{9E1C5382-90ED-58E4-1FDE-33F1E7EE559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6379" y="1823974"/>
            <a:ext cx="1105777" cy="1105777"/>
          </a:xfrm>
          <a:prstGeom prst="rect">
            <a:avLst/>
          </a:prstGeom>
        </p:spPr>
      </p:pic>
      <p:sp>
        <p:nvSpPr>
          <p:cNvPr id="19" name="Text Placeholder 3">
            <a:extLst>
              <a:ext uri="{FF2B5EF4-FFF2-40B4-BE49-F238E27FC236}">
                <a16:creationId xmlns:a16="http://schemas.microsoft.com/office/drawing/2014/main" id="{285036D1-0117-2EDB-1E1E-612A9D7A976F}"/>
              </a:ext>
            </a:extLst>
          </p:cNvPr>
          <p:cNvSpPr txBox="1">
            <a:spLocks/>
          </p:cNvSpPr>
          <p:nvPr/>
        </p:nvSpPr>
        <p:spPr>
          <a:xfrm>
            <a:off x="1461841" y="1134620"/>
            <a:ext cx="11295782" cy="396947"/>
          </a:xfrm>
          <a:prstGeom prst="rect">
            <a:avLst/>
          </a:prstGeom>
          <a:effectLst/>
        </p:spPr>
        <p:txBody>
          <a:bodyPr lIns="0"/>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t>MCED has the potential to transform cancer detection</a:t>
            </a:r>
          </a:p>
        </p:txBody>
      </p:sp>
      <p:sp>
        <p:nvSpPr>
          <p:cNvPr id="20" name="Plus Sign 19">
            <a:extLst>
              <a:ext uri="{FF2B5EF4-FFF2-40B4-BE49-F238E27FC236}">
                <a16:creationId xmlns:a16="http://schemas.microsoft.com/office/drawing/2014/main" id="{FA4D7EB2-CD8F-6A0A-33DF-8115D15C2618}"/>
              </a:ext>
            </a:extLst>
          </p:cNvPr>
          <p:cNvSpPr/>
          <p:nvPr/>
        </p:nvSpPr>
        <p:spPr>
          <a:xfrm>
            <a:off x="6213235" y="1778698"/>
            <a:ext cx="585926" cy="720815"/>
          </a:xfrm>
          <a:prstGeom prst="mathPl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146D7B08-D5DE-725E-BCDE-3DB41D81B3A0}"/>
              </a:ext>
            </a:extLst>
          </p:cNvPr>
          <p:cNvSpPr/>
          <p:nvPr/>
        </p:nvSpPr>
        <p:spPr>
          <a:xfrm>
            <a:off x="6633445" y="2045440"/>
            <a:ext cx="585926" cy="720815"/>
          </a:xfrm>
          <a:prstGeom prst="mathPl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796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211088-5319-5CC7-9C6F-17BFD4834749}"/>
              </a:ext>
            </a:extLst>
          </p:cNvPr>
          <p:cNvSpPr>
            <a:spLocks noGrp="1"/>
          </p:cNvSpPr>
          <p:nvPr>
            <p:ph type="body" sz="quarter" idx="10"/>
          </p:nvPr>
        </p:nvSpPr>
        <p:spPr/>
        <p:txBody>
          <a:bodyPr/>
          <a:lstStyle/>
          <a:p>
            <a:r>
              <a:rPr lang="en-US"/>
              <a:t>Multi-Cancer Early Detection Examines a </a:t>
            </a:r>
            <a:r>
              <a:rPr lang="en-US">
                <a:solidFill>
                  <a:schemeClr val="tx1"/>
                </a:solidFill>
              </a:rPr>
              <a:t>Blood Sample </a:t>
            </a:r>
            <a:r>
              <a:rPr lang="en-US"/>
              <a:t>for ctDNA and Other Soluble Biomarkers</a:t>
            </a:r>
          </a:p>
        </p:txBody>
      </p:sp>
      <p:sp>
        <p:nvSpPr>
          <p:cNvPr id="4" name="Text Placeholder 3">
            <a:extLst>
              <a:ext uri="{FF2B5EF4-FFF2-40B4-BE49-F238E27FC236}">
                <a16:creationId xmlns:a16="http://schemas.microsoft.com/office/drawing/2014/main" id="{BF048CC3-3C4B-8E20-9536-6A3835A54E17}"/>
              </a:ext>
            </a:extLst>
          </p:cNvPr>
          <p:cNvSpPr>
            <a:spLocks noGrp="1"/>
          </p:cNvSpPr>
          <p:nvPr>
            <p:ph type="body" sz="quarter" idx="13"/>
          </p:nvPr>
        </p:nvSpPr>
        <p:spPr/>
        <p:txBody>
          <a:bodyPr/>
          <a:lstStyle/>
          <a:p>
            <a:r>
              <a:rPr kumimoji="0" lang="en-US" sz="750" i="0" u="none" strike="noStrike" kern="1200" cap="none" spc="0" normalizeH="0" baseline="0" noProof="0">
                <a:ln>
                  <a:noFill/>
                </a:ln>
                <a:effectLst/>
                <a:uLnTx/>
                <a:uFillTx/>
                <a:latin typeface="Arial" panose="020B0604020202020204" pitchFamily="34" charset="0"/>
                <a:cs typeface="Arial" panose="020B0604020202020204" pitchFamily="34" charset="0"/>
              </a:rPr>
              <a:t>1</a:t>
            </a:r>
            <a:r>
              <a:rPr kumimoji="0" lang="en-US" sz="750" b="1" i="0" u="none" strike="noStrike" kern="1200" cap="none" spc="0" normalizeH="0" baseline="0" noProof="0">
                <a:ln>
                  <a:noFill/>
                </a:ln>
                <a:effectLst/>
                <a:uLnTx/>
                <a:uFillTx/>
                <a:latin typeface="Arial" panose="020B0604020202020204" pitchFamily="34" charset="0"/>
                <a:cs typeface="Arial" panose="020B0604020202020204" pitchFamily="34" charset="0"/>
              </a:rPr>
              <a:t>.</a:t>
            </a:r>
            <a:r>
              <a:rPr kumimoji="0" lang="en-US" sz="750" b="0"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kumimoji="0" lang="en-US" sz="75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Klein EA, et al. </a:t>
            </a:r>
            <a:r>
              <a:rPr kumimoji="0" lang="en-US" sz="75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Ann Oncol</a:t>
            </a:r>
            <a:r>
              <a:rPr kumimoji="0" lang="en-US" sz="75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2021;32(9):1167-1177.  </a:t>
            </a:r>
            <a:r>
              <a:rPr kumimoji="0" lang="en-US" sz="750" i="0" u="none" strike="noStrike" kern="1200" cap="none" spc="0" normalizeH="0" baseline="0" noProof="0">
                <a:ln>
                  <a:noFill/>
                </a:ln>
                <a:effectLst/>
                <a:uLnTx/>
                <a:uFillTx/>
                <a:latin typeface="Arial" panose="020B0604020202020204" pitchFamily="34" charset="0"/>
                <a:cs typeface="Arial" panose="020B0604020202020204" pitchFamily="34" charset="0"/>
              </a:rPr>
              <a:t>2</a:t>
            </a:r>
            <a:r>
              <a:rPr kumimoji="0" lang="en-US" sz="750" b="1" i="0" u="none" strike="noStrike" kern="1200" cap="none" spc="0" normalizeH="0" baseline="0" noProof="0">
                <a:ln>
                  <a:noFill/>
                </a:ln>
                <a:effectLst/>
                <a:uLnTx/>
                <a:uFillTx/>
                <a:latin typeface="Arial" panose="020B0604020202020204" pitchFamily="34" charset="0"/>
                <a:cs typeface="Arial" panose="020B0604020202020204" pitchFamily="34" charset="0"/>
              </a:rPr>
              <a:t>.</a:t>
            </a:r>
            <a:r>
              <a:rPr kumimoji="0" lang="en-US" sz="750" b="0" i="0" u="none" strike="noStrike" kern="1200" cap="none" spc="0" normalizeH="0" baseline="0" noProof="0">
                <a:ln>
                  <a:noFill/>
                </a:ln>
                <a:effectLst/>
                <a:uLnTx/>
                <a:uFillTx/>
                <a:latin typeface="Arial" panose="020B0604020202020204" pitchFamily="34" charset="0"/>
                <a:cs typeface="Arial" panose="020B0604020202020204" pitchFamily="34" charset="0"/>
              </a:rPr>
              <a:t> Cohen et al., </a:t>
            </a:r>
            <a:r>
              <a:rPr kumimoji="0" lang="en-US" sz="750" b="0" i="1" u="none" strike="noStrike" kern="1200" cap="none" spc="0" normalizeH="0" baseline="0" noProof="0">
                <a:ln>
                  <a:noFill/>
                </a:ln>
                <a:effectLst/>
                <a:uLnTx/>
                <a:uFillTx/>
                <a:latin typeface="Arial" panose="020B0604020202020204" pitchFamily="34" charset="0"/>
                <a:cs typeface="Arial" panose="020B0604020202020204" pitchFamily="34" charset="0"/>
              </a:rPr>
              <a:t>Science.</a:t>
            </a:r>
            <a:r>
              <a:rPr kumimoji="0" lang="en-US" sz="750" b="0" i="0" u="none" strike="noStrike" kern="1200" cap="none" spc="0" normalizeH="0" baseline="0" noProof="0">
                <a:ln>
                  <a:noFill/>
                </a:ln>
                <a:effectLst/>
                <a:uLnTx/>
                <a:uFillTx/>
                <a:latin typeface="Arial" panose="020B0604020202020204" pitchFamily="34" charset="0"/>
                <a:cs typeface="Arial" panose="020B0604020202020204" pitchFamily="34" charset="0"/>
              </a:rPr>
              <a:t> 2018:359(6378):926-930.</a:t>
            </a:r>
            <a:endParaRPr kumimoji="0" lang="fr-FR" sz="75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584CFA8B-4C5D-4967-B122-90609B7029CA}"/>
              </a:ext>
            </a:extLst>
          </p:cNvPr>
          <p:cNvSpPr txBox="1">
            <a:spLocks/>
          </p:cNvSpPr>
          <p:nvPr/>
        </p:nvSpPr>
        <p:spPr>
          <a:xfrm>
            <a:off x="420410" y="1515987"/>
            <a:ext cx="3828287" cy="2899800"/>
          </a:xfrm>
          <a:prstGeom prst="rect">
            <a:avLst/>
          </a:prstGeom>
        </p:spPr>
        <p:txBody>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defTabSz="914377">
              <a:lnSpc>
                <a:spcPct val="100000"/>
              </a:lnSpc>
              <a:spcBef>
                <a:spcPts val="1000"/>
              </a:spcBef>
              <a:defRPr/>
            </a:pPr>
            <a:r>
              <a:rPr lang="en-CA" sz="1800">
                <a:latin typeface="Arial"/>
                <a:ea typeface="Arial"/>
                <a:cs typeface="Arial"/>
                <a:sym typeface="Arial"/>
              </a:rPr>
              <a:t>When healthy and abnormal cells die, they release cell-free DNA (cfDNA) into the bloodstream</a:t>
            </a:r>
            <a:r>
              <a:rPr lang="en-CA" sz="1800" baseline="30000">
                <a:latin typeface="Arial"/>
                <a:ea typeface="Arial"/>
                <a:cs typeface="Arial"/>
                <a:sym typeface="Arial"/>
              </a:rPr>
              <a:t>1</a:t>
            </a:r>
            <a:endParaRPr lang="en-CA" sz="1800">
              <a:latin typeface="Arial"/>
              <a:ea typeface="Arial"/>
              <a:cs typeface="Arial"/>
              <a:sym typeface="Arial"/>
            </a:endParaRPr>
          </a:p>
          <a:p>
            <a:pPr marL="285750" indent="-285750" defTabSz="914377">
              <a:lnSpc>
                <a:spcPct val="100000"/>
              </a:lnSpc>
              <a:spcBef>
                <a:spcPts val="1600"/>
              </a:spcBef>
              <a:defRPr/>
            </a:pPr>
            <a:r>
              <a:rPr lang="en-CA" sz="1800">
                <a:latin typeface="Arial"/>
                <a:ea typeface="Arial"/>
                <a:cs typeface="Arial"/>
                <a:sym typeface="Arial"/>
              </a:rPr>
              <a:t>If a tumor is present, the cfDNA may contain circulating tumor DNA (ctDNA)</a:t>
            </a:r>
            <a:r>
              <a:rPr lang="en-CA" sz="1800" baseline="30000">
                <a:latin typeface="Arial"/>
                <a:ea typeface="Arial"/>
                <a:cs typeface="Arial"/>
                <a:sym typeface="Arial"/>
              </a:rPr>
              <a:t>1</a:t>
            </a:r>
            <a:endParaRPr lang="en-CA" sz="1800">
              <a:latin typeface="Arial"/>
              <a:ea typeface="Arial"/>
              <a:cs typeface="Arial"/>
              <a:sym typeface="Arial"/>
            </a:endParaRPr>
          </a:p>
          <a:p>
            <a:pPr marL="285750" indent="-285750" defTabSz="914377">
              <a:lnSpc>
                <a:spcPct val="100000"/>
              </a:lnSpc>
              <a:spcBef>
                <a:spcPts val="1600"/>
              </a:spcBef>
              <a:spcAft>
                <a:spcPts val="600"/>
              </a:spcAft>
              <a:defRPr/>
            </a:pPr>
            <a:r>
              <a:rPr lang="en-CA" sz="1800">
                <a:latin typeface="Arial"/>
                <a:ea typeface="Arial"/>
                <a:cs typeface="Arial"/>
                <a:sym typeface="Arial"/>
              </a:rPr>
              <a:t>Multiple circulating biomarkers can contribute to MCED’s ability to detect the presence of cancer</a:t>
            </a:r>
            <a:r>
              <a:rPr lang="en-CA" sz="1800" baseline="30000">
                <a:latin typeface="Arial"/>
                <a:ea typeface="Arial"/>
                <a:cs typeface="Arial"/>
                <a:sym typeface="Arial"/>
              </a:rPr>
              <a:t>2</a:t>
            </a:r>
            <a:endParaRPr lang="en-CA" sz="1800">
              <a:latin typeface="Arial"/>
              <a:ea typeface="Arial"/>
              <a:cs typeface="Arial"/>
              <a:sym typeface="Arial"/>
            </a:endParaRPr>
          </a:p>
        </p:txBody>
      </p:sp>
      <p:grpSp>
        <p:nvGrpSpPr>
          <p:cNvPr id="6" name="Group 5">
            <a:extLst>
              <a:ext uri="{FF2B5EF4-FFF2-40B4-BE49-F238E27FC236}">
                <a16:creationId xmlns:a16="http://schemas.microsoft.com/office/drawing/2014/main" id="{2AE8EE0B-2E15-2CD5-E305-33BB60650AA5}"/>
              </a:ext>
            </a:extLst>
          </p:cNvPr>
          <p:cNvGrpSpPr/>
          <p:nvPr/>
        </p:nvGrpSpPr>
        <p:grpSpPr>
          <a:xfrm>
            <a:off x="4526687" y="1442948"/>
            <a:ext cx="7665303" cy="4362045"/>
            <a:chOff x="4558462" y="1624726"/>
            <a:chExt cx="4275296" cy="2432917"/>
          </a:xfrm>
        </p:grpSpPr>
        <p:pic>
          <p:nvPicPr>
            <p:cNvPr id="7" name="Graphic 6" descr="DNA">
              <a:extLst>
                <a:ext uri="{FF2B5EF4-FFF2-40B4-BE49-F238E27FC236}">
                  <a16:creationId xmlns:a16="http://schemas.microsoft.com/office/drawing/2014/main" id="{D9C1C9BB-EA80-441B-A3A7-88BFEF74EF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17255">
              <a:off x="8122813" y="1925443"/>
              <a:ext cx="352217" cy="444006"/>
            </a:xfrm>
            <a:prstGeom prst="rect">
              <a:avLst/>
            </a:prstGeom>
          </p:spPr>
        </p:pic>
        <p:pic>
          <p:nvPicPr>
            <p:cNvPr id="8" name="Graphic 7" descr="DNA">
              <a:extLst>
                <a:ext uri="{FF2B5EF4-FFF2-40B4-BE49-F238E27FC236}">
                  <a16:creationId xmlns:a16="http://schemas.microsoft.com/office/drawing/2014/main" id="{6659FB0A-BCCC-80A9-F914-D872A4E413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7255">
              <a:off x="7985497" y="1692947"/>
              <a:ext cx="365468" cy="460710"/>
            </a:xfrm>
            <a:prstGeom prst="rect">
              <a:avLst/>
            </a:prstGeom>
          </p:spPr>
        </p:pic>
        <p:sp>
          <p:nvSpPr>
            <p:cNvPr id="9" name="TextBox 8">
              <a:extLst>
                <a:ext uri="{FF2B5EF4-FFF2-40B4-BE49-F238E27FC236}">
                  <a16:creationId xmlns:a16="http://schemas.microsoft.com/office/drawing/2014/main" id="{62644B8A-BC5F-840D-D7B8-987315766779}"/>
                </a:ext>
              </a:extLst>
            </p:cNvPr>
            <p:cNvSpPr txBox="1"/>
            <p:nvPr/>
          </p:nvSpPr>
          <p:spPr>
            <a:xfrm>
              <a:off x="7316582" y="1698134"/>
              <a:ext cx="1517176" cy="205994"/>
            </a:xfrm>
            <a:prstGeom prst="rect">
              <a:avLst/>
            </a:prstGeom>
            <a:noFill/>
          </p:spPr>
          <p:txBody>
            <a:bodyPr wrap="square" rtlCol="0">
              <a:spAutoFit/>
            </a:bodyPr>
            <a:lstStyle/>
            <a:p>
              <a:pPr marL="0" marR="0" lvl="0" indent="0" defTabSz="32144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effectLst/>
                  <a:uLnTx/>
                  <a:uFillTx/>
                  <a:latin typeface="Arial" panose="020B0604020202020204"/>
                  <a:ea typeface="+mn-ea"/>
                  <a:cs typeface="+mn-cs"/>
                </a:rPr>
                <a:t>Aneuploidy</a:t>
              </a:r>
            </a:p>
          </p:txBody>
        </p:sp>
        <p:sp>
          <p:nvSpPr>
            <p:cNvPr id="10" name="TextBox 9">
              <a:extLst>
                <a:ext uri="{FF2B5EF4-FFF2-40B4-BE49-F238E27FC236}">
                  <a16:creationId xmlns:a16="http://schemas.microsoft.com/office/drawing/2014/main" id="{79892403-4101-9EA0-E5E6-0B61C639BD1C}"/>
                </a:ext>
              </a:extLst>
            </p:cNvPr>
            <p:cNvSpPr txBox="1"/>
            <p:nvPr/>
          </p:nvSpPr>
          <p:spPr>
            <a:xfrm>
              <a:off x="7316582" y="2640919"/>
              <a:ext cx="1517176" cy="205994"/>
            </a:xfrm>
            <a:prstGeom prst="rect">
              <a:avLst/>
            </a:prstGeom>
            <a:noFill/>
          </p:spPr>
          <p:txBody>
            <a:bodyPr wrap="square" rtlCol="0">
              <a:spAutoFit/>
            </a:bodyPr>
            <a:lstStyle/>
            <a:p>
              <a:pPr marL="0" marR="0" lvl="0" indent="0" defTabSz="32144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effectLst/>
                  <a:uLnTx/>
                  <a:uFillTx/>
                  <a:latin typeface="Arial" panose="020B0604020202020204"/>
                  <a:ea typeface="+mn-ea"/>
                  <a:cs typeface="+mn-cs"/>
                </a:rPr>
                <a:t>Mutations</a:t>
              </a:r>
            </a:p>
          </p:txBody>
        </p:sp>
        <p:sp>
          <p:nvSpPr>
            <p:cNvPr id="11" name="TextBox 10">
              <a:extLst>
                <a:ext uri="{FF2B5EF4-FFF2-40B4-BE49-F238E27FC236}">
                  <a16:creationId xmlns:a16="http://schemas.microsoft.com/office/drawing/2014/main" id="{D83F26DD-8869-85AB-597C-24ABF389202E}"/>
                </a:ext>
              </a:extLst>
            </p:cNvPr>
            <p:cNvSpPr txBox="1"/>
            <p:nvPr/>
          </p:nvSpPr>
          <p:spPr>
            <a:xfrm>
              <a:off x="7316582" y="3439422"/>
              <a:ext cx="1167233" cy="205994"/>
            </a:xfrm>
            <a:prstGeom prst="rect">
              <a:avLst/>
            </a:prstGeom>
            <a:noFill/>
          </p:spPr>
          <p:txBody>
            <a:bodyPr wrap="square" rtlCol="0">
              <a:spAutoFit/>
            </a:bodyPr>
            <a:lstStyle/>
            <a:p>
              <a:pPr marL="0" marR="0" lvl="0" indent="0" defTabSz="32144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effectLst/>
                  <a:uLnTx/>
                  <a:uFillTx/>
                  <a:latin typeface="Arial" panose="020B0604020202020204"/>
                  <a:ea typeface="+mn-ea"/>
                  <a:cs typeface="+mn-cs"/>
                </a:rPr>
                <a:t>Methylation</a:t>
              </a:r>
            </a:p>
          </p:txBody>
        </p:sp>
        <p:pic>
          <p:nvPicPr>
            <p:cNvPr id="12" name="Graphic 11" descr="DNA">
              <a:extLst>
                <a:ext uri="{FF2B5EF4-FFF2-40B4-BE49-F238E27FC236}">
                  <a16:creationId xmlns:a16="http://schemas.microsoft.com/office/drawing/2014/main" id="{15D66261-86A8-B273-C84F-2E4045D93A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7255">
              <a:off x="7395812" y="3645824"/>
              <a:ext cx="326684" cy="411819"/>
            </a:xfrm>
            <a:prstGeom prst="rect">
              <a:avLst/>
            </a:prstGeom>
          </p:spPr>
        </p:pic>
        <p:grpSp>
          <p:nvGrpSpPr>
            <p:cNvPr id="13" name="Group 12">
              <a:extLst>
                <a:ext uri="{FF2B5EF4-FFF2-40B4-BE49-F238E27FC236}">
                  <a16:creationId xmlns:a16="http://schemas.microsoft.com/office/drawing/2014/main" id="{9BC45F57-629E-551F-332F-89447B67337E}"/>
                </a:ext>
              </a:extLst>
            </p:cNvPr>
            <p:cNvGrpSpPr/>
            <p:nvPr/>
          </p:nvGrpSpPr>
          <p:grpSpPr>
            <a:xfrm>
              <a:off x="8127888" y="2775370"/>
              <a:ext cx="355498" cy="464019"/>
              <a:chOff x="10774249" y="3189753"/>
              <a:chExt cx="650794" cy="857777"/>
            </a:xfrm>
          </p:grpSpPr>
          <p:pic>
            <p:nvPicPr>
              <p:cNvPr id="19" name="Graphic 18" descr="DNA">
                <a:extLst>
                  <a:ext uri="{FF2B5EF4-FFF2-40B4-BE49-F238E27FC236}">
                    <a16:creationId xmlns:a16="http://schemas.microsoft.com/office/drawing/2014/main" id="{7EA8F47F-2765-6EA2-5AED-A492140CF2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7255">
                <a:off x="10774249" y="3189753"/>
                <a:ext cx="650794" cy="857777"/>
              </a:xfrm>
              <a:prstGeom prst="rect">
                <a:avLst/>
              </a:prstGeom>
            </p:spPr>
          </p:pic>
          <p:sp>
            <p:nvSpPr>
              <p:cNvPr id="20" name="Rectangle: Rounded Corners 14">
                <a:extLst>
                  <a:ext uri="{FF2B5EF4-FFF2-40B4-BE49-F238E27FC236}">
                    <a16:creationId xmlns:a16="http://schemas.microsoft.com/office/drawing/2014/main" id="{50274542-4972-862E-90E0-D6E9D6C83FFA}"/>
                  </a:ext>
                </a:extLst>
              </p:cNvPr>
              <p:cNvSpPr/>
              <p:nvPr/>
            </p:nvSpPr>
            <p:spPr>
              <a:xfrm rot="1276902">
                <a:off x="11001588" y="3610123"/>
                <a:ext cx="196115" cy="45719"/>
              </a:xfrm>
              <a:prstGeom prst="roundRect">
                <a:avLst/>
              </a:prstGeom>
              <a:solidFill>
                <a:schemeClr val="accent6">
                  <a:lumMod val="50000"/>
                </a:schemeClr>
              </a:solidFill>
              <a:ln w="12700" cap="flat" cmpd="sng" algn="ctr">
                <a:solidFill>
                  <a:schemeClr val="tx1">
                    <a:lumMod val="60000"/>
                    <a:lumOff val="4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Oval 13">
              <a:extLst>
                <a:ext uri="{FF2B5EF4-FFF2-40B4-BE49-F238E27FC236}">
                  <a16:creationId xmlns:a16="http://schemas.microsoft.com/office/drawing/2014/main" id="{EB94B55D-5404-5736-33A1-05B3F5DD8695}"/>
                </a:ext>
              </a:extLst>
            </p:cNvPr>
            <p:cNvSpPr/>
            <p:nvPr/>
          </p:nvSpPr>
          <p:spPr>
            <a:xfrm>
              <a:off x="7383670" y="3754022"/>
              <a:ext cx="99060" cy="99060"/>
            </a:xfrm>
            <a:prstGeom prst="ellipse">
              <a:avLst/>
            </a:prstGeom>
            <a:solidFill>
              <a:schemeClr val="accent6">
                <a:lumMod val="5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682C31EF-411B-5A9C-CD41-01419C609C29}"/>
                </a:ext>
              </a:extLst>
            </p:cNvPr>
            <p:cNvCxnSpPr>
              <a:cxnSpLocks/>
              <a:endCxn id="9" idx="1"/>
            </p:cNvCxnSpPr>
            <p:nvPr/>
          </p:nvCxnSpPr>
          <p:spPr>
            <a:xfrm flipV="1">
              <a:off x="6751320" y="1801131"/>
              <a:ext cx="565262" cy="416836"/>
            </a:xfrm>
            <a:prstGeom prst="straightConnector1">
              <a:avLst/>
            </a:prstGeom>
            <a:noFill/>
            <a:ln w="25400" cap="rnd">
              <a:solidFill>
                <a:schemeClr val="accent3"/>
              </a:solidFill>
              <a:prstDash val="solid"/>
              <a:round/>
              <a:headEnd/>
              <a:tailEnd type="stealth" w="lg" len="lg"/>
            </a:ln>
            <a:effectLst/>
          </p:spPr>
        </p:cxnSp>
        <p:cxnSp>
          <p:nvCxnSpPr>
            <p:cNvPr id="16" name="Straight Arrow Connector 15">
              <a:extLst>
                <a:ext uri="{FF2B5EF4-FFF2-40B4-BE49-F238E27FC236}">
                  <a16:creationId xmlns:a16="http://schemas.microsoft.com/office/drawing/2014/main" id="{1247EBF6-F0E9-0323-C6C5-AB54B344BCC8}"/>
                </a:ext>
              </a:extLst>
            </p:cNvPr>
            <p:cNvCxnSpPr>
              <a:cxnSpLocks/>
              <a:endCxn id="10" idx="1"/>
            </p:cNvCxnSpPr>
            <p:nvPr/>
          </p:nvCxnSpPr>
          <p:spPr>
            <a:xfrm>
              <a:off x="6856614" y="2571750"/>
              <a:ext cx="459968" cy="172166"/>
            </a:xfrm>
            <a:prstGeom prst="straightConnector1">
              <a:avLst/>
            </a:prstGeom>
            <a:noFill/>
            <a:ln w="25400" cap="rnd">
              <a:solidFill>
                <a:schemeClr val="accent3"/>
              </a:solidFill>
              <a:prstDash val="solid"/>
              <a:round/>
              <a:headEnd/>
              <a:tailEnd type="stealth" w="lg" len="lg"/>
            </a:ln>
            <a:effectLst/>
          </p:spPr>
        </p:cxnSp>
        <p:cxnSp>
          <p:nvCxnSpPr>
            <p:cNvPr id="17" name="Straight Arrow Connector 16">
              <a:extLst>
                <a:ext uri="{FF2B5EF4-FFF2-40B4-BE49-F238E27FC236}">
                  <a16:creationId xmlns:a16="http://schemas.microsoft.com/office/drawing/2014/main" id="{D6A09140-71FB-9B16-0396-AFE2E54A861F}"/>
                </a:ext>
              </a:extLst>
            </p:cNvPr>
            <p:cNvCxnSpPr>
              <a:cxnSpLocks/>
              <a:endCxn id="11" idx="1"/>
            </p:cNvCxnSpPr>
            <p:nvPr/>
          </p:nvCxnSpPr>
          <p:spPr>
            <a:xfrm>
              <a:off x="6751320" y="2728131"/>
              <a:ext cx="565262" cy="814288"/>
            </a:xfrm>
            <a:prstGeom prst="straightConnector1">
              <a:avLst/>
            </a:prstGeom>
            <a:noFill/>
            <a:ln w="25400" cap="rnd">
              <a:solidFill>
                <a:schemeClr val="accent3"/>
              </a:solidFill>
              <a:prstDash val="solid"/>
              <a:round/>
              <a:headEnd/>
              <a:tailEnd type="stealth" w="lg" len="lg"/>
            </a:ln>
            <a:effectLst/>
          </p:spPr>
        </p:cxnSp>
        <p:pic>
          <p:nvPicPr>
            <p:cNvPr id="18" name="Picture 17" descr="A picture containing rectangle&#10;&#10;Description automatically generated">
              <a:extLst>
                <a:ext uri="{FF2B5EF4-FFF2-40B4-BE49-F238E27FC236}">
                  <a16:creationId xmlns:a16="http://schemas.microsoft.com/office/drawing/2014/main" id="{4F8501C9-1A6E-96B3-7D3E-711BA10F384A}"/>
                </a:ext>
              </a:extLst>
            </p:cNvPr>
            <p:cNvPicPr>
              <a:picLocks noChangeAspect="1"/>
            </p:cNvPicPr>
            <p:nvPr/>
          </p:nvPicPr>
          <p:blipFill>
            <a:blip r:embed="rId7"/>
            <a:stretch>
              <a:fillRect/>
            </a:stretch>
          </p:blipFill>
          <p:spPr>
            <a:xfrm>
              <a:off x="4558462" y="1624726"/>
              <a:ext cx="2285600" cy="2411501"/>
            </a:xfrm>
            <a:prstGeom prst="rect">
              <a:avLst/>
            </a:prstGeom>
          </p:spPr>
        </p:pic>
      </p:grpSp>
      <p:sp>
        <p:nvSpPr>
          <p:cNvPr id="21" name="TextBox 20">
            <a:extLst>
              <a:ext uri="{FF2B5EF4-FFF2-40B4-BE49-F238E27FC236}">
                <a16:creationId xmlns:a16="http://schemas.microsoft.com/office/drawing/2014/main" id="{35788F37-EB5E-17FE-1975-613955CB7062}"/>
              </a:ext>
            </a:extLst>
          </p:cNvPr>
          <p:cNvSpPr txBox="1"/>
          <p:nvPr/>
        </p:nvSpPr>
        <p:spPr bwMode="gray">
          <a:xfrm>
            <a:off x="505524" y="5831539"/>
            <a:ext cx="10739582" cy="400110"/>
          </a:xfrm>
          <a:prstGeom prst="rect">
            <a:avLst/>
          </a:prstGeom>
          <a:noFill/>
        </p:spPr>
        <p:txBody>
          <a:bodyPr wrap="square" lIns="0">
            <a:spAutoFit/>
          </a:bodyPr>
          <a:lstStyle/>
          <a:p>
            <a:pPr marR="0" lvl="0" indent="0" fontAlgn="auto">
              <a:lnSpc>
                <a:spcPct val="100000"/>
              </a:lnSpc>
              <a:spcBef>
                <a:spcPts val="0"/>
              </a:spcBef>
              <a:spcAft>
                <a:spcPts val="0"/>
              </a:spcAft>
              <a:buClr>
                <a:schemeClr val="dk1"/>
              </a:buClr>
              <a:buSzPts val="600"/>
              <a:buFontTx/>
              <a:buNone/>
              <a:tabLst/>
              <a:defRPr/>
            </a:pPr>
            <a:r>
              <a:rPr lang="en-US" sz="1000">
                <a:sym typeface="Arial"/>
              </a:rPr>
              <a:t>Disclaimer: This technology is under development and the features above describe current development goals. It has not been cleared or approved by the US Food and Drug Administration (FDA) </a:t>
            </a:r>
            <a:r>
              <a:rPr lang="en-US" sz="1000"/>
              <a:t>or any other national regulatory authority.</a:t>
            </a:r>
          </a:p>
        </p:txBody>
      </p:sp>
    </p:spTree>
    <p:extLst>
      <p:ext uri="{BB962C8B-B14F-4D97-AF65-F5344CB8AC3E}">
        <p14:creationId xmlns:p14="http://schemas.microsoft.com/office/powerpoint/2010/main" val="243980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457736-1820-BC48-B218-B4BFBC0D6781}"/>
              </a:ext>
            </a:extLst>
          </p:cNvPr>
          <p:cNvSpPr>
            <a:spLocks noGrp="1"/>
          </p:cNvSpPr>
          <p:nvPr>
            <p:ph type="body" sz="quarter" idx="10"/>
          </p:nvPr>
        </p:nvSpPr>
        <p:spPr/>
        <p:txBody>
          <a:bodyPr/>
          <a:lstStyle/>
          <a:p>
            <a:r>
              <a:rPr lang="en-US">
                <a:latin typeface="+mn-lt"/>
              </a:rPr>
              <a:t>Cancer is the </a:t>
            </a:r>
            <a:r>
              <a:rPr lang="en-US">
                <a:solidFill>
                  <a:schemeClr val="tx1"/>
                </a:solidFill>
                <a:latin typeface="+mn-lt"/>
              </a:rPr>
              <a:t>2</a:t>
            </a:r>
            <a:r>
              <a:rPr lang="en-US" baseline="30000">
                <a:solidFill>
                  <a:schemeClr val="tx1"/>
                </a:solidFill>
                <a:latin typeface="+mn-lt"/>
              </a:rPr>
              <a:t>nd</a:t>
            </a:r>
            <a:r>
              <a:rPr lang="en-US">
                <a:solidFill>
                  <a:schemeClr val="tx1"/>
                </a:solidFill>
                <a:latin typeface="+mn-lt"/>
              </a:rPr>
              <a:t> Leading Cause </a:t>
            </a:r>
            <a:r>
              <a:rPr lang="en-US">
                <a:latin typeface="+mn-lt"/>
              </a:rPr>
              <a:t>of Death in the US</a:t>
            </a:r>
            <a:endParaRPr lang="en-US"/>
          </a:p>
        </p:txBody>
      </p:sp>
      <p:sp>
        <p:nvSpPr>
          <p:cNvPr id="4" name="Text Placeholder 3">
            <a:extLst>
              <a:ext uri="{FF2B5EF4-FFF2-40B4-BE49-F238E27FC236}">
                <a16:creationId xmlns:a16="http://schemas.microsoft.com/office/drawing/2014/main" id="{27E23D23-503F-E852-96C6-DC2808E66D50}"/>
              </a:ext>
            </a:extLst>
          </p:cNvPr>
          <p:cNvSpPr>
            <a:spLocks noGrp="1"/>
          </p:cNvSpPr>
          <p:nvPr>
            <p:ph type="body" sz="quarter" idx="13"/>
          </p:nvPr>
        </p:nvSpPr>
        <p:spPr/>
        <p:txBody>
          <a:bodyPr>
            <a:normAutofit/>
          </a:bodyPr>
          <a:lstStyle/>
          <a:p>
            <a:r>
              <a:rPr lang="en-US">
                <a:latin typeface="+mn-lt"/>
              </a:rPr>
              <a:t>*</a:t>
            </a:r>
            <a:r>
              <a:rPr lang="en-US" b="0" i="0" u="none" strike="noStrike" baseline="0">
                <a:latin typeface="+mn-lt"/>
              </a:rPr>
              <a:t>Estimated new cases are based on 2005-2019 incidence data reported by the North American Association of Central Cancer Registries (NAACCR). Estimated deaths are based on 2006-2020 US mortality data, National Center for Health Statistics, Centers for Disease Control and Prevention.	</a:t>
            </a:r>
            <a:r>
              <a:rPr lang="en-US" sz="750" baseline="30000"/>
              <a:t>                                                                  </a:t>
            </a:r>
          </a:p>
          <a:p>
            <a:r>
              <a:rPr lang="en-US" sz="750" baseline="30000"/>
              <a:t>†</a:t>
            </a:r>
            <a:r>
              <a:rPr lang="en-US" sz="750"/>
              <a:t>Cancer disparities are differences in cancer occurrence and outcomes according to sociodemographic factors, such as race, ethnicity, age, income, sexual orientation, or geographic location.</a:t>
            </a:r>
          </a:p>
          <a:p>
            <a:r>
              <a:rPr lang="en-US" sz="750"/>
              <a:t>ACS. Cancer facts and figures 2023. Atlanta: American Cancer Society 2023. </a:t>
            </a:r>
            <a:endParaRPr lang="en-US" sz="750" baseline="30000"/>
          </a:p>
        </p:txBody>
      </p:sp>
      <p:sp>
        <p:nvSpPr>
          <p:cNvPr id="5" name="Text Placeholder 4">
            <a:extLst>
              <a:ext uri="{FF2B5EF4-FFF2-40B4-BE49-F238E27FC236}">
                <a16:creationId xmlns:a16="http://schemas.microsoft.com/office/drawing/2014/main" id="{10192A33-4923-85C5-0F32-CB3AAD194120}"/>
              </a:ext>
            </a:extLst>
          </p:cNvPr>
          <p:cNvSpPr txBox="1">
            <a:spLocks/>
          </p:cNvSpPr>
          <p:nvPr/>
        </p:nvSpPr>
        <p:spPr bwMode="gray">
          <a:xfrm>
            <a:off x="407987" y="1459882"/>
            <a:ext cx="3608595" cy="4400275"/>
          </a:xfrm>
          <a:prstGeom prst="rect">
            <a:avLst/>
          </a:prstGeom>
          <a:solidFill>
            <a:schemeClr val="accent3"/>
          </a:solidFill>
          <a:ln w="28575" cap="flat" cmpd="sng" algn="ctr">
            <a:noFill/>
            <a:prstDash val="solid"/>
            <a:miter lim="800000"/>
            <a:headEnd type="none" w="med" len="med"/>
            <a:tailEnd type="none" w="med" len="med"/>
          </a:ln>
          <a:effectLst>
            <a:outerShdw blurRad="50800" dist="50800" dir="5400000" algn="ctr" rotWithShape="0">
              <a:srgbClr val="000000">
                <a:alpha val="99000"/>
              </a:srgbClr>
            </a:outerShdw>
          </a:effectLst>
        </p:spPr>
        <p:txBody>
          <a:bodyPr vert="horz" wrap="square" lIns="288000" tIns="288000" rIns="251999" bIns="251999" numCol="1" rtlCol="0" anchor="t"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57150" algn="l">
              <a:buClr>
                <a:schemeClr val="dk1"/>
              </a:buClr>
              <a:buSzPts val="1100"/>
            </a:pPr>
            <a:r>
              <a:rPr lang="en-US" sz="3200" b="1" i="0" u="none" strike="noStrike" cap="none">
                <a:solidFill>
                  <a:schemeClr val="bg1"/>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0"/>
                  </a:ext>
                </a:extLst>
              </a:rPr>
              <a:t>~1.9 million </a:t>
            </a:r>
            <a:br>
              <a:rPr lang="en-US" b="1" i="0" u="none" strike="noStrike" cap="none">
                <a:solidFill>
                  <a:schemeClr val="bg1"/>
                </a:solidFill>
                <a:latin typeface="Arial"/>
                <a:ea typeface="Arial"/>
                <a:cs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1"/>
                  </a:ext>
                </a:extLst>
              </a:rPr>
            </a:br>
            <a:r>
              <a:rPr lang="en-US" b="1" i="0" u="none" strike="noStrike" cap="none">
                <a:solidFill>
                  <a:schemeClr val="bg1"/>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2"/>
                  </a:ext>
                </a:extLst>
              </a:rPr>
              <a:t>new cancer cases </a:t>
            </a:r>
            <a:r>
              <a:rPr lang="en-US" b="1" i="0" u="none" strike="noStrike" cap="none">
                <a:solidFill>
                  <a:schemeClr val="bg1"/>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
                  </a:ext>
                </a:extLst>
              </a:rPr>
              <a:t>predicted in 202</a:t>
            </a:r>
            <a:r>
              <a:rPr lang="en-US" b="1">
                <a:solidFill>
                  <a:schemeClr val="bg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4"/>
                  </a:ext>
                </a:extLst>
              </a:rPr>
              <a:t>3</a:t>
            </a:r>
            <a:r>
              <a:rPr lang="en-US" b="1" i="0" u="none" strike="noStrike" cap="none" baseline="30000">
                <a:solidFill>
                  <a:schemeClr val="bg1"/>
                </a:solidFill>
                <a:latin typeface="Arial"/>
                <a:ea typeface="Arial"/>
                <a:cs typeface="Arial"/>
                <a:sym typeface="Arial"/>
              </a:rPr>
              <a:t>*</a:t>
            </a:r>
          </a:p>
          <a:p>
            <a:pPr marL="57150" algn="l">
              <a:spcBef>
                <a:spcPts val="1800"/>
              </a:spcBef>
              <a:buClr>
                <a:schemeClr val="dk1"/>
              </a:buClr>
              <a:buSzPts val="1100"/>
            </a:pPr>
            <a:r>
              <a:rPr lang="en-US" sz="2000" b="0" i="0" u="none" strike="noStrike" cap="none">
                <a:latin typeface="Arial"/>
                <a:ea typeface="Arial"/>
                <a:cs typeface="Arial"/>
                <a:sym typeface="Arial"/>
              </a:rPr>
              <a:t>In the US, an estimated </a:t>
            </a:r>
            <a:br>
              <a:rPr lang="en-US" sz="2000" b="0" i="0" u="none" strike="noStrike" cap="none">
                <a:latin typeface="Arial"/>
                <a:ea typeface="Arial"/>
                <a:cs typeface="Arial"/>
                <a:sym typeface="Arial"/>
              </a:rPr>
            </a:br>
            <a:r>
              <a:rPr lang="en-US" sz="2000" b="0" i="0" u="none" strike="noStrike" cap="none">
                <a:latin typeface="Arial"/>
                <a:ea typeface="Arial"/>
                <a:cs typeface="Arial"/>
                <a:sym typeface="Arial"/>
              </a:rPr>
              <a:t>40 out of 100 men and 39 out of 100 women may develop cancer during their lifetime</a:t>
            </a:r>
            <a:endParaRPr lang="en-US" sz="2000" b="1" i="0" u="none" strike="noStrike" cap="none" baseline="30000">
              <a:latin typeface="Arial"/>
              <a:ea typeface="Arial"/>
              <a:cs typeface="Arial"/>
            </a:endParaRPr>
          </a:p>
        </p:txBody>
      </p:sp>
      <p:sp>
        <p:nvSpPr>
          <p:cNvPr id="6" name="Text Placeholder 4">
            <a:extLst>
              <a:ext uri="{FF2B5EF4-FFF2-40B4-BE49-F238E27FC236}">
                <a16:creationId xmlns:a16="http://schemas.microsoft.com/office/drawing/2014/main" id="{CA281DC4-BB2E-9C10-A95B-B6A96241AD43}"/>
              </a:ext>
            </a:extLst>
          </p:cNvPr>
          <p:cNvSpPr txBox="1">
            <a:spLocks/>
          </p:cNvSpPr>
          <p:nvPr/>
        </p:nvSpPr>
        <p:spPr bwMode="gray">
          <a:xfrm>
            <a:off x="4291702" y="1459882"/>
            <a:ext cx="3608595" cy="4400275"/>
          </a:xfrm>
          <a:prstGeom prst="rect">
            <a:avLst/>
          </a:prstGeom>
          <a:solidFill>
            <a:srgbClr val="EE6C4D"/>
          </a:solidFill>
          <a:ln w="28575" cap="flat" cmpd="sng" algn="ctr">
            <a:noFill/>
            <a:prstDash val="solid"/>
            <a:miter lim="800000"/>
            <a:headEnd type="none" w="med" len="med"/>
            <a:tailEnd type="none" w="med" len="med"/>
          </a:ln>
          <a:effectLst>
            <a:outerShdw blurRad="50800" dist="50800" dir="5400000" algn="ctr" rotWithShape="0">
              <a:srgbClr val="000000">
                <a:alpha val="99000"/>
              </a:srgbClr>
            </a:outerShdw>
          </a:effectLst>
        </p:spPr>
        <p:txBody>
          <a:bodyPr vert="horz" wrap="square" lIns="288000" tIns="288000" rIns="251999" bIns="251999" numCol="1" rtlCol="0" anchor="t"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spcBef>
                <a:spcPts val="0"/>
              </a:spcBef>
            </a:pPr>
            <a:r>
              <a:rPr lang="en-US" sz="3200" b="1">
                <a:solidFill>
                  <a:schemeClr val="bg1"/>
                </a:solidFill>
              </a:rPr>
              <a:t>&gt;600,000 </a:t>
            </a:r>
            <a:br>
              <a:rPr lang="en-US" b="1">
                <a:solidFill>
                  <a:schemeClr val="bg1"/>
                </a:solidFill>
              </a:rPr>
            </a:br>
            <a:r>
              <a:rPr lang="en-US" b="1">
                <a:solidFill>
                  <a:schemeClr val="bg1"/>
                </a:solidFill>
              </a:rPr>
              <a:t>cancer deaths annually*</a:t>
            </a:r>
          </a:p>
          <a:p>
            <a:pPr marL="14288" algn="l">
              <a:spcBef>
                <a:spcPts val="1800"/>
              </a:spcBef>
              <a:buClr>
                <a:schemeClr val="dk1"/>
              </a:buClr>
              <a:buSzPts val="1100"/>
            </a:pPr>
            <a:r>
              <a:rPr lang="en-US" b="0">
                <a:solidFill>
                  <a:schemeClr val="bg1"/>
                </a:solidFill>
                <a:latin typeface="Arial"/>
                <a:cs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
                  </a:ext>
                </a:extLst>
              </a:rPr>
              <a:t>Approximately 610,000 Americans are projected to die from cancer in 2023</a:t>
            </a:r>
            <a:endParaRPr lang="en-US" b="0">
              <a:solidFill>
                <a:schemeClr val="bg1"/>
              </a:solidFill>
              <a:latin typeface="Arial"/>
              <a:cs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
                </a:ext>
              </a:extLst>
            </a:endParaRPr>
          </a:p>
          <a:p>
            <a:pPr algn="l">
              <a:spcBef>
                <a:spcPts val="0"/>
              </a:spcBef>
            </a:pPr>
            <a:endParaRPr lang="en-US">
              <a:solidFill>
                <a:schemeClr val="bg1"/>
              </a:solidFill>
            </a:endParaRPr>
          </a:p>
        </p:txBody>
      </p:sp>
      <p:sp>
        <p:nvSpPr>
          <p:cNvPr id="7" name="Text Placeholder 4">
            <a:extLst>
              <a:ext uri="{FF2B5EF4-FFF2-40B4-BE49-F238E27FC236}">
                <a16:creationId xmlns:a16="http://schemas.microsoft.com/office/drawing/2014/main" id="{17AAB17D-5B6D-17AB-AB35-8611E4D40688}"/>
              </a:ext>
            </a:extLst>
          </p:cNvPr>
          <p:cNvSpPr txBox="1">
            <a:spLocks/>
          </p:cNvSpPr>
          <p:nvPr/>
        </p:nvSpPr>
        <p:spPr bwMode="gray">
          <a:xfrm>
            <a:off x="8175418" y="1459882"/>
            <a:ext cx="3608595" cy="4400275"/>
          </a:xfrm>
          <a:prstGeom prst="rect">
            <a:avLst/>
          </a:prstGeom>
          <a:solidFill>
            <a:schemeClr val="bg1">
              <a:lumMod val="50000"/>
            </a:schemeClr>
          </a:solidFill>
          <a:ln w="28575" cap="flat" cmpd="sng" algn="ctr">
            <a:noFill/>
            <a:prstDash val="solid"/>
            <a:miter lim="800000"/>
            <a:headEnd type="none" w="med" len="med"/>
            <a:tailEnd type="none" w="med" len="med"/>
          </a:ln>
          <a:effectLst>
            <a:outerShdw blurRad="50800" dist="50800" dir="5400000" algn="ctr" rotWithShape="0">
              <a:srgbClr val="000000">
                <a:alpha val="99000"/>
              </a:srgbClr>
            </a:outerShdw>
          </a:effectLst>
        </p:spPr>
        <p:txBody>
          <a:bodyPr vert="horz" wrap="square" lIns="288000" tIns="288000" rIns="251999" bIns="251999" numCol="1" rtlCol="0" anchor="t"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spcBef>
                <a:spcPts val="0"/>
              </a:spcBef>
            </a:pPr>
            <a:r>
              <a:rPr lang="en-US" sz="2800" b="1">
                <a:solidFill>
                  <a:schemeClr val="bg1"/>
                </a:solidFill>
              </a:rPr>
              <a:t>Health disparities </a:t>
            </a:r>
            <a:br>
              <a:rPr lang="en-US" sz="2800" b="1">
                <a:solidFill>
                  <a:schemeClr val="bg1"/>
                </a:solidFill>
              </a:rPr>
            </a:br>
            <a:r>
              <a:rPr lang="en-US" sz="2800" b="1">
                <a:solidFill>
                  <a:schemeClr val="bg1"/>
                </a:solidFill>
              </a:rPr>
              <a:t>persist in cancer</a:t>
            </a:r>
            <a:r>
              <a:rPr lang="en-US" sz="2800" baseline="30000">
                <a:solidFill>
                  <a:schemeClr val="bg1"/>
                </a:solidFill>
              </a:rPr>
              <a:t>†</a:t>
            </a:r>
          </a:p>
          <a:p>
            <a:pPr marL="14288" algn="l">
              <a:spcBef>
                <a:spcPts val="1800"/>
              </a:spcBef>
              <a:buClr>
                <a:schemeClr val="dk1"/>
              </a:buClr>
              <a:buSzPts val="1100"/>
            </a:pPr>
            <a:r>
              <a:rPr lang="en-US" b="0">
                <a:solidFill>
                  <a:schemeClr val="bg1"/>
                </a:solidFill>
                <a:latin typeface="Arial"/>
                <a:cs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
                  </a:ext>
                </a:extLst>
              </a:rPr>
              <a:t>Underserved populations experience higher rates </a:t>
            </a:r>
            <a:br>
              <a:rPr lang="en-US" b="0">
                <a:solidFill>
                  <a:schemeClr val="bg1"/>
                </a:solidFill>
                <a:latin typeface="Arial"/>
                <a:cs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
                  </a:ext>
                </a:extLst>
              </a:rPr>
            </a:br>
            <a:r>
              <a:rPr lang="en-US" b="0">
                <a:solidFill>
                  <a:schemeClr val="bg1"/>
                </a:solidFill>
                <a:latin typeface="Arial"/>
                <a:cs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
                  </a:ext>
                </a:extLst>
              </a:rPr>
              <a:t>of cancer and deaths due to delayed detection and suboptimal access to treatment</a:t>
            </a:r>
            <a:endParaRPr lang="en-US" b="0" strike="sngStrike" baseline="30000">
              <a:solidFill>
                <a:schemeClr val="bg1"/>
              </a:solidFill>
              <a:latin typeface="Arial"/>
              <a:cs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
                </a:ext>
              </a:extLst>
            </a:endParaRPr>
          </a:p>
        </p:txBody>
      </p:sp>
    </p:spTree>
    <p:extLst>
      <p:ext uri="{BB962C8B-B14F-4D97-AF65-F5344CB8AC3E}">
        <p14:creationId xmlns:p14="http://schemas.microsoft.com/office/powerpoint/2010/main" val="2624244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9AFE7E-E295-C738-C1B6-804A9683C2A3}"/>
              </a:ext>
            </a:extLst>
          </p:cNvPr>
          <p:cNvSpPr>
            <a:spLocks noGrp="1"/>
          </p:cNvSpPr>
          <p:nvPr>
            <p:ph type="body" sz="quarter" idx="10"/>
          </p:nvPr>
        </p:nvSpPr>
        <p:spPr/>
        <p:txBody>
          <a:bodyPr/>
          <a:lstStyle/>
          <a:p>
            <a:r>
              <a:rPr lang="en-US"/>
              <a:t>Promise and Application of Circulating Tumor-Derived Material</a:t>
            </a:r>
          </a:p>
        </p:txBody>
      </p:sp>
      <p:sp>
        <p:nvSpPr>
          <p:cNvPr id="6" name="Arrow: Pentagon 6">
            <a:extLst>
              <a:ext uri="{FF2B5EF4-FFF2-40B4-BE49-F238E27FC236}">
                <a16:creationId xmlns:a16="http://schemas.microsoft.com/office/drawing/2014/main" id="{89D974DC-EDBE-5F74-3CFA-A4C25AE2E9AA}"/>
              </a:ext>
            </a:extLst>
          </p:cNvPr>
          <p:cNvSpPr/>
          <p:nvPr/>
        </p:nvSpPr>
        <p:spPr>
          <a:xfrm>
            <a:off x="920355" y="1964892"/>
            <a:ext cx="10904091" cy="911416"/>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134173-F08B-297C-FF48-9759DE7DC86C}"/>
              </a:ext>
            </a:extLst>
          </p:cNvPr>
          <p:cNvSpPr txBox="1"/>
          <p:nvPr/>
        </p:nvSpPr>
        <p:spPr>
          <a:xfrm>
            <a:off x="1420578" y="2102944"/>
            <a:ext cx="1209883" cy="94193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Screening or earlier diagnosis</a:t>
            </a: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66F6056-8B51-E1C3-3044-0F3F217D279D}"/>
              </a:ext>
            </a:extLst>
          </p:cNvPr>
          <p:cNvSpPr txBox="1"/>
          <p:nvPr/>
        </p:nvSpPr>
        <p:spPr>
          <a:xfrm>
            <a:off x="2718962" y="2103574"/>
            <a:ext cx="1647894" cy="9183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Molecular profiling or prognostication</a:t>
            </a:r>
          </a:p>
        </p:txBody>
      </p:sp>
      <p:sp>
        <p:nvSpPr>
          <p:cNvPr id="9" name="TextBox 8">
            <a:extLst>
              <a:ext uri="{FF2B5EF4-FFF2-40B4-BE49-F238E27FC236}">
                <a16:creationId xmlns:a16="http://schemas.microsoft.com/office/drawing/2014/main" id="{E0EC8C63-2DD7-9676-AB67-78C4642FFEB0}"/>
              </a:ext>
            </a:extLst>
          </p:cNvPr>
          <p:cNvSpPr txBox="1"/>
          <p:nvPr/>
        </p:nvSpPr>
        <p:spPr>
          <a:xfrm>
            <a:off x="5669039" y="2105330"/>
            <a:ext cx="1385937" cy="9183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Detection of residual disease</a:t>
            </a:r>
          </a:p>
        </p:txBody>
      </p:sp>
      <p:sp>
        <p:nvSpPr>
          <p:cNvPr id="10" name="TextBox 9">
            <a:extLst>
              <a:ext uri="{FF2B5EF4-FFF2-40B4-BE49-F238E27FC236}">
                <a16:creationId xmlns:a16="http://schemas.microsoft.com/office/drawing/2014/main" id="{0A592FC0-A0AB-3D89-18DF-165A7A3C1A09}"/>
              </a:ext>
            </a:extLst>
          </p:cNvPr>
          <p:cNvSpPr txBox="1"/>
          <p:nvPr/>
        </p:nvSpPr>
        <p:spPr>
          <a:xfrm>
            <a:off x="6993085" y="2102944"/>
            <a:ext cx="1408660" cy="6593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Arial" panose="020B0604020202020204"/>
              </a:rPr>
              <a:t>Monitoring response</a:t>
            </a:r>
            <a:endParaRPr kumimoji="0" lang="en-US"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A3CBE6AE-A68F-C0A1-65A4-B76CB176F337}"/>
              </a:ext>
            </a:extLst>
          </p:cNvPr>
          <p:cNvSpPr txBox="1"/>
          <p:nvPr/>
        </p:nvSpPr>
        <p:spPr>
          <a:xfrm>
            <a:off x="9075091" y="2103929"/>
            <a:ext cx="1670717" cy="6593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Monitoring evolution</a:t>
            </a:r>
          </a:p>
        </p:txBody>
      </p:sp>
      <p:grpSp>
        <p:nvGrpSpPr>
          <p:cNvPr id="12" name="Group 11">
            <a:extLst>
              <a:ext uri="{FF2B5EF4-FFF2-40B4-BE49-F238E27FC236}">
                <a16:creationId xmlns:a16="http://schemas.microsoft.com/office/drawing/2014/main" id="{C183F59C-BBF5-686E-F257-1D1E37936E73}"/>
              </a:ext>
            </a:extLst>
          </p:cNvPr>
          <p:cNvGrpSpPr/>
          <p:nvPr/>
        </p:nvGrpSpPr>
        <p:grpSpPr>
          <a:xfrm>
            <a:off x="1131776" y="2961694"/>
            <a:ext cx="10256181" cy="3025305"/>
            <a:chOff x="1402380" y="3207226"/>
            <a:chExt cx="9388568" cy="3076702"/>
          </a:xfrm>
        </p:grpSpPr>
        <p:sp>
          <p:nvSpPr>
            <p:cNvPr id="40" name="Rectangle 39">
              <a:extLst>
                <a:ext uri="{FF2B5EF4-FFF2-40B4-BE49-F238E27FC236}">
                  <a16:creationId xmlns:a16="http://schemas.microsoft.com/office/drawing/2014/main" id="{A455396E-33E7-7454-4CA3-6A403863330D}"/>
                </a:ext>
              </a:extLst>
            </p:cNvPr>
            <p:cNvSpPr/>
            <p:nvPr/>
          </p:nvSpPr>
          <p:spPr>
            <a:xfrm>
              <a:off x="4598969" y="5967407"/>
              <a:ext cx="2998618" cy="3165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6EAF4336-AA11-33E6-887C-C5BDE6099043}"/>
                </a:ext>
              </a:extLst>
            </p:cNvPr>
            <p:cNvGrpSpPr/>
            <p:nvPr/>
          </p:nvGrpSpPr>
          <p:grpSpPr>
            <a:xfrm>
              <a:off x="1402380" y="3207226"/>
              <a:ext cx="9378000" cy="2380458"/>
              <a:chOff x="1487632" y="2512446"/>
              <a:chExt cx="9061306" cy="2198724"/>
            </a:xfrm>
          </p:grpSpPr>
          <p:pic>
            <p:nvPicPr>
              <p:cNvPr id="54" name="Picture 53">
                <a:extLst>
                  <a:ext uri="{FF2B5EF4-FFF2-40B4-BE49-F238E27FC236}">
                    <a16:creationId xmlns:a16="http://schemas.microsoft.com/office/drawing/2014/main" id="{B668600D-1B11-8F26-B546-291E532CB65D}"/>
                  </a:ext>
                </a:extLst>
              </p:cNvPr>
              <p:cNvPicPr>
                <a:picLocks noChangeAspect="1"/>
              </p:cNvPicPr>
              <p:nvPr/>
            </p:nvPicPr>
            <p:blipFill rotWithShape="1">
              <a:blip r:embed="rId2">
                <a:duotone>
                  <a:schemeClr val="accent5">
                    <a:shade val="45000"/>
                    <a:satMod val="135000"/>
                  </a:schemeClr>
                  <a:prstClr val="white"/>
                </a:duotone>
              </a:blip>
              <a:srcRect l="8556" t="35981" r="3926" b="10265"/>
              <a:stretch/>
            </p:blipFill>
            <p:spPr>
              <a:xfrm>
                <a:off x="1844642" y="2532308"/>
                <a:ext cx="8604283" cy="1943006"/>
              </a:xfrm>
              <a:prstGeom prst="rect">
                <a:avLst/>
              </a:prstGeom>
            </p:spPr>
          </p:pic>
          <p:sp>
            <p:nvSpPr>
              <p:cNvPr id="55" name="Rectangle 54">
                <a:extLst>
                  <a:ext uri="{FF2B5EF4-FFF2-40B4-BE49-F238E27FC236}">
                    <a16:creationId xmlns:a16="http://schemas.microsoft.com/office/drawing/2014/main" id="{674BEEE9-C16B-9E8F-80C9-6C84C859B49E}"/>
                  </a:ext>
                </a:extLst>
              </p:cNvPr>
              <p:cNvSpPr/>
              <p:nvPr/>
            </p:nvSpPr>
            <p:spPr>
              <a:xfrm>
                <a:off x="1638299" y="2512446"/>
                <a:ext cx="216310" cy="196286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56" name="Straight Arrow Connector 55">
                <a:extLst>
                  <a:ext uri="{FF2B5EF4-FFF2-40B4-BE49-F238E27FC236}">
                    <a16:creationId xmlns:a16="http://schemas.microsoft.com/office/drawing/2014/main" id="{DE145DBF-E9F8-1D2D-4D52-44B3822CD1B5}"/>
                  </a:ext>
                </a:extLst>
              </p:cNvPr>
              <p:cNvCxnSpPr>
                <a:cxnSpLocks/>
              </p:cNvCxnSpPr>
              <p:nvPr/>
            </p:nvCxnSpPr>
            <p:spPr>
              <a:xfrm flipV="1">
                <a:off x="1743074" y="2512446"/>
                <a:ext cx="0" cy="1962867"/>
              </a:xfrm>
              <a:prstGeom prst="straightConnector1">
                <a:avLst/>
              </a:prstGeom>
              <a:ln w="222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ECCEDDEA-A3AE-CBD2-D7CD-93681F6B16A5}"/>
                  </a:ext>
                </a:extLst>
              </p:cNvPr>
              <p:cNvSpPr txBox="1"/>
              <p:nvPr/>
            </p:nvSpPr>
            <p:spPr>
              <a:xfrm>
                <a:off x="1695128" y="4450971"/>
                <a:ext cx="747252" cy="2601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Time</a:t>
                </a:r>
              </a:p>
            </p:txBody>
          </p:sp>
          <p:sp>
            <p:nvSpPr>
              <p:cNvPr id="59" name="Rectangle 58">
                <a:extLst>
                  <a:ext uri="{FF2B5EF4-FFF2-40B4-BE49-F238E27FC236}">
                    <a16:creationId xmlns:a16="http://schemas.microsoft.com/office/drawing/2014/main" id="{8FB5D101-A8E5-C245-B9C5-A3EA51C70063}"/>
                  </a:ext>
                </a:extLst>
              </p:cNvPr>
              <p:cNvSpPr/>
              <p:nvPr/>
            </p:nvSpPr>
            <p:spPr>
              <a:xfrm>
                <a:off x="4052720" y="2516616"/>
                <a:ext cx="109598" cy="60757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196A4E16-1AAA-E2C2-B889-DA62FCB130CA}"/>
                  </a:ext>
                </a:extLst>
              </p:cNvPr>
              <p:cNvSpPr txBox="1"/>
              <p:nvPr/>
            </p:nvSpPr>
            <p:spPr>
              <a:xfrm rot="16200000">
                <a:off x="666354" y="3364544"/>
                <a:ext cx="1887560" cy="2450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mn-cs"/>
                  </a:rPr>
                  <a:t>Tumor Burden</a:t>
                </a:r>
              </a:p>
            </p:txBody>
          </p:sp>
          <p:cxnSp>
            <p:nvCxnSpPr>
              <p:cNvPr id="62" name="Straight Arrow Connector 61">
                <a:extLst>
                  <a:ext uri="{FF2B5EF4-FFF2-40B4-BE49-F238E27FC236}">
                    <a16:creationId xmlns:a16="http://schemas.microsoft.com/office/drawing/2014/main" id="{9ED319EA-3689-F087-D871-4BECD9F0B6CD}"/>
                  </a:ext>
                </a:extLst>
              </p:cNvPr>
              <p:cNvCxnSpPr>
                <a:cxnSpLocks/>
              </p:cNvCxnSpPr>
              <p:nvPr/>
            </p:nvCxnSpPr>
            <p:spPr>
              <a:xfrm>
                <a:off x="1743074" y="4475313"/>
                <a:ext cx="8805864" cy="0"/>
              </a:xfrm>
              <a:prstGeom prst="straightConnector1">
                <a:avLst/>
              </a:prstGeom>
              <a:ln w="222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611A2DE8-BA0F-CEBC-E468-E17843C94C20}"/>
                  </a:ext>
                </a:extLst>
              </p:cNvPr>
              <p:cNvSpPr/>
              <p:nvPr/>
            </p:nvSpPr>
            <p:spPr>
              <a:xfrm>
                <a:off x="7704619" y="2573509"/>
                <a:ext cx="109598" cy="9524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43" name="TextBox 42">
              <a:extLst>
                <a:ext uri="{FF2B5EF4-FFF2-40B4-BE49-F238E27FC236}">
                  <a16:creationId xmlns:a16="http://schemas.microsoft.com/office/drawing/2014/main" id="{7DCA3746-227F-FCB9-24CF-B37F8CDB70E5}"/>
                </a:ext>
              </a:extLst>
            </p:cNvPr>
            <p:cNvSpPr txBox="1"/>
            <p:nvPr/>
          </p:nvSpPr>
          <p:spPr>
            <a:xfrm>
              <a:off x="3223873" y="5396497"/>
              <a:ext cx="1849498" cy="18780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200" b="1">
                  <a:latin typeface="Arial"/>
                  <a:cs typeface="Arial"/>
                </a:rPr>
                <a:t>Surgery </a:t>
              </a:r>
              <a:r>
                <a:rPr lang="en-US" sz="1200">
                  <a:latin typeface="Arial"/>
                  <a:cs typeface="Arial"/>
                </a:rPr>
                <a:t>(or other)</a:t>
              </a:r>
              <a:endParaRPr lang="en-US" sz="120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F72AE15E-991C-66B9-7E21-348A94D1E2B6}"/>
                </a:ext>
              </a:extLst>
            </p:cNvPr>
            <p:cNvSpPr txBox="1"/>
            <p:nvPr/>
          </p:nvSpPr>
          <p:spPr>
            <a:xfrm>
              <a:off x="6935161" y="3358106"/>
              <a:ext cx="862987" cy="18780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r>
                <a:rPr lang="en-US" sz="1200" b="1">
                  <a:latin typeface="Arial"/>
                  <a:cs typeface="Arial"/>
                </a:rPr>
                <a:t>Relapse</a:t>
              </a:r>
              <a:endParaRPr lang="en-US" sz="1200"/>
            </a:p>
          </p:txBody>
        </p:sp>
        <p:sp>
          <p:nvSpPr>
            <p:cNvPr id="45" name="TextBox 44">
              <a:extLst>
                <a:ext uri="{FF2B5EF4-FFF2-40B4-BE49-F238E27FC236}">
                  <a16:creationId xmlns:a16="http://schemas.microsoft.com/office/drawing/2014/main" id="{3B9EA1AD-4E73-05A5-031F-D24F7EC3890C}"/>
                </a:ext>
              </a:extLst>
            </p:cNvPr>
            <p:cNvSpPr txBox="1"/>
            <p:nvPr/>
          </p:nvSpPr>
          <p:spPr>
            <a:xfrm>
              <a:off x="8099948" y="5390427"/>
              <a:ext cx="1028881" cy="18780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200" b="1">
                  <a:latin typeface="Arial"/>
                  <a:cs typeface="Arial"/>
                </a:rPr>
                <a:t>Treatment 1</a:t>
              </a:r>
              <a:endParaRPr lang="en-US" sz="1200" b="1">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99B14B9-B6FE-7112-AFEB-B64D9445FDBB}"/>
                </a:ext>
              </a:extLst>
            </p:cNvPr>
            <p:cNvSpPr txBox="1"/>
            <p:nvPr/>
          </p:nvSpPr>
          <p:spPr>
            <a:xfrm>
              <a:off x="9615291" y="5382355"/>
              <a:ext cx="1175657" cy="18780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200" b="1">
                  <a:latin typeface="Arial"/>
                  <a:cs typeface="Arial"/>
                </a:rPr>
                <a:t>Treatment 2</a:t>
              </a:r>
              <a:endParaRPr lang="en-US" sz="1200" b="1">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1021625F-FA57-3656-C561-B37E3666663F}"/>
                </a:ext>
              </a:extLst>
            </p:cNvPr>
            <p:cNvSpPr txBox="1"/>
            <p:nvPr/>
          </p:nvSpPr>
          <p:spPr>
            <a:xfrm>
              <a:off x="5096176" y="6017129"/>
              <a:ext cx="1999648" cy="172153"/>
            </a:xfrm>
            <a:prstGeom prst="rect">
              <a:avLst/>
            </a:prstGeom>
            <a:noFill/>
          </p:spPr>
          <p:txBody>
            <a:bodyPr wrap="square" lIns="0" tIns="0" rIns="0" bIns="0" rtlCol="0">
              <a:spAutoFit/>
            </a:bodyPr>
            <a:lstStyle/>
            <a:p>
              <a:pPr algn="ctr"/>
              <a:r>
                <a:rPr lang="en-US" sz="1100" b="1">
                  <a:solidFill>
                    <a:schemeClr val="bg1"/>
                  </a:solidFill>
                  <a:latin typeface="Arial" panose="020B0604020202020204" pitchFamily="34" charset="0"/>
                  <a:cs typeface="Arial" panose="020B0604020202020204" pitchFamily="34" charset="0"/>
                </a:rPr>
                <a:t>Treatment selection</a:t>
              </a:r>
            </a:p>
          </p:txBody>
        </p:sp>
        <p:sp>
          <p:nvSpPr>
            <p:cNvPr id="48" name="Right Bracket 47">
              <a:extLst>
                <a:ext uri="{FF2B5EF4-FFF2-40B4-BE49-F238E27FC236}">
                  <a16:creationId xmlns:a16="http://schemas.microsoft.com/office/drawing/2014/main" id="{0FA62010-2BC0-5346-E6E9-B3861399ED3D}"/>
                </a:ext>
              </a:extLst>
            </p:cNvPr>
            <p:cNvSpPr/>
            <p:nvPr/>
          </p:nvSpPr>
          <p:spPr>
            <a:xfrm rot="5400000">
              <a:off x="9334581" y="4359327"/>
              <a:ext cx="45719" cy="263886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Right Bracket 48">
              <a:extLst>
                <a:ext uri="{FF2B5EF4-FFF2-40B4-BE49-F238E27FC236}">
                  <a16:creationId xmlns:a16="http://schemas.microsoft.com/office/drawing/2014/main" id="{0A3412AC-0DDA-15FA-C072-8C9054D554AC}"/>
                </a:ext>
              </a:extLst>
            </p:cNvPr>
            <p:cNvSpPr/>
            <p:nvPr/>
          </p:nvSpPr>
          <p:spPr>
            <a:xfrm rot="5400000">
              <a:off x="3883781" y="4977859"/>
              <a:ext cx="45719" cy="136554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79716917-C467-113A-A928-8FB25C962BBF}"/>
                </a:ext>
              </a:extLst>
            </p:cNvPr>
            <p:cNvCxnSpPr>
              <a:cxnSpLocks/>
              <a:stCxn id="40" idx="3"/>
            </p:cNvCxnSpPr>
            <p:nvPr/>
          </p:nvCxnSpPr>
          <p:spPr>
            <a:xfrm>
              <a:off x="7597587" y="6125668"/>
              <a:ext cx="4839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E185CF8-C35B-F925-F652-997A9F7512D0}"/>
                </a:ext>
              </a:extLst>
            </p:cNvPr>
            <p:cNvCxnSpPr>
              <a:cxnSpLocks/>
            </p:cNvCxnSpPr>
            <p:nvPr/>
          </p:nvCxnSpPr>
          <p:spPr>
            <a:xfrm>
              <a:off x="4105453" y="6124851"/>
              <a:ext cx="4839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A8781C2-0527-7ACA-57EE-515BCCABFD94}"/>
                </a:ext>
              </a:extLst>
            </p:cNvPr>
            <p:cNvCxnSpPr/>
            <p:nvPr/>
          </p:nvCxnSpPr>
          <p:spPr>
            <a:xfrm flipV="1">
              <a:off x="8081546" y="5701617"/>
              <a:ext cx="679277" cy="423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F2A0DAC-C4CB-D4C3-0227-DF0FB6DF7958}"/>
                </a:ext>
              </a:extLst>
            </p:cNvPr>
            <p:cNvCxnSpPr>
              <a:cxnSpLocks/>
            </p:cNvCxnSpPr>
            <p:nvPr/>
          </p:nvCxnSpPr>
          <p:spPr>
            <a:xfrm flipH="1" flipV="1">
              <a:off x="3621494" y="5701617"/>
              <a:ext cx="483959" cy="423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CA4FC7D9-D94C-AAD2-72DE-8FC787A97108}"/>
              </a:ext>
            </a:extLst>
          </p:cNvPr>
          <p:cNvCxnSpPr>
            <a:cxnSpLocks/>
          </p:cNvCxnSpPr>
          <p:nvPr/>
        </p:nvCxnSpPr>
        <p:spPr>
          <a:xfrm>
            <a:off x="8178944" y="1786369"/>
            <a:ext cx="1180495"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F08ED35-2855-A224-D640-7ADD83215229}"/>
              </a:ext>
            </a:extLst>
          </p:cNvPr>
          <p:cNvSpPr txBox="1"/>
          <p:nvPr/>
        </p:nvSpPr>
        <p:spPr>
          <a:xfrm>
            <a:off x="8178210" y="1392170"/>
            <a:ext cx="1099949" cy="307777"/>
          </a:xfrm>
          <a:prstGeom prst="rect">
            <a:avLst/>
          </a:prstGeom>
          <a:noFill/>
        </p:spPr>
        <p:txBody>
          <a:bodyPr wrap="square" lIns="0" tIns="0" rIns="0" bIns="0" rtlCol="0">
            <a:spAutoFit/>
          </a:bodyPr>
          <a:lstStyle/>
          <a:p>
            <a:pPr algn="ctr"/>
            <a:r>
              <a:rPr lang="en-US" sz="1000">
                <a:latin typeface="Arial" panose="020B0604020202020204" pitchFamily="34" charset="0"/>
                <a:cs typeface="Arial" panose="020B0604020202020204" pitchFamily="34" charset="0"/>
              </a:rPr>
              <a:t>Serial liquid </a:t>
            </a:r>
            <a:br>
              <a:rPr lang="en-US" sz="1000">
                <a:latin typeface="Arial" panose="020B0604020202020204" pitchFamily="34" charset="0"/>
                <a:cs typeface="Arial" panose="020B0604020202020204" pitchFamily="34" charset="0"/>
              </a:rPr>
            </a:br>
            <a:r>
              <a:rPr lang="en-US" sz="1000">
                <a:latin typeface="Arial" panose="020B0604020202020204" pitchFamily="34" charset="0"/>
                <a:cs typeface="Arial" panose="020B0604020202020204" pitchFamily="34" charset="0"/>
              </a:rPr>
              <a:t>biopsy testing</a:t>
            </a:r>
          </a:p>
        </p:txBody>
      </p:sp>
      <p:grpSp>
        <p:nvGrpSpPr>
          <p:cNvPr id="15" name="Group 14">
            <a:extLst>
              <a:ext uri="{FF2B5EF4-FFF2-40B4-BE49-F238E27FC236}">
                <a16:creationId xmlns:a16="http://schemas.microsoft.com/office/drawing/2014/main" id="{91B59190-49A3-7557-B42B-06EC89BD9792}"/>
              </a:ext>
            </a:extLst>
          </p:cNvPr>
          <p:cNvGrpSpPr/>
          <p:nvPr/>
        </p:nvGrpSpPr>
        <p:grpSpPr>
          <a:xfrm>
            <a:off x="1660955" y="1384662"/>
            <a:ext cx="799121" cy="728832"/>
            <a:chOff x="2315786" y="1337701"/>
            <a:chExt cx="731520" cy="741214"/>
          </a:xfrm>
        </p:grpSpPr>
        <p:sp>
          <p:nvSpPr>
            <p:cNvPr id="36" name="Oval 35">
              <a:extLst>
                <a:ext uri="{FF2B5EF4-FFF2-40B4-BE49-F238E27FC236}">
                  <a16:creationId xmlns:a16="http://schemas.microsoft.com/office/drawing/2014/main" id="{7C4319E4-0037-84AF-8548-AF9A4314024C}"/>
                </a:ext>
              </a:extLst>
            </p:cNvPr>
            <p:cNvSpPr/>
            <p:nvPr/>
          </p:nvSpPr>
          <p:spPr>
            <a:xfrm>
              <a:off x="2315786" y="1347395"/>
              <a:ext cx="731520" cy="731520"/>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402BE248-9263-ACEA-95B8-EAC18867A1E7}"/>
                </a:ext>
              </a:extLst>
            </p:cNvPr>
            <p:cNvGrpSpPr/>
            <p:nvPr/>
          </p:nvGrpSpPr>
          <p:grpSpPr>
            <a:xfrm>
              <a:off x="2364598" y="1337701"/>
              <a:ext cx="632729" cy="704088"/>
              <a:chOff x="9831976" y="1188852"/>
              <a:chExt cx="632729" cy="704088"/>
            </a:xfrm>
          </p:grpSpPr>
          <p:sp>
            <p:nvSpPr>
              <p:cNvPr id="38" name="Oval 37">
                <a:extLst>
                  <a:ext uri="{FF2B5EF4-FFF2-40B4-BE49-F238E27FC236}">
                    <a16:creationId xmlns:a16="http://schemas.microsoft.com/office/drawing/2014/main" id="{1ABC43FA-3A63-A9E7-6412-990403342FD8}"/>
                  </a:ext>
                </a:extLst>
              </p:cNvPr>
              <p:cNvSpPr/>
              <p:nvPr/>
            </p:nvSpPr>
            <p:spPr>
              <a:xfrm>
                <a:off x="9831976" y="1188852"/>
                <a:ext cx="632729" cy="70408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Magnifying glass with solid fill">
                <a:extLst>
                  <a:ext uri="{FF2B5EF4-FFF2-40B4-BE49-F238E27FC236}">
                    <a16:creationId xmlns:a16="http://schemas.microsoft.com/office/drawing/2014/main" id="{00912B64-F9BD-E0D0-110A-4A316F33547F}"/>
                  </a:ext>
                </a:extLst>
              </p:cNvPr>
              <p:cNvPicPr preferRelativeResize="0">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0182" y="1276522"/>
                <a:ext cx="484130" cy="543551"/>
              </a:xfrm>
              <a:prstGeom prst="rect">
                <a:avLst/>
              </a:prstGeom>
            </p:spPr>
          </p:pic>
        </p:grpSp>
      </p:grpSp>
      <p:grpSp>
        <p:nvGrpSpPr>
          <p:cNvPr id="16" name="Group 15">
            <a:extLst>
              <a:ext uri="{FF2B5EF4-FFF2-40B4-BE49-F238E27FC236}">
                <a16:creationId xmlns:a16="http://schemas.microsoft.com/office/drawing/2014/main" id="{BD13A641-67CC-F303-09F4-F61B95F86793}"/>
              </a:ext>
            </a:extLst>
          </p:cNvPr>
          <p:cNvGrpSpPr/>
          <p:nvPr/>
        </p:nvGrpSpPr>
        <p:grpSpPr>
          <a:xfrm>
            <a:off x="3156695" y="1382318"/>
            <a:ext cx="799121" cy="728832"/>
            <a:chOff x="3256003" y="1598114"/>
            <a:chExt cx="731520" cy="741214"/>
          </a:xfrm>
        </p:grpSpPr>
        <p:grpSp>
          <p:nvGrpSpPr>
            <p:cNvPr id="32" name="Group 31">
              <a:extLst>
                <a:ext uri="{FF2B5EF4-FFF2-40B4-BE49-F238E27FC236}">
                  <a16:creationId xmlns:a16="http://schemas.microsoft.com/office/drawing/2014/main" id="{15D6F1A4-EF57-5725-E7BB-0B5D12B5FC47}"/>
                </a:ext>
              </a:extLst>
            </p:cNvPr>
            <p:cNvGrpSpPr/>
            <p:nvPr/>
          </p:nvGrpSpPr>
          <p:grpSpPr>
            <a:xfrm>
              <a:off x="3256003" y="1598114"/>
              <a:ext cx="731520" cy="741214"/>
              <a:chOff x="2315786" y="1337701"/>
              <a:chExt cx="731520" cy="741214"/>
            </a:xfrm>
          </p:grpSpPr>
          <p:sp>
            <p:nvSpPr>
              <p:cNvPr id="34" name="Oval 33">
                <a:extLst>
                  <a:ext uri="{FF2B5EF4-FFF2-40B4-BE49-F238E27FC236}">
                    <a16:creationId xmlns:a16="http://schemas.microsoft.com/office/drawing/2014/main" id="{CB7E70B3-3C3F-A0CE-1B05-224ED1F70396}"/>
                  </a:ext>
                </a:extLst>
              </p:cNvPr>
              <p:cNvSpPr/>
              <p:nvPr/>
            </p:nvSpPr>
            <p:spPr>
              <a:xfrm>
                <a:off x="2315786" y="1347395"/>
                <a:ext cx="731520" cy="731520"/>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C766930-28E5-7069-6099-E914DA3B2364}"/>
                  </a:ext>
                </a:extLst>
              </p:cNvPr>
              <p:cNvSpPr/>
              <p:nvPr/>
            </p:nvSpPr>
            <p:spPr>
              <a:xfrm>
                <a:off x="2364598" y="1337701"/>
                <a:ext cx="632728" cy="704088"/>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Graphic 32" descr="DNA with solid fill">
              <a:extLst>
                <a:ext uri="{FF2B5EF4-FFF2-40B4-BE49-F238E27FC236}">
                  <a16:creationId xmlns:a16="http://schemas.microsoft.com/office/drawing/2014/main" id="{CDABFD03-DBDE-60EB-0C29-9E5CE6A031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5942" y="1733970"/>
              <a:ext cx="451103" cy="451103"/>
            </a:xfrm>
            <a:prstGeom prst="rect">
              <a:avLst/>
            </a:prstGeom>
          </p:spPr>
        </p:pic>
      </p:grpSp>
      <p:grpSp>
        <p:nvGrpSpPr>
          <p:cNvPr id="17" name="Group 16">
            <a:extLst>
              <a:ext uri="{FF2B5EF4-FFF2-40B4-BE49-F238E27FC236}">
                <a16:creationId xmlns:a16="http://schemas.microsoft.com/office/drawing/2014/main" id="{C3890865-728C-94F3-6F0C-E953D8A62004}"/>
              </a:ext>
            </a:extLst>
          </p:cNvPr>
          <p:cNvGrpSpPr/>
          <p:nvPr/>
        </p:nvGrpSpPr>
        <p:grpSpPr>
          <a:xfrm>
            <a:off x="6029384" y="1371498"/>
            <a:ext cx="691199" cy="692327"/>
            <a:chOff x="5885679" y="1587110"/>
            <a:chExt cx="632728" cy="704089"/>
          </a:xfrm>
        </p:grpSpPr>
        <p:sp>
          <p:nvSpPr>
            <p:cNvPr id="31" name="Oval 30">
              <a:extLst>
                <a:ext uri="{FF2B5EF4-FFF2-40B4-BE49-F238E27FC236}">
                  <a16:creationId xmlns:a16="http://schemas.microsoft.com/office/drawing/2014/main" id="{DA59EA6B-4DF1-8B13-386E-204AA6404C6E}"/>
                </a:ext>
              </a:extLst>
            </p:cNvPr>
            <p:cNvSpPr/>
            <p:nvPr/>
          </p:nvSpPr>
          <p:spPr>
            <a:xfrm>
              <a:off x="5885679" y="1587110"/>
              <a:ext cx="632728" cy="704089"/>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Germ with solid fill">
              <a:extLst>
                <a:ext uri="{FF2B5EF4-FFF2-40B4-BE49-F238E27FC236}">
                  <a16:creationId xmlns:a16="http://schemas.microsoft.com/office/drawing/2014/main" id="{0BC15C85-DD85-6C82-5DA7-20A9190660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96208" y="1693395"/>
              <a:ext cx="406940" cy="472329"/>
            </a:xfrm>
            <a:prstGeom prst="rect">
              <a:avLst/>
            </a:prstGeom>
          </p:spPr>
        </p:pic>
      </p:grpSp>
      <p:grpSp>
        <p:nvGrpSpPr>
          <p:cNvPr id="18" name="Group 17">
            <a:extLst>
              <a:ext uri="{FF2B5EF4-FFF2-40B4-BE49-F238E27FC236}">
                <a16:creationId xmlns:a16="http://schemas.microsoft.com/office/drawing/2014/main" id="{766C524C-CF76-C297-14FE-D56413DC5C19}"/>
              </a:ext>
            </a:extLst>
          </p:cNvPr>
          <p:cNvGrpSpPr/>
          <p:nvPr/>
        </p:nvGrpSpPr>
        <p:grpSpPr>
          <a:xfrm>
            <a:off x="7336368" y="1382065"/>
            <a:ext cx="691199" cy="691200"/>
            <a:chOff x="7082100" y="1616907"/>
            <a:chExt cx="632728" cy="702943"/>
          </a:xfrm>
        </p:grpSpPr>
        <p:sp>
          <p:nvSpPr>
            <p:cNvPr id="27" name="Oval 26">
              <a:extLst>
                <a:ext uri="{FF2B5EF4-FFF2-40B4-BE49-F238E27FC236}">
                  <a16:creationId xmlns:a16="http://schemas.microsoft.com/office/drawing/2014/main" id="{0F54E2EC-A1C6-7D8E-F4C9-4A4099CAA6C0}"/>
                </a:ext>
              </a:extLst>
            </p:cNvPr>
            <p:cNvSpPr/>
            <p:nvPr/>
          </p:nvSpPr>
          <p:spPr>
            <a:xfrm>
              <a:off x="7082100" y="1616907"/>
              <a:ext cx="632728" cy="702943"/>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Water outline">
              <a:extLst>
                <a:ext uri="{FF2B5EF4-FFF2-40B4-BE49-F238E27FC236}">
                  <a16:creationId xmlns:a16="http://schemas.microsoft.com/office/drawing/2014/main" id="{9A47276E-F7FC-87F5-A0D5-97257389E1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84034" y="1625160"/>
              <a:ext cx="630056" cy="630057"/>
            </a:xfrm>
            <a:prstGeom prst="rect">
              <a:avLst/>
            </a:prstGeom>
          </p:spPr>
        </p:pic>
      </p:grpSp>
      <p:grpSp>
        <p:nvGrpSpPr>
          <p:cNvPr id="19" name="Group 18">
            <a:extLst>
              <a:ext uri="{FF2B5EF4-FFF2-40B4-BE49-F238E27FC236}">
                <a16:creationId xmlns:a16="http://schemas.microsoft.com/office/drawing/2014/main" id="{2414D365-37A0-4442-E5F5-AD93053E4A63}"/>
              </a:ext>
            </a:extLst>
          </p:cNvPr>
          <p:cNvGrpSpPr/>
          <p:nvPr/>
        </p:nvGrpSpPr>
        <p:grpSpPr>
          <a:xfrm>
            <a:off x="9510888" y="1391752"/>
            <a:ext cx="799121" cy="720667"/>
            <a:chOff x="3256003" y="1598114"/>
            <a:chExt cx="731520" cy="732911"/>
          </a:xfrm>
        </p:grpSpPr>
        <p:grpSp>
          <p:nvGrpSpPr>
            <p:cNvPr id="20" name="Group 19">
              <a:extLst>
                <a:ext uri="{FF2B5EF4-FFF2-40B4-BE49-F238E27FC236}">
                  <a16:creationId xmlns:a16="http://schemas.microsoft.com/office/drawing/2014/main" id="{DCE3BB9C-5597-C098-1A26-72E09362E0F4}"/>
                </a:ext>
              </a:extLst>
            </p:cNvPr>
            <p:cNvGrpSpPr/>
            <p:nvPr/>
          </p:nvGrpSpPr>
          <p:grpSpPr>
            <a:xfrm>
              <a:off x="3256003" y="1598114"/>
              <a:ext cx="731520" cy="732911"/>
              <a:chOff x="2315786" y="1337701"/>
              <a:chExt cx="731520" cy="732911"/>
            </a:xfrm>
          </p:grpSpPr>
          <p:sp>
            <p:nvSpPr>
              <p:cNvPr id="22" name="Oval 21">
                <a:extLst>
                  <a:ext uri="{FF2B5EF4-FFF2-40B4-BE49-F238E27FC236}">
                    <a16:creationId xmlns:a16="http://schemas.microsoft.com/office/drawing/2014/main" id="{B0343D2F-BFF6-39CE-369A-2A1B349E7761}"/>
                  </a:ext>
                </a:extLst>
              </p:cNvPr>
              <p:cNvSpPr/>
              <p:nvPr/>
            </p:nvSpPr>
            <p:spPr>
              <a:xfrm>
                <a:off x="2315786" y="1339092"/>
                <a:ext cx="731520" cy="731520"/>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DD07715-E58B-818E-B57C-F6957B538C7F}"/>
                  </a:ext>
                </a:extLst>
              </p:cNvPr>
              <p:cNvSpPr/>
              <p:nvPr/>
            </p:nvSpPr>
            <p:spPr>
              <a:xfrm>
                <a:off x="2364598" y="1337701"/>
                <a:ext cx="632728" cy="702943"/>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Graphic 20" descr="DNA with solid fill">
              <a:extLst>
                <a:ext uri="{FF2B5EF4-FFF2-40B4-BE49-F238E27FC236}">
                  <a16:creationId xmlns:a16="http://schemas.microsoft.com/office/drawing/2014/main" id="{09C9014C-D581-1B14-2A72-E8F70DA94D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5942" y="1733970"/>
              <a:ext cx="451103" cy="451103"/>
            </a:xfrm>
            <a:prstGeom prst="rect">
              <a:avLst/>
            </a:prstGeom>
          </p:spPr>
        </p:pic>
      </p:grpSp>
      <p:cxnSp>
        <p:nvCxnSpPr>
          <p:cNvPr id="65" name="Straight Connector 64">
            <a:extLst>
              <a:ext uri="{FF2B5EF4-FFF2-40B4-BE49-F238E27FC236}">
                <a16:creationId xmlns:a16="http://schemas.microsoft.com/office/drawing/2014/main" id="{F3BFF56A-00D0-1697-1B4A-E87507C8EA5D}"/>
              </a:ext>
            </a:extLst>
          </p:cNvPr>
          <p:cNvCxnSpPr>
            <a:cxnSpLocks/>
          </p:cNvCxnSpPr>
          <p:nvPr/>
        </p:nvCxnSpPr>
        <p:spPr>
          <a:xfrm>
            <a:off x="1976548" y="2928021"/>
            <a:ext cx="2" cy="2028235"/>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89E37DE-E57D-46C8-9356-CE3FB4E50C6B}"/>
              </a:ext>
            </a:extLst>
          </p:cNvPr>
          <p:cNvSpPr txBox="1"/>
          <p:nvPr/>
        </p:nvSpPr>
        <p:spPr>
          <a:xfrm>
            <a:off x="2078390" y="2949682"/>
            <a:ext cx="1331399"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b="1">
                <a:solidFill>
                  <a:schemeClr val="accent1"/>
                </a:solidFill>
                <a:latin typeface="Arial"/>
                <a:cs typeface="Arial"/>
              </a:rPr>
              <a:t>MCED</a:t>
            </a:r>
            <a:endParaRPr lang="en-US" sz="1600">
              <a:solidFill>
                <a:schemeClr val="accent1"/>
              </a:solidFill>
            </a:endParaRPr>
          </a:p>
        </p:txBody>
      </p:sp>
      <p:sp>
        <p:nvSpPr>
          <p:cNvPr id="67" name="Rectangle 66">
            <a:extLst>
              <a:ext uri="{FF2B5EF4-FFF2-40B4-BE49-F238E27FC236}">
                <a16:creationId xmlns:a16="http://schemas.microsoft.com/office/drawing/2014/main" id="{DE7FD6C4-C34D-2AF1-7083-D0F8F0F3C8F9}"/>
              </a:ext>
            </a:extLst>
          </p:cNvPr>
          <p:cNvSpPr/>
          <p:nvPr/>
        </p:nvSpPr>
        <p:spPr>
          <a:xfrm>
            <a:off x="3909046" y="3667999"/>
            <a:ext cx="222756" cy="134809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B85A3DF7-912F-4A4F-F193-A02E014A8A01}"/>
              </a:ext>
            </a:extLst>
          </p:cNvPr>
          <p:cNvCxnSpPr>
            <a:cxnSpLocks/>
          </p:cNvCxnSpPr>
          <p:nvPr/>
        </p:nvCxnSpPr>
        <p:spPr>
          <a:xfrm>
            <a:off x="4098101" y="3024412"/>
            <a:ext cx="10889" cy="2063693"/>
          </a:xfrm>
          <a:prstGeom prst="line">
            <a:avLst/>
          </a:prstGeom>
          <a:ln w="38100">
            <a:solidFill>
              <a:schemeClr val="bg1">
                <a:lumMod val="50000"/>
                <a:alpha val="81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28C0786F-27D1-F3AB-B0DE-BF366C63018C}"/>
              </a:ext>
            </a:extLst>
          </p:cNvPr>
          <p:cNvSpPr/>
          <p:nvPr/>
        </p:nvSpPr>
        <p:spPr>
          <a:xfrm>
            <a:off x="8111226" y="4136398"/>
            <a:ext cx="222756" cy="88898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DE9EA742-1CEE-6DBD-D516-CD1B3DED620A}"/>
              </a:ext>
            </a:extLst>
          </p:cNvPr>
          <p:cNvCxnSpPr>
            <a:cxnSpLocks/>
          </p:cNvCxnSpPr>
          <p:nvPr/>
        </p:nvCxnSpPr>
        <p:spPr>
          <a:xfrm>
            <a:off x="8203462" y="2961693"/>
            <a:ext cx="0" cy="2069109"/>
          </a:xfrm>
          <a:prstGeom prst="line">
            <a:avLst/>
          </a:prstGeom>
          <a:ln w="38100">
            <a:solidFill>
              <a:schemeClr val="bg1">
                <a:lumMod val="50000"/>
                <a:alpha val="81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77D9360-860A-9A36-333A-5E44A81025F8}"/>
              </a:ext>
            </a:extLst>
          </p:cNvPr>
          <p:cNvSpPr txBox="1"/>
          <p:nvPr/>
        </p:nvSpPr>
        <p:spPr>
          <a:xfrm>
            <a:off x="278042" y="6167597"/>
            <a:ext cx="7925420" cy="323165"/>
          </a:xfrm>
          <a:prstGeom prst="rect">
            <a:avLst/>
          </a:prstGeom>
          <a:noFill/>
        </p:spPr>
        <p:txBody>
          <a:bodyPr wrap="square" rtlCol="0">
            <a:spAutoFit/>
          </a:bodyPr>
          <a:lstStyle/>
          <a:p>
            <a:pPr algn="l"/>
            <a:r>
              <a:rPr lang="en-US" sz="750" b="1" i="0" u="none" strike="noStrike" baseline="0">
                <a:solidFill>
                  <a:schemeClr val="bg1">
                    <a:lumMod val="50000"/>
                  </a:schemeClr>
                </a:solidFill>
                <a:latin typeface="Arial" panose="020B0604020202020204" pitchFamily="34" charset="0"/>
              </a:rPr>
              <a:t>MCED: </a:t>
            </a:r>
            <a:r>
              <a:rPr lang="en-US" sz="750" b="0" i="0" u="none" strike="noStrike" baseline="0">
                <a:solidFill>
                  <a:schemeClr val="bg1">
                    <a:lumMod val="50000"/>
                  </a:schemeClr>
                </a:solidFill>
                <a:latin typeface="Arial" panose="020B0604020202020204" pitchFamily="34" charset="0"/>
              </a:rPr>
              <a:t>multicancer early detection. </a:t>
            </a:r>
          </a:p>
          <a:p>
            <a:pPr algn="l"/>
            <a:r>
              <a:rPr lang="en-US" sz="750" i="0" u="none" strike="noStrike" baseline="0">
                <a:solidFill>
                  <a:schemeClr val="bg1">
                    <a:lumMod val="50000"/>
                  </a:schemeClr>
                </a:solidFill>
                <a:latin typeface="Arial" panose="020B0604020202020204" pitchFamily="34" charset="0"/>
              </a:rPr>
              <a:t>1. </a:t>
            </a:r>
            <a:r>
              <a:rPr lang="en-US" sz="750" b="0" i="0" u="none" strike="noStrike" baseline="0">
                <a:solidFill>
                  <a:schemeClr val="bg1">
                    <a:lumMod val="50000"/>
                  </a:schemeClr>
                </a:solidFill>
                <a:latin typeface="Arial" panose="020B0604020202020204" pitchFamily="34" charset="0"/>
              </a:rPr>
              <a:t>Wan JCM, et al. </a:t>
            </a:r>
            <a:r>
              <a:rPr lang="en-US" sz="750" b="0" i="1" u="none" strike="noStrike" baseline="0">
                <a:solidFill>
                  <a:schemeClr val="bg1">
                    <a:lumMod val="50000"/>
                  </a:schemeClr>
                </a:solidFill>
                <a:latin typeface="Arial" panose="020B0604020202020204" pitchFamily="34" charset="0"/>
              </a:rPr>
              <a:t>Nat Rev Cancer</a:t>
            </a:r>
            <a:r>
              <a:rPr lang="en-US" sz="750" b="0" i="0" u="none" strike="noStrike" baseline="0">
                <a:solidFill>
                  <a:schemeClr val="bg1">
                    <a:lumMod val="50000"/>
                  </a:schemeClr>
                </a:solidFill>
                <a:latin typeface="Arial" panose="020B0604020202020204" pitchFamily="34" charset="0"/>
              </a:rPr>
              <a:t>. 2017;17(4):223-238. </a:t>
            </a:r>
            <a:endParaRPr lang="en-US" sz="75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321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FC6376-1870-C104-55CC-37D99B09061F}"/>
              </a:ext>
            </a:extLst>
          </p:cNvPr>
          <p:cNvSpPr>
            <a:spLocks noGrp="1"/>
          </p:cNvSpPr>
          <p:nvPr>
            <p:ph type="body" sz="quarter" idx="10"/>
          </p:nvPr>
        </p:nvSpPr>
        <p:spPr/>
        <p:txBody>
          <a:bodyPr/>
          <a:lstStyle/>
          <a:p>
            <a:r>
              <a:rPr lang="en-US"/>
              <a:t>Further Considerations for MCED Development and Acceptance</a:t>
            </a:r>
          </a:p>
        </p:txBody>
      </p:sp>
      <p:sp>
        <p:nvSpPr>
          <p:cNvPr id="4" name="Text Placeholder 3">
            <a:extLst>
              <a:ext uri="{FF2B5EF4-FFF2-40B4-BE49-F238E27FC236}">
                <a16:creationId xmlns:a16="http://schemas.microsoft.com/office/drawing/2014/main" id="{22620E08-2FF9-1494-616E-B31A5644A174}"/>
              </a:ext>
            </a:extLst>
          </p:cNvPr>
          <p:cNvSpPr>
            <a:spLocks noGrp="1"/>
          </p:cNvSpPr>
          <p:nvPr>
            <p:ph type="body" sz="quarter" idx="13"/>
          </p:nvPr>
        </p:nvSpPr>
        <p:spPr/>
        <p:txBody>
          <a:bodyPr/>
          <a:lstStyle/>
          <a:p>
            <a:r>
              <a:rPr lang="en-US" b="1"/>
              <a:t>SOC:</a:t>
            </a:r>
            <a:r>
              <a:rPr lang="en-US"/>
              <a:t> standard of care.</a:t>
            </a:r>
          </a:p>
        </p:txBody>
      </p:sp>
      <p:grpSp>
        <p:nvGrpSpPr>
          <p:cNvPr id="5" name="Group 4">
            <a:extLst>
              <a:ext uri="{FF2B5EF4-FFF2-40B4-BE49-F238E27FC236}">
                <a16:creationId xmlns:a16="http://schemas.microsoft.com/office/drawing/2014/main" id="{EC9A83E9-C8DA-472E-C8D0-E0E3E1353C8D}"/>
              </a:ext>
            </a:extLst>
          </p:cNvPr>
          <p:cNvGrpSpPr/>
          <p:nvPr/>
        </p:nvGrpSpPr>
        <p:grpSpPr>
          <a:xfrm>
            <a:off x="425639" y="1392182"/>
            <a:ext cx="5365562" cy="4073636"/>
            <a:chOff x="2383632" y="1595109"/>
            <a:chExt cx="5902119" cy="4480999"/>
          </a:xfrm>
          <a:solidFill>
            <a:schemeClr val="accent2"/>
          </a:solidFill>
        </p:grpSpPr>
        <p:sp>
          <p:nvSpPr>
            <p:cNvPr id="6" name="Arrow: Pentagon 5">
              <a:extLst>
                <a:ext uri="{FF2B5EF4-FFF2-40B4-BE49-F238E27FC236}">
                  <a16:creationId xmlns:a16="http://schemas.microsoft.com/office/drawing/2014/main" id="{7E64E4C1-DA4A-874C-92F2-ECAF6454672E}"/>
                </a:ext>
              </a:extLst>
            </p:cNvPr>
            <p:cNvSpPr/>
            <p:nvPr/>
          </p:nvSpPr>
          <p:spPr>
            <a:xfrm>
              <a:off x="2893281" y="1609861"/>
              <a:ext cx="5392469" cy="1009402"/>
            </a:xfrm>
            <a:prstGeom prst="homePlate">
              <a:avLst/>
            </a:prstGeom>
            <a:grpFill/>
            <a:ln>
              <a:solidFill>
                <a:schemeClr val="accent2"/>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3413"/>
              <a:r>
                <a:rPr lang="en-US" sz="2400">
                  <a:solidFill>
                    <a:schemeClr val="bg1"/>
                  </a:solidFill>
                </a:rPr>
                <a:t>Forego SOC Screening</a:t>
              </a:r>
            </a:p>
          </p:txBody>
        </p:sp>
        <p:sp>
          <p:nvSpPr>
            <p:cNvPr id="7" name="Oval 6">
              <a:extLst>
                <a:ext uri="{FF2B5EF4-FFF2-40B4-BE49-F238E27FC236}">
                  <a16:creationId xmlns:a16="http://schemas.microsoft.com/office/drawing/2014/main" id="{575038B8-9FC7-1023-50FE-160DBC548E43}"/>
                </a:ext>
              </a:extLst>
            </p:cNvPr>
            <p:cNvSpPr/>
            <p:nvPr/>
          </p:nvSpPr>
          <p:spPr>
            <a:xfrm>
              <a:off x="2383632" y="1595109"/>
              <a:ext cx="1080000" cy="1080000"/>
            </a:xfrm>
            <a:prstGeom prst="ellipse">
              <a:avLst/>
            </a:prstGeom>
            <a:solidFill>
              <a:schemeClr val="bg1"/>
            </a:solidFill>
            <a:ln w="12700">
              <a:solidFill>
                <a:schemeClr val="accent2"/>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Arrow: Pentagon 9">
              <a:extLst>
                <a:ext uri="{FF2B5EF4-FFF2-40B4-BE49-F238E27FC236}">
                  <a16:creationId xmlns:a16="http://schemas.microsoft.com/office/drawing/2014/main" id="{0478DBDB-1F16-67F6-0903-E82004C79782}"/>
                </a:ext>
              </a:extLst>
            </p:cNvPr>
            <p:cNvSpPr/>
            <p:nvPr/>
          </p:nvSpPr>
          <p:spPr>
            <a:xfrm>
              <a:off x="2893282" y="3310058"/>
              <a:ext cx="5392469" cy="1009402"/>
            </a:xfrm>
            <a:prstGeom prst="homePlate">
              <a:avLst/>
            </a:prstGeom>
            <a:grpFill/>
            <a:ln>
              <a:solidFill>
                <a:schemeClr val="accent2"/>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3413"/>
              <a:r>
                <a:rPr lang="en-US" sz="2400">
                  <a:solidFill>
                    <a:schemeClr val="bg1"/>
                  </a:solidFill>
                </a:rPr>
                <a:t>Increase patient anxiety</a:t>
              </a:r>
            </a:p>
          </p:txBody>
        </p:sp>
        <p:sp>
          <p:nvSpPr>
            <p:cNvPr id="9" name="Arrow: Pentagon 10">
              <a:extLst>
                <a:ext uri="{FF2B5EF4-FFF2-40B4-BE49-F238E27FC236}">
                  <a16:creationId xmlns:a16="http://schemas.microsoft.com/office/drawing/2014/main" id="{8A8CEC2F-90CD-903F-EFCE-A85A6E0FE275}"/>
                </a:ext>
              </a:extLst>
            </p:cNvPr>
            <p:cNvSpPr/>
            <p:nvPr/>
          </p:nvSpPr>
          <p:spPr>
            <a:xfrm>
              <a:off x="2893282" y="5010257"/>
              <a:ext cx="5392469" cy="1009402"/>
            </a:xfrm>
            <a:prstGeom prst="homePlate">
              <a:avLst/>
            </a:prstGeom>
            <a:grpFill/>
            <a:ln>
              <a:solidFill>
                <a:schemeClr val="accent2"/>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3413"/>
              <a:r>
                <a:rPr lang="en-US" sz="2400">
                  <a:solidFill>
                    <a:schemeClr val="bg1"/>
                  </a:solidFill>
                </a:rPr>
                <a:t>Procedures due to false +</a:t>
              </a:r>
            </a:p>
          </p:txBody>
        </p:sp>
        <p:sp>
          <p:nvSpPr>
            <p:cNvPr id="10" name="Oval 9">
              <a:extLst>
                <a:ext uri="{FF2B5EF4-FFF2-40B4-BE49-F238E27FC236}">
                  <a16:creationId xmlns:a16="http://schemas.microsoft.com/office/drawing/2014/main" id="{01921919-CB99-B45B-24C3-188EEC93B2A8}"/>
                </a:ext>
              </a:extLst>
            </p:cNvPr>
            <p:cNvSpPr/>
            <p:nvPr/>
          </p:nvSpPr>
          <p:spPr>
            <a:xfrm>
              <a:off x="2383633" y="3279465"/>
              <a:ext cx="1080000" cy="1080000"/>
            </a:xfrm>
            <a:prstGeom prst="ellipse">
              <a:avLst/>
            </a:prstGeom>
            <a:solidFill>
              <a:schemeClr val="bg1"/>
            </a:solidFill>
            <a:ln w="12700">
              <a:solidFill>
                <a:schemeClr val="accent2"/>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357BB9A3-9D32-69F4-1CBD-6E78CF09ACEA}"/>
                </a:ext>
              </a:extLst>
            </p:cNvPr>
            <p:cNvSpPr/>
            <p:nvPr/>
          </p:nvSpPr>
          <p:spPr>
            <a:xfrm>
              <a:off x="2428185" y="4996108"/>
              <a:ext cx="1080000" cy="1080000"/>
            </a:xfrm>
            <a:prstGeom prst="ellipse">
              <a:avLst/>
            </a:prstGeom>
            <a:solidFill>
              <a:schemeClr val="bg1"/>
            </a:solidFill>
            <a:ln w="12700">
              <a:solidFill>
                <a:schemeClr val="accent2"/>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a:extLst>
              <a:ext uri="{FF2B5EF4-FFF2-40B4-BE49-F238E27FC236}">
                <a16:creationId xmlns:a16="http://schemas.microsoft.com/office/drawing/2014/main" id="{FB347D67-F7AA-B6AB-1F83-B1EFF3EA3FFF}"/>
              </a:ext>
            </a:extLst>
          </p:cNvPr>
          <p:cNvGrpSpPr/>
          <p:nvPr/>
        </p:nvGrpSpPr>
        <p:grpSpPr>
          <a:xfrm>
            <a:off x="6140639" y="1392182"/>
            <a:ext cx="5365562" cy="4073636"/>
            <a:chOff x="2383632" y="1595109"/>
            <a:chExt cx="5902119" cy="4480999"/>
          </a:xfrm>
          <a:solidFill>
            <a:schemeClr val="accent2"/>
          </a:solidFill>
        </p:grpSpPr>
        <p:sp>
          <p:nvSpPr>
            <p:cNvPr id="13" name="Arrow: Pentagon 5">
              <a:extLst>
                <a:ext uri="{FF2B5EF4-FFF2-40B4-BE49-F238E27FC236}">
                  <a16:creationId xmlns:a16="http://schemas.microsoft.com/office/drawing/2014/main" id="{C7BC880F-C6A2-75EC-2F38-1B7D98E362DE}"/>
                </a:ext>
              </a:extLst>
            </p:cNvPr>
            <p:cNvSpPr/>
            <p:nvPr/>
          </p:nvSpPr>
          <p:spPr>
            <a:xfrm>
              <a:off x="2893281" y="1609861"/>
              <a:ext cx="5392469" cy="1009402"/>
            </a:xfrm>
            <a:prstGeom prst="homePlate">
              <a:avLst/>
            </a:prstGeom>
            <a:grpFill/>
            <a:ln>
              <a:solidFill>
                <a:schemeClr val="accent2"/>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3413"/>
              <a:r>
                <a:rPr lang="en-US" sz="2400">
                  <a:solidFill>
                    <a:schemeClr val="bg1"/>
                  </a:solidFill>
                </a:rPr>
                <a:t>Exacerbate disparities</a:t>
              </a:r>
            </a:p>
          </p:txBody>
        </p:sp>
        <p:sp>
          <p:nvSpPr>
            <p:cNvPr id="14" name="Oval 13">
              <a:extLst>
                <a:ext uri="{FF2B5EF4-FFF2-40B4-BE49-F238E27FC236}">
                  <a16:creationId xmlns:a16="http://schemas.microsoft.com/office/drawing/2014/main" id="{E2140E12-AA70-C814-2DE6-907A82FF74D3}"/>
                </a:ext>
              </a:extLst>
            </p:cNvPr>
            <p:cNvSpPr/>
            <p:nvPr/>
          </p:nvSpPr>
          <p:spPr>
            <a:xfrm>
              <a:off x="2383632" y="1595109"/>
              <a:ext cx="1080000" cy="1080000"/>
            </a:xfrm>
            <a:prstGeom prst="ellipse">
              <a:avLst/>
            </a:prstGeom>
            <a:solidFill>
              <a:schemeClr val="bg1"/>
            </a:solidFill>
            <a:ln w="12700">
              <a:solidFill>
                <a:schemeClr val="accent2"/>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Arrow: Pentagon 9">
              <a:extLst>
                <a:ext uri="{FF2B5EF4-FFF2-40B4-BE49-F238E27FC236}">
                  <a16:creationId xmlns:a16="http://schemas.microsoft.com/office/drawing/2014/main" id="{30930BB1-2236-B83B-EE76-6C4BEA792DEE}"/>
                </a:ext>
              </a:extLst>
            </p:cNvPr>
            <p:cNvSpPr/>
            <p:nvPr/>
          </p:nvSpPr>
          <p:spPr>
            <a:xfrm>
              <a:off x="2893282" y="3310058"/>
              <a:ext cx="5392469" cy="1009402"/>
            </a:xfrm>
            <a:prstGeom prst="homePlate">
              <a:avLst/>
            </a:prstGeom>
            <a:grpFill/>
            <a:ln>
              <a:solidFill>
                <a:schemeClr val="accent2"/>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3413"/>
              <a:r>
                <a:rPr lang="en-US" sz="2400">
                  <a:solidFill>
                    <a:schemeClr val="bg1"/>
                  </a:solidFill>
                </a:rPr>
                <a:t>Over diagnosis and treatment</a:t>
              </a:r>
            </a:p>
          </p:txBody>
        </p:sp>
        <p:sp>
          <p:nvSpPr>
            <p:cNvPr id="16" name="Arrow: Pentagon 10">
              <a:extLst>
                <a:ext uri="{FF2B5EF4-FFF2-40B4-BE49-F238E27FC236}">
                  <a16:creationId xmlns:a16="http://schemas.microsoft.com/office/drawing/2014/main" id="{B656A857-7877-6885-4028-C2DB88A3033B}"/>
                </a:ext>
              </a:extLst>
            </p:cNvPr>
            <p:cNvSpPr/>
            <p:nvPr/>
          </p:nvSpPr>
          <p:spPr>
            <a:xfrm>
              <a:off x="2893282" y="5010257"/>
              <a:ext cx="5392469" cy="1009402"/>
            </a:xfrm>
            <a:prstGeom prst="homePlate">
              <a:avLst/>
            </a:prstGeom>
            <a:grpFill/>
            <a:ln>
              <a:solidFill>
                <a:schemeClr val="accent2"/>
              </a:solidFill>
            </a:ln>
            <a:effectLst>
              <a:outerShdw blurRad="221871"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3413"/>
              <a:r>
                <a:rPr lang="en-US" sz="2400">
                  <a:solidFill>
                    <a:schemeClr val="bg1"/>
                  </a:solidFill>
                </a:rPr>
                <a:t>Cost to society/healthcare system</a:t>
              </a:r>
            </a:p>
          </p:txBody>
        </p:sp>
        <p:sp>
          <p:nvSpPr>
            <p:cNvPr id="17" name="Oval 16">
              <a:extLst>
                <a:ext uri="{FF2B5EF4-FFF2-40B4-BE49-F238E27FC236}">
                  <a16:creationId xmlns:a16="http://schemas.microsoft.com/office/drawing/2014/main" id="{ED179E1C-97A5-A9FE-1F94-3971CBF5BBFB}"/>
                </a:ext>
              </a:extLst>
            </p:cNvPr>
            <p:cNvSpPr/>
            <p:nvPr/>
          </p:nvSpPr>
          <p:spPr>
            <a:xfrm>
              <a:off x="2383633" y="3279465"/>
              <a:ext cx="1080000" cy="1080000"/>
            </a:xfrm>
            <a:prstGeom prst="ellipse">
              <a:avLst/>
            </a:prstGeom>
            <a:solidFill>
              <a:schemeClr val="bg1"/>
            </a:solidFill>
            <a:ln w="12700">
              <a:solidFill>
                <a:schemeClr val="accent2"/>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Oval 17">
              <a:extLst>
                <a:ext uri="{FF2B5EF4-FFF2-40B4-BE49-F238E27FC236}">
                  <a16:creationId xmlns:a16="http://schemas.microsoft.com/office/drawing/2014/main" id="{63510654-98BD-C65D-8472-202F8291755D}"/>
                </a:ext>
              </a:extLst>
            </p:cNvPr>
            <p:cNvSpPr/>
            <p:nvPr/>
          </p:nvSpPr>
          <p:spPr>
            <a:xfrm>
              <a:off x="2428185" y="4996108"/>
              <a:ext cx="1080000" cy="1080000"/>
            </a:xfrm>
            <a:prstGeom prst="ellipse">
              <a:avLst/>
            </a:prstGeom>
            <a:solidFill>
              <a:schemeClr val="bg1"/>
            </a:solidFill>
            <a:ln w="12700">
              <a:solidFill>
                <a:schemeClr val="accent2"/>
              </a:solidFill>
            </a:ln>
            <a:effectLst>
              <a:outerShdw blurRad="98041"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19" name="Graphic 18" descr="Shield Tick with solid fill">
            <a:extLst>
              <a:ext uri="{FF2B5EF4-FFF2-40B4-BE49-F238E27FC236}">
                <a16:creationId xmlns:a16="http://schemas.microsoft.com/office/drawing/2014/main" id="{B16B89AA-020F-00BD-12FA-A865FD4987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17" y="1534104"/>
            <a:ext cx="748535" cy="748535"/>
          </a:xfrm>
          <a:prstGeom prst="rect">
            <a:avLst/>
          </a:prstGeom>
        </p:spPr>
      </p:pic>
      <p:pic>
        <p:nvPicPr>
          <p:cNvPr id="20" name="Graphic 19" descr="Exclamation mark with solid fill">
            <a:extLst>
              <a:ext uri="{FF2B5EF4-FFF2-40B4-BE49-F238E27FC236}">
                <a16:creationId xmlns:a16="http://schemas.microsoft.com/office/drawing/2014/main" id="{9B8F4A8E-A6EC-93D0-481E-A116BCB555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0929" y="3157605"/>
            <a:ext cx="545709" cy="545709"/>
          </a:xfrm>
          <a:prstGeom prst="rect">
            <a:avLst/>
          </a:prstGeom>
        </p:spPr>
      </p:pic>
      <p:pic>
        <p:nvPicPr>
          <p:cNvPr id="21" name="Picture 20">
            <a:extLst>
              <a:ext uri="{FF2B5EF4-FFF2-40B4-BE49-F238E27FC236}">
                <a16:creationId xmlns:a16="http://schemas.microsoft.com/office/drawing/2014/main" id="{515CC0DA-98C5-FDCE-44A0-6FAE18B68A0B}"/>
              </a:ext>
            </a:extLst>
          </p:cNvPr>
          <p:cNvPicPr>
            <a:picLocks noChangeAspect="1"/>
          </p:cNvPicPr>
          <p:nvPr/>
        </p:nvPicPr>
        <p:blipFill>
          <a:blip r:embed="rId7">
            <a:duotone>
              <a:schemeClr val="accent5">
                <a:shade val="45000"/>
                <a:satMod val="135000"/>
              </a:schemeClr>
              <a:prstClr val="white"/>
            </a:duotone>
          </a:blip>
          <a:stretch>
            <a:fillRect/>
          </a:stretch>
        </p:blipFill>
        <p:spPr>
          <a:xfrm>
            <a:off x="734657" y="4721068"/>
            <a:ext cx="482887" cy="546797"/>
          </a:xfrm>
          <a:prstGeom prst="rect">
            <a:avLst/>
          </a:prstGeom>
          <a:noFill/>
          <a:ln>
            <a:solidFill>
              <a:schemeClr val="bg1"/>
            </a:solidFill>
          </a:ln>
          <a:effectLst>
            <a:outerShdw blurRad="50800" dist="50800" dir="5400000" sx="18000" sy="18000" algn="ctr" rotWithShape="0">
              <a:schemeClr val="accent5">
                <a:lumMod val="75000"/>
              </a:schemeClr>
            </a:outerShdw>
          </a:effectLst>
        </p:spPr>
      </p:pic>
      <p:pic>
        <p:nvPicPr>
          <p:cNvPr id="22" name="Graphic 21" descr="Group of people with solid fill">
            <a:extLst>
              <a:ext uri="{FF2B5EF4-FFF2-40B4-BE49-F238E27FC236}">
                <a16:creationId xmlns:a16="http://schemas.microsoft.com/office/drawing/2014/main" id="{6060EA06-EAAD-D16A-323B-60AFFF9C34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96131" y="1478704"/>
            <a:ext cx="751840" cy="751840"/>
          </a:xfrm>
          <a:prstGeom prst="rect">
            <a:avLst/>
          </a:prstGeom>
        </p:spPr>
      </p:pic>
      <p:pic>
        <p:nvPicPr>
          <p:cNvPr id="23" name="Graphic 22" descr="Dollar with solid fill">
            <a:extLst>
              <a:ext uri="{FF2B5EF4-FFF2-40B4-BE49-F238E27FC236}">
                <a16:creationId xmlns:a16="http://schemas.microsoft.com/office/drawing/2014/main" id="{9F36B244-C778-1540-6D7E-2CF37109FB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36773" y="4648360"/>
            <a:ext cx="692212" cy="692212"/>
          </a:xfrm>
          <a:prstGeom prst="rect">
            <a:avLst/>
          </a:prstGeom>
        </p:spPr>
      </p:pic>
      <p:pic>
        <p:nvPicPr>
          <p:cNvPr id="24" name="Graphic 23" descr="Stethoscope with solid fill">
            <a:extLst>
              <a:ext uri="{FF2B5EF4-FFF2-40B4-BE49-F238E27FC236}">
                <a16:creationId xmlns:a16="http://schemas.microsoft.com/office/drawing/2014/main" id="{1FD649C3-4855-F0AA-7388-D25F03412E2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78079" y="3125659"/>
            <a:ext cx="609600" cy="609600"/>
          </a:xfrm>
          <a:prstGeom prst="rect">
            <a:avLst/>
          </a:prstGeom>
        </p:spPr>
      </p:pic>
    </p:spTree>
    <p:extLst>
      <p:ext uri="{BB962C8B-B14F-4D97-AF65-F5344CB8AC3E}">
        <p14:creationId xmlns:p14="http://schemas.microsoft.com/office/powerpoint/2010/main" val="296572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41241-B938-794B-91E2-64C4C1E0B0BE}"/>
              </a:ext>
            </a:extLst>
          </p:cNvPr>
          <p:cNvSpPr>
            <a:spLocks noGrp="1"/>
          </p:cNvSpPr>
          <p:nvPr>
            <p:ph idx="1"/>
          </p:nvPr>
        </p:nvSpPr>
        <p:spPr>
          <a:xfrm>
            <a:off x="448172" y="1409700"/>
            <a:ext cx="11295782" cy="4253417"/>
          </a:xfrm>
        </p:spPr>
        <p:txBody>
          <a:bodyPr vert="horz" lIns="91440" tIns="45720" rIns="91440" bIns="45720" rtlCol="0" anchor="t">
            <a:noAutofit/>
          </a:bodyPr>
          <a:lstStyle/>
          <a:p>
            <a:pPr>
              <a:lnSpc>
                <a:spcPct val="100000"/>
              </a:lnSpc>
              <a:spcBef>
                <a:spcPts val="0"/>
              </a:spcBef>
              <a:spcAft>
                <a:spcPts val="1800"/>
              </a:spcAft>
              <a:buClr>
                <a:schemeClr val="tx1"/>
              </a:buClr>
              <a:buSzTx/>
              <a:defRPr/>
            </a:pPr>
            <a:r>
              <a:rPr lang="en-US" sz="2200" dirty="0">
                <a:cs typeface="Arial Narrow" panose="020B0604020202020204" pitchFamily="34" charset="0"/>
              </a:rPr>
              <a:t>CRC is the 4</a:t>
            </a:r>
            <a:r>
              <a:rPr lang="en-US" sz="2200" baseline="30000" dirty="0">
                <a:cs typeface="Arial Narrow" panose="020B0604020202020204" pitchFamily="34" charset="0"/>
              </a:rPr>
              <a:t>th</a:t>
            </a:r>
            <a:r>
              <a:rPr lang="en-US" sz="2200" dirty="0">
                <a:cs typeface="Arial Narrow" panose="020B0604020202020204" pitchFamily="34" charset="0"/>
              </a:rPr>
              <a:t> most common cancer and the 2nd leading cause of cancer deaths.</a:t>
            </a:r>
            <a:r>
              <a:rPr lang="en-US" sz="2200" baseline="30000" dirty="0">
                <a:cs typeface="Arial Narrow" panose="020B0604020202020204" pitchFamily="34" charset="0"/>
              </a:rPr>
              <a:t>1 </a:t>
            </a:r>
            <a:r>
              <a:rPr lang="en-US" sz="2200" dirty="0">
                <a:cs typeface="Arial Narrow" panose="020B0604020202020204" pitchFamily="34" charset="0"/>
              </a:rPr>
              <a:t>However, it is preventable and treatable if it is detected early.</a:t>
            </a:r>
            <a:r>
              <a:rPr kumimoji="0" lang="en-US" sz="2200" b="0" i="0" u="none" strike="noStrike" kern="1200" cap="none" spc="0" normalizeH="0" baseline="30000" noProof="0" dirty="0">
                <a:ln>
                  <a:noFill/>
                </a:ln>
                <a:solidFill>
                  <a:srgbClr val="125285"/>
                </a:solidFill>
                <a:effectLst/>
                <a:uLnTx/>
                <a:uFillTx/>
                <a:latin typeface="Arial"/>
                <a:ea typeface="+mn-ea"/>
                <a:cs typeface="Arial Narrow" panose="020B0604020202020204" pitchFamily="34" charset="0"/>
              </a:rPr>
              <a:t>2</a:t>
            </a:r>
            <a:r>
              <a:rPr lang="en-US" sz="2200" dirty="0">
                <a:cs typeface="Arial Narrow" panose="020B0604020202020204" pitchFamily="34" charset="0"/>
              </a:rPr>
              <a:t> </a:t>
            </a:r>
          </a:p>
          <a:p>
            <a:pPr>
              <a:lnSpc>
                <a:spcPct val="100000"/>
              </a:lnSpc>
              <a:spcBef>
                <a:spcPts val="0"/>
              </a:spcBef>
              <a:spcAft>
                <a:spcPts val="1800"/>
              </a:spcAft>
              <a:buClr>
                <a:schemeClr val="tx1"/>
              </a:buClr>
              <a:buSzTx/>
              <a:defRPr/>
            </a:pPr>
            <a:r>
              <a:rPr lang="en-US" sz="2200" dirty="0">
                <a:cs typeface="Arial Narrow" panose="020B0604020202020204" pitchFamily="34" charset="0"/>
              </a:rPr>
              <a:t>Routine CRC screening is recommended for persons aged 45 and above who are at average risk for CRC.</a:t>
            </a:r>
            <a:r>
              <a:rPr lang="en-US" sz="2200" baseline="30000" dirty="0">
                <a:cs typeface="Arial Narrow" panose="020B0604020202020204" pitchFamily="34" charset="0"/>
              </a:rPr>
              <a:t>3-7*</a:t>
            </a:r>
          </a:p>
          <a:p>
            <a:pPr>
              <a:lnSpc>
                <a:spcPct val="100000"/>
              </a:lnSpc>
              <a:spcBef>
                <a:spcPts val="0"/>
              </a:spcBef>
              <a:spcAft>
                <a:spcPts val="1800"/>
              </a:spcAft>
              <a:buClr>
                <a:schemeClr val="tx1"/>
              </a:buClr>
              <a:buSzTx/>
              <a:defRPr/>
            </a:pPr>
            <a:r>
              <a:rPr lang="en-US" sz="2200" dirty="0">
                <a:cs typeface="Arial Narrow" panose="020B0604020202020204" pitchFamily="34" charset="0"/>
              </a:rPr>
              <a:t>Informed decision making and offering patients a choice of screening tests has been shown to improve CRC screening adherence.</a:t>
            </a:r>
            <a:r>
              <a:rPr lang="en-US" sz="2200" baseline="30000" dirty="0">
                <a:cs typeface="Arial Narrow" panose="020B0604020202020204" pitchFamily="34" charset="0"/>
              </a:rPr>
              <a:t>8 </a:t>
            </a:r>
          </a:p>
          <a:p>
            <a:pPr lvl="0">
              <a:lnSpc>
                <a:spcPct val="100000"/>
              </a:lnSpc>
              <a:spcBef>
                <a:spcPts val="0"/>
              </a:spcBef>
              <a:spcAft>
                <a:spcPts val="1800"/>
              </a:spcAft>
              <a:buClr>
                <a:schemeClr val="tx1"/>
              </a:buClr>
              <a:buSzTx/>
              <a:defRPr/>
            </a:pPr>
            <a:r>
              <a:rPr lang="en-US" sz="2200" dirty="0">
                <a:cs typeface="Arial Narrow" panose="020B0604020202020204" pitchFamily="34" charset="0"/>
              </a:rPr>
              <a:t>Navigation systems are critical for success</a:t>
            </a:r>
          </a:p>
          <a:p>
            <a:pPr lvl="0">
              <a:lnSpc>
                <a:spcPct val="100000"/>
              </a:lnSpc>
              <a:spcBef>
                <a:spcPts val="0"/>
              </a:spcBef>
              <a:spcAft>
                <a:spcPts val="1800"/>
              </a:spcAft>
              <a:buClr>
                <a:schemeClr val="tx1"/>
              </a:buClr>
              <a:buSzTx/>
              <a:defRPr/>
            </a:pPr>
            <a:r>
              <a:rPr lang="en-US" sz="2200" dirty="0">
                <a:cs typeface="Arial Narrow" panose="020B0604020202020204" pitchFamily="34" charset="0"/>
              </a:rPr>
              <a:t>New options emerging </a:t>
            </a:r>
          </a:p>
          <a:p>
            <a:pPr>
              <a:lnSpc>
                <a:spcPct val="100000"/>
              </a:lnSpc>
              <a:spcBef>
                <a:spcPts val="0"/>
              </a:spcBef>
              <a:spcAft>
                <a:spcPts val="1800"/>
              </a:spcAft>
              <a:buClr>
                <a:schemeClr val="tx1"/>
              </a:buClr>
              <a:buSzTx/>
              <a:defRPr/>
            </a:pPr>
            <a:endParaRPr lang="en-US" sz="2200" baseline="30000" dirty="0">
              <a:cs typeface="Arial Narrow" panose="020B0604020202020204" pitchFamily="34" charset="0"/>
            </a:endParaRPr>
          </a:p>
        </p:txBody>
      </p:sp>
      <p:sp>
        <p:nvSpPr>
          <p:cNvPr id="4" name="Text Placeholder 3">
            <a:extLst>
              <a:ext uri="{FF2B5EF4-FFF2-40B4-BE49-F238E27FC236}">
                <a16:creationId xmlns:a16="http://schemas.microsoft.com/office/drawing/2014/main" id="{4448EA21-86B7-814E-A8A5-EE6636AF618B}"/>
              </a:ext>
            </a:extLst>
          </p:cNvPr>
          <p:cNvSpPr>
            <a:spLocks noGrp="1"/>
          </p:cNvSpPr>
          <p:nvPr>
            <p:ph type="body" sz="quarter" idx="16"/>
          </p:nvPr>
        </p:nvSpPr>
        <p:spPr>
          <a:xfrm>
            <a:off x="1646350" y="5869155"/>
            <a:ext cx="10095221" cy="720231"/>
          </a:xfrm>
        </p:spPr>
        <p:txBody>
          <a:bodyPr/>
          <a:lstStyle/>
          <a:p>
            <a:pPr>
              <a:lnSpc>
                <a:spcPct val="100000"/>
              </a:lnSpc>
              <a:spcBef>
                <a:spcPts val="0"/>
              </a:spcBef>
            </a:pPr>
            <a:r>
              <a:rPr lang="en-US" sz="750" dirty="0">
                <a:cs typeface="Arial"/>
              </a:rPr>
              <a:t>*All recommendations are category 2A unless otherwise indicated. The National Comprehensive Cancer Network (NCCN</a:t>
            </a:r>
            <a:r>
              <a:rPr lang="en-US" sz="750" baseline="30000" dirty="0">
                <a:cs typeface="Arial"/>
              </a:rPr>
              <a:t>®</a:t>
            </a:r>
            <a:r>
              <a:rPr lang="en-US" sz="750" dirty="0">
                <a:cs typeface="Arial"/>
              </a:rPr>
              <a:t>) makes no representations or warranties of any kind regarding their content, use or application and disclaims any responsibility for their application or use in any way.</a:t>
            </a:r>
          </a:p>
          <a:p>
            <a:pPr>
              <a:lnSpc>
                <a:spcPct val="100000"/>
              </a:lnSpc>
              <a:spcBef>
                <a:spcPts val="0"/>
              </a:spcBef>
            </a:pPr>
            <a:r>
              <a:rPr lang="en-US" sz="750" b="1" dirty="0">
                <a:cs typeface="Arial"/>
              </a:rPr>
              <a:t>AA: </a:t>
            </a:r>
            <a:r>
              <a:rPr lang="en-US" sz="750" dirty="0">
                <a:cs typeface="Arial"/>
              </a:rPr>
              <a:t>advanced adenoma; </a:t>
            </a:r>
            <a:r>
              <a:rPr lang="en-US" sz="750" b="1" dirty="0">
                <a:cs typeface="Arial"/>
              </a:rPr>
              <a:t>CRC: </a:t>
            </a:r>
            <a:r>
              <a:rPr lang="en-US" sz="750" dirty="0">
                <a:cs typeface="Arial"/>
              </a:rPr>
              <a:t>colorectal cancer; </a:t>
            </a:r>
            <a:r>
              <a:rPr lang="en-US" sz="750" b="1" dirty="0">
                <a:cs typeface="Arial"/>
              </a:rPr>
              <a:t>mt-sDNA: </a:t>
            </a:r>
            <a:r>
              <a:rPr lang="en-US" sz="750" dirty="0">
                <a:cs typeface="Arial"/>
              </a:rPr>
              <a:t>multi-target stool DNA</a:t>
            </a:r>
          </a:p>
          <a:p>
            <a:pPr>
              <a:lnSpc>
                <a:spcPct val="100000"/>
              </a:lnSpc>
              <a:spcBef>
                <a:spcPts val="0"/>
              </a:spcBef>
            </a:pPr>
            <a:r>
              <a:rPr lang="en-US" sz="750" dirty="0">
                <a:cs typeface="Arial"/>
              </a:rPr>
              <a:t>1. Siegel RL, et al. 2022. </a:t>
            </a:r>
            <a:r>
              <a:rPr lang="en-US" sz="750" i="1" dirty="0">
                <a:cs typeface="Arial"/>
              </a:rPr>
              <a:t>CA Cancer J Clin</a:t>
            </a:r>
            <a:r>
              <a:rPr lang="en-US" sz="750" dirty="0">
                <a:cs typeface="Arial"/>
              </a:rPr>
              <a:t>. 2022;72:7-33. 2. Itzkowitz SH, et al. </a:t>
            </a:r>
            <a:r>
              <a:rPr lang="en-US" sz="750" i="1" dirty="0">
                <a:cs typeface="Arial"/>
              </a:rPr>
              <a:t>J Natl Cancer Inst</a:t>
            </a:r>
            <a:r>
              <a:rPr lang="en-US" sz="750" dirty="0">
                <a:cs typeface="Arial"/>
              </a:rPr>
              <a:t>. 2009;101(18):1225-1227. 3. Davidson KW, et al. </a:t>
            </a:r>
            <a:r>
              <a:rPr lang="en-US" sz="750" i="1" dirty="0">
                <a:cs typeface="Arial"/>
              </a:rPr>
              <a:t>JAMA.</a:t>
            </a:r>
            <a:r>
              <a:rPr lang="en-US" sz="750" dirty="0">
                <a:cs typeface="Arial"/>
              </a:rPr>
              <a:t> 2021;325(19):1965-1977.  4. Wolf AMD, et al. </a:t>
            </a:r>
            <a:r>
              <a:rPr lang="en-US" sz="750" i="1" dirty="0">
                <a:cs typeface="Arial"/>
              </a:rPr>
              <a:t>CA Cancer J Clin. </a:t>
            </a:r>
            <a:r>
              <a:rPr lang="en-US" sz="750" dirty="0">
                <a:cs typeface="Arial"/>
              </a:rPr>
              <a:t>2018;68(4):250-281.  5. </a:t>
            </a:r>
            <a:r>
              <a:rPr lang="en-US" sz="750" dirty="0">
                <a:effectLst/>
                <a:ea typeface="Calibri" panose="020F0502020204030204" pitchFamily="34" charset="0"/>
                <a:cs typeface="Times New Roman" panose="02020603050405020304" pitchFamily="18" charset="0"/>
              </a:rPr>
              <a:t>Referenced with permission from the NCCN Clinical Practice Guidelines in Oncology (NCCN Guidelines</a:t>
            </a:r>
            <a:r>
              <a:rPr lang="en-US" sz="750" baseline="30000" dirty="0">
                <a:effectLst/>
                <a:ea typeface="Calibri" panose="020F0502020204030204" pitchFamily="34" charset="0"/>
                <a:cs typeface="Times New Roman" panose="02020603050405020304" pitchFamily="18" charset="0"/>
              </a:rPr>
              <a:t>®</a:t>
            </a:r>
            <a:r>
              <a:rPr lang="en-US" sz="750" dirty="0">
                <a:effectLst/>
                <a:ea typeface="Calibri" panose="020F0502020204030204" pitchFamily="34" charset="0"/>
                <a:cs typeface="Times New Roman" panose="02020603050405020304" pitchFamily="18" charset="0"/>
              </a:rPr>
              <a:t>) for Colorectal Cancer Screening V.2.2021. © National Comprehensive Cancer Network, Inc. 2022. All rights reserved. Accessed February 8, 2022. To view the most recent and complete version of the guideline, go online to NCCN.org. </a:t>
            </a:r>
            <a:r>
              <a:rPr lang="en-US" sz="750" dirty="0">
                <a:cs typeface="Arial"/>
              </a:rPr>
              <a:t> 6.  Patel SG, et al. </a:t>
            </a:r>
            <a:r>
              <a:rPr lang="en-US" sz="750" i="1" dirty="0">
                <a:cs typeface="Arial"/>
              </a:rPr>
              <a:t>Gastroenterol.</a:t>
            </a:r>
            <a:r>
              <a:rPr lang="en-US" sz="750" dirty="0">
                <a:cs typeface="Arial"/>
              </a:rPr>
              <a:t> </a:t>
            </a:r>
            <a:r>
              <a:rPr kumimoji="0" lang="en-US" sz="750" b="0" i="0" u="none" strike="noStrike" kern="1200" cap="none" spc="0" normalizeH="0" baseline="0" noProof="0" dirty="0">
                <a:ln>
                  <a:noFill/>
                </a:ln>
                <a:solidFill>
                  <a:srgbClr val="44546A"/>
                </a:solidFill>
                <a:effectLst/>
                <a:uLnTx/>
                <a:uFillTx/>
                <a:ea typeface="+mn-ea"/>
                <a:cs typeface="Arial Narrow" panose="020B0604020202020204" pitchFamily="34" charset="0"/>
              </a:rPr>
              <a:t> 2022;162(1):285-299. </a:t>
            </a:r>
            <a:r>
              <a:rPr lang="en-US" sz="750" dirty="0">
                <a:cs typeface="Arial"/>
              </a:rPr>
              <a:t>  7. </a:t>
            </a:r>
            <a:r>
              <a:rPr kumimoji="0" lang="en-US" sz="750" b="0" i="0" u="none" strike="noStrike" kern="1200" cap="none" spc="0" normalizeH="0" baseline="0" noProof="0" dirty="0">
                <a:ln>
                  <a:noFill/>
                </a:ln>
                <a:solidFill>
                  <a:srgbClr val="44546A"/>
                </a:solidFill>
                <a:effectLst/>
                <a:uLnTx/>
                <a:uFillTx/>
                <a:ea typeface="+mn-ea"/>
                <a:cs typeface="Arial Narrow" panose="020B0604020202020204" pitchFamily="34" charset="0"/>
              </a:rPr>
              <a:t>Patel SG,</a:t>
            </a:r>
            <a:r>
              <a:rPr lang="en-US" sz="750" dirty="0">
                <a:solidFill>
                  <a:srgbClr val="44546A"/>
                </a:solidFill>
                <a:cs typeface="Arial Narrow" panose="020B0604020202020204" pitchFamily="34" charset="0"/>
              </a:rPr>
              <a:t> et al.</a:t>
            </a:r>
            <a:r>
              <a:rPr kumimoji="0" lang="en-US" sz="750" b="0" i="0" u="none" strike="noStrike" kern="1200" cap="none" spc="0" normalizeH="0" baseline="0" noProof="0" dirty="0">
                <a:ln>
                  <a:noFill/>
                </a:ln>
                <a:solidFill>
                  <a:srgbClr val="44546A"/>
                </a:solidFill>
                <a:effectLst/>
                <a:uLnTx/>
                <a:uFillTx/>
                <a:ea typeface="+mn-ea"/>
                <a:cs typeface="Arial Narrow" panose="020B0604020202020204" pitchFamily="34" charset="0"/>
              </a:rPr>
              <a:t> </a:t>
            </a:r>
            <a:r>
              <a:rPr kumimoji="0" lang="en-US" sz="750" b="0" i="1" u="none" strike="noStrike" kern="1200" cap="none" spc="0" normalizeH="0" baseline="0" noProof="0" dirty="0">
                <a:ln>
                  <a:noFill/>
                </a:ln>
                <a:solidFill>
                  <a:srgbClr val="44546A"/>
                </a:solidFill>
                <a:effectLst/>
                <a:uLnTx/>
                <a:uFillTx/>
                <a:ea typeface="+mn-ea"/>
                <a:cs typeface="Arial Narrow" panose="020B0604020202020204" pitchFamily="34" charset="0"/>
              </a:rPr>
              <a:t>Gastroenterol</a:t>
            </a:r>
            <a:r>
              <a:rPr lang="en-US" sz="750" dirty="0">
                <a:solidFill>
                  <a:srgbClr val="44546A"/>
                </a:solidFill>
                <a:cs typeface="Arial Narrow" panose="020B0604020202020204" pitchFamily="34" charset="0"/>
              </a:rPr>
              <a:t>.</a:t>
            </a:r>
            <a:r>
              <a:rPr kumimoji="0" lang="en-US" sz="750" b="0" i="0" u="none" strike="noStrike" kern="1200" cap="none" spc="0" normalizeH="0" baseline="0" noProof="0" dirty="0">
                <a:ln>
                  <a:noFill/>
                </a:ln>
                <a:solidFill>
                  <a:srgbClr val="44546A"/>
                </a:solidFill>
                <a:effectLst/>
                <a:uLnTx/>
                <a:uFillTx/>
                <a:ea typeface="+mn-ea"/>
                <a:cs typeface="Arial Narrow" panose="020B0604020202020204" pitchFamily="34" charset="0"/>
              </a:rPr>
              <a:t> 2022;162(1):285-299. 8.</a:t>
            </a:r>
            <a:r>
              <a:rPr lang="en-US" sz="750" dirty="0">
                <a:cs typeface="Arial"/>
              </a:rPr>
              <a:t> Inadomi JM et al. </a:t>
            </a:r>
            <a:r>
              <a:rPr lang="en-US" sz="750" i="1" dirty="0">
                <a:cs typeface="Arial"/>
              </a:rPr>
              <a:t>Arch Intern Med</a:t>
            </a:r>
            <a:r>
              <a:rPr lang="en-US" sz="750" dirty="0">
                <a:cs typeface="Arial"/>
              </a:rPr>
              <a:t>. 2012;172(7):575-582.  9. </a:t>
            </a:r>
            <a:r>
              <a:rPr lang="da-DK" sz="750" dirty="0">
                <a:cs typeface="Arial"/>
              </a:rPr>
              <a:t>Imperiale TF, et al. </a:t>
            </a:r>
            <a:r>
              <a:rPr lang="da-DK" sz="750" i="1" dirty="0">
                <a:cs typeface="Arial"/>
              </a:rPr>
              <a:t>N Engl J Med.</a:t>
            </a:r>
            <a:r>
              <a:rPr lang="da-DK" sz="750" dirty="0">
                <a:cs typeface="Arial"/>
              </a:rPr>
              <a:t> 2014;370(14):1287-1297.  10. </a:t>
            </a:r>
            <a:r>
              <a:rPr lang="en-US" sz="750" dirty="0">
                <a:cs typeface="Arial"/>
              </a:rPr>
              <a:t>Cologuard Physician Brochure. Exact Sciences Corporation. Madison, WI.</a:t>
            </a:r>
            <a:endParaRPr lang="da-DK" sz="750" dirty="0">
              <a:cs typeface="Arial"/>
            </a:endParaRPr>
          </a:p>
        </p:txBody>
      </p:sp>
      <p:sp>
        <p:nvSpPr>
          <p:cNvPr id="3" name="Title 2"/>
          <p:cNvSpPr>
            <a:spLocks noGrp="1"/>
          </p:cNvSpPr>
          <p:nvPr>
            <p:ph type="title"/>
          </p:nvPr>
        </p:nvSpPr>
        <p:spPr/>
        <p:txBody>
          <a:bodyPr/>
          <a:lstStyle/>
          <a:p>
            <a:r>
              <a:rPr lang="en-GB">
                <a:latin typeface="+mn-lt"/>
              </a:rPr>
              <a:t>Conclusion</a:t>
            </a:r>
            <a:endParaRPr lang="en-US" i="1">
              <a:latin typeface="+mn-lt"/>
            </a:endParaRPr>
          </a:p>
        </p:txBody>
      </p:sp>
    </p:spTree>
    <p:extLst>
      <p:ext uri="{BB962C8B-B14F-4D97-AF65-F5344CB8AC3E}">
        <p14:creationId xmlns:p14="http://schemas.microsoft.com/office/powerpoint/2010/main" val="996391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Thank You</a:t>
            </a:r>
          </a:p>
        </p:txBody>
      </p:sp>
      <p:sp>
        <p:nvSpPr>
          <p:cNvPr id="3" name="Title 1">
            <a:extLst>
              <a:ext uri="{FF2B5EF4-FFF2-40B4-BE49-F238E27FC236}">
                <a16:creationId xmlns:a16="http://schemas.microsoft.com/office/drawing/2014/main" id="{70E4AB9B-5255-4D15-A61B-4938E3B084FE}"/>
              </a:ext>
            </a:extLst>
          </p:cNvPr>
          <p:cNvSpPr txBox="1">
            <a:spLocks/>
          </p:cNvSpPr>
          <p:nvPr/>
        </p:nvSpPr>
        <p:spPr bwMode="gray">
          <a:xfrm>
            <a:off x="1074754" y="4201022"/>
            <a:ext cx="3847103" cy="1377151"/>
          </a:xfrm>
          <a:prstGeom prst="rect">
            <a:avLst/>
          </a:prstGeom>
        </p:spPr>
        <p:txBody>
          <a:bodyPr vert="horz" lIns="0" tIns="0" rIns="0" bIns="0" rtlCol="0" anchor="b" anchorCtr="0">
            <a:noAutofit/>
          </a:bodyPr>
          <a:lstStyle>
            <a:lvl1pPr algn="ctr" defTabSz="914400" rtl="0" eaLnBrk="1" latinLnBrk="0" hangingPunct="1">
              <a:lnSpc>
                <a:spcPct val="85000"/>
              </a:lnSpc>
              <a:spcBef>
                <a:spcPts val="0"/>
              </a:spcBef>
              <a:buNone/>
              <a:defRPr lang="en-US" sz="4200" b="0" kern="1200" dirty="0">
                <a:solidFill>
                  <a:schemeClr val="tx1"/>
                </a:solidFill>
                <a:latin typeface="+mj-lt"/>
                <a:ea typeface="+mj-ea"/>
                <a:cs typeface="+mj-cs"/>
              </a:defRPr>
            </a:lvl1pPr>
          </a:lstStyle>
          <a:p>
            <a:pPr marL="0" indent="0" algn="l">
              <a:spcBef>
                <a:spcPts val="0"/>
              </a:spcBef>
              <a:buNone/>
            </a:pPr>
            <a:r>
              <a:rPr lang="en-US" sz="2000" dirty="0"/>
              <a:t>Catherine Kouchakji PhD, MPH</a:t>
            </a:r>
          </a:p>
          <a:p>
            <a:pPr algn="l"/>
            <a:r>
              <a:rPr lang="en-US" sz="2000" dirty="0"/>
              <a:t>Medical Science Liaison </a:t>
            </a:r>
          </a:p>
          <a:p>
            <a:pPr algn="l"/>
            <a:r>
              <a:rPr lang="en-US" sz="2000" dirty="0">
                <a:cs typeface="Arial"/>
              </a:rPr>
              <a:t>608-292-0966</a:t>
            </a:r>
          </a:p>
          <a:p>
            <a:pPr marL="0" indent="0" algn="l">
              <a:spcBef>
                <a:spcPts val="0"/>
              </a:spcBef>
              <a:buNone/>
            </a:pPr>
            <a:r>
              <a:rPr lang="en-US" sz="2000" dirty="0"/>
              <a:t>ckouchakji@exactsciences.com</a:t>
            </a:r>
            <a:endParaRPr lang="en-US" sz="2000" dirty="0">
              <a:cs typeface="Arial"/>
            </a:endParaRPr>
          </a:p>
        </p:txBody>
      </p:sp>
      <p:sp>
        <p:nvSpPr>
          <p:cNvPr id="4" name="TextBox 3">
            <a:extLst>
              <a:ext uri="{FF2B5EF4-FFF2-40B4-BE49-F238E27FC236}">
                <a16:creationId xmlns:a16="http://schemas.microsoft.com/office/drawing/2014/main" id="{C284C005-AA2A-43FF-8D0F-46FA2A5E8510}"/>
              </a:ext>
            </a:extLst>
          </p:cNvPr>
          <p:cNvSpPr txBox="1"/>
          <p:nvPr/>
        </p:nvSpPr>
        <p:spPr bwMode="gray">
          <a:xfrm>
            <a:off x="234174" y="6110869"/>
            <a:ext cx="4560849" cy="468351"/>
          </a:xfrm>
          <a:prstGeom prst="rect">
            <a:avLst/>
          </a:prstGeom>
        </p:spPr>
        <p:txBody>
          <a:bodyPr wrap="square" rtlCol="0">
            <a:noAutofit/>
          </a:bodyPr>
          <a:lstStyle/>
          <a:p>
            <a:pPr>
              <a:buSzPct val="100000"/>
            </a:pPr>
            <a:r>
              <a:rPr lang="en-US" sz="1000" dirty="0">
                <a:solidFill>
                  <a:schemeClr val="tx2"/>
                </a:solidFill>
              </a:rPr>
              <a:t>Cologuard is a registered trademark of Exact Sciences Corporation.</a:t>
            </a:r>
          </a:p>
          <a:p>
            <a:pPr>
              <a:buSzPct val="100000"/>
            </a:pPr>
            <a:r>
              <a:rPr lang="en-US" sz="1000" dirty="0">
                <a:solidFill>
                  <a:schemeClr val="tx2"/>
                </a:solidFill>
              </a:rPr>
              <a:t>©2022 Exact Sciences Corporation. All rights reserved.</a:t>
            </a:r>
          </a:p>
        </p:txBody>
      </p:sp>
    </p:spTree>
    <p:extLst>
      <p:ext uri="{BB962C8B-B14F-4D97-AF65-F5344CB8AC3E}">
        <p14:creationId xmlns:p14="http://schemas.microsoft.com/office/powerpoint/2010/main" val="41954298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FCA1CF-92D5-1364-6BDF-473469097D97}"/>
              </a:ext>
            </a:extLst>
          </p:cNvPr>
          <p:cNvSpPr>
            <a:spLocks noGrp="1"/>
          </p:cNvSpPr>
          <p:nvPr>
            <p:ph type="body" sz="quarter" idx="10"/>
          </p:nvPr>
        </p:nvSpPr>
        <p:spPr/>
        <p:txBody>
          <a:bodyPr/>
          <a:lstStyle/>
          <a:p>
            <a:r>
              <a:rPr lang="en-US">
                <a:solidFill>
                  <a:schemeClr val="tx1"/>
                </a:solidFill>
                <a:latin typeface="+mn-lt"/>
              </a:rPr>
              <a:t>Earlier Detection </a:t>
            </a:r>
            <a:r>
              <a:rPr lang="en-US">
                <a:latin typeface="+mn-lt"/>
              </a:rPr>
              <a:t>is Associated with Longer Survival</a:t>
            </a:r>
            <a:endParaRPr lang="en-US"/>
          </a:p>
        </p:txBody>
      </p:sp>
      <p:sp>
        <p:nvSpPr>
          <p:cNvPr id="4" name="Text Placeholder 3">
            <a:extLst>
              <a:ext uri="{FF2B5EF4-FFF2-40B4-BE49-F238E27FC236}">
                <a16:creationId xmlns:a16="http://schemas.microsoft.com/office/drawing/2014/main" id="{4FFA4A26-14C0-AD27-8B2E-2AAEFB8991DD}"/>
              </a:ext>
            </a:extLst>
          </p:cNvPr>
          <p:cNvSpPr>
            <a:spLocks noGrp="1"/>
          </p:cNvSpPr>
          <p:nvPr>
            <p:ph type="body" sz="quarter" idx="13"/>
          </p:nvPr>
        </p:nvSpPr>
        <p:spPr/>
        <p:txBody>
          <a:bodyPr/>
          <a:lstStyle/>
          <a:p>
            <a:pPr marL="0" indent="0">
              <a:lnSpc>
                <a:spcPct val="100000"/>
              </a:lnSpc>
              <a:spcBef>
                <a:spcPts val="0"/>
              </a:spcBef>
              <a:buNone/>
              <a:defRPr/>
            </a:pPr>
            <a:r>
              <a:rPr lang="en-US" sz="750" b="0" i="0">
                <a:effectLst/>
                <a:latin typeface="+mn-lt"/>
              </a:rPr>
              <a:t>*Five-year relative survival based on stage at diagnosis, United States, 2012 to 2018.</a:t>
            </a:r>
          </a:p>
          <a:p>
            <a:pPr marL="0" indent="0">
              <a:lnSpc>
                <a:spcPct val="100000"/>
              </a:lnSpc>
              <a:spcBef>
                <a:spcPts val="0"/>
              </a:spcBef>
              <a:buNone/>
              <a:defRPr/>
            </a:pPr>
            <a:r>
              <a:rPr lang="en-US" sz="750" b="0" i="0">
                <a:effectLst/>
                <a:latin typeface="+mn-lt"/>
              </a:rPr>
              <a:t>Siegel RL, et al. </a:t>
            </a:r>
            <a:r>
              <a:rPr lang="en-US" sz="750" b="0" i="1">
                <a:effectLst/>
                <a:latin typeface="+mn-lt"/>
              </a:rPr>
              <a:t>CA Cancer J Clin</a:t>
            </a:r>
            <a:r>
              <a:rPr lang="en-US" sz="750" b="0" i="0">
                <a:effectLst/>
                <a:latin typeface="+mn-lt"/>
              </a:rPr>
              <a:t>. 2023;73(1):17-48.</a:t>
            </a:r>
            <a:endParaRPr kumimoji="0" lang="en-US" sz="750" b="0" i="0" u="none" strike="noStrike" kern="1200" cap="none" spc="0" normalizeH="0" baseline="0" noProof="0">
              <a:ln>
                <a:noFill/>
              </a:ln>
              <a:effectLst/>
              <a:uLnTx/>
              <a:uFillTx/>
              <a:latin typeface="+mn-lt"/>
              <a:ea typeface="+mn-ea"/>
              <a:cs typeface="+mn-cs"/>
            </a:endParaRPr>
          </a:p>
        </p:txBody>
      </p:sp>
      <p:sp>
        <p:nvSpPr>
          <p:cNvPr id="5" name="Text Placeholder 3">
            <a:extLst>
              <a:ext uri="{FF2B5EF4-FFF2-40B4-BE49-F238E27FC236}">
                <a16:creationId xmlns:a16="http://schemas.microsoft.com/office/drawing/2014/main" id="{A71EDE18-2540-68CD-B965-95D7D2EE84B3}"/>
              </a:ext>
            </a:extLst>
          </p:cNvPr>
          <p:cNvSpPr txBox="1">
            <a:spLocks/>
          </p:cNvSpPr>
          <p:nvPr/>
        </p:nvSpPr>
        <p:spPr>
          <a:xfrm>
            <a:off x="1477986" y="915985"/>
            <a:ext cx="11295782" cy="396947"/>
          </a:xfrm>
          <a:prstGeom prst="rect">
            <a:avLst/>
          </a:prstGeom>
          <a:effectLst/>
        </p:spPr>
        <p:txBody>
          <a:bodyPr lIns="0"/>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t>Example: Colorectal Cancer*</a:t>
            </a:r>
          </a:p>
        </p:txBody>
      </p:sp>
      <p:grpSp>
        <p:nvGrpSpPr>
          <p:cNvPr id="6" name="Group 5">
            <a:extLst>
              <a:ext uri="{FF2B5EF4-FFF2-40B4-BE49-F238E27FC236}">
                <a16:creationId xmlns:a16="http://schemas.microsoft.com/office/drawing/2014/main" id="{77BF5A76-087C-E955-5A21-A993CA9D02E2}"/>
              </a:ext>
            </a:extLst>
          </p:cNvPr>
          <p:cNvGrpSpPr/>
          <p:nvPr/>
        </p:nvGrpSpPr>
        <p:grpSpPr>
          <a:xfrm>
            <a:off x="292639" y="1635371"/>
            <a:ext cx="11744534" cy="4567217"/>
            <a:chOff x="1330817" y="1711841"/>
            <a:chExt cx="6047197" cy="2328277"/>
          </a:xfrm>
        </p:grpSpPr>
        <p:grpSp>
          <p:nvGrpSpPr>
            <p:cNvPr id="7" name="Group 6">
              <a:extLst>
                <a:ext uri="{FF2B5EF4-FFF2-40B4-BE49-F238E27FC236}">
                  <a16:creationId xmlns:a16="http://schemas.microsoft.com/office/drawing/2014/main" id="{9327DD43-9E45-9E9B-82D4-42C1D5737B02}"/>
                </a:ext>
              </a:extLst>
            </p:cNvPr>
            <p:cNvGrpSpPr/>
            <p:nvPr/>
          </p:nvGrpSpPr>
          <p:grpSpPr>
            <a:xfrm>
              <a:off x="1330817" y="1711841"/>
              <a:ext cx="6047197" cy="2328277"/>
              <a:chOff x="651614" y="1447610"/>
              <a:chExt cx="9607523" cy="3699065"/>
            </a:xfrm>
          </p:grpSpPr>
          <p:pic>
            <p:nvPicPr>
              <p:cNvPr id="17" name="Picture 16" descr="A picture containing diagram&#10;&#10;Description automatically generated">
                <a:extLst>
                  <a:ext uri="{FF2B5EF4-FFF2-40B4-BE49-F238E27FC236}">
                    <a16:creationId xmlns:a16="http://schemas.microsoft.com/office/drawing/2014/main" id="{A6EC39C0-BCF4-93B8-F8B7-71BD7E5DAE01}"/>
                  </a:ext>
                </a:extLst>
              </p:cNvPr>
              <p:cNvPicPr>
                <a:picLocks noChangeAspect="1"/>
              </p:cNvPicPr>
              <p:nvPr/>
            </p:nvPicPr>
            <p:blipFill rotWithShape="1">
              <a:blip r:embed="rId3">
                <a:extLst>
                  <a:ext uri="{28A0092B-C50C-407E-A947-70E740481C1C}">
                    <a14:useLocalDpi xmlns:a14="http://schemas.microsoft.com/office/drawing/2010/main" val="0"/>
                  </a:ext>
                </a:extLst>
              </a:blip>
              <a:srcRect r="54155"/>
              <a:stretch/>
            </p:blipFill>
            <p:spPr>
              <a:xfrm>
                <a:off x="651614" y="1457135"/>
                <a:ext cx="1420734" cy="3676839"/>
              </a:xfrm>
              <a:prstGeom prst="rect">
                <a:avLst/>
              </a:prstGeom>
              <a:ln>
                <a:noFill/>
              </a:ln>
            </p:spPr>
          </p:pic>
          <p:pic>
            <p:nvPicPr>
              <p:cNvPr id="18" name="Picture 17" descr="Diagram&#10;&#10;Description automatically generated with low confidence">
                <a:extLst>
                  <a:ext uri="{FF2B5EF4-FFF2-40B4-BE49-F238E27FC236}">
                    <a16:creationId xmlns:a16="http://schemas.microsoft.com/office/drawing/2014/main" id="{8EDAABCA-B80D-0A6A-C747-376DAA73C563}"/>
                  </a:ext>
                </a:extLst>
              </p:cNvPr>
              <p:cNvPicPr>
                <a:picLocks noChangeAspect="1"/>
              </p:cNvPicPr>
              <p:nvPr/>
            </p:nvPicPr>
            <p:blipFill rotWithShape="1">
              <a:blip r:embed="rId4">
                <a:extLst>
                  <a:ext uri="{28A0092B-C50C-407E-A947-70E740481C1C}">
                    <a14:useLocalDpi xmlns:a14="http://schemas.microsoft.com/office/drawing/2010/main" val="0"/>
                  </a:ext>
                </a:extLst>
              </a:blip>
              <a:srcRect r="57948"/>
              <a:stretch/>
            </p:blipFill>
            <p:spPr>
              <a:xfrm>
                <a:off x="3912404" y="1447610"/>
                <a:ext cx="1329898" cy="3695890"/>
              </a:xfrm>
              <a:prstGeom prst="rect">
                <a:avLst/>
              </a:prstGeom>
              <a:ln>
                <a:noFill/>
              </a:ln>
            </p:spPr>
          </p:pic>
          <p:pic>
            <p:nvPicPr>
              <p:cNvPr id="19" name="Picture 18" descr="Diagram&#10;&#10;Description automatically generated">
                <a:extLst>
                  <a:ext uri="{FF2B5EF4-FFF2-40B4-BE49-F238E27FC236}">
                    <a16:creationId xmlns:a16="http://schemas.microsoft.com/office/drawing/2014/main" id="{A0E74127-A80B-74D1-FEA0-27C1F800F6D7}"/>
                  </a:ext>
                </a:extLst>
              </p:cNvPr>
              <p:cNvPicPr>
                <a:picLocks noChangeAspect="1"/>
              </p:cNvPicPr>
              <p:nvPr/>
            </p:nvPicPr>
            <p:blipFill rotWithShape="1">
              <a:blip r:embed="rId5">
                <a:extLst>
                  <a:ext uri="{28A0092B-C50C-407E-A947-70E740481C1C}">
                    <a14:useLocalDpi xmlns:a14="http://schemas.microsoft.com/office/drawing/2010/main" val="0"/>
                  </a:ext>
                </a:extLst>
              </a:blip>
              <a:srcRect r="59809"/>
              <a:stretch/>
            </p:blipFill>
            <p:spPr>
              <a:xfrm>
                <a:off x="7082360" y="1457135"/>
                <a:ext cx="1380757" cy="3689540"/>
              </a:xfrm>
              <a:prstGeom prst="rect">
                <a:avLst/>
              </a:prstGeom>
              <a:ln>
                <a:noFill/>
              </a:ln>
            </p:spPr>
          </p:pic>
          <p:sp>
            <p:nvSpPr>
              <p:cNvPr id="20" name="TextBox 19">
                <a:extLst>
                  <a:ext uri="{FF2B5EF4-FFF2-40B4-BE49-F238E27FC236}">
                    <a16:creationId xmlns:a16="http://schemas.microsoft.com/office/drawing/2014/main" id="{AFEBAFCB-226A-A272-CD45-A9A52216EDED}"/>
                  </a:ext>
                </a:extLst>
              </p:cNvPr>
              <p:cNvSpPr txBox="1"/>
              <p:nvPr/>
            </p:nvSpPr>
            <p:spPr>
              <a:xfrm>
                <a:off x="2002575" y="3972474"/>
                <a:ext cx="1464953" cy="398838"/>
              </a:xfrm>
              <a:prstGeom prst="rect">
                <a:avLst/>
              </a:prstGeom>
              <a:noFill/>
              <a:ln>
                <a:noFill/>
              </a:ln>
            </p:spPr>
            <p:txBody>
              <a:bodyPr wrap="square" lIns="0" tIns="0" rIns="0" bIns="0" rtlCol="0">
                <a:spAutoFit/>
              </a:bodyPr>
              <a:lstStyle/>
              <a:p>
                <a:pPr algn="l"/>
                <a:r>
                  <a:rPr lang="en-US" sz="3200" b="1">
                    <a:solidFill>
                      <a:schemeClr val="accent5"/>
                    </a:solidFill>
                    <a:cs typeface="Arial" panose="020B0604020202020204" pitchFamily="34" charset="0"/>
                  </a:rPr>
                  <a:t>~91%</a:t>
                </a:r>
              </a:p>
            </p:txBody>
          </p:sp>
          <p:sp>
            <p:nvSpPr>
              <p:cNvPr id="21" name="TextBox 20">
                <a:extLst>
                  <a:ext uri="{FF2B5EF4-FFF2-40B4-BE49-F238E27FC236}">
                    <a16:creationId xmlns:a16="http://schemas.microsoft.com/office/drawing/2014/main" id="{4E6CB57C-3E3A-A4A3-D684-9DA4176EEA09}"/>
                  </a:ext>
                </a:extLst>
              </p:cNvPr>
              <p:cNvSpPr txBox="1"/>
              <p:nvPr/>
            </p:nvSpPr>
            <p:spPr>
              <a:xfrm>
                <a:off x="5323814" y="3972474"/>
                <a:ext cx="1329897" cy="398838"/>
              </a:xfrm>
              <a:prstGeom prst="rect">
                <a:avLst/>
              </a:prstGeom>
              <a:noFill/>
              <a:ln>
                <a:noFill/>
              </a:ln>
            </p:spPr>
            <p:txBody>
              <a:bodyPr wrap="square" lIns="0" tIns="0" rIns="0" bIns="0" rtlCol="0">
                <a:spAutoFit/>
              </a:bodyPr>
              <a:lstStyle/>
              <a:p>
                <a:pPr algn="l"/>
                <a:r>
                  <a:rPr lang="en-US" sz="3200" b="1">
                    <a:solidFill>
                      <a:schemeClr val="accent5"/>
                    </a:solidFill>
                    <a:cs typeface="Arial" panose="020B0604020202020204" pitchFamily="34" charset="0"/>
                  </a:rPr>
                  <a:t>~73%</a:t>
                </a:r>
              </a:p>
            </p:txBody>
          </p:sp>
          <p:sp>
            <p:nvSpPr>
              <p:cNvPr id="22" name="TextBox 21">
                <a:extLst>
                  <a:ext uri="{FF2B5EF4-FFF2-40B4-BE49-F238E27FC236}">
                    <a16:creationId xmlns:a16="http://schemas.microsoft.com/office/drawing/2014/main" id="{A97CAEBF-973E-C1EC-1AD1-592DE2157F3A}"/>
                  </a:ext>
                </a:extLst>
              </p:cNvPr>
              <p:cNvSpPr txBox="1"/>
              <p:nvPr/>
            </p:nvSpPr>
            <p:spPr>
              <a:xfrm>
                <a:off x="8523046" y="3972474"/>
                <a:ext cx="1307979" cy="398838"/>
              </a:xfrm>
              <a:prstGeom prst="rect">
                <a:avLst/>
              </a:prstGeom>
              <a:noFill/>
              <a:ln>
                <a:noFill/>
              </a:ln>
            </p:spPr>
            <p:txBody>
              <a:bodyPr wrap="square" lIns="0" tIns="0" rIns="0" bIns="0" rtlCol="0">
                <a:spAutoFit/>
              </a:bodyPr>
              <a:lstStyle/>
              <a:p>
                <a:pPr algn="l"/>
                <a:r>
                  <a:rPr lang="en-US" sz="3200" b="1">
                    <a:solidFill>
                      <a:schemeClr val="accent5"/>
                    </a:solidFill>
                    <a:cs typeface="Arial" panose="020B0604020202020204" pitchFamily="34" charset="0"/>
                  </a:rPr>
                  <a:t>~14%</a:t>
                </a:r>
              </a:p>
            </p:txBody>
          </p:sp>
          <p:sp>
            <p:nvSpPr>
              <p:cNvPr id="23" name="TextBox 22">
                <a:extLst>
                  <a:ext uri="{FF2B5EF4-FFF2-40B4-BE49-F238E27FC236}">
                    <a16:creationId xmlns:a16="http://schemas.microsoft.com/office/drawing/2014/main" id="{AC923472-86CA-514A-6E5B-2CA1BB5ACA3C}"/>
                  </a:ext>
                </a:extLst>
              </p:cNvPr>
              <p:cNvSpPr txBox="1"/>
              <p:nvPr/>
            </p:nvSpPr>
            <p:spPr>
              <a:xfrm>
                <a:off x="1972482" y="1526936"/>
                <a:ext cx="1653522" cy="633404"/>
              </a:xfrm>
              <a:prstGeom prst="rect">
                <a:avLst/>
              </a:prstGeom>
              <a:noFill/>
            </p:spPr>
            <p:txBody>
              <a:bodyPr wrap="square" lIns="0" tIns="0" rIns="0" bIns="0" rtlCol="0">
                <a:spAutoFit/>
              </a:bodyPr>
              <a:lstStyle/>
              <a:p>
                <a:pPr algn="l"/>
                <a:r>
                  <a:rPr lang="en-US" sz="2400" b="1">
                    <a:cs typeface="Arial" panose="020B0604020202020204" pitchFamily="34" charset="0"/>
                  </a:rPr>
                  <a:t>LOCAL</a:t>
                </a:r>
              </a:p>
              <a:p>
                <a:pPr algn="l"/>
                <a:r>
                  <a:rPr lang="en-US">
                    <a:cs typeface="Arial" panose="020B0604020202020204" pitchFamily="34" charset="0"/>
                  </a:rPr>
                  <a:t>Stage I, IIa, IIb</a:t>
                </a:r>
              </a:p>
            </p:txBody>
          </p:sp>
          <p:sp>
            <p:nvSpPr>
              <p:cNvPr id="24" name="TextBox 23">
                <a:extLst>
                  <a:ext uri="{FF2B5EF4-FFF2-40B4-BE49-F238E27FC236}">
                    <a16:creationId xmlns:a16="http://schemas.microsoft.com/office/drawing/2014/main" id="{812878E3-61EC-DED2-616E-A38A5FF96C69}"/>
                  </a:ext>
                </a:extLst>
              </p:cNvPr>
              <p:cNvSpPr txBox="1"/>
              <p:nvPr/>
            </p:nvSpPr>
            <p:spPr>
              <a:xfrm>
                <a:off x="5287064" y="1526936"/>
                <a:ext cx="1891771" cy="633404"/>
              </a:xfrm>
              <a:prstGeom prst="rect">
                <a:avLst/>
              </a:prstGeom>
              <a:noFill/>
            </p:spPr>
            <p:txBody>
              <a:bodyPr wrap="square" lIns="0" tIns="0" rIns="0" bIns="0" rtlCol="0">
                <a:spAutoFit/>
              </a:bodyPr>
              <a:lstStyle/>
              <a:p>
                <a:pPr algn="l"/>
                <a:r>
                  <a:rPr lang="en-US" sz="2400" b="1">
                    <a:cs typeface="Arial" panose="020B0604020202020204" pitchFamily="34" charset="0"/>
                  </a:rPr>
                  <a:t>REGIONAL</a:t>
                </a:r>
              </a:p>
              <a:p>
                <a:pPr algn="l"/>
                <a:r>
                  <a:rPr lang="en-US">
                    <a:cs typeface="Arial" panose="020B0604020202020204" pitchFamily="34" charset="0"/>
                  </a:rPr>
                  <a:t>Stage IIc, III</a:t>
                </a:r>
              </a:p>
            </p:txBody>
          </p:sp>
          <p:sp>
            <p:nvSpPr>
              <p:cNvPr id="25" name="TextBox 24">
                <a:extLst>
                  <a:ext uri="{FF2B5EF4-FFF2-40B4-BE49-F238E27FC236}">
                    <a16:creationId xmlns:a16="http://schemas.microsoft.com/office/drawing/2014/main" id="{F75B703D-7B52-2655-8BE3-95DE0C3C1753}"/>
                  </a:ext>
                </a:extLst>
              </p:cNvPr>
              <p:cNvSpPr txBox="1"/>
              <p:nvPr/>
            </p:nvSpPr>
            <p:spPr>
              <a:xfrm>
                <a:off x="8523046" y="1526936"/>
                <a:ext cx="1736091" cy="822602"/>
              </a:xfrm>
              <a:prstGeom prst="rect">
                <a:avLst/>
              </a:prstGeom>
              <a:noFill/>
            </p:spPr>
            <p:txBody>
              <a:bodyPr wrap="square" lIns="0" tIns="0" rIns="0" bIns="0" rtlCol="0">
                <a:spAutoFit/>
              </a:bodyPr>
              <a:lstStyle/>
              <a:p>
                <a:pPr algn="l"/>
                <a:r>
                  <a:rPr lang="en-US" sz="2400" b="1">
                    <a:cs typeface="Arial" panose="020B0604020202020204" pitchFamily="34" charset="0"/>
                  </a:rPr>
                  <a:t>DISTANT METASTASIS</a:t>
                </a:r>
              </a:p>
              <a:p>
                <a:pPr algn="l"/>
                <a:r>
                  <a:rPr lang="en-US">
                    <a:cs typeface="Arial" panose="020B0604020202020204" pitchFamily="34" charset="0"/>
                  </a:rPr>
                  <a:t>Stage IV</a:t>
                </a:r>
              </a:p>
            </p:txBody>
          </p:sp>
          <p:sp>
            <p:nvSpPr>
              <p:cNvPr id="26" name="TextBox 25">
                <a:extLst>
                  <a:ext uri="{FF2B5EF4-FFF2-40B4-BE49-F238E27FC236}">
                    <a16:creationId xmlns:a16="http://schemas.microsoft.com/office/drawing/2014/main" id="{524475F5-745C-69FC-1380-8A04AC8DE529}"/>
                  </a:ext>
                </a:extLst>
              </p:cNvPr>
              <p:cNvSpPr txBox="1"/>
              <p:nvPr/>
            </p:nvSpPr>
            <p:spPr>
              <a:xfrm>
                <a:off x="2032260" y="4384789"/>
                <a:ext cx="1464953" cy="348983"/>
              </a:xfrm>
              <a:prstGeom prst="rect">
                <a:avLst/>
              </a:prstGeom>
              <a:noFill/>
            </p:spPr>
            <p:txBody>
              <a:bodyPr wrap="square" lIns="0" tIns="0" rIns="0" bIns="0" rtlCol="0">
                <a:spAutoFit/>
              </a:bodyPr>
              <a:lstStyle/>
              <a:p>
                <a:pPr algn="l"/>
                <a:r>
                  <a:rPr lang="en-US" sz="1400">
                    <a:cs typeface="Arial" panose="020B0604020202020204" pitchFamily="34" charset="0"/>
                  </a:rPr>
                  <a:t>5-Year Survival</a:t>
                </a:r>
              </a:p>
              <a:p>
                <a:pPr algn="l"/>
                <a:r>
                  <a:rPr lang="en-US" sz="1400">
                    <a:cs typeface="Arial" panose="020B0604020202020204" pitchFamily="34" charset="0"/>
                  </a:rPr>
                  <a:t>POST-DIAGNOSIS</a:t>
                </a:r>
              </a:p>
            </p:txBody>
          </p:sp>
          <p:sp>
            <p:nvSpPr>
              <p:cNvPr id="27" name="TextBox 26">
                <a:extLst>
                  <a:ext uri="{FF2B5EF4-FFF2-40B4-BE49-F238E27FC236}">
                    <a16:creationId xmlns:a16="http://schemas.microsoft.com/office/drawing/2014/main" id="{C47BF1BE-00C9-25BB-F721-F26A24B60600}"/>
                  </a:ext>
                </a:extLst>
              </p:cNvPr>
              <p:cNvSpPr txBox="1"/>
              <p:nvPr/>
            </p:nvSpPr>
            <p:spPr>
              <a:xfrm>
                <a:off x="5362316" y="4384789"/>
                <a:ext cx="1380757" cy="348983"/>
              </a:xfrm>
              <a:prstGeom prst="rect">
                <a:avLst/>
              </a:prstGeom>
              <a:noFill/>
            </p:spPr>
            <p:txBody>
              <a:bodyPr wrap="square" lIns="0" tIns="0" rIns="0" bIns="0" rtlCol="0">
                <a:spAutoFit/>
              </a:bodyPr>
              <a:lstStyle/>
              <a:p>
                <a:pPr algn="l"/>
                <a:r>
                  <a:rPr lang="en-US" sz="1400">
                    <a:cs typeface="Arial" panose="020B0604020202020204" pitchFamily="34" charset="0"/>
                  </a:rPr>
                  <a:t>5-Year Survival</a:t>
                </a:r>
              </a:p>
              <a:p>
                <a:pPr algn="l"/>
                <a:r>
                  <a:rPr lang="en-US" sz="1400">
                    <a:cs typeface="Arial" panose="020B0604020202020204" pitchFamily="34" charset="0"/>
                  </a:rPr>
                  <a:t>POST-DIAGNOSIS</a:t>
                </a:r>
              </a:p>
            </p:txBody>
          </p:sp>
          <p:sp>
            <p:nvSpPr>
              <p:cNvPr id="28" name="TextBox 27">
                <a:extLst>
                  <a:ext uri="{FF2B5EF4-FFF2-40B4-BE49-F238E27FC236}">
                    <a16:creationId xmlns:a16="http://schemas.microsoft.com/office/drawing/2014/main" id="{9182C473-9601-2910-D4C8-94CE98127208}"/>
                  </a:ext>
                </a:extLst>
              </p:cNvPr>
              <p:cNvSpPr txBox="1"/>
              <p:nvPr/>
            </p:nvSpPr>
            <p:spPr>
              <a:xfrm>
                <a:off x="8509558" y="4384789"/>
                <a:ext cx="1530536" cy="361945"/>
              </a:xfrm>
              <a:prstGeom prst="rect">
                <a:avLst/>
              </a:prstGeom>
              <a:noFill/>
            </p:spPr>
            <p:txBody>
              <a:bodyPr wrap="square" lIns="0" tIns="0" rIns="0" bIns="0" rtlCol="0">
                <a:spAutoFit/>
              </a:bodyPr>
              <a:lstStyle/>
              <a:p>
                <a:pPr algn="l"/>
                <a:r>
                  <a:rPr lang="en-US" sz="1400">
                    <a:cs typeface="Arial" panose="020B0604020202020204" pitchFamily="34" charset="0"/>
                  </a:rPr>
                  <a:t>5-Year Survival</a:t>
                </a:r>
              </a:p>
              <a:p>
                <a:pPr algn="l"/>
                <a:r>
                  <a:rPr lang="en-US" sz="1400">
                    <a:cs typeface="Arial" panose="020B0604020202020204" pitchFamily="34" charset="0"/>
                  </a:rPr>
                  <a:t>POST-DIAGNOSIS</a:t>
                </a:r>
              </a:p>
            </p:txBody>
          </p:sp>
        </p:grpSp>
        <p:sp>
          <p:nvSpPr>
            <p:cNvPr id="8" name="Oval 7">
              <a:extLst>
                <a:ext uri="{FF2B5EF4-FFF2-40B4-BE49-F238E27FC236}">
                  <a16:creationId xmlns:a16="http://schemas.microsoft.com/office/drawing/2014/main" id="{D5669426-73A3-3567-0132-A58A8BAE6592}"/>
                </a:ext>
              </a:extLst>
            </p:cNvPr>
            <p:cNvSpPr/>
            <p:nvPr/>
          </p:nvSpPr>
          <p:spPr>
            <a:xfrm>
              <a:off x="1885214" y="2835266"/>
              <a:ext cx="111864" cy="111864"/>
            </a:xfrm>
            <a:prstGeom prst="ellipse">
              <a:avLst/>
            </a:prstGeom>
            <a:solidFill>
              <a:srgbClr val="E9A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Oval 8">
              <a:extLst>
                <a:ext uri="{FF2B5EF4-FFF2-40B4-BE49-F238E27FC236}">
                  <a16:creationId xmlns:a16="http://schemas.microsoft.com/office/drawing/2014/main" id="{A83CC571-A097-77AB-52A6-C69BCEE0BACA}"/>
                </a:ext>
              </a:extLst>
            </p:cNvPr>
            <p:cNvSpPr/>
            <p:nvPr/>
          </p:nvSpPr>
          <p:spPr>
            <a:xfrm>
              <a:off x="3819467" y="2642531"/>
              <a:ext cx="111864" cy="111864"/>
            </a:xfrm>
            <a:prstGeom prst="ellipse">
              <a:avLst/>
            </a:prstGeom>
            <a:solidFill>
              <a:srgbClr val="E9A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 name="Oval 9">
              <a:extLst>
                <a:ext uri="{FF2B5EF4-FFF2-40B4-BE49-F238E27FC236}">
                  <a16:creationId xmlns:a16="http://schemas.microsoft.com/office/drawing/2014/main" id="{AFED71EB-604A-2037-6080-03BD95F315E6}"/>
                </a:ext>
              </a:extLst>
            </p:cNvPr>
            <p:cNvSpPr/>
            <p:nvPr/>
          </p:nvSpPr>
          <p:spPr>
            <a:xfrm>
              <a:off x="3889845" y="2828603"/>
              <a:ext cx="111864" cy="111864"/>
            </a:xfrm>
            <a:prstGeom prst="ellipse">
              <a:avLst/>
            </a:prstGeom>
            <a:solidFill>
              <a:srgbClr val="E9A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Oval 10">
              <a:extLst>
                <a:ext uri="{FF2B5EF4-FFF2-40B4-BE49-F238E27FC236}">
                  <a16:creationId xmlns:a16="http://schemas.microsoft.com/office/drawing/2014/main" id="{7D3D585E-9BF3-37FE-45B3-C2AE296B7A51}"/>
                </a:ext>
              </a:extLst>
            </p:cNvPr>
            <p:cNvSpPr/>
            <p:nvPr/>
          </p:nvSpPr>
          <p:spPr>
            <a:xfrm>
              <a:off x="5708670" y="1770965"/>
              <a:ext cx="111864" cy="111864"/>
            </a:xfrm>
            <a:prstGeom prst="ellipse">
              <a:avLst/>
            </a:prstGeom>
            <a:solidFill>
              <a:srgbClr val="E9A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Oval 11">
              <a:extLst>
                <a:ext uri="{FF2B5EF4-FFF2-40B4-BE49-F238E27FC236}">
                  <a16:creationId xmlns:a16="http://schemas.microsoft.com/office/drawing/2014/main" id="{67B3A49A-6E61-CF17-9666-FE346F7EAA85}"/>
                </a:ext>
              </a:extLst>
            </p:cNvPr>
            <p:cNvSpPr/>
            <p:nvPr/>
          </p:nvSpPr>
          <p:spPr>
            <a:xfrm>
              <a:off x="5933522" y="2115739"/>
              <a:ext cx="111864" cy="111864"/>
            </a:xfrm>
            <a:prstGeom prst="ellipse">
              <a:avLst/>
            </a:prstGeom>
            <a:solidFill>
              <a:srgbClr val="E9A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Oval 12">
              <a:extLst>
                <a:ext uri="{FF2B5EF4-FFF2-40B4-BE49-F238E27FC236}">
                  <a16:creationId xmlns:a16="http://schemas.microsoft.com/office/drawing/2014/main" id="{66BA2436-3D4D-6CCB-EB3A-65230C3EE23C}"/>
                </a:ext>
              </a:extLst>
            </p:cNvPr>
            <p:cNvSpPr/>
            <p:nvPr/>
          </p:nvSpPr>
          <p:spPr>
            <a:xfrm>
              <a:off x="5648709" y="2280631"/>
              <a:ext cx="111864" cy="111864"/>
            </a:xfrm>
            <a:prstGeom prst="ellipse">
              <a:avLst/>
            </a:prstGeom>
            <a:solidFill>
              <a:srgbClr val="E9A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a:extLst>
                <a:ext uri="{FF2B5EF4-FFF2-40B4-BE49-F238E27FC236}">
                  <a16:creationId xmlns:a16="http://schemas.microsoft.com/office/drawing/2014/main" id="{0A9A3293-BAB5-512F-EBD5-F9FA283A535A}"/>
                </a:ext>
              </a:extLst>
            </p:cNvPr>
            <p:cNvSpPr/>
            <p:nvPr/>
          </p:nvSpPr>
          <p:spPr>
            <a:xfrm>
              <a:off x="5648709" y="2535463"/>
              <a:ext cx="111864" cy="111864"/>
            </a:xfrm>
            <a:prstGeom prst="ellipse">
              <a:avLst/>
            </a:prstGeom>
            <a:solidFill>
              <a:srgbClr val="E9A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a:extLst>
                <a:ext uri="{FF2B5EF4-FFF2-40B4-BE49-F238E27FC236}">
                  <a16:creationId xmlns:a16="http://schemas.microsoft.com/office/drawing/2014/main" id="{93C6D925-9284-2C62-FD5C-70C8BEB14C65}"/>
                </a:ext>
              </a:extLst>
            </p:cNvPr>
            <p:cNvSpPr/>
            <p:nvPr/>
          </p:nvSpPr>
          <p:spPr>
            <a:xfrm>
              <a:off x="5843580" y="2647890"/>
              <a:ext cx="111864" cy="111864"/>
            </a:xfrm>
            <a:prstGeom prst="ellipse">
              <a:avLst/>
            </a:prstGeom>
            <a:solidFill>
              <a:srgbClr val="E9A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a:extLst>
                <a:ext uri="{FF2B5EF4-FFF2-40B4-BE49-F238E27FC236}">
                  <a16:creationId xmlns:a16="http://schemas.microsoft.com/office/drawing/2014/main" id="{42939BF6-F2BD-7B0D-2092-B7C88A2AB071}"/>
                </a:ext>
              </a:extLst>
            </p:cNvPr>
            <p:cNvSpPr/>
            <p:nvPr/>
          </p:nvSpPr>
          <p:spPr>
            <a:xfrm>
              <a:off x="5903542" y="2835267"/>
              <a:ext cx="111864" cy="111864"/>
            </a:xfrm>
            <a:prstGeom prst="ellipse">
              <a:avLst/>
            </a:prstGeom>
            <a:solidFill>
              <a:srgbClr val="E9A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Tree>
    <p:extLst>
      <p:ext uri="{BB962C8B-B14F-4D97-AF65-F5344CB8AC3E}">
        <p14:creationId xmlns:p14="http://schemas.microsoft.com/office/powerpoint/2010/main" val="138678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74ED6-1AA6-E619-D58E-C4BD52AB85D4}"/>
              </a:ext>
            </a:extLst>
          </p:cNvPr>
          <p:cNvSpPr>
            <a:spLocks noGrp="1"/>
          </p:cNvSpPr>
          <p:nvPr>
            <p:ph type="body" sz="quarter" idx="10"/>
          </p:nvPr>
        </p:nvSpPr>
        <p:spPr/>
        <p:txBody>
          <a:bodyPr/>
          <a:lstStyle/>
          <a:p>
            <a:r>
              <a:rPr lang="en-US">
                <a:latin typeface="Arial"/>
                <a:cs typeface="Arial"/>
              </a:rPr>
              <a:t>Current Cancer Screening Guidelines From USPSTF</a:t>
            </a:r>
            <a:r>
              <a:rPr lang="en-US" baseline="30000">
                <a:latin typeface="Arial"/>
                <a:cs typeface="Arial"/>
              </a:rPr>
              <a:t>1,2</a:t>
            </a:r>
            <a:endParaRPr lang="en-US"/>
          </a:p>
        </p:txBody>
      </p:sp>
      <p:sp>
        <p:nvSpPr>
          <p:cNvPr id="4" name="Text Placeholder 3">
            <a:extLst>
              <a:ext uri="{FF2B5EF4-FFF2-40B4-BE49-F238E27FC236}">
                <a16:creationId xmlns:a16="http://schemas.microsoft.com/office/drawing/2014/main" id="{B224FCF3-31E3-C6A5-CDBC-AF9D9FBEDF30}"/>
              </a:ext>
            </a:extLst>
          </p:cNvPr>
          <p:cNvSpPr>
            <a:spLocks noGrp="1"/>
          </p:cNvSpPr>
          <p:nvPr>
            <p:ph type="body" sz="quarter" idx="13"/>
          </p:nvPr>
        </p:nvSpPr>
        <p:spPr/>
        <p:txBody>
          <a:bodyPr/>
          <a:lstStyle/>
          <a:p>
            <a:pPr marL="0" indent="0">
              <a:lnSpc>
                <a:spcPct val="100000"/>
              </a:lnSpc>
              <a:spcBef>
                <a:spcPts val="0"/>
              </a:spcBef>
              <a:buClr>
                <a:schemeClr val="dk1"/>
              </a:buClr>
              <a:buSzPts val="600"/>
              <a:buNone/>
            </a:pPr>
            <a:r>
              <a:rPr lang="en-US" sz="750" b="1">
                <a:latin typeface="Arial" panose="020B0604020202020204" pitchFamily="34" charset="0"/>
                <a:cs typeface="Arial" panose="020B0604020202020204" pitchFamily="34" charset="0"/>
              </a:rPr>
              <a:t>CT:</a:t>
            </a:r>
            <a:r>
              <a:rPr lang="en-US" sz="750">
                <a:latin typeface="Arial" panose="020B0604020202020204" pitchFamily="34" charset="0"/>
                <a:cs typeface="Arial" panose="020B0604020202020204" pitchFamily="34" charset="0"/>
              </a:rPr>
              <a:t> computed tomography; </a:t>
            </a:r>
            <a:r>
              <a:rPr lang="en-US" sz="750" b="1">
                <a:latin typeface="Arial" panose="020B0604020202020204" pitchFamily="34" charset="0"/>
                <a:cs typeface="Arial" panose="020B0604020202020204" pitchFamily="34" charset="0"/>
              </a:rPr>
              <a:t>FIT:</a:t>
            </a:r>
            <a:r>
              <a:rPr lang="en-US" sz="750">
                <a:latin typeface="Arial" panose="020B0604020202020204" pitchFamily="34" charset="0"/>
                <a:cs typeface="Arial" panose="020B0604020202020204" pitchFamily="34" charset="0"/>
              </a:rPr>
              <a:t> fecal immunochemical test; </a:t>
            </a:r>
            <a:r>
              <a:rPr lang="en-US" sz="750" b="1">
                <a:latin typeface="Arial" panose="020B0604020202020204" pitchFamily="34" charset="0"/>
                <a:cs typeface="Arial" panose="020B0604020202020204" pitchFamily="34" charset="0"/>
              </a:rPr>
              <a:t>HPV:</a:t>
            </a:r>
            <a:r>
              <a:rPr lang="en-US" sz="750">
                <a:latin typeface="Arial" panose="020B0604020202020204" pitchFamily="34" charset="0"/>
                <a:cs typeface="Arial" panose="020B0604020202020204" pitchFamily="34" charset="0"/>
              </a:rPr>
              <a:t> human papillomavirus; </a:t>
            </a:r>
            <a:r>
              <a:rPr lang="en-US" sz="750" b="1">
                <a:latin typeface="Arial" panose="020B0604020202020204" pitchFamily="34" charset="0"/>
                <a:cs typeface="Arial" panose="020B0604020202020204" pitchFamily="34" charset="0"/>
              </a:rPr>
              <a:t>HS-gFOBT:</a:t>
            </a:r>
            <a:r>
              <a:rPr lang="en-US" sz="750">
                <a:latin typeface="Arial" panose="020B0604020202020204" pitchFamily="34" charset="0"/>
                <a:cs typeface="Arial" panose="020B0604020202020204" pitchFamily="34" charset="0"/>
              </a:rPr>
              <a:t> high-sensitivity guaiac-based fecal occult blood test; </a:t>
            </a:r>
            <a:r>
              <a:rPr lang="en-US" sz="750" b="1">
                <a:latin typeface="Arial" panose="020B0604020202020204" pitchFamily="34" charset="0"/>
                <a:cs typeface="Arial" panose="020B0604020202020204" pitchFamily="34" charset="0"/>
              </a:rPr>
              <a:t>MRI: </a:t>
            </a:r>
            <a:r>
              <a:rPr lang="en-US" sz="750">
                <a:latin typeface="Arial" panose="020B0604020202020204" pitchFamily="34" charset="0"/>
                <a:cs typeface="Arial" panose="020B0604020202020204" pitchFamily="34" charset="0"/>
              </a:rPr>
              <a:t>magnetic resonance imaging; </a:t>
            </a:r>
            <a:r>
              <a:rPr lang="en-US" sz="750" b="1">
                <a:latin typeface="Arial" panose="020B0604020202020204" pitchFamily="34" charset="0"/>
                <a:cs typeface="Arial" panose="020B0604020202020204" pitchFamily="34" charset="0"/>
              </a:rPr>
              <a:t>mt-sDNA: </a:t>
            </a:r>
            <a:r>
              <a:rPr lang="en-US" sz="750">
                <a:latin typeface="Arial" panose="020B0604020202020204" pitchFamily="34" charset="0"/>
                <a:cs typeface="Arial" panose="020B0604020202020204" pitchFamily="34" charset="0"/>
              </a:rPr>
              <a:t>multi-target stool DNA test; </a:t>
            </a:r>
            <a:r>
              <a:rPr lang="en-US" sz="750" b="1">
                <a:latin typeface="Arial" panose="020B0604020202020204" pitchFamily="34" charset="0"/>
                <a:cs typeface="Arial" panose="020B0604020202020204" pitchFamily="34" charset="0"/>
              </a:rPr>
              <a:t>PSA:</a:t>
            </a:r>
            <a:r>
              <a:rPr lang="en-US" sz="750">
                <a:latin typeface="Arial" panose="020B0604020202020204" pitchFamily="34" charset="0"/>
                <a:cs typeface="Arial" panose="020B0604020202020204" pitchFamily="34" charset="0"/>
              </a:rPr>
              <a:t> prostate-specific antigen; </a:t>
            </a:r>
            <a:r>
              <a:rPr lang="en-US" sz="750" b="1">
                <a:latin typeface="Arial" panose="020B0604020202020204" pitchFamily="34" charset="0"/>
                <a:cs typeface="Arial" panose="020B0604020202020204" pitchFamily="34" charset="0"/>
              </a:rPr>
              <a:t>USPSTF: </a:t>
            </a:r>
            <a:r>
              <a:rPr lang="en-US" sz="750">
                <a:latin typeface="Arial" panose="020B0604020202020204" pitchFamily="34" charset="0"/>
                <a:cs typeface="Arial" panose="020B0604020202020204" pitchFamily="34" charset="0"/>
              </a:rPr>
              <a:t>US Preventive Services Task Force. </a:t>
            </a:r>
          </a:p>
          <a:p>
            <a:pPr marL="0" indent="0">
              <a:lnSpc>
                <a:spcPct val="100000"/>
              </a:lnSpc>
              <a:spcBef>
                <a:spcPts val="0"/>
              </a:spcBef>
              <a:buClr>
                <a:schemeClr val="dk1"/>
              </a:buClr>
              <a:buSzPts val="600"/>
              <a:buNone/>
            </a:pPr>
            <a:r>
              <a:rPr lang="en-US" sz="750">
                <a:latin typeface="Arial" panose="020B0604020202020204" pitchFamily="34" charset="0"/>
                <a:cs typeface="Arial" panose="020B0604020202020204" pitchFamily="34" charset="0"/>
              </a:rPr>
              <a:t>1. Smith RA, et al. </a:t>
            </a:r>
            <a:r>
              <a:rPr lang="en-US" sz="750" i="1">
                <a:latin typeface="Arial" panose="020B0604020202020204" pitchFamily="34" charset="0"/>
                <a:cs typeface="Arial" panose="020B0604020202020204" pitchFamily="34" charset="0"/>
              </a:rPr>
              <a:t>CA Cancer J Clin. </a:t>
            </a:r>
            <a:r>
              <a:rPr lang="en-US" sz="750">
                <a:latin typeface="Arial" panose="020B0604020202020204" pitchFamily="34" charset="0"/>
                <a:cs typeface="Arial" panose="020B0604020202020204" pitchFamily="34" charset="0"/>
              </a:rPr>
              <a:t>2019;69(3):184-210. 2. ACS. ACS guidelines for the early detection of cancer. Accessed August 15, 2022. https://www.cancer.org/healthy/find-cancer-early/american-cancer-society-guidelines-for-the-early-detection-of-cancer.html 3. Krist AH, et al. </a:t>
            </a:r>
            <a:r>
              <a:rPr lang="en-US" sz="750" i="1">
                <a:latin typeface="Arial" panose="020B0604020202020204" pitchFamily="34" charset="0"/>
                <a:cs typeface="Arial" panose="020B0604020202020204" pitchFamily="34" charset="0"/>
              </a:rPr>
              <a:t>JAMA. </a:t>
            </a:r>
            <a:r>
              <a:rPr lang="en-US" sz="750">
                <a:latin typeface="Arial" panose="020B0604020202020204" pitchFamily="34" charset="0"/>
                <a:cs typeface="Arial" panose="020B0604020202020204" pitchFamily="34" charset="0"/>
              </a:rPr>
              <a:t>2021;325(10):962-970. 4. Siu AL, et al. </a:t>
            </a:r>
            <a:r>
              <a:rPr lang="en-US" sz="750" i="1">
                <a:latin typeface="Arial" panose="020B0604020202020204" pitchFamily="34" charset="0"/>
                <a:cs typeface="Arial" panose="020B0604020202020204" pitchFamily="34" charset="0"/>
              </a:rPr>
              <a:t>Ann Intern Med. </a:t>
            </a:r>
            <a:r>
              <a:rPr lang="en-US" sz="750">
                <a:latin typeface="Arial" panose="020B0604020202020204" pitchFamily="34" charset="0"/>
                <a:cs typeface="Arial" panose="020B0604020202020204" pitchFamily="34" charset="0"/>
              </a:rPr>
              <a:t>2016;164(4):279-296. </a:t>
            </a:r>
            <a:r>
              <a:rPr kumimoji="0" lang="en-US" sz="750" b="0"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5. Davidson KW, et al. </a:t>
            </a:r>
            <a:r>
              <a:rPr kumimoji="0" lang="en-US" sz="750" b="0" i="1"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JAMA. </a:t>
            </a:r>
            <a:r>
              <a:rPr kumimoji="0" lang="en-US" sz="750" b="0" i="0" u="none" strike="noStrike" kern="0" cap="none" spc="0" normalizeH="0" baseline="0" noProof="0">
                <a:ln>
                  <a:noFill/>
                </a:ln>
                <a:effectLst/>
                <a:uLnTx/>
                <a:uFillTx/>
                <a:latin typeface="Arial" panose="020B0604020202020204" pitchFamily="34" charset="0"/>
                <a:cs typeface="Arial" panose="020B0604020202020204" pitchFamily="34" charset="0"/>
                <a:sym typeface="Arial"/>
              </a:rPr>
              <a:t>2021;325(19):1965-1977. </a:t>
            </a:r>
            <a:r>
              <a:rPr lang="en-US" sz="750">
                <a:latin typeface="Arial" panose="020B0604020202020204" pitchFamily="34" charset="0"/>
                <a:cs typeface="Arial" panose="020B0604020202020204" pitchFamily="34" charset="0"/>
              </a:rPr>
              <a:t>6. Curry SJ, et al. </a:t>
            </a:r>
            <a:r>
              <a:rPr lang="en-US" sz="750" i="1">
                <a:latin typeface="Arial" panose="020B0604020202020204" pitchFamily="34" charset="0"/>
                <a:cs typeface="Arial" panose="020B0604020202020204" pitchFamily="34" charset="0"/>
              </a:rPr>
              <a:t>JAMA. </a:t>
            </a:r>
            <a:r>
              <a:rPr lang="en-US" sz="750">
                <a:latin typeface="Arial" panose="020B0604020202020204" pitchFamily="34" charset="0"/>
                <a:cs typeface="Arial" panose="020B0604020202020204" pitchFamily="34" charset="0"/>
              </a:rPr>
              <a:t>2018;320(7):674-686. 7. Grossman DC, et al. </a:t>
            </a:r>
            <a:r>
              <a:rPr lang="en-US" sz="750" i="1">
                <a:latin typeface="Arial" panose="020B0604020202020204" pitchFamily="34" charset="0"/>
                <a:cs typeface="Arial" panose="020B0604020202020204" pitchFamily="34" charset="0"/>
              </a:rPr>
              <a:t>JAMA. </a:t>
            </a:r>
            <a:r>
              <a:rPr lang="en-US" sz="750">
                <a:latin typeface="Arial" panose="020B0604020202020204" pitchFamily="34" charset="0"/>
                <a:cs typeface="Arial" panose="020B0604020202020204" pitchFamily="34" charset="0"/>
              </a:rPr>
              <a:t>2018;319(18):1901-1913.</a:t>
            </a:r>
          </a:p>
        </p:txBody>
      </p:sp>
      <p:graphicFrame>
        <p:nvGraphicFramePr>
          <p:cNvPr id="5" name="Content Placeholder 10">
            <a:extLst>
              <a:ext uri="{FF2B5EF4-FFF2-40B4-BE49-F238E27FC236}">
                <a16:creationId xmlns:a16="http://schemas.microsoft.com/office/drawing/2014/main" id="{3F099210-5BD4-1B97-32F3-4CFB11E1884F}"/>
              </a:ext>
            </a:extLst>
          </p:cNvPr>
          <p:cNvGraphicFramePr>
            <a:graphicFrameLocks/>
          </p:cNvGraphicFramePr>
          <p:nvPr/>
        </p:nvGraphicFramePr>
        <p:xfrm>
          <a:off x="449264" y="1196975"/>
          <a:ext cx="11376029" cy="4614545"/>
        </p:xfrm>
        <a:graphic>
          <a:graphicData uri="http://schemas.openxmlformats.org/drawingml/2006/table">
            <a:tbl>
              <a:tblPr firstRow="1">
                <a:tableStyleId>{21E4AEA4-8DFA-4A89-87EB-49C32662AFE0}</a:tableStyleId>
              </a:tblPr>
              <a:tblGrid>
                <a:gridCol w="1604619">
                  <a:extLst>
                    <a:ext uri="{9D8B030D-6E8A-4147-A177-3AD203B41FA5}">
                      <a16:colId xmlns:a16="http://schemas.microsoft.com/office/drawing/2014/main" val="20000"/>
                    </a:ext>
                  </a:extLst>
                </a:gridCol>
                <a:gridCol w="1955409">
                  <a:extLst>
                    <a:ext uri="{9D8B030D-6E8A-4147-A177-3AD203B41FA5}">
                      <a16:colId xmlns:a16="http://schemas.microsoft.com/office/drawing/2014/main" val="20001"/>
                    </a:ext>
                  </a:extLst>
                </a:gridCol>
                <a:gridCol w="1969477">
                  <a:extLst>
                    <a:ext uri="{9D8B030D-6E8A-4147-A177-3AD203B41FA5}">
                      <a16:colId xmlns:a16="http://schemas.microsoft.com/office/drawing/2014/main" val="20003"/>
                    </a:ext>
                  </a:extLst>
                </a:gridCol>
                <a:gridCol w="1975219">
                  <a:extLst>
                    <a:ext uri="{9D8B030D-6E8A-4147-A177-3AD203B41FA5}">
                      <a16:colId xmlns:a16="http://schemas.microsoft.com/office/drawing/2014/main" val="3859931146"/>
                    </a:ext>
                  </a:extLst>
                </a:gridCol>
                <a:gridCol w="1975219">
                  <a:extLst>
                    <a:ext uri="{9D8B030D-6E8A-4147-A177-3AD203B41FA5}">
                      <a16:colId xmlns:a16="http://schemas.microsoft.com/office/drawing/2014/main" val="2869222808"/>
                    </a:ext>
                  </a:extLst>
                </a:gridCol>
                <a:gridCol w="1896086">
                  <a:extLst>
                    <a:ext uri="{9D8B030D-6E8A-4147-A177-3AD203B41FA5}">
                      <a16:colId xmlns:a16="http://schemas.microsoft.com/office/drawing/2014/main" val="1545456580"/>
                    </a:ext>
                  </a:extLst>
                </a:gridCol>
              </a:tblGrid>
              <a:tr h="632010">
                <a:tc>
                  <a:txBody>
                    <a:bodyPr/>
                    <a:lstStyle/>
                    <a:p>
                      <a:pPr algn="l"/>
                      <a:r>
                        <a:rPr lang="en-US" sz="1400" b="1">
                          <a:solidFill>
                            <a:schemeClr val="bg1"/>
                          </a:solidFill>
                        </a:rPr>
                        <a:t>Cancer</a:t>
                      </a:r>
                    </a:p>
                  </a:txBody>
                  <a:tcPr marL="91127" marR="91127" marT="36000" marB="72000" anchor="b"/>
                </a:tc>
                <a:tc>
                  <a:txBody>
                    <a:bodyPr/>
                    <a:lstStyle/>
                    <a:p>
                      <a:pPr algn="ctr"/>
                      <a:r>
                        <a:rPr lang="en-US" sz="1400" b="1">
                          <a:solidFill>
                            <a:schemeClr val="bg1"/>
                          </a:solidFill>
                        </a:rPr>
                        <a:t>Population</a:t>
                      </a:r>
                    </a:p>
                  </a:txBody>
                  <a:tcPr marL="69839" marR="69839" marT="36000" marB="72000" anchor="b"/>
                </a:tc>
                <a:tc>
                  <a:txBody>
                    <a:bodyPr/>
                    <a:lstStyle/>
                    <a:p>
                      <a:pPr algn="ctr"/>
                      <a:r>
                        <a:rPr lang="en-US" sz="1400" b="1">
                          <a:solidFill>
                            <a:schemeClr val="bg1"/>
                          </a:solidFill>
                        </a:rPr>
                        <a:t>Age at First Screening (years)</a:t>
                      </a:r>
                    </a:p>
                  </a:txBody>
                  <a:tcPr marL="69839" marR="69839" marT="36000" marB="72000" anchor="b"/>
                </a:tc>
                <a:tc gridSpan="2">
                  <a:txBody>
                    <a:bodyPr/>
                    <a:lstStyle/>
                    <a:p>
                      <a:pPr algn="ctr"/>
                      <a:r>
                        <a:rPr lang="en-US" sz="1400" b="1">
                          <a:solidFill>
                            <a:schemeClr val="bg1"/>
                          </a:solidFill>
                        </a:rPr>
                        <a:t>Screening Modality</a:t>
                      </a:r>
                    </a:p>
                  </a:txBody>
                  <a:tcPr marL="69839" marR="69839" marT="36000" marB="72000" anchor="b"/>
                </a:tc>
                <a:tc hMerge="1">
                  <a:txBody>
                    <a:bodyPr/>
                    <a:lstStyle/>
                    <a:p>
                      <a:endParaRPr lang="en-US"/>
                    </a:p>
                  </a:txBody>
                  <a:tcPr/>
                </a:tc>
                <a:tc>
                  <a:txBody>
                    <a:bodyPr/>
                    <a:lstStyle/>
                    <a:p>
                      <a:pPr algn="ctr"/>
                      <a:r>
                        <a:rPr lang="en-US" sz="1400" b="1">
                          <a:solidFill>
                            <a:schemeClr val="bg1"/>
                          </a:solidFill>
                        </a:rPr>
                        <a:t>Interval</a:t>
                      </a:r>
                    </a:p>
                  </a:txBody>
                  <a:tcPr marL="69839" marR="69839" marT="36000" marB="72000" anchor="b"/>
                </a:tc>
                <a:extLst>
                  <a:ext uri="{0D108BD9-81ED-4DB2-BD59-A6C34878D82A}">
                    <a16:rowId xmlns:a16="http://schemas.microsoft.com/office/drawing/2014/main" val="10000"/>
                  </a:ext>
                </a:extLst>
              </a:tr>
              <a:tr h="726727">
                <a:tc>
                  <a:txBody>
                    <a:bodyPr/>
                    <a:lstStyle/>
                    <a:p>
                      <a:r>
                        <a:rPr lang="en-US" sz="1400" b="1"/>
                        <a:t>Lung</a:t>
                      </a:r>
                      <a:r>
                        <a:rPr lang="en-US" sz="1400" b="1" baseline="30000"/>
                        <a:t>2,3</a:t>
                      </a:r>
                    </a:p>
                  </a:txBody>
                  <a:tcPr marL="69839" marR="69839" marT="34919" marB="34919" anchor="ctr"/>
                </a:tc>
                <a:tc>
                  <a:txBody>
                    <a:bodyPr/>
                    <a:lstStyle/>
                    <a:p>
                      <a:pPr algn="ctr"/>
                      <a:r>
                        <a:rPr lang="en-US" sz="1400"/>
                        <a:t>High-risk</a:t>
                      </a:r>
                    </a:p>
                  </a:txBody>
                  <a:tcPr marL="69839" marR="69839" marT="34919" marB="34919" anchor="ctr"/>
                </a:tc>
                <a:tc>
                  <a:txBody>
                    <a:bodyPr/>
                    <a:lstStyle/>
                    <a:p>
                      <a:pPr algn="ctr"/>
                      <a:r>
                        <a:rPr lang="en-US" sz="1400"/>
                        <a:t>50 if high-risk </a:t>
                      </a:r>
                      <a:br>
                        <a:rPr lang="en-US" sz="1400"/>
                      </a:br>
                      <a:r>
                        <a:rPr lang="en-US" sz="1400"/>
                        <a:t>criteria are met</a:t>
                      </a:r>
                    </a:p>
                  </a:txBody>
                  <a:tcPr marL="69839" marR="69839" marT="34919" marB="34919" anchor="ctr"/>
                </a:tc>
                <a:tc gridSpan="2">
                  <a:txBody>
                    <a:bodyPr/>
                    <a:lstStyle/>
                    <a:p>
                      <a:pPr algn="ctr"/>
                      <a:r>
                        <a:rPr lang="en-US" sz="1400"/>
                        <a:t>Low-dose CT</a:t>
                      </a:r>
                    </a:p>
                  </a:txBody>
                  <a:tcPr marL="69839" marR="69839" marT="34919" marB="34919" anchor="ctr"/>
                </a:tc>
                <a:tc hMerge="1">
                  <a:txBody>
                    <a:bodyPr/>
                    <a:lstStyle/>
                    <a:p>
                      <a:endParaRPr lang="en-US"/>
                    </a:p>
                  </a:txBody>
                  <a:tcPr/>
                </a:tc>
                <a:tc>
                  <a:txBody>
                    <a:bodyPr/>
                    <a:lstStyle/>
                    <a:p>
                      <a:pPr algn="ctr"/>
                      <a:r>
                        <a:rPr lang="en-US" sz="1400"/>
                        <a:t>Every 1 year</a:t>
                      </a:r>
                    </a:p>
                  </a:txBody>
                  <a:tcPr marL="69839" marR="69839" marT="34919" marB="34919" anchor="ctr"/>
                </a:tc>
                <a:extLst>
                  <a:ext uri="{0D108BD9-81ED-4DB2-BD59-A6C34878D82A}">
                    <a16:rowId xmlns:a16="http://schemas.microsoft.com/office/drawing/2014/main" val="10001"/>
                  </a:ext>
                </a:extLst>
              </a:tr>
              <a:tr h="726727">
                <a:tc>
                  <a:txBody>
                    <a:bodyPr/>
                    <a:lstStyle/>
                    <a:p>
                      <a:r>
                        <a:rPr lang="en-US" sz="1400" b="1"/>
                        <a:t>Breast</a:t>
                      </a:r>
                      <a:r>
                        <a:rPr lang="en-US" sz="1400" b="1" baseline="30000"/>
                        <a:t>2,4</a:t>
                      </a:r>
                    </a:p>
                  </a:txBody>
                  <a:tcPr marL="69839" marR="69839" marT="34919" marB="34919" anchor="ctr"/>
                </a:tc>
                <a:tc>
                  <a:txBody>
                    <a:bodyPr/>
                    <a:lstStyle/>
                    <a:p>
                      <a:pPr algn="ctr"/>
                      <a:r>
                        <a:rPr lang="en-US" sz="1400"/>
                        <a:t>Average-risk</a:t>
                      </a:r>
                    </a:p>
                  </a:txBody>
                  <a:tcPr marL="69839" marR="69839" marT="34919" marB="34919" anchor="ctr"/>
                </a:tc>
                <a:tc>
                  <a:txBody>
                    <a:bodyPr/>
                    <a:lstStyle/>
                    <a:p>
                      <a:pPr algn="ctr"/>
                      <a:r>
                        <a:rPr lang="en-US" sz="1400"/>
                        <a:t>40</a:t>
                      </a:r>
                    </a:p>
                  </a:txBody>
                  <a:tcPr marL="69839" marR="69839" marT="34919" marB="34919" anchor="ctr"/>
                </a:tc>
                <a:tc gridSpan="2">
                  <a:txBody>
                    <a:bodyPr/>
                    <a:lstStyle/>
                    <a:p>
                      <a:pPr algn="ctr"/>
                      <a:r>
                        <a:rPr lang="en-US" sz="1400"/>
                        <a:t>Mammogram,</a:t>
                      </a:r>
                    </a:p>
                    <a:p>
                      <a:pPr algn="ctr"/>
                      <a:r>
                        <a:rPr lang="en-US" sz="1400"/>
                        <a:t> Ultrasound, MRI</a:t>
                      </a:r>
                    </a:p>
                  </a:txBody>
                  <a:tcPr marL="69839" marR="69839" marT="34919" marB="34919" anchor="ctr"/>
                </a:tc>
                <a:tc hMerge="1">
                  <a:txBody>
                    <a:bodyPr/>
                    <a:lstStyle/>
                    <a:p>
                      <a:endParaRPr lang="en-US"/>
                    </a:p>
                  </a:txBody>
                  <a:tcPr/>
                </a:tc>
                <a:tc>
                  <a:txBody>
                    <a:bodyPr/>
                    <a:lstStyle/>
                    <a:p>
                      <a:pPr algn="ctr"/>
                      <a:r>
                        <a:rPr lang="en-US" sz="1400"/>
                        <a:t>Every 1-2 years</a:t>
                      </a:r>
                    </a:p>
                  </a:txBody>
                  <a:tcPr marL="69839" marR="69839" marT="34919" marB="34919" anchor="ctr"/>
                </a:tc>
                <a:extLst>
                  <a:ext uri="{0D108BD9-81ED-4DB2-BD59-A6C34878D82A}">
                    <a16:rowId xmlns:a16="http://schemas.microsoft.com/office/drawing/2014/main" val="10002"/>
                  </a:ext>
                </a:extLst>
              </a:tr>
              <a:tr h="1351245">
                <a:tc>
                  <a:txBody>
                    <a:bodyPr/>
                    <a:lstStyle/>
                    <a:p>
                      <a:r>
                        <a:rPr lang="en-US" sz="1400" b="1"/>
                        <a:t>Colorectal</a:t>
                      </a:r>
                      <a:r>
                        <a:rPr lang="en-US" sz="1400" b="1" baseline="30000"/>
                        <a:t>2,5</a:t>
                      </a:r>
                    </a:p>
                  </a:txBody>
                  <a:tcPr marL="69839" marR="69839" marT="34919" marB="34919"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a:t>Average-risk</a:t>
                      </a:r>
                    </a:p>
                  </a:txBody>
                  <a:tcPr marL="69839" marR="69839" marT="34919" marB="34919" anchor="ctr"/>
                </a:tc>
                <a:tc>
                  <a:txBody>
                    <a:bodyPr/>
                    <a:lstStyle/>
                    <a:p>
                      <a:pPr algn="ctr"/>
                      <a:r>
                        <a:rPr lang="en-US" sz="1400"/>
                        <a:t>45 and older</a:t>
                      </a:r>
                    </a:p>
                  </a:txBody>
                  <a:tcPr marL="69839" marR="69839" marT="34919" marB="34919" anchor="ctr"/>
                </a:tc>
                <a:tc>
                  <a:txBody>
                    <a:bodyPr/>
                    <a:lstStyle/>
                    <a:p>
                      <a:pPr algn="ctr"/>
                      <a:r>
                        <a:rPr lang="en-US" sz="1400" u="sng"/>
                        <a:t>Stool-based methods</a:t>
                      </a:r>
                    </a:p>
                    <a:p>
                      <a:pPr algn="ctr"/>
                      <a:r>
                        <a:rPr lang="en-US" sz="1400"/>
                        <a:t>FIT</a:t>
                      </a:r>
                    </a:p>
                    <a:p>
                      <a:pPr algn="ctr"/>
                      <a:r>
                        <a:rPr lang="en-US" sz="1400"/>
                        <a:t>mt-</a:t>
                      </a:r>
                      <a:r>
                        <a:rPr lang="en-US" sz="1400" err="1"/>
                        <a:t>sDNA</a:t>
                      </a:r>
                      <a:endParaRPr lang="en-US" sz="1400"/>
                    </a:p>
                    <a:p>
                      <a:pPr algn="ctr"/>
                      <a:r>
                        <a:rPr lang="en-US" sz="1400"/>
                        <a:t>HS-</a:t>
                      </a:r>
                      <a:r>
                        <a:rPr lang="en-US" sz="1400" err="1"/>
                        <a:t>gFOBT</a:t>
                      </a:r>
                      <a:endParaRPr lang="en-US" sz="1400"/>
                    </a:p>
                  </a:txBody>
                  <a:tcPr marL="69839" marR="69839" marT="34919" marB="34919" anchor="ctr"/>
                </a:tc>
                <a:tc>
                  <a:txBody>
                    <a:bodyPr/>
                    <a:lstStyle/>
                    <a:p>
                      <a:pPr algn="ctr"/>
                      <a:r>
                        <a:rPr lang="en-US" sz="1400" u="sng"/>
                        <a:t>Direct visualization</a:t>
                      </a:r>
                    </a:p>
                    <a:p>
                      <a:pPr algn="ctr"/>
                      <a:r>
                        <a:rPr lang="en-US" sz="1400"/>
                        <a:t>CT colonography</a:t>
                      </a:r>
                    </a:p>
                    <a:p>
                      <a:pPr algn="ctr"/>
                      <a:r>
                        <a:rPr lang="en-US" sz="1400"/>
                        <a:t>Colonoscopy</a:t>
                      </a:r>
                    </a:p>
                    <a:p>
                      <a:pPr algn="ctr"/>
                      <a:r>
                        <a:rPr lang="en-US" sz="1400"/>
                        <a:t>Flexible sigmoidoscopy</a:t>
                      </a:r>
                    </a:p>
                  </a:txBody>
                  <a:tcPr marL="69839" marR="69839" marT="34919" marB="34919" anchor="ctr"/>
                </a:tc>
                <a:tc>
                  <a:txBody>
                    <a:bodyPr/>
                    <a:lstStyle/>
                    <a:p>
                      <a:pPr algn="ctr"/>
                      <a:r>
                        <a:rPr lang="en-US" sz="1400"/>
                        <a:t>1-10 years, depending on test</a:t>
                      </a:r>
                    </a:p>
                  </a:txBody>
                  <a:tcPr marL="69839" marR="69839" marT="34919" marB="34919" anchor="ctr"/>
                </a:tc>
                <a:extLst>
                  <a:ext uri="{0D108BD9-81ED-4DB2-BD59-A6C34878D82A}">
                    <a16:rowId xmlns:a16="http://schemas.microsoft.com/office/drawing/2014/main" val="10005"/>
                  </a:ext>
                </a:extLst>
              </a:tr>
              <a:tr h="588918">
                <a:tc>
                  <a:txBody>
                    <a:bodyPr/>
                    <a:lstStyle/>
                    <a:p>
                      <a:r>
                        <a:rPr lang="en-US" sz="1400" b="1"/>
                        <a:t>Cervical</a:t>
                      </a:r>
                      <a:r>
                        <a:rPr lang="en-US" sz="1400" b="1" baseline="30000"/>
                        <a:t>2,6</a:t>
                      </a:r>
                    </a:p>
                  </a:txBody>
                  <a:tcPr marL="69839" marR="69839" marT="34919" marB="34919"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a:t>Average-risk</a:t>
                      </a:r>
                    </a:p>
                  </a:txBody>
                  <a:tcPr marL="69839" marR="69839" marT="34919" marB="34919" anchor="ctr"/>
                </a:tc>
                <a:tc>
                  <a:txBody>
                    <a:bodyPr/>
                    <a:lstStyle/>
                    <a:p>
                      <a:pPr algn="ctr"/>
                      <a:r>
                        <a:rPr lang="en-US" sz="1400"/>
                        <a:t>21</a:t>
                      </a:r>
                    </a:p>
                  </a:txBody>
                  <a:tcPr marL="69839" marR="69839" marT="34919" marB="34919" anchor="ctr"/>
                </a:tc>
                <a:tc gridSpan="2">
                  <a:txBody>
                    <a:bodyPr/>
                    <a:lstStyle/>
                    <a:p>
                      <a:pPr algn="ctr"/>
                      <a:r>
                        <a:rPr lang="en-US" sz="1400"/>
                        <a:t>Pap test, HPV test</a:t>
                      </a:r>
                    </a:p>
                  </a:txBody>
                  <a:tcPr marL="69839" marR="69839" marT="34919" marB="34919" anchor="ctr"/>
                </a:tc>
                <a:tc hMerge="1">
                  <a:txBody>
                    <a:bodyPr/>
                    <a:lstStyle/>
                    <a:p>
                      <a:endParaRPr lang="en-US"/>
                    </a:p>
                  </a:txBody>
                  <a:tcPr/>
                </a:tc>
                <a:tc>
                  <a:txBody>
                    <a:bodyPr/>
                    <a:lstStyle/>
                    <a:p>
                      <a:pPr algn="ctr"/>
                      <a:r>
                        <a:rPr lang="en-US" sz="1400"/>
                        <a:t>3-5 years</a:t>
                      </a:r>
                    </a:p>
                  </a:txBody>
                  <a:tcPr marL="69839" marR="69839" marT="34919" marB="34919" anchor="ctr"/>
                </a:tc>
                <a:extLst>
                  <a:ext uri="{0D108BD9-81ED-4DB2-BD59-A6C34878D82A}">
                    <a16:rowId xmlns:a16="http://schemas.microsoft.com/office/drawing/2014/main" val="10006"/>
                  </a:ext>
                </a:extLst>
              </a:tr>
              <a:tr h="588918">
                <a:tc>
                  <a:txBody>
                    <a:bodyPr/>
                    <a:lstStyle/>
                    <a:p>
                      <a:r>
                        <a:rPr lang="en-US" sz="1400" b="1"/>
                        <a:t>Prostate</a:t>
                      </a:r>
                      <a:r>
                        <a:rPr lang="en-US" sz="1400" b="1" baseline="30000"/>
                        <a:t>2,7</a:t>
                      </a:r>
                    </a:p>
                  </a:txBody>
                  <a:tcPr marL="69839" marR="69839" marT="34919" marB="34919" anchor="ctr"/>
                </a:tc>
                <a:tc>
                  <a:txBody>
                    <a:bodyPr/>
                    <a:lstStyle/>
                    <a:p>
                      <a:pPr algn="ctr"/>
                      <a:r>
                        <a:rPr lang="en-US" sz="1400"/>
                        <a:t>Individual basis</a:t>
                      </a:r>
                    </a:p>
                  </a:txBody>
                  <a:tcPr marL="69839" marR="69839" marT="34919" marB="34919" anchor="ctr"/>
                </a:tc>
                <a:tc>
                  <a:txBody>
                    <a:bodyPr/>
                    <a:lstStyle/>
                    <a:p>
                      <a:pPr algn="ctr"/>
                      <a:r>
                        <a:rPr lang="en-US" sz="1400"/>
                        <a:t>55-69</a:t>
                      </a:r>
                    </a:p>
                  </a:txBody>
                  <a:tcPr marL="69839" marR="69839" marT="34919" marB="34919" anchor="ctr"/>
                </a:tc>
                <a:tc gridSpan="2">
                  <a:txBody>
                    <a:bodyPr/>
                    <a:lstStyle/>
                    <a:p>
                      <a:pPr algn="ctr"/>
                      <a:r>
                        <a:rPr lang="en-US" sz="1400"/>
                        <a:t>PSA</a:t>
                      </a:r>
                    </a:p>
                  </a:txBody>
                  <a:tcPr marL="69839" marR="69839" marT="34919" marB="34919" anchor="ctr"/>
                </a:tc>
                <a:tc hMerge="1">
                  <a:txBody>
                    <a:bodyPr/>
                    <a:lstStyle/>
                    <a:p>
                      <a:endParaRPr lang="en-US"/>
                    </a:p>
                  </a:txBody>
                  <a:tcPr/>
                </a:tc>
                <a:tc>
                  <a:txBody>
                    <a:bodyPr/>
                    <a:lstStyle/>
                    <a:p>
                      <a:pPr lvl="0" algn="ctr">
                        <a:buNone/>
                      </a:pPr>
                      <a:r>
                        <a:rPr lang="en-US" sz="1400"/>
                        <a:t>No recommendation</a:t>
                      </a:r>
                    </a:p>
                  </a:txBody>
                  <a:tcPr marL="69839" marR="69839" marT="34919" marB="34919"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10127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EBBFFD-3C62-1F7D-044F-315FB3603BF5}"/>
              </a:ext>
            </a:extLst>
          </p:cNvPr>
          <p:cNvSpPr>
            <a:spLocks noGrp="1"/>
          </p:cNvSpPr>
          <p:nvPr>
            <p:ph type="body" sz="quarter" idx="10"/>
          </p:nvPr>
        </p:nvSpPr>
        <p:spPr/>
        <p:txBody>
          <a:bodyPr/>
          <a:lstStyle/>
          <a:p>
            <a:r>
              <a:rPr lang="en-US"/>
              <a:t>People Experience Multiple Barriers to Screening</a:t>
            </a:r>
          </a:p>
        </p:txBody>
      </p:sp>
      <p:sp>
        <p:nvSpPr>
          <p:cNvPr id="4" name="Text Placeholder 3">
            <a:extLst>
              <a:ext uri="{FF2B5EF4-FFF2-40B4-BE49-F238E27FC236}">
                <a16:creationId xmlns:a16="http://schemas.microsoft.com/office/drawing/2014/main" id="{4C4A2292-F99A-7CBC-0335-2A698D0EBA80}"/>
              </a:ext>
            </a:extLst>
          </p:cNvPr>
          <p:cNvSpPr>
            <a:spLocks noGrp="1"/>
          </p:cNvSpPr>
          <p:nvPr>
            <p:ph type="body" sz="quarter" idx="13"/>
          </p:nvPr>
        </p:nvSpPr>
        <p:spPr/>
        <p:txBody>
          <a:bodyPr/>
          <a:lstStyle/>
          <a:p>
            <a:r>
              <a:rPr lang="en-US" sz="750"/>
              <a:t>1. Gesink D, et al. </a:t>
            </a:r>
            <a:r>
              <a:rPr lang="en-US" sz="750" i="1"/>
              <a:t>Cancer Epidemiol</a:t>
            </a:r>
            <a:r>
              <a:rPr lang="en-US" sz="750"/>
              <a:t>. 2016;45:126-134. 2. Alexandraki I, Mooradian AD. </a:t>
            </a:r>
            <a:r>
              <a:rPr lang="en-US" sz="750" i="1"/>
              <a:t>J Natl Med Assoc</a:t>
            </a:r>
            <a:r>
              <a:rPr lang="en-US" sz="750"/>
              <a:t>. 2010;102(3):206-218.</a:t>
            </a:r>
            <a:r>
              <a:rPr lang="en-US" sz="750" b="1"/>
              <a:t> </a:t>
            </a:r>
            <a:r>
              <a:rPr lang="en-US" sz="750"/>
              <a:t>3. Muthukrishnan M, et al. </a:t>
            </a:r>
            <a:r>
              <a:rPr lang="en-US" sz="750" i="1"/>
              <a:t>Prev Med Rep</a:t>
            </a:r>
            <a:r>
              <a:rPr lang="en-US" sz="750"/>
              <a:t>. 2019;15:100896.  4. ACS website. </a:t>
            </a:r>
            <a:r>
              <a:rPr lang="en-US" sz="750">
                <a:effectLst/>
              </a:rPr>
              <a:t>Cancer disparities ACS research highlights. Accessed October 31, 2022. https://www.cancer.org/research/acs-research-highlights/cancer-health-disparities-research.html</a:t>
            </a:r>
          </a:p>
        </p:txBody>
      </p:sp>
      <p:grpSp>
        <p:nvGrpSpPr>
          <p:cNvPr id="5" name="Group 4">
            <a:extLst>
              <a:ext uri="{FF2B5EF4-FFF2-40B4-BE49-F238E27FC236}">
                <a16:creationId xmlns:a16="http://schemas.microsoft.com/office/drawing/2014/main" id="{7C1BC13C-AE7C-2FB4-8F53-1C0BBAB1BF3D}"/>
              </a:ext>
            </a:extLst>
          </p:cNvPr>
          <p:cNvGrpSpPr/>
          <p:nvPr/>
        </p:nvGrpSpPr>
        <p:grpSpPr>
          <a:xfrm>
            <a:off x="2473528" y="1325118"/>
            <a:ext cx="8682219" cy="4163543"/>
            <a:chOff x="1280930" y="1251625"/>
            <a:chExt cx="8682219" cy="4163543"/>
          </a:xfrm>
        </p:grpSpPr>
        <p:sp>
          <p:nvSpPr>
            <p:cNvPr id="11" name="Google Shape;502;p9">
              <a:extLst>
                <a:ext uri="{FF2B5EF4-FFF2-40B4-BE49-F238E27FC236}">
                  <a16:creationId xmlns:a16="http://schemas.microsoft.com/office/drawing/2014/main" id="{F3A5D554-77AB-8990-EB8A-E7ED9AB0B585}"/>
                </a:ext>
              </a:extLst>
            </p:cNvPr>
            <p:cNvSpPr/>
            <p:nvPr/>
          </p:nvSpPr>
          <p:spPr>
            <a:xfrm>
              <a:off x="1294944" y="5070905"/>
              <a:ext cx="2834677" cy="344263"/>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marR="0" lvl="0" algn="l" rtl="0">
                <a:lnSpc>
                  <a:spcPct val="100000"/>
                </a:lnSpc>
                <a:spcBef>
                  <a:spcPts val="0"/>
                </a:spcBef>
                <a:spcAft>
                  <a:spcPts val="0"/>
                </a:spcAft>
                <a:buClr>
                  <a:srgbClr val="000000"/>
                </a:buClr>
                <a:buSzPts val="1400"/>
                <a:buFont typeface="Arial"/>
                <a:buNone/>
              </a:pPr>
              <a:r>
                <a:rPr lang="en-US" sz="2000" b="1">
                  <a:latin typeface="Arial"/>
                  <a:cs typeface="Arial"/>
                  <a:sym typeface="Arial"/>
                </a:rPr>
                <a:t>Fear or worry </a:t>
              </a:r>
              <a:r>
                <a:rPr lang="en-US" sz="2000">
                  <a:latin typeface="Arial"/>
                  <a:ea typeface="Arial"/>
                  <a:cs typeface="Arial"/>
                  <a:sym typeface="Arial"/>
                </a:rPr>
                <a:t>of results</a:t>
              </a:r>
              <a:r>
                <a:rPr lang="en-US" sz="2000" baseline="30000">
                  <a:latin typeface="Arial"/>
                  <a:ea typeface="Arial"/>
                  <a:cs typeface="Arial"/>
                  <a:sym typeface="Arial"/>
                </a:rPr>
                <a:t>1,3</a:t>
              </a:r>
              <a:endParaRPr sz="2000" b="0" i="0" u="none" strike="noStrike" cap="none" baseline="30000">
                <a:latin typeface="Arial"/>
                <a:ea typeface="Arial"/>
                <a:cs typeface="Arial"/>
                <a:sym typeface="Arial"/>
              </a:endParaRPr>
            </a:p>
          </p:txBody>
        </p:sp>
        <p:sp>
          <p:nvSpPr>
            <p:cNvPr id="12" name="Google Shape;511;p9">
              <a:extLst>
                <a:ext uri="{FF2B5EF4-FFF2-40B4-BE49-F238E27FC236}">
                  <a16:creationId xmlns:a16="http://schemas.microsoft.com/office/drawing/2014/main" id="{CF8771A3-9600-38D9-544E-9CCD33186E77}"/>
                </a:ext>
              </a:extLst>
            </p:cNvPr>
            <p:cNvSpPr/>
            <p:nvPr/>
          </p:nvSpPr>
          <p:spPr>
            <a:xfrm>
              <a:off x="1283069" y="1251625"/>
              <a:ext cx="2443627" cy="513316"/>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lvl="0" indent="-11113">
                <a:buClr>
                  <a:srgbClr val="000000"/>
                </a:buClr>
                <a:buSzPts val="1400"/>
              </a:pPr>
              <a:r>
                <a:rPr lang="en-US" sz="2000" b="1">
                  <a:ea typeface="Arial"/>
                  <a:cs typeface="Arial"/>
                  <a:sym typeface="Arial"/>
                </a:rPr>
                <a:t>Pain </a:t>
              </a:r>
              <a:r>
                <a:rPr lang="en-US" sz="2000" b="1" i="0" u="none" strike="noStrike" cap="none">
                  <a:latin typeface="Arial"/>
                  <a:ea typeface="Arial"/>
                  <a:cs typeface="Arial"/>
                  <a:sym typeface="Arial"/>
                </a:rPr>
                <a:t>or discomfort</a:t>
              </a:r>
              <a:r>
                <a:rPr lang="en-US" sz="2000" b="0" i="0" u="none" strike="noStrike" cap="none">
                  <a:latin typeface="Arial"/>
                  <a:ea typeface="Arial"/>
                  <a:cs typeface="Arial"/>
                  <a:sym typeface="Arial"/>
                </a:rPr>
                <a:t> in</a:t>
              </a:r>
              <a:r>
                <a:rPr lang="en-US" sz="2000">
                  <a:latin typeface="Arial"/>
                  <a:ea typeface="Arial"/>
                  <a:cs typeface="Arial"/>
                  <a:sym typeface="Arial"/>
                </a:rPr>
                <a:t> </a:t>
              </a:r>
              <a:r>
                <a:rPr lang="en-US" sz="2000" b="0" i="0" u="none" strike="noStrike" cap="none">
                  <a:latin typeface="Arial"/>
                  <a:ea typeface="Arial"/>
                  <a:cs typeface="Arial"/>
                  <a:sym typeface="Arial"/>
                </a:rPr>
                <a:t>procedure</a:t>
              </a:r>
              <a:r>
                <a:rPr lang="en-US" sz="2000" b="0" i="0" u="none" strike="noStrike" cap="none" baseline="30000">
                  <a:latin typeface="Arial"/>
                  <a:ea typeface="Arial"/>
                  <a:cs typeface="Arial"/>
                  <a:sym typeface="Arial"/>
                </a:rPr>
                <a:t>1,2</a:t>
              </a:r>
              <a:endParaRPr sz="2000" b="0" i="0" u="none" strike="noStrike" cap="none" baseline="30000">
                <a:latin typeface="Arial"/>
                <a:ea typeface="Arial"/>
                <a:cs typeface="Arial"/>
                <a:sym typeface="Arial"/>
              </a:endParaRPr>
            </a:p>
          </p:txBody>
        </p:sp>
        <p:sp>
          <p:nvSpPr>
            <p:cNvPr id="13" name="Google Shape;502;p9">
              <a:extLst>
                <a:ext uri="{FF2B5EF4-FFF2-40B4-BE49-F238E27FC236}">
                  <a16:creationId xmlns:a16="http://schemas.microsoft.com/office/drawing/2014/main" id="{75F2AB2E-16FE-59C4-23A9-8D2161A0FE49}"/>
                </a:ext>
              </a:extLst>
            </p:cNvPr>
            <p:cNvSpPr/>
            <p:nvPr/>
          </p:nvSpPr>
          <p:spPr>
            <a:xfrm>
              <a:off x="6110749" y="1251625"/>
              <a:ext cx="2626628" cy="208729"/>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lvl="0" indent="-11113">
                <a:buSzPts val="1400"/>
              </a:pPr>
              <a:r>
                <a:rPr lang="en-US" sz="2000" b="1">
                  <a:latin typeface="Arial"/>
                  <a:cs typeface="Arial"/>
                </a:rPr>
                <a:t>Lack of provider recommendation</a:t>
              </a:r>
              <a:r>
                <a:rPr lang="en-US" sz="2000" baseline="30000"/>
                <a:t>1-3</a:t>
              </a:r>
            </a:p>
          </p:txBody>
        </p:sp>
        <p:sp>
          <p:nvSpPr>
            <p:cNvPr id="14" name="Google Shape;511;p9">
              <a:extLst>
                <a:ext uri="{FF2B5EF4-FFF2-40B4-BE49-F238E27FC236}">
                  <a16:creationId xmlns:a16="http://schemas.microsoft.com/office/drawing/2014/main" id="{2D41D03A-140F-9CBF-FBD4-78CAF5D77686}"/>
                </a:ext>
              </a:extLst>
            </p:cNvPr>
            <p:cNvSpPr/>
            <p:nvPr/>
          </p:nvSpPr>
          <p:spPr>
            <a:xfrm>
              <a:off x="1280930" y="2205770"/>
              <a:ext cx="3322066" cy="533501"/>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lvl="0" indent="-11113">
                <a:buSzPts val="1400"/>
              </a:pPr>
              <a:r>
                <a:rPr lang="en-US" sz="2000" b="1">
                  <a:latin typeface="Arial"/>
                  <a:cs typeface="Arial"/>
                </a:rPr>
                <a:t>Poor knowledge </a:t>
              </a:r>
              <a:r>
                <a:rPr lang="en-US" sz="2000"/>
                <a:t>of risks or value of screening</a:t>
              </a:r>
              <a:r>
                <a:rPr lang="en-US" sz="2000" baseline="30000"/>
                <a:t>1,2</a:t>
              </a:r>
            </a:p>
          </p:txBody>
        </p:sp>
        <p:sp>
          <p:nvSpPr>
            <p:cNvPr id="15" name="Google Shape;502;p9">
              <a:extLst>
                <a:ext uri="{FF2B5EF4-FFF2-40B4-BE49-F238E27FC236}">
                  <a16:creationId xmlns:a16="http://schemas.microsoft.com/office/drawing/2014/main" id="{F9BD3C09-A097-8464-4797-1BC3DA1ECF37}"/>
                </a:ext>
              </a:extLst>
            </p:cNvPr>
            <p:cNvSpPr/>
            <p:nvPr/>
          </p:nvSpPr>
          <p:spPr>
            <a:xfrm>
              <a:off x="6110749" y="2196504"/>
              <a:ext cx="2697043" cy="582818"/>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lvl="0">
                <a:buSzPts val="1400"/>
              </a:pPr>
              <a:r>
                <a:rPr lang="en-US" sz="2000" b="1">
                  <a:latin typeface="Arial"/>
                  <a:cs typeface="Arial"/>
                </a:rPr>
                <a:t>Low priority </a:t>
              </a:r>
              <a:r>
                <a:rPr lang="en-US" sz="2000"/>
                <a:t>and delay of scheduling</a:t>
              </a:r>
              <a:r>
                <a:rPr lang="en-US" sz="2000" baseline="30000"/>
                <a:t>3</a:t>
              </a:r>
            </a:p>
          </p:txBody>
        </p:sp>
        <p:sp>
          <p:nvSpPr>
            <p:cNvPr id="16" name="Google Shape;511;p9">
              <a:extLst>
                <a:ext uri="{FF2B5EF4-FFF2-40B4-BE49-F238E27FC236}">
                  <a16:creationId xmlns:a16="http://schemas.microsoft.com/office/drawing/2014/main" id="{61EEEE30-5B8A-EB67-8CAD-A2FD6C342821}"/>
                </a:ext>
              </a:extLst>
            </p:cNvPr>
            <p:cNvSpPr/>
            <p:nvPr/>
          </p:nvSpPr>
          <p:spPr>
            <a:xfrm>
              <a:off x="1280931" y="3180100"/>
              <a:ext cx="2626628" cy="474860"/>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lvl="0" indent="-11113">
                <a:buSzPts val="1400"/>
              </a:pPr>
              <a:r>
                <a:rPr lang="en-US" sz="2000" b="1">
                  <a:latin typeface="Arial"/>
                  <a:cs typeface="Arial"/>
                </a:rPr>
                <a:t>Low literacy </a:t>
              </a:r>
              <a:r>
                <a:rPr lang="en-US" sz="2000"/>
                <a:t>or language barriers</a:t>
              </a:r>
              <a:r>
                <a:rPr lang="en-US" sz="2000" baseline="30000"/>
                <a:t>1,2</a:t>
              </a:r>
              <a:endParaRPr lang="en-US" sz="2000"/>
            </a:p>
          </p:txBody>
        </p:sp>
        <p:sp>
          <p:nvSpPr>
            <p:cNvPr id="17" name="Google Shape;511;p9">
              <a:extLst>
                <a:ext uri="{FF2B5EF4-FFF2-40B4-BE49-F238E27FC236}">
                  <a16:creationId xmlns:a16="http://schemas.microsoft.com/office/drawing/2014/main" id="{B9F762A6-D7E8-D970-C12C-90E32034E384}"/>
                </a:ext>
              </a:extLst>
            </p:cNvPr>
            <p:cNvSpPr/>
            <p:nvPr/>
          </p:nvSpPr>
          <p:spPr>
            <a:xfrm>
              <a:off x="1280930" y="4095787"/>
              <a:ext cx="2626629" cy="586567"/>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indent="-11113">
                <a:buSzPts val="1400"/>
              </a:pPr>
              <a:r>
                <a:rPr lang="en-US" sz="2000" b="1">
                  <a:latin typeface="Arial"/>
                  <a:cs typeface="Arial"/>
                </a:rPr>
                <a:t>Costs </a:t>
              </a:r>
              <a:r>
                <a:rPr lang="en-US" sz="2000"/>
                <a:t>due to lack of income or insurance</a:t>
              </a:r>
              <a:r>
                <a:rPr lang="en-US" sz="2000" baseline="30000"/>
                <a:t>2,3</a:t>
              </a:r>
            </a:p>
          </p:txBody>
        </p:sp>
        <p:sp>
          <p:nvSpPr>
            <p:cNvPr id="18" name="Google Shape;502;p9">
              <a:extLst>
                <a:ext uri="{FF2B5EF4-FFF2-40B4-BE49-F238E27FC236}">
                  <a16:creationId xmlns:a16="http://schemas.microsoft.com/office/drawing/2014/main" id="{8168C83A-E09B-F584-5493-F7C39A2B98C7}"/>
                </a:ext>
              </a:extLst>
            </p:cNvPr>
            <p:cNvSpPr/>
            <p:nvPr/>
          </p:nvSpPr>
          <p:spPr>
            <a:xfrm>
              <a:off x="6110748" y="3271430"/>
              <a:ext cx="3852401" cy="389539"/>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indent="-11113">
                <a:buSzPts val="1400"/>
              </a:pPr>
              <a:r>
                <a:rPr lang="en-US" sz="2000" b="1">
                  <a:latin typeface="Arial"/>
                  <a:cs typeface="Arial"/>
                </a:rPr>
                <a:t>Lack of Transportation</a:t>
              </a:r>
              <a:r>
                <a:rPr lang="en-US" sz="2000" baseline="30000"/>
                <a:t>2,3</a:t>
              </a:r>
            </a:p>
          </p:txBody>
        </p:sp>
        <p:sp>
          <p:nvSpPr>
            <p:cNvPr id="19" name="Google Shape;502;p9">
              <a:extLst>
                <a:ext uri="{FF2B5EF4-FFF2-40B4-BE49-F238E27FC236}">
                  <a16:creationId xmlns:a16="http://schemas.microsoft.com/office/drawing/2014/main" id="{7D976F1E-FFF8-A881-AB34-2726D00B0EBA}"/>
                </a:ext>
              </a:extLst>
            </p:cNvPr>
            <p:cNvSpPr/>
            <p:nvPr/>
          </p:nvSpPr>
          <p:spPr>
            <a:xfrm>
              <a:off x="6110749" y="3992728"/>
              <a:ext cx="2697043" cy="861049"/>
            </a:xfrm>
            <a:custGeom>
              <a:avLst/>
              <a:gdLst/>
              <a:ahLst/>
              <a:cxnLst/>
              <a:rect l="l" t="t" r="r" b="b"/>
              <a:pathLst>
                <a:path w="1793289" h="1075973" extrusionOk="0">
                  <a:moveTo>
                    <a:pt x="0" y="0"/>
                  </a:moveTo>
                  <a:lnTo>
                    <a:pt x="1793289" y="0"/>
                  </a:lnTo>
                  <a:lnTo>
                    <a:pt x="1793289" y="1075973"/>
                  </a:lnTo>
                  <a:lnTo>
                    <a:pt x="0" y="1075973"/>
                  </a:lnTo>
                  <a:lnTo>
                    <a:pt x="0" y="0"/>
                  </a:lnTo>
                  <a:close/>
                </a:path>
              </a:pathLst>
            </a:custGeom>
            <a:noFill/>
            <a:ln>
              <a:noFill/>
            </a:ln>
          </p:spPr>
          <p:txBody>
            <a:bodyPr spcFirstLastPara="1" wrap="square" lIns="0" tIns="0" rIns="0" bIns="0" anchor="t" anchorCtr="0">
              <a:noAutofit/>
            </a:bodyPr>
            <a:lstStyle/>
            <a:p>
              <a:pPr marL="11113" indent="-11113">
                <a:buSzPts val="1400"/>
              </a:pPr>
              <a:r>
                <a:rPr lang="en-US" sz="2000" b="1">
                  <a:latin typeface="Arial"/>
                  <a:cs typeface="Arial"/>
                </a:rPr>
                <a:t>Discrimination</a:t>
              </a:r>
              <a:r>
                <a:rPr lang="en-US" sz="2000"/>
                <a:t> based on age, disability, race and income</a:t>
              </a:r>
              <a:r>
                <a:rPr lang="en-US" sz="2000" baseline="30000"/>
                <a:t>4</a:t>
              </a:r>
            </a:p>
          </p:txBody>
        </p:sp>
      </p:grpSp>
      <p:pic>
        <p:nvPicPr>
          <p:cNvPr id="27" name="Graphic 26" descr="Tired face outline outline">
            <a:extLst>
              <a:ext uri="{FF2B5EF4-FFF2-40B4-BE49-F238E27FC236}">
                <a16:creationId xmlns:a16="http://schemas.microsoft.com/office/drawing/2014/main" id="{256A703D-622C-E2EA-4A90-CB2EBA1D4D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5135" y="1175162"/>
            <a:ext cx="914400" cy="914400"/>
          </a:xfrm>
          <a:prstGeom prst="rect">
            <a:avLst/>
          </a:prstGeom>
        </p:spPr>
      </p:pic>
      <p:pic>
        <p:nvPicPr>
          <p:cNvPr id="29" name="Graphic 28" descr="Badge Question Mark with solid fill">
            <a:extLst>
              <a:ext uri="{FF2B5EF4-FFF2-40B4-BE49-F238E27FC236}">
                <a16:creationId xmlns:a16="http://schemas.microsoft.com/office/drawing/2014/main" id="{99D5B36A-DBAA-D2A7-380A-CAA577F5A1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9954" y="2125392"/>
            <a:ext cx="914400" cy="914400"/>
          </a:xfrm>
          <a:prstGeom prst="rect">
            <a:avLst/>
          </a:prstGeom>
        </p:spPr>
      </p:pic>
      <p:pic>
        <p:nvPicPr>
          <p:cNvPr id="31" name="Graphic 30" descr="Chat bubble outline">
            <a:extLst>
              <a:ext uri="{FF2B5EF4-FFF2-40B4-BE49-F238E27FC236}">
                <a16:creationId xmlns:a16="http://schemas.microsoft.com/office/drawing/2014/main" id="{7761BCE1-A1F7-88F9-51D6-72E7DAE428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81997" y="3189500"/>
            <a:ext cx="914400" cy="914400"/>
          </a:xfrm>
          <a:prstGeom prst="rect">
            <a:avLst/>
          </a:prstGeom>
        </p:spPr>
      </p:pic>
      <p:pic>
        <p:nvPicPr>
          <p:cNvPr id="33" name="Graphic 32" descr="Bar graph with upward trend outline">
            <a:extLst>
              <a:ext uri="{FF2B5EF4-FFF2-40B4-BE49-F238E27FC236}">
                <a16:creationId xmlns:a16="http://schemas.microsoft.com/office/drawing/2014/main" id="{2842E3CE-55D6-FE06-FA10-BF76BC992F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96022" y="4116569"/>
            <a:ext cx="773513" cy="773513"/>
          </a:xfrm>
          <a:prstGeom prst="rect">
            <a:avLst/>
          </a:prstGeom>
        </p:spPr>
      </p:pic>
      <p:pic>
        <p:nvPicPr>
          <p:cNvPr id="35" name="Graphic 34" descr="Exclamation mark with solid fill">
            <a:extLst>
              <a:ext uri="{FF2B5EF4-FFF2-40B4-BE49-F238E27FC236}">
                <a16:creationId xmlns:a16="http://schemas.microsoft.com/office/drawing/2014/main" id="{AC72D869-9902-04FD-7710-ED0C55E8CB3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24944" y="5144398"/>
            <a:ext cx="571500" cy="571500"/>
          </a:xfrm>
          <a:prstGeom prst="rect">
            <a:avLst/>
          </a:prstGeom>
        </p:spPr>
      </p:pic>
      <p:sp>
        <p:nvSpPr>
          <p:cNvPr id="36" name="Oval 35">
            <a:extLst>
              <a:ext uri="{FF2B5EF4-FFF2-40B4-BE49-F238E27FC236}">
                <a16:creationId xmlns:a16="http://schemas.microsoft.com/office/drawing/2014/main" id="{F6336523-B68B-DCEA-6DC3-6EF7C03164DC}"/>
              </a:ext>
            </a:extLst>
          </p:cNvPr>
          <p:cNvSpPr/>
          <p:nvPr/>
        </p:nvSpPr>
        <p:spPr>
          <a:xfrm>
            <a:off x="1550385" y="5075443"/>
            <a:ext cx="723900" cy="70941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Stethoscope outline">
            <a:extLst>
              <a:ext uri="{FF2B5EF4-FFF2-40B4-BE49-F238E27FC236}">
                <a16:creationId xmlns:a16="http://schemas.microsoft.com/office/drawing/2014/main" id="{1BB6EAEA-D608-F2AD-1D8D-F972174CE2D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13642" y="1290301"/>
            <a:ext cx="611907" cy="611907"/>
          </a:xfrm>
          <a:prstGeom prst="rect">
            <a:avLst/>
          </a:prstGeom>
        </p:spPr>
      </p:pic>
      <p:pic>
        <p:nvPicPr>
          <p:cNvPr id="42" name="Graphic 41" descr="Clock with solid fill">
            <a:extLst>
              <a:ext uri="{FF2B5EF4-FFF2-40B4-BE49-F238E27FC236}">
                <a16:creationId xmlns:a16="http://schemas.microsoft.com/office/drawing/2014/main" id="{412EAD9B-AA57-AEFC-6618-84FE7F775B4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30826" y="2197663"/>
            <a:ext cx="696700" cy="696700"/>
          </a:xfrm>
          <a:prstGeom prst="rect">
            <a:avLst/>
          </a:prstGeom>
        </p:spPr>
      </p:pic>
      <p:pic>
        <p:nvPicPr>
          <p:cNvPr id="44" name="Graphic 43" descr="Car outline">
            <a:extLst>
              <a:ext uri="{FF2B5EF4-FFF2-40B4-BE49-F238E27FC236}">
                <a16:creationId xmlns:a16="http://schemas.microsoft.com/office/drawing/2014/main" id="{F08EB9A7-2D3E-574A-7659-3D3A12EF55B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54013" y="3017723"/>
            <a:ext cx="914400" cy="914400"/>
          </a:xfrm>
          <a:prstGeom prst="rect">
            <a:avLst/>
          </a:prstGeom>
        </p:spPr>
      </p:pic>
      <p:pic>
        <p:nvPicPr>
          <p:cNvPr id="46" name="Graphic 45" descr="Group of men with solid fill">
            <a:extLst>
              <a:ext uri="{FF2B5EF4-FFF2-40B4-BE49-F238E27FC236}">
                <a16:creationId xmlns:a16="http://schemas.microsoft.com/office/drawing/2014/main" id="{31AE4227-808B-D71E-E0ED-4DA6FF0F968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354013" y="3984998"/>
            <a:ext cx="914400" cy="914400"/>
          </a:xfrm>
          <a:prstGeom prst="rect">
            <a:avLst/>
          </a:prstGeom>
        </p:spPr>
      </p:pic>
      <p:pic>
        <p:nvPicPr>
          <p:cNvPr id="47" name="Graphic 46" descr="Close with solid fill">
            <a:extLst>
              <a:ext uri="{FF2B5EF4-FFF2-40B4-BE49-F238E27FC236}">
                <a16:creationId xmlns:a16="http://schemas.microsoft.com/office/drawing/2014/main" id="{8D8E99F0-3D51-8414-9BC5-B960DBF5F6B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710070" y="4243113"/>
            <a:ext cx="223624" cy="223624"/>
          </a:xfrm>
          <a:prstGeom prst="rect">
            <a:avLst/>
          </a:prstGeom>
        </p:spPr>
      </p:pic>
    </p:spTree>
    <p:extLst>
      <p:ext uri="{BB962C8B-B14F-4D97-AF65-F5344CB8AC3E}">
        <p14:creationId xmlns:p14="http://schemas.microsoft.com/office/powerpoint/2010/main" val="304360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EA0A0B-8EE7-4C8C-BD8B-EA6AF4F8EBA2}"/>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57C9BCE-67C3-4E89-9B9C-38CCFE777CF5}" type="slidenum">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0" name="Picture 19">
            <a:extLst>
              <a:ext uri="{FF2B5EF4-FFF2-40B4-BE49-F238E27FC236}">
                <a16:creationId xmlns:a16="http://schemas.microsoft.com/office/drawing/2014/main" id="{454F4AA6-BE5D-472B-8878-F673B4DD62ED}"/>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24631" r="4032" b="13605"/>
          <a:stretch/>
        </p:blipFill>
        <p:spPr>
          <a:xfrm>
            <a:off x="4858674" y="1000303"/>
            <a:ext cx="7338440" cy="5857697"/>
          </a:xfrm>
          <a:prstGeom prst="rect">
            <a:avLst/>
          </a:prstGeom>
        </p:spPr>
      </p:pic>
      <p:sp>
        <p:nvSpPr>
          <p:cNvPr id="23" name="Rectangle 22">
            <a:extLst>
              <a:ext uri="{FF2B5EF4-FFF2-40B4-BE49-F238E27FC236}">
                <a16:creationId xmlns:a16="http://schemas.microsoft.com/office/drawing/2014/main" id="{9421D6CC-1AD9-4769-8A00-4BBA0952DFCC}"/>
              </a:ext>
            </a:extLst>
          </p:cNvPr>
          <p:cNvSpPr/>
          <p:nvPr/>
        </p:nvSpPr>
        <p:spPr>
          <a:xfrm>
            <a:off x="3742466" y="1000302"/>
            <a:ext cx="2136950" cy="5857698"/>
          </a:xfrm>
          <a:prstGeom prst="rect">
            <a:avLst/>
          </a:prstGeom>
          <a:gradFill flip="none" rotWithShape="1">
            <a:gsLst>
              <a:gs pos="34000">
                <a:srgbClr val="D8D6DB"/>
              </a:gs>
              <a:gs pos="0">
                <a:srgbClr val="E5E4E7">
                  <a:alpha val="0"/>
                </a:srgbClr>
              </a:gs>
              <a:gs pos="46008">
                <a:srgbClr val="EEEDEF"/>
              </a:gs>
              <a:gs pos="7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itle 5">
            <a:extLst>
              <a:ext uri="{FF2B5EF4-FFF2-40B4-BE49-F238E27FC236}">
                <a16:creationId xmlns:a16="http://schemas.microsoft.com/office/drawing/2014/main" id="{833C436A-8815-499A-BE5E-D21663DC47F2}"/>
              </a:ext>
            </a:extLst>
          </p:cNvPr>
          <p:cNvSpPr txBox="1">
            <a:spLocks/>
          </p:cNvSpPr>
          <p:nvPr/>
        </p:nvSpPr>
        <p:spPr>
          <a:xfrm>
            <a:off x="338045" y="1681608"/>
            <a:ext cx="5541371" cy="2353091"/>
          </a:xfrm>
          <a:prstGeom prst="rect">
            <a:avLst/>
          </a:prstGeom>
        </p:spPr>
        <p:txBody>
          <a:bodyPr vert="horz" lIns="0" tIns="0" rIns="0" bIns="0" rtlCol="0" anchor="t" anchorCtr="0">
            <a:noAutofit/>
          </a:bodyPr>
          <a:lstStyle>
            <a:lvl1pPr algn="l" defTabSz="914377" rtl="0" eaLnBrk="1" latinLnBrk="0" hangingPunct="1">
              <a:lnSpc>
                <a:spcPts val="3400"/>
              </a:lnSpc>
              <a:spcBef>
                <a:spcPct val="0"/>
              </a:spcBef>
              <a:buNone/>
              <a:defRPr sz="3200" b="1"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36699"/>
                </a:solidFill>
                <a:effectLst/>
                <a:uLnTx/>
                <a:uFillTx/>
                <a:latin typeface="Arial"/>
                <a:cs typeface="Arial"/>
              </a:rPr>
              <a:t>COLORECTAL CANCER (CRC)</a:t>
            </a:r>
          </a:p>
          <a:p>
            <a:pPr marL="0" marR="0" lvl="0" indent="0" algn="l" defTabSz="914377" rtl="0" eaLnBrk="1" fontAlgn="auto" latinLnBrk="0" hangingPunct="1">
              <a:lnSpc>
                <a:spcPct val="100000"/>
              </a:lnSpc>
              <a:spcBef>
                <a:spcPct val="0"/>
              </a:spcBef>
              <a:spcAft>
                <a:spcPts val="0"/>
              </a:spcAft>
              <a:buClrTx/>
              <a:buSzTx/>
              <a:buFontTx/>
              <a:buNone/>
              <a:tabLst/>
              <a:defRPr/>
            </a:pPr>
            <a:r>
              <a:rPr lang="en-US" sz="4000">
                <a:solidFill>
                  <a:srgbClr val="ED7D31"/>
                </a:solidFill>
              </a:rPr>
              <a:t>A PREVENTABLE DISEASE</a:t>
            </a:r>
            <a:br>
              <a:rPr kumimoji="0" lang="en-US" sz="4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br>
            <a:endParaRPr kumimoji="0" lang="en-US" sz="3200" b="1" i="0" u="none" strike="noStrike" kern="1200" cap="none" spc="0" normalizeH="0" baseline="0" noProof="0">
              <a:ln>
                <a:noFill/>
              </a:ln>
              <a:solidFill>
                <a:srgbClr val="A475FF"/>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C2D02AB-D7E9-4B50-AF28-FE7CBED6AF29}"/>
              </a:ext>
            </a:extLst>
          </p:cNvPr>
          <p:cNvSpPr txBox="1"/>
          <p:nvPr/>
        </p:nvSpPr>
        <p:spPr bwMode="gray">
          <a:xfrm>
            <a:off x="246647" y="5427885"/>
            <a:ext cx="11106150" cy="581394"/>
          </a:xfrm>
          <a:prstGeom prst="rect">
            <a:avLst/>
          </a:prstGeom>
        </p:spPr>
        <p:txBody>
          <a:bodyPr wrap="square" rtlCol="0">
            <a:noAutofit/>
          </a:bodyPr>
          <a:lstStyle/>
          <a:p>
            <a:pPr marL="0" marR="0" lvl="0" indent="0" algn="l" defTabSz="914377" rtl="0" eaLnBrk="1" fontAlgn="auto" latinLnBrk="0" hangingPunct="1">
              <a:lnSpc>
                <a:spcPct val="90000"/>
              </a:lnSpc>
              <a:spcBef>
                <a:spcPts val="1000"/>
              </a:spcBef>
              <a:spcAft>
                <a:spcPts val="0"/>
              </a:spcAft>
              <a:buClrTx/>
              <a:buSzPct val="100000"/>
              <a:buFontTx/>
              <a:buNone/>
              <a:tabLst/>
              <a:defRPr/>
            </a:pPr>
            <a:endParaRPr kumimoji="0" lang="en-US" sz="2000" b="0" i="1"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3F32C39C-4EAB-4362-93FD-12EAA45BFB99}"/>
              </a:ext>
            </a:extLst>
          </p:cNvPr>
          <p:cNvSpPr txBox="1"/>
          <p:nvPr/>
        </p:nvSpPr>
        <p:spPr>
          <a:xfrm>
            <a:off x="338045" y="4472625"/>
            <a:ext cx="4451498" cy="1323439"/>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6699"/>
                </a:solidFill>
                <a:effectLst/>
                <a:uLnTx/>
                <a:uFillTx/>
                <a:latin typeface="Arial" panose="020B0604020202020204"/>
                <a:ea typeface="+mn-ea"/>
                <a:cs typeface="Arial" panose="020B0604020202020204" pitchFamily="34" charset="0"/>
              </a:rPr>
              <a:t>CRC is often considered “the most preventable yet least prevented cancer” </a:t>
            </a:r>
            <a:r>
              <a:rPr kumimoji="0" lang="en-US" sz="1200" b="0" i="0" u="none" strike="noStrike" kern="1200" cap="none" spc="0" normalizeH="0" baseline="30000" noProof="0">
                <a:ln>
                  <a:noFill/>
                </a:ln>
                <a:solidFill>
                  <a:srgbClr val="336699"/>
                </a:solidFill>
                <a:effectLst/>
                <a:uLnTx/>
                <a:uFillTx/>
                <a:latin typeface="Arial" panose="020B0604020202020204"/>
                <a:ea typeface="+mn-ea"/>
                <a:cs typeface="Arial" panose="020B0604020202020204" pitchFamily="34" charset="0"/>
              </a:rPr>
              <a:t>1</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30000" noProof="0">
              <a:ln>
                <a:noFill/>
              </a:ln>
              <a:solidFill>
                <a:srgbClr val="336699"/>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6699"/>
                </a:solidFill>
                <a:effectLst/>
                <a:uLnTx/>
                <a:uFillTx/>
                <a:latin typeface="Arial" panose="020B0604020202020204"/>
                <a:ea typeface="+mn-ea"/>
                <a:cs typeface="+mn-cs"/>
              </a:rPr>
              <a:t>In a retrospective study of patients in the Kaiser Permanente Northern and Southern California systems, 76% of patients who died of CRC between 2006 and 2012, were not up-to-date with screening </a:t>
            </a:r>
            <a:r>
              <a:rPr kumimoji="0" lang="en-US" sz="1200" b="0" i="0" u="none" strike="noStrike" kern="1200" cap="none" spc="0" normalizeH="0" baseline="30000" noProof="0">
                <a:ln>
                  <a:noFill/>
                </a:ln>
                <a:solidFill>
                  <a:srgbClr val="336699"/>
                </a:solidFill>
                <a:effectLst/>
                <a:uLnTx/>
                <a:uFillTx/>
                <a:latin typeface="Arial" panose="020B0604020202020204"/>
                <a:ea typeface="+mn-ea"/>
                <a:cs typeface="+mn-cs"/>
              </a:rPr>
              <a:t>2</a:t>
            </a:r>
          </a:p>
        </p:txBody>
      </p:sp>
      <p:sp>
        <p:nvSpPr>
          <p:cNvPr id="29" name="TextBox 28">
            <a:extLst>
              <a:ext uri="{FF2B5EF4-FFF2-40B4-BE49-F238E27FC236}">
                <a16:creationId xmlns:a16="http://schemas.microsoft.com/office/drawing/2014/main" id="{088F293B-CB19-4EDA-A545-6AA90986C4A2}"/>
              </a:ext>
            </a:extLst>
          </p:cNvPr>
          <p:cNvSpPr txBox="1"/>
          <p:nvPr/>
        </p:nvSpPr>
        <p:spPr>
          <a:xfrm>
            <a:off x="338045" y="6009279"/>
            <a:ext cx="4451498" cy="607859"/>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336699"/>
                </a:solidFill>
                <a:effectLst/>
                <a:uLnTx/>
                <a:uFillTx/>
                <a:latin typeface="Arial" panose="020B0604020202020204"/>
                <a:ea typeface="+mn-ea"/>
                <a:cs typeface="+mn-cs"/>
              </a:rPr>
              <a:t>1. </a:t>
            </a:r>
            <a:r>
              <a:rPr kumimoji="0" lang="en-US" sz="750" b="0" i="0" u="none" strike="noStrike" kern="1200" cap="none" spc="0" normalizeH="0" baseline="0" noProof="0" err="1">
                <a:ln>
                  <a:noFill/>
                </a:ln>
                <a:solidFill>
                  <a:srgbClr val="336699"/>
                </a:solidFill>
                <a:effectLst/>
                <a:uLnTx/>
                <a:uFillTx/>
                <a:latin typeface="Arial" panose="020B0604020202020204"/>
                <a:ea typeface="+mn-ea"/>
                <a:cs typeface="+mn-cs"/>
              </a:rPr>
              <a:t>Itzkowitz</a:t>
            </a:r>
            <a:r>
              <a:rPr kumimoji="0" lang="en-US" sz="750" b="0" i="0" u="none" strike="noStrike" kern="1200" cap="none" spc="0" normalizeH="0" baseline="0" noProof="0">
                <a:ln>
                  <a:noFill/>
                </a:ln>
                <a:solidFill>
                  <a:srgbClr val="336699"/>
                </a:solidFill>
                <a:effectLst/>
                <a:uLnTx/>
                <a:uFillTx/>
                <a:latin typeface="Arial" panose="020B0604020202020204"/>
                <a:ea typeface="+mn-ea"/>
                <a:cs typeface="+mn-cs"/>
              </a:rPr>
              <a:t> SH. </a:t>
            </a:r>
            <a:r>
              <a:rPr kumimoji="0" lang="en-US" sz="750" b="0" i="1" u="none" strike="noStrike" kern="1200" cap="none" spc="0" normalizeH="0" baseline="0" noProof="0">
                <a:ln>
                  <a:noFill/>
                </a:ln>
                <a:solidFill>
                  <a:srgbClr val="336699"/>
                </a:solidFill>
                <a:effectLst/>
                <a:uLnTx/>
                <a:uFillTx/>
                <a:latin typeface="Arial" panose="020B0604020202020204"/>
                <a:ea typeface="+mn-ea"/>
                <a:cs typeface="+mn-cs"/>
              </a:rPr>
              <a:t>J Natl Cancer Inst</a:t>
            </a:r>
            <a:r>
              <a:rPr kumimoji="0" lang="en-US" sz="750" b="0" i="0" u="none" strike="noStrike" kern="1200" cap="none" spc="0" normalizeH="0" baseline="0" noProof="0">
                <a:ln>
                  <a:noFill/>
                </a:ln>
                <a:solidFill>
                  <a:srgbClr val="336699"/>
                </a:solidFill>
                <a:effectLst/>
                <a:uLnTx/>
                <a:uFillTx/>
                <a:latin typeface="Arial" panose="020B0604020202020204"/>
                <a:ea typeface="+mn-ea"/>
                <a:cs typeface="+mn-cs"/>
              </a:rPr>
              <a:t>. 2009;101(18):1225-1227. doi:10.1093/</a:t>
            </a:r>
            <a:r>
              <a:rPr kumimoji="0" lang="en-US" sz="750" b="0" i="0" u="none" strike="noStrike" kern="1200" cap="none" spc="0" normalizeH="0" baseline="0" noProof="0" err="1">
                <a:ln>
                  <a:noFill/>
                </a:ln>
                <a:solidFill>
                  <a:srgbClr val="336699"/>
                </a:solidFill>
                <a:effectLst/>
                <a:uLnTx/>
                <a:uFillTx/>
                <a:latin typeface="Arial" panose="020B0604020202020204"/>
                <a:ea typeface="+mn-ea"/>
                <a:cs typeface="+mn-cs"/>
              </a:rPr>
              <a:t>jnci</a:t>
            </a:r>
            <a:r>
              <a:rPr kumimoji="0" lang="en-US" sz="750" b="0" i="0" u="none" strike="noStrike" kern="1200" cap="none" spc="0" normalizeH="0" baseline="0" noProof="0">
                <a:ln>
                  <a:noFill/>
                </a:ln>
                <a:solidFill>
                  <a:srgbClr val="336699"/>
                </a:solidFill>
                <a:effectLst/>
                <a:uLnTx/>
                <a:uFillTx/>
                <a:latin typeface="Arial" panose="020B0604020202020204"/>
                <a:ea typeface="+mn-ea"/>
                <a:cs typeface="+mn-cs"/>
              </a:rPr>
              <a:t>/djp273.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336699"/>
                </a:solidFill>
                <a:effectLst/>
                <a:uLnTx/>
                <a:uFillTx/>
                <a:latin typeface="Arial" panose="020B0604020202020204"/>
                <a:ea typeface="+mn-ea"/>
                <a:cs typeface="+mn-cs"/>
              </a:rPr>
              <a:t>2. </a:t>
            </a:r>
            <a:r>
              <a:rPr kumimoji="0" lang="en-US" sz="750" b="0" i="0" u="none" strike="noStrike" kern="1200" cap="none" spc="0" normalizeH="0" baseline="0" noProof="0" err="1">
                <a:ln>
                  <a:noFill/>
                </a:ln>
                <a:solidFill>
                  <a:srgbClr val="336699"/>
                </a:solidFill>
                <a:effectLst/>
                <a:uLnTx/>
                <a:uFillTx/>
                <a:latin typeface="Arial" panose="020B0604020202020204"/>
                <a:ea typeface="+mn-ea"/>
                <a:cs typeface="+mn-cs"/>
              </a:rPr>
              <a:t>Doubeni</a:t>
            </a:r>
            <a:r>
              <a:rPr kumimoji="0" lang="en-US" sz="750" b="0" i="0" u="none" strike="noStrike" kern="1200" cap="none" spc="0" normalizeH="0" baseline="0" noProof="0">
                <a:ln>
                  <a:noFill/>
                </a:ln>
                <a:solidFill>
                  <a:srgbClr val="336699"/>
                </a:solidFill>
                <a:effectLst/>
                <a:uLnTx/>
                <a:uFillTx/>
                <a:latin typeface="Arial" panose="020B0604020202020204"/>
                <a:ea typeface="+mn-ea"/>
                <a:cs typeface="+mn-cs"/>
              </a:rPr>
              <a:t> KA, et al. Gastroenterol. 2019;156:63-74.</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6699"/>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025CF315-404E-4B9D-A0FE-47EBDF2AAA23}"/>
              </a:ext>
            </a:extLst>
          </p:cNvPr>
          <p:cNvGraphicFramePr>
            <a:graphicFrameLocks noGrp="1"/>
          </p:cNvGraphicFramePr>
          <p:nvPr/>
        </p:nvGraphicFramePr>
        <p:xfrm>
          <a:off x="-95252" y="147372"/>
          <a:ext cx="12422292" cy="640080"/>
        </p:xfrm>
        <a:graphic>
          <a:graphicData uri="http://schemas.openxmlformats.org/drawingml/2006/table">
            <a:tbl>
              <a:tblPr firstRow="1" bandRow="1"/>
              <a:tblGrid>
                <a:gridCol w="3105573">
                  <a:extLst>
                    <a:ext uri="{9D8B030D-6E8A-4147-A177-3AD203B41FA5}">
                      <a16:colId xmlns:a16="http://schemas.microsoft.com/office/drawing/2014/main" val="1860788153"/>
                    </a:ext>
                  </a:extLst>
                </a:gridCol>
                <a:gridCol w="3105573">
                  <a:extLst>
                    <a:ext uri="{9D8B030D-6E8A-4147-A177-3AD203B41FA5}">
                      <a16:colId xmlns:a16="http://schemas.microsoft.com/office/drawing/2014/main" val="3631497311"/>
                    </a:ext>
                  </a:extLst>
                </a:gridCol>
                <a:gridCol w="3105573">
                  <a:extLst>
                    <a:ext uri="{9D8B030D-6E8A-4147-A177-3AD203B41FA5}">
                      <a16:colId xmlns:a16="http://schemas.microsoft.com/office/drawing/2014/main" val="950554308"/>
                    </a:ext>
                  </a:extLst>
                </a:gridCol>
                <a:gridCol w="3105573">
                  <a:extLst>
                    <a:ext uri="{9D8B030D-6E8A-4147-A177-3AD203B41FA5}">
                      <a16:colId xmlns:a16="http://schemas.microsoft.com/office/drawing/2014/main" val="2103435621"/>
                    </a:ext>
                  </a:extLst>
                </a:gridCol>
              </a:tblGrid>
              <a:tr h="370840">
                <a:tc>
                  <a:txBody>
                    <a:bodyPr/>
                    <a:lstStyle/>
                    <a:p>
                      <a:pPr algn="ctr"/>
                      <a:endParaRPr lang="en-US">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chemeClr val="tx1"/>
                          </a:solidFill>
                        </a:rPr>
                        <a:t> </a:t>
                      </a:r>
                    </a:p>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9365615"/>
                  </a:ext>
                </a:extLst>
              </a:tr>
            </a:tbl>
          </a:graphicData>
        </a:graphic>
      </p:graphicFrame>
      <p:sp>
        <p:nvSpPr>
          <p:cNvPr id="19" name="Rectangle 18">
            <a:hlinkClick r:id="rId4" action="ppaction://hlinksldjump"/>
            <a:extLst>
              <a:ext uri="{FF2B5EF4-FFF2-40B4-BE49-F238E27FC236}">
                <a16:creationId xmlns:a16="http://schemas.microsoft.com/office/drawing/2014/main" id="{FB685D2D-1401-4C86-ADF1-B19D7485F478}"/>
              </a:ext>
            </a:extLst>
          </p:cNvPr>
          <p:cNvSpPr/>
          <p:nvPr/>
        </p:nvSpPr>
        <p:spPr>
          <a:xfrm>
            <a:off x="526052" y="151053"/>
            <a:ext cx="1910228"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7D31"/>
                </a:solidFill>
                <a:effectLst/>
                <a:uLnTx/>
                <a:uFillTx/>
                <a:latin typeface="Arial" panose="020B0604020202020204"/>
                <a:ea typeface="+mn-ea"/>
                <a:cs typeface="+mn-cs"/>
              </a:rPr>
              <a:t>CRC Overview</a:t>
            </a:r>
          </a:p>
        </p:txBody>
      </p:sp>
      <p:sp>
        <p:nvSpPr>
          <p:cNvPr id="30" name="Rectangle 29">
            <a:hlinkClick r:id="rId5" action="ppaction://hlinksldjump"/>
            <a:extLst>
              <a:ext uri="{FF2B5EF4-FFF2-40B4-BE49-F238E27FC236}">
                <a16:creationId xmlns:a16="http://schemas.microsoft.com/office/drawing/2014/main" id="{C75CF98D-7BDE-4743-B895-963806E135D8}"/>
              </a:ext>
            </a:extLst>
          </p:cNvPr>
          <p:cNvSpPr/>
          <p:nvPr/>
        </p:nvSpPr>
        <p:spPr>
          <a:xfrm>
            <a:off x="6516692" y="143751"/>
            <a:ext cx="2260629"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panose="020B0604020202020204"/>
                <a:ea typeface="+mn-ea"/>
                <a:cs typeface="+mn-cs"/>
              </a:rPr>
              <a:t>Risk Factors, Signs, Symptoms</a:t>
            </a:r>
          </a:p>
        </p:txBody>
      </p:sp>
      <p:sp>
        <p:nvSpPr>
          <p:cNvPr id="31" name="Rectangle 30">
            <a:hlinkClick r:id="" action="ppaction://noaction"/>
            <a:extLst>
              <a:ext uri="{FF2B5EF4-FFF2-40B4-BE49-F238E27FC236}">
                <a16:creationId xmlns:a16="http://schemas.microsoft.com/office/drawing/2014/main" id="{6EA856BF-EB0B-4E77-A5EE-8C1D0BD2401C}"/>
              </a:ext>
            </a:extLst>
          </p:cNvPr>
          <p:cNvSpPr/>
          <p:nvPr/>
        </p:nvSpPr>
        <p:spPr>
          <a:xfrm>
            <a:off x="9668199" y="151053"/>
            <a:ext cx="2284436"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solidFill>
                  <a:srgbClr val="336699"/>
                </a:solidFill>
                <a:latin typeface="Arial" panose="020B0604020202020204"/>
              </a:rPr>
              <a:t>Prevention through Screening</a:t>
            </a:r>
            <a:endParaRPr kumimoji="0" lang="en-US" sz="1800" b="0" i="0" u="none" strike="noStrike" kern="1200" cap="none" spc="0" normalizeH="0" baseline="0" noProof="0">
              <a:ln>
                <a:noFill/>
              </a:ln>
              <a:solidFill>
                <a:srgbClr val="336699"/>
              </a:solidFill>
              <a:effectLst/>
              <a:uLnTx/>
              <a:uFillTx/>
              <a:latin typeface="Arial" panose="020B0604020202020204"/>
              <a:ea typeface="+mn-ea"/>
              <a:cs typeface="+mn-cs"/>
            </a:endParaRPr>
          </a:p>
        </p:txBody>
      </p:sp>
      <p:sp>
        <p:nvSpPr>
          <p:cNvPr id="21" name="Rectangle 20">
            <a:hlinkClick r:id="rId6" action="ppaction://hlinksldjump"/>
            <a:extLst>
              <a:ext uri="{FF2B5EF4-FFF2-40B4-BE49-F238E27FC236}">
                <a16:creationId xmlns:a16="http://schemas.microsoft.com/office/drawing/2014/main" id="{3ABC9102-A65C-6E88-F466-604DAC953455}"/>
              </a:ext>
            </a:extLst>
          </p:cNvPr>
          <p:cNvSpPr/>
          <p:nvPr/>
        </p:nvSpPr>
        <p:spPr>
          <a:xfrm>
            <a:off x="3488863" y="143413"/>
            <a:ext cx="2136951"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25285"/>
                </a:solidFill>
                <a:effectLst/>
                <a:uLnTx/>
                <a:uFillTx/>
                <a:latin typeface="Arial" panose="020B0604020202020204"/>
                <a:ea typeface="+mn-ea"/>
                <a:cs typeface="+mn-cs"/>
              </a:rPr>
              <a:t>Epidemiology</a:t>
            </a:r>
          </a:p>
        </p:txBody>
      </p:sp>
    </p:spTree>
    <p:extLst>
      <p:ext uri="{BB962C8B-B14F-4D97-AF65-F5344CB8AC3E}">
        <p14:creationId xmlns:p14="http://schemas.microsoft.com/office/powerpoint/2010/main" val="53312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9C305E-4227-8542-A0AD-5A507A4E1882}"/>
              </a:ext>
            </a:extLst>
          </p:cNvPr>
          <p:cNvSpPr/>
          <p:nvPr/>
        </p:nvSpPr>
        <p:spPr>
          <a:xfrm>
            <a:off x="2371479" y="4124520"/>
            <a:ext cx="7092050" cy="758791"/>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1CA72C57-57DC-4A86-BB0F-6954BFB1CDA1}"/>
              </a:ext>
            </a:extLst>
          </p:cNvPr>
          <p:cNvSpPr>
            <a:spLocks noGrp="1"/>
          </p:cNvSpPr>
          <p:nvPr>
            <p:ph idx="4294967295"/>
          </p:nvPr>
        </p:nvSpPr>
        <p:spPr>
          <a:xfrm>
            <a:off x="6618113" y="2139151"/>
            <a:ext cx="4922313" cy="2352313"/>
          </a:xfrm>
        </p:spPr>
        <p:txBody>
          <a:bodyPr/>
          <a:lstStyle/>
          <a:p>
            <a:pPr marL="0" indent="0">
              <a:spcBef>
                <a:spcPts val="450"/>
              </a:spcBef>
              <a:buNone/>
            </a:pPr>
            <a:endParaRPr lang="en-US" sz="2000">
              <a:solidFill>
                <a:srgbClr val="336699"/>
              </a:solidFill>
              <a:latin typeface="+mj-lt"/>
            </a:endParaRPr>
          </a:p>
          <a:p>
            <a:pPr marL="0" indent="0">
              <a:spcBef>
                <a:spcPts val="450"/>
              </a:spcBef>
              <a:buNone/>
            </a:pPr>
            <a:r>
              <a:rPr lang="en-US" sz="2000">
                <a:solidFill>
                  <a:srgbClr val="336699"/>
                </a:solidFill>
                <a:latin typeface="+mj-lt"/>
              </a:rPr>
              <a:t>Lowering the colorectal cancer screening age to 45 years is likely to impact colorectal cancer incidence and mortality in people aged 50- 54 years</a:t>
            </a:r>
            <a:r>
              <a:rPr lang="en-US" sz="2000" baseline="30000">
                <a:solidFill>
                  <a:srgbClr val="336699"/>
                </a:solidFill>
                <a:latin typeface="+mj-lt"/>
              </a:rPr>
              <a:t>1</a:t>
            </a:r>
          </a:p>
        </p:txBody>
      </p:sp>
      <p:sp>
        <p:nvSpPr>
          <p:cNvPr id="8" name="Content Placeholder 2">
            <a:extLst>
              <a:ext uri="{FF2B5EF4-FFF2-40B4-BE49-F238E27FC236}">
                <a16:creationId xmlns:a16="http://schemas.microsoft.com/office/drawing/2014/main" id="{C79222C6-B625-4561-9E97-8C00196F2214}"/>
              </a:ext>
            </a:extLst>
          </p:cNvPr>
          <p:cNvSpPr txBox="1">
            <a:spLocks/>
          </p:cNvSpPr>
          <p:nvPr/>
        </p:nvSpPr>
        <p:spPr>
          <a:xfrm>
            <a:off x="2323978" y="2531191"/>
            <a:ext cx="3724521" cy="1568234"/>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000" b="0" i="0" kern="1200">
                <a:solidFill>
                  <a:schemeClr val="tx1"/>
                </a:solidFill>
                <a:latin typeface="Arial Narrow" panose="020B0604020202020204" pitchFamily="34" charset="0"/>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Arial Narrow" panose="020B0604020202020204" pitchFamily="34" charset="0"/>
                <a:ea typeface="+mn-ea"/>
                <a:cs typeface="+mn-cs"/>
              </a:defRPr>
            </a:lvl2pPr>
            <a:lvl3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Arial Narrow" panose="020B0604020202020204" pitchFamily="34" charset="0"/>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800" b="0" i="0" kern="1200">
                <a:solidFill>
                  <a:schemeClr val="tx1"/>
                </a:solidFill>
                <a:latin typeface="Arial Narrow" panose="020B0604020202020204" pitchFamily="34" charset="0"/>
                <a:ea typeface="+mn-ea"/>
                <a:cs typeface="+mn-cs"/>
              </a:defRPr>
            </a:lvl4pPr>
            <a:lvl5pPr marL="2057400" indent="-228600" algn="l" defTabSz="914400" rtl="0" eaLnBrk="1" latinLnBrk="0" hangingPunct="1">
              <a:lnSpc>
                <a:spcPct val="100000"/>
              </a:lnSpc>
              <a:spcBef>
                <a:spcPts val="500"/>
              </a:spcBef>
              <a:buClr>
                <a:schemeClr val="accent3"/>
              </a:buClr>
              <a:buFont typeface="Arial" panose="020B0604020202020204" pitchFamily="34" charset="0"/>
              <a:buChar char="•"/>
              <a:defRPr sz="1600" b="0" i="0" kern="1200">
                <a:solidFill>
                  <a:schemeClr val="tx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450"/>
              </a:spcBef>
              <a:spcAft>
                <a:spcPts val="0"/>
              </a:spcAft>
              <a:buClr>
                <a:srgbClr val="4472C4"/>
              </a:buClr>
              <a:buSzTx/>
              <a:buFont typeface="Arial" panose="020B0604020202020204" pitchFamily="34" charset="0"/>
              <a:buNone/>
              <a:tabLst/>
              <a:defRPr/>
            </a:pPr>
            <a:r>
              <a:rPr kumimoji="0" lang="en-US" b="0" i="0" u="none" strike="noStrike" kern="1200" cap="none" spc="0" normalizeH="0" baseline="0" noProof="0" dirty="0">
                <a:ln>
                  <a:noFill/>
                </a:ln>
                <a:solidFill>
                  <a:srgbClr val="336699"/>
                </a:solidFill>
                <a:effectLst/>
                <a:uLnTx/>
                <a:uFillTx/>
                <a:latin typeface="Arial"/>
                <a:ea typeface="+mn-ea"/>
                <a:cs typeface="+mn-cs"/>
              </a:rPr>
              <a:t>of people aged 50-54 years are </a:t>
            </a:r>
            <a:r>
              <a:rPr kumimoji="0" lang="en-US" b="1" i="0" u="none" strike="noStrike" kern="1200" cap="none" spc="0" normalizeH="0" baseline="0" noProof="0" dirty="0">
                <a:ln>
                  <a:noFill/>
                </a:ln>
                <a:solidFill>
                  <a:srgbClr val="336699"/>
                </a:solidFill>
                <a:effectLst/>
                <a:uLnTx/>
                <a:uFillTx/>
                <a:latin typeface="Arial"/>
                <a:ea typeface="+mn-ea"/>
                <a:cs typeface="+mn-cs"/>
              </a:rPr>
              <a:t>not </a:t>
            </a:r>
            <a:r>
              <a:rPr kumimoji="0" lang="en-US" b="0" i="0" u="none" strike="noStrike" kern="1200" cap="none" spc="0" normalizeH="0" baseline="0" noProof="0" dirty="0">
                <a:ln>
                  <a:noFill/>
                </a:ln>
                <a:solidFill>
                  <a:srgbClr val="336699"/>
                </a:solidFill>
                <a:effectLst/>
                <a:uLnTx/>
                <a:uFillTx/>
                <a:latin typeface="Arial"/>
                <a:ea typeface="+mn-ea"/>
                <a:cs typeface="+mn-cs"/>
              </a:rPr>
              <a:t>up-to-date on colorectal cancer screening</a:t>
            </a:r>
            <a:r>
              <a:rPr kumimoji="0" lang="en-US" b="0" i="0" u="none" strike="noStrike" kern="1200" cap="none" spc="0" normalizeH="0" baseline="30000" noProof="0" dirty="0">
                <a:ln>
                  <a:noFill/>
                </a:ln>
                <a:solidFill>
                  <a:srgbClr val="336699"/>
                </a:solidFill>
                <a:effectLst/>
                <a:uLnTx/>
                <a:uFillTx/>
                <a:latin typeface="Arial"/>
                <a:ea typeface="+mn-ea"/>
                <a:cs typeface="+mn-cs"/>
              </a:rPr>
              <a:t>1</a:t>
            </a:r>
            <a:r>
              <a:rPr kumimoji="0" lang="en-US" b="0" i="0" u="none" strike="noStrike" kern="1200" cap="none" spc="0" normalizeH="0" baseline="0" noProof="0" dirty="0">
                <a:ln>
                  <a:noFill/>
                </a:ln>
                <a:solidFill>
                  <a:srgbClr val="336699"/>
                </a:solidFill>
                <a:effectLst/>
                <a:uLnTx/>
                <a:uFillTx/>
                <a:latin typeface="Arial"/>
                <a:ea typeface="+mn-ea"/>
                <a:cs typeface="+mn-cs"/>
              </a:rPr>
              <a:t> </a:t>
            </a:r>
          </a:p>
        </p:txBody>
      </p:sp>
      <p:sp>
        <p:nvSpPr>
          <p:cNvPr id="11" name="Content Placeholder 2">
            <a:extLst>
              <a:ext uri="{FF2B5EF4-FFF2-40B4-BE49-F238E27FC236}">
                <a16:creationId xmlns:a16="http://schemas.microsoft.com/office/drawing/2014/main" id="{DD2E7534-20CF-49B0-AD4C-D6539ACAC23C}"/>
              </a:ext>
            </a:extLst>
          </p:cNvPr>
          <p:cNvSpPr txBox="1">
            <a:spLocks/>
          </p:cNvSpPr>
          <p:nvPr/>
        </p:nvSpPr>
        <p:spPr>
          <a:xfrm>
            <a:off x="199146" y="2339422"/>
            <a:ext cx="2124832" cy="1155883"/>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000" b="0" i="0" kern="1200">
                <a:solidFill>
                  <a:schemeClr val="tx1"/>
                </a:solidFill>
                <a:latin typeface="Arial Narrow" panose="020B0604020202020204" pitchFamily="34" charset="0"/>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Arial Narrow" panose="020B0604020202020204" pitchFamily="34" charset="0"/>
                <a:ea typeface="+mn-ea"/>
                <a:cs typeface="+mn-cs"/>
              </a:defRPr>
            </a:lvl2pPr>
            <a:lvl3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Arial Narrow" panose="020B0604020202020204" pitchFamily="34" charset="0"/>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800" b="0" i="0" kern="1200">
                <a:solidFill>
                  <a:schemeClr val="tx1"/>
                </a:solidFill>
                <a:latin typeface="Arial Narrow" panose="020B0604020202020204" pitchFamily="34" charset="0"/>
                <a:ea typeface="+mn-ea"/>
                <a:cs typeface="+mn-cs"/>
              </a:defRPr>
            </a:lvl4pPr>
            <a:lvl5pPr marL="2057400" indent="-228600" algn="l" defTabSz="914400" rtl="0" eaLnBrk="1" latinLnBrk="0" hangingPunct="1">
              <a:lnSpc>
                <a:spcPct val="100000"/>
              </a:lnSpc>
              <a:spcBef>
                <a:spcPts val="500"/>
              </a:spcBef>
              <a:buClr>
                <a:schemeClr val="accent3"/>
              </a:buClr>
              <a:buFont typeface="Arial" panose="020B0604020202020204" pitchFamily="34" charset="0"/>
              <a:buChar char="•"/>
              <a:defRPr sz="1600" b="0" i="0" kern="1200">
                <a:solidFill>
                  <a:schemeClr val="tx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450"/>
              </a:spcBef>
              <a:spcAft>
                <a:spcPts val="0"/>
              </a:spcAft>
              <a:buClr>
                <a:srgbClr val="4472C4"/>
              </a:buClr>
              <a:buSzTx/>
              <a:buFont typeface="Arial" panose="020B0604020202020204" pitchFamily="34" charset="0"/>
              <a:buNone/>
              <a:tabLst/>
              <a:defRPr/>
            </a:pPr>
            <a:r>
              <a:rPr kumimoji="0" lang="en-US" sz="7200" b="1" i="0" u="none" strike="noStrike" kern="1200" cap="none" spc="0" normalizeH="0" baseline="0" noProof="0">
                <a:ln>
                  <a:noFill/>
                </a:ln>
                <a:solidFill>
                  <a:srgbClr val="ED7D31"/>
                </a:solidFill>
                <a:effectLst/>
                <a:uLnTx/>
                <a:uFillTx/>
                <a:latin typeface="Arial"/>
                <a:ea typeface="+mn-ea"/>
                <a:cs typeface="+mn-cs"/>
              </a:rPr>
              <a:t>52% </a:t>
            </a:r>
          </a:p>
        </p:txBody>
      </p:sp>
      <p:sp>
        <p:nvSpPr>
          <p:cNvPr id="12" name="Rectangle 11">
            <a:extLst>
              <a:ext uri="{FF2B5EF4-FFF2-40B4-BE49-F238E27FC236}">
                <a16:creationId xmlns:a16="http://schemas.microsoft.com/office/drawing/2014/main" id="{3E711304-E612-4B51-8892-2C025268B7DA}"/>
              </a:ext>
            </a:extLst>
          </p:cNvPr>
          <p:cNvSpPr/>
          <p:nvPr/>
        </p:nvSpPr>
        <p:spPr>
          <a:xfrm>
            <a:off x="361951" y="6083400"/>
            <a:ext cx="4702145"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336699"/>
                </a:solidFill>
                <a:effectLst/>
                <a:uLnTx/>
                <a:uFillTx/>
                <a:latin typeface="Arial"/>
                <a:ea typeface="+mn-ea"/>
                <a:cs typeface="+mn-cs"/>
              </a:rPr>
              <a:t>1. Siegel RL, et al. </a:t>
            </a:r>
            <a:r>
              <a:rPr kumimoji="0" lang="en-US" sz="750" b="0" i="1" u="none" strike="noStrike" kern="1200" cap="none" spc="0" normalizeH="0" baseline="0" noProof="0">
                <a:ln>
                  <a:noFill/>
                </a:ln>
                <a:solidFill>
                  <a:srgbClr val="336699"/>
                </a:solidFill>
                <a:effectLst/>
                <a:uLnTx/>
                <a:uFillTx/>
                <a:latin typeface="Arial"/>
                <a:ea typeface="+mn-ea"/>
                <a:cs typeface="+mn-cs"/>
              </a:rPr>
              <a:t>CA Cancer J Clin.</a:t>
            </a:r>
            <a:r>
              <a:rPr kumimoji="0" lang="en-US" sz="750" b="0" i="0" u="none" strike="noStrike" kern="1200" cap="none" spc="0" normalizeH="0" baseline="0" noProof="0">
                <a:ln>
                  <a:noFill/>
                </a:ln>
                <a:solidFill>
                  <a:srgbClr val="336699"/>
                </a:solidFill>
                <a:effectLst/>
                <a:uLnTx/>
                <a:uFillTx/>
                <a:latin typeface="Arial"/>
                <a:ea typeface="+mn-ea"/>
                <a:cs typeface="+mn-cs"/>
              </a:rPr>
              <a:t> 2020;70(3):145-164. 2. Wolf, AMD, et al. </a:t>
            </a:r>
            <a:r>
              <a:rPr kumimoji="0" lang="en-US" sz="750" b="0" i="1" u="none" strike="noStrike" kern="1200" cap="none" spc="0" normalizeH="0" baseline="0" noProof="0">
                <a:ln>
                  <a:noFill/>
                </a:ln>
                <a:solidFill>
                  <a:srgbClr val="336699"/>
                </a:solidFill>
                <a:effectLst/>
                <a:uLnTx/>
                <a:uFillTx/>
                <a:latin typeface="Arial"/>
                <a:ea typeface="+mn-ea"/>
                <a:cs typeface="+mn-cs"/>
              </a:rPr>
              <a:t>CA Cancer J Clin. </a:t>
            </a:r>
            <a:r>
              <a:rPr kumimoji="0" lang="en-US" sz="750" b="0" i="0" u="none" strike="noStrike" kern="1200" cap="none" spc="0" normalizeH="0" baseline="0" noProof="0">
                <a:ln>
                  <a:noFill/>
                </a:ln>
                <a:solidFill>
                  <a:srgbClr val="336699"/>
                </a:solidFill>
                <a:effectLst/>
                <a:uLnTx/>
                <a:uFillTx/>
                <a:latin typeface="Arial"/>
                <a:ea typeface="+mn-ea"/>
                <a:cs typeface="+mn-cs"/>
              </a:rPr>
              <a:t>2018;68:25-281. </a:t>
            </a:r>
            <a:endParaRPr kumimoji="0" lang="en-US" sz="750" b="0" i="0" u="none" strike="noStrike" kern="1200" cap="none" spc="0" normalizeH="0" baseline="0" noProof="0">
              <a:ln>
                <a:noFill/>
              </a:ln>
              <a:solidFill>
                <a:srgbClr val="336699"/>
              </a:solidFill>
              <a:effectLst/>
              <a:uLnTx/>
              <a:uFillTx/>
              <a:latin typeface="Arial"/>
              <a:ea typeface="+mn-ea"/>
              <a:cs typeface="+mn-cs"/>
              <a:hlinkClick r:id="rId3">
                <a:extLst>
                  <a:ext uri="{A12FA001-AC4F-418D-AE19-62706E023703}">
                    <ahyp:hlinkClr xmlns:ahyp="http://schemas.microsoft.com/office/drawing/2018/hyperlinkcolor" val="tx"/>
                  </a:ext>
                </a:extLst>
              </a:hlinkClick>
            </a:endParaRPr>
          </a:p>
        </p:txBody>
      </p:sp>
      <p:cxnSp>
        <p:nvCxnSpPr>
          <p:cNvPr id="31" name="Straight Connector 30">
            <a:extLst>
              <a:ext uri="{FF2B5EF4-FFF2-40B4-BE49-F238E27FC236}">
                <a16:creationId xmlns:a16="http://schemas.microsoft.com/office/drawing/2014/main" id="{55875CA7-42EB-D6A8-2278-9B4FAC537C8A}"/>
              </a:ext>
            </a:extLst>
          </p:cNvPr>
          <p:cNvCxnSpPr>
            <a:cxnSpLocks/>
          </p:cNvCxnSpPr>
          <p:nvPr/>
        </p:nvCxnSpPr>
        <p:spPr>
          <a:xfrm>
            <a:off x="6369082" y="1650670"/>
            <a:ext cx="0" cy="4643961"/>
          </a:xfrm>
          <a:prstGeom prst="line">
            <a:avLst/>
          </a:prstGeom>
          <a:ln w="9525">
            <a:solidFill>
              <a:srgbClr val="336699"/>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C55D8E1-CC44-8A62-DED8-B36545CFCB54}"/>
              </a:ext>
            </a:extLst>
          </p:cNvPr>
          <p:cNvSpPr txBox="1"/>
          <p:nvPr/>
        </p:nvSpPr>
        <p:spPr>
          <a:xfrm>
            <a:off x="294582" y="4224608"/>
            <a:ext cx="5931564" cy="1015663"/>
          </a:xfrm>
          <a:prstGeom prst="rect">
            <a:avLst/>
          </a:prstGeom>
          <a:noFill/>
        </p:spPr>
        <p:txBody>
          <a:bodyPr wrap="square">
            <a:spAutoFit/>
          </a:bodyPr>
          <a:lstStyle/>
          <a:p>
            <a:pPr marL="0" indent="0">
              <a:spcBef>
                <a:spcPts val="450"/>
              </a:spcBef>
              <a:buNone/>
            </a:pPr>
            <a:r>
              <a:rPr lang="en-US" sz="2000">
                <a:solidFill>
                  <a:srgbClr val="336699"/>
                </a:solidFill>
                <a:latin typeface="+mj-lt"/>
              </a:rPr>
              <a:t>The incidence of colorectal cancer is increasing in people aged &gt;54 years versus those aged 50-54 years</a:t>
            </a:r>
            <a:r>
              <a:rPr lang="en-US" sz="2000" baseline="30000">
                <a:solidFill>
                  <a:srgbClr val="336699"/>
                </a:solidFill>
                <a:latin typeface="+mj-lt"/>
              </a:rPr>
              <a:t>2</a:t>
            </a:r>
            <a:r>
              <a:rPr lang="en-US" sz="2000">
                <a:solidFill>
                  <a:srgbClr val="336699"/>
                </a:solidFill>
                <a:latin typeface="+mj-lt"/>
              </a:rPr>
              <a:t> </a:t>
            </a:r>
          </a:p>
        </p:txBody>
      </p:sp>
      <p:graphicFrame>
        <p:nvGraphicFramePr>
          <p:cNvPr id="38" name="Table 3">
            <a:extLst>
              <a:ext uri="{FF2B5EF4-FFF2-40B4-BE49-F238E27FC236}">
                <a16:creationId xmlns:a16="http://schemas.microsoft.com/office/drawing/2014/main" id="{810099AA-551E-AE28-BFDE-A37697BEEDD4}"/>
              </a:ext>
            </a:extLst>
          </p:cNvPr>
          <p:cNvGraphicFramePr>
            <a:graphicFrameLocks noGrp="1"/>
          </p:cNvGraphicFramePr>
          <p:nvPr/>
        </p:nvGraphicFramePr>
        <p:xfrm>
          <a:off x="-95252" y="147372"/>
          <a:ext cx="12422292" cy="640080"/>
        </p:xfrm>
        <a:graphic>
          <a:graphicData uri="http://schemas.openxmlformats.org/drawingml/2006/table">
            <a:tbl>
              <a:tblPr firstRow="1" bandRow="1"/>
              <a:tblGrid>
                <a:gridCol w="3105573">
                  <a:extLst>
                    <a:ext uri="{9D8B030D-6E8A-4147-A177-3AD203B41FA5}">
                      <a16:colId xmlns:a16="http://schemas.microsoft.com/office/drawing/2014/main" val="1860788153"/>
                    </a:ext>
                  </a:extLst>
                </a:gridCol>
                <a:gridCol w="3105573">
                  <a:extLst>
                    <a:ext uri="{9D8B030D-6E8A-4147-A177-3AD203B41FA5}">
                      <a16:colId xmlns:a16="http://schemas.microsoft.com/office/drawing/2014/main" val="3631497311"/>
                    </a:ext>
                  </a:extLst>
                </a:gridCol>
                <a:gridCol w="3105573">
                  <a:extLst>
                    <a:ext uri="{9D8B030D-6E8A-4147-A177-3AD203B41FA5}">
                      <a16:colId xmlns:a16="http://schemas.microsoft.com/office/drawing/2014/main" val="950554308"/>
                    </a:ext>
                  </a:extLst>
                </a:gridCol>
                <a:gridCol w="3105573">
                  <a:extLst>
                    <a:ext uri="{9D8B030D-6E8A-4147-A177-3AD203B41FA5}">
                      <a16:colId xmlns:a16="http://schemas.microsoft.com/office/drawing/2014/main" val="2103435621"/>
                    </a:ext>
                  </a:extLst>
                </a:gridCol>
              </a:tblGrid>
              <a:tr h="370840">
                <a:tc>
                  <a:txBody>
                    <a:bodyPr/>
                    <a:lstStyle/>
                    <a:p>
                      <a:pPr algn="ctr"/>
                      <a:endParaRPr lang="en-US">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chemeClr val="tx1"/>
                          </a:solidFill>
                        </a:rPr>
                        <a:t> </a:t>
                      </a:r>
                    </a:p>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9365615"/>
                  </a:ext>
                </a:extLst>
              </a:tr>
            </a:tbl>
          </a:graphicData>
        </a:graphic>
      </p:graphicFrame>
      <p:sp>
        <p:nvSpPr>
          <p:cNvPr id="18" name="Rectangle 17">
            <a:hlinkClick r:id="rId4" action="ppaction://hlinksldjump"/>
            <a:extLst>
              <a:ext uri="{FF2B5EF4-FFF2-40B4-BE49-F238E27FC236}">
                <a16:creationId xmlns:a16="http://schemas.microsoft.com/office/drawing/2014/main" id="{073112F6-A553-FE32-BE18-707D5E2643E3}"/>
              </a:ext>
            </a:extLst>
          </p:cNvPr>
          <p:cNvSpPr/>
          <p:nvPr/>
        </p:nvSpPr>
        <p:spPr>
          <a:xfrm>
            <a:off x="526052" y="151053"/>
            <a:ext cx="1910228"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336699"/>
                </a:solidFill>
                <a:effectLst/>
                <a:uLnTx/>
                <a:uFillTx/>
                <a:latin typeface="Arial" panose="020B0604020202020204"/>
                <a:ea typeface="+mn-ea"/>
                <a:cs typeface="+mn-cs"/>
              </a:rPr>
              <a:t>CRC Overview</a:t>
            </a:r>
          </a:p>
        </p:txBody>
      </p:sp>
      <p:sp>
        <p:nvSpPr>
          <p:cNvPr id="19" name="Rectangle 18">
            <a:hlinkClick r:id="rId5" action="ppaction://hlinksldjump"/>
            <a:extLst>
              <a:ext uri="{FF2B5EF4-FFF2-40B4-BE49-F238E27FC236}">
                <a16:creationId xmlns:a16="http://schemas.microsoft.com/office/drawing/2014/main" id="{2CE03087-8C2B-5335-E4CB-01600B157F63}"/>
              </a:ext>
            </a:extLst>
          </p:cNvPr>
          <p:cNvSpPr/>
          <p:nvPr/>
        </p:nvSpPr>
        <p:spPr>
          <a:xfrm>
            <a:off x="6516692" y="143751"/>
            <a:ext cx="2260629"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panose="020B0604020202020204"/>
                <a:ea typeface="+mn-ea"/>
                <a:cs typeface="+mn-cs"/>
              </a:rPr>
              <a:t>Risk Factors, Signs, Symptoms</a:t>
            </a:r>
          </a:p>
        </p:txBody>
      </p:sp>
      <p:sp>
        <p:nvSpPr>
          <p:cNvPr id="20" name="Rectangle 19">
            <a:hlinkClick r:id="rId6" action="ppaction://hlinksldjump"/>
            <a:extLst>
              <a:ext uri="{FF2B5EF4-FFF2-40B4-BE49-F238E27FC236}">
                <a16:creationId xmlns:a16="http://schemas.microsoft.com/office/drawing/2014/main" id="{5E45B459-0457-31ED-C98D-79D3A5913127}"/>
              </a:ext>
            </a:extLst>
          </p:cNvPr>
          <p:cNvSpPr/>
          <p:nvPr/>
        </p:nvSpPr>
        <p:spPr>
          <a:xfrm>
            <a:off x="9668199" y="151053"/>
            <a:ext cx="2284436"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solidFill>
                  <a:srgbClr val="336699"/>
                </a:solidFill>
                <a:latin typeface="Arial" panose="020B0604020202020204"/>
              </a:rPr>
              <a:t>Prevention through Screening</a:t>
            </a:r>
            <a:endParaRPr kumimoji="0" lang="en-US" sz="1800" b="0" i="0" u="none" strike="noStrike" kern="1200" cap="none" spc="0" normalizeH="0" baseline="0" noProof="0">
              <a:ln>
                <a:noFill/>
              </a:ln>
              <a:solidFill>
                <a:srgbClr val="336699"/>
              </a:solidFill>
              <a:effectLst/>
              <a:uLnTx/>
              <a:uFillTx/>
              <a:latin typeface="Arial" panose="020B0604020202020204"/>
              <a:ea typeface="+mn-ea"/>
              <a:cs typeface="+mn-cs"/>
            </a:endParaRPr>
          </a:p>
        </p:txBody>
      </p:sp>
      <p:sp>
        <p:nvSpPr>
          <p:cNvPr id="21" name="Rectangle 20">
            <a:hlinkClick r:id="rId7" action="ppaction://hlinksldjump"/>
            <a:extLst>
              <a:ext uri="{FF2B5EF4-FFF2-40B4-BE49-F238E27FC236}">
                <a16:creationId xmlns:a16="http://schemas.microsoft.com/office/drawing/2014/main" id="{833636B4-086D-8548-CE7B-2662B747D0CA}"/>
              </a:ext>
            </a:extLst>
          </p:cNvPr>
          <p:cNvSpPr/>
          <p:nvPr/>
        </p:nvSpPr>
        <p:spPr>
          <a:xfrm>
            <a:off x="3488863" y="143413"/>
            <a:ext cx="2136951"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7D31"/>
                </a:solidFill>
                <a:effectLst/>
                <a:uLnTx/>
                <a:uFillTx/>
                <a:latin typeface="Arial" panose="020B0604020202020204"/>
                <a:ea typeface="+mn-ea"/>
                <a:cs typeface="+mn-cs"/>
              </a:rPr>
              <a:t>Epidemiology</a:t>
            </a:r>
          </a:p>
        </p:txBody>
      </p:sp>
      <p:graphicFrame>
        <p:nvGraphicFramePr>
          <p:cNvPr id="26" name="Table 33">
            <a:extLst>
              <a:ext uri="{FF2B5EF4-FFF2-40B4-BE49-F238E27FC236}">
                <a16:creationId xmlns:a16="http://schemas.microsoft.com/office/drawing/2014/main" id="{E184350C-E9A2-8679-B98D-36510CDDC225}"/>
              </a:ext>
            </a:extLst>
          </p:cNvPr>
          <p:cNvGraphicFramePr>
            <a:graphicFrameLocks noGrp="1"/>
          </p:cNvGraphicFramePr>
          <p:nvPr/>
        </p:nvGraphicFramePr>
        <p:xfrm>
          <a:off x="0" y="999883"/>
          <a:ext cx="12192000" cy="521208"/>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389958081"/>
                    </a:ext>
                  </a:extLst>
                </a:gridCol>
                <a:gridCol w="2438400">
                  <a:extLst>
                    <a:ext uri="{9D8B030D-6E8A-4147-A177-3AD203B41FA5}">
                      <a16:colId xmlns:a16="http://schemas.microsoft.com/office/drawing/2014/main" val="353192504"/>
                    </a:ext>
                  </a:extLst>
                </a:gridCol>
                <a:gridCol w="2438400">
                  <a:extLst>
                    <a:ext uri="{9D8B030D-6E8A-4147-A177-3AD203B41FA5}">
                      <a16:colId xmlns:a16="http://schemas.microsoft.com/office/drawing/2014/main" val="3006038237"/>
                    </a:ext>
                  </a:extLst>
                </a:gridCol>
                <a:gridCol w="2438400">
                  <a:extLst>
                    <a:ext uri="{9D8B030D-6E8A-4147-A177-3AD203B41FA5}">
                      <a16:colId xmlns:a16="http://schemas.microsoft.com/office/drawing/2014/main" val="1997516311"/>
                    </a:ext>
                  </a:extLst>
                </a:gridCol>
                <a:gridCol w="2438400">
                  <a:extLst>
                    <a:ext uri="{9D8B030D-6E8A-4147-A177-3AD203B41FA5}">
                      <a16:colId xmlns:a16="http://schemas.microsoft.com/office/drawing/2014/main" val="3824938757"/>
                    </a:ext>
                  </a:extLst>
                </a:gridCol>
              </a:tblGrid>
              <a:tr h="521208">
                <a:tc>
                  <a:txBody>
                    <a:bodyPr/>
                    <a:lstStyle/>
                    <a:p>
                      <a:pPr algn="ctr"/>
                      <a:endParaRPr lang="en-US" sz="1400" b="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p>
                      <a:pPr algn="ctr"/>
                      <a:endParaRPr lang="en-US" sz="1400" b="0" kern="1200">
                        <a:solidFill>
                          <a:schemeClr val="bg1"/>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extLst>
                  <a:ext uri="{0D108BD9-81ED-4DB2-BD59-A6C34878D82A}">
                    <a16:rowId xmlns:a16="http://schemas.microsoft.com/office/drawing/2014/main" val="2636531076"/>
                  </a:ext>
                </a:extLst>
              </a:tr>
            </a:tbl>
          </a:graphicData>
        </a:graphic>
      </p:graphicFrame>
      <p:sp>
        <p:nvSpPr>
          <p:cNvPr id="27" name="TextBox 26">
            <a:hlinkClick r:id="rId8" action="ppaction://hlinksldjump"/>
            <a:extLst>
              <a:ext uri="{FF2B5EF4-FFF2-40B4-BE49-F238E27FC236}">
                <a16:creationId xmlns:a16="http://schemas.microsoft.com/office/drawing/2014/main" id="{24C41F96-0798-A8D7-B476-89DC78019D9C}"/>
              </a:ext>
            </a:extLst>
          </p:cNvPr>
          <p:cNvSpPr txBox="1"/>
          <p:nvPr/>
        </p:nvSpPr>
        <p:spPr>
          <a:xfrm>
            <a:off x="2976003" y="1162571"/>
            <a:ext cx="1455089" cy="215444"/>
          </a:xfrm>
          <a:prstGeom prst="rect">
            <a:avLst/>
          </a:prstGeom>
          <a:solidFill>
            <a:srgbClr val="336699"/>
          </a:solidFill>
        </p:spPr>
        <p:txBody>
          <a:bodyPr wrap="square" lIns="0" tIns="0" rIns="0" bIns="0"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Incidence</a:t>
            </a:r>
          </a:p>
        </p:txBody>
      </p:sp>
      <p:sp>
        <p:nvSpPr>
          <p:cNvPr id="28" name="TextBox 27">
            <a:hlinkClick r:id="rId9" action="ppaction://hlinksldjump"/>
            <a:extLst>
              <a:ext uri="{FF2B5EF4-FFF2-40B4-BE49-F238E27FC236}">
                <a16:creationId xmlns:a16="http://schemas.microsoft.com/office/drawing/2014/main" id="{DDFAC33E-28E5-6C6F-ADB6-3C19F8469E63}"/>
              </a:ext>
            </a:extLst>
          </p:cNvPr>
          <p:cNvSpPr txBox="1"/>
          <p:nvPr/>
        </p:nvSpPr>
        <p:spPr>
          <a:xfrm>
            <a:off x="5445429" y="1156352"/>
            <a:ext cx="1455089" cy="215444"/>
          </a:xfrm>
          <a:prstGeom prst="rect">
            <a:avLst/>
          </a:prstGeom>
          <a:solidFill>
            <a:srgbClr val="336699"/>
          </a:solidFill>
        </p:spPr>
        <p:txBody>
          <a:bodyPr wrap="square" lIns="0" tIns="0" rIns="0" bIns="0"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Mortality</a:t>
            </a:r>
          </a:p>
        </p:txBody>
      </p:sp>
      <p:sp>
        <p:nvSpPr>
          <p:cNvPr id="29" name="TextBox 28">
            <a:hlinkClick r:id="rId10" action="ppaction://hlinksldjump"/>
            <a:extLst>
              <a:ext uri="{FF2B5EF4-FFF2-40B4-BE49-F238E27FC236}">
                <a16:creationId xmlns:a16="http://schemas.microsoft.com/office/drawing/2014/main" id="{979CA6B2-F3C0-A5C9-5732-18A9E6E46BC5}"/>
              </a:ext>
            </a:extLst>
          </p:cNvPr>
          <p:cNvSpPr txBox="1"/>
          <p:nvPr/>
        </p:nvSpPr>
        <p:spPr>
          <a:xfrm>
            <a:off x="7838999" y="1054850"/>
            <a:ext cx="1455089" cy="430887"/>
          </a:xfrm>
          <a:prstGeom prst="rect">
            <a:avLst/>
          </a:prstGeom>
          <a:solidFill>
            <a:schemeClr val="bg1"/>
          </a:solidFill>
        </p:spPr>
        <p:txBody>
          <a:bodyPr wrap="square" lIns="0" tIns="0" rIns="0" bIns="0"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36699"/>
                </a:solidFill>
                <a:effectLst/>
                <a:uLnTx/>
                <a:uFillTx/>
                <a:latin typeface="Arial" panose="020B0604020202020204" pitchFamily="34" charset="0"/>
                <a:ea typeface="+mn-ea"/>
                <a:cs typeface="Arial" panose="020B0604020202020204" pitchFamily="34" charset="0"/>
              </a:rPr>
              <a:t>Age-Related Trends</a:t>
            </a:r>
          </a:p>
        </p:txBody>
      </p:sp>
    </p:spTree>
    <p:extLst>
      <p:ext uri="{BB962C8B-B14F-4D97-AF65-F5344CB8AC3E}">
        <p14:creationId xmlns:p14="http://schemas.microsoft.com/office/powerpoint/2010/main" val="165029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5C34FD27-6A9D-405A-9C43-E3DDB332E630}"/>
              </a:ext>
            </a:extLst>
          </p:cNvPr>
          <p:cNvSpPr>
            <a:spLocks noGrp="1"/>
          </p:cNvSpPr>
          <p:nvPr>
            <p:ph type="ftr" sz="quarter" idx="11"/>
          </p:nvPr>
        </p:nvSpPr>
        <p:spPr>
          <a:xfrm>
            <a:off x="446420" y="5659334"/>
            <a:ext cx="4920710" cy="701710"/>
          </a:xfrm>
        </p:spPr>
        <p:txBody>
          <a:bodyPr anchor="t"/>
          <a:lstStyle/>
          <a:p>
            <a:r>
              <a:rPr lang="en-US" sz="750">
                <a:solidFill>
                  <a:srgbClr val="336699"/>
                </a:solidFill>
              </a:rPr>
              <a:t>* Note that rates of survival vary by race and ethnicity</a:t>
            </a:r>
          </a:p>
          <a:p>
            <a:pPr algn="l" fontAlgn="base"/>
            <a:r>
              <a:rPr lang="en-US" sz="750">
                <a:solidFill>
                  <a:srgbClr val="336699"/>
                </a:solidFill>
              </a:rPr>
              <a:t>† </a:t>
            </a:r>
            <a:r>
              <a:rPr lang="en-US" sz="750" baseline="30000">
                <a:solidFill>
                  <a:srgbClr val="336699"/>
                </a:solidFill>
              </a:rPr>
              <a:t> </a:t>
            </a:r>
            <a:r>
              <a:rPr lang="en-US" sz="750" b="0" i="0">
                <a:solidFill>
                  <a:srgbClr val="336699"/>
                </a:solidFill>
                <a:effectLst/>
              </a:rPr>
              <a:t>Per American Joint Committee on Cancer's (AJCC) staging system: Localized = stage I, </a:t>
            </a:r>
            <a:r>
              <a:rPr lang="en-US" sz="750" b="0" i="0" err="1">
                <a:solidFill>
                  <a:srgbClr val="336699"/>
                </a:solidFill>
                <a:effectLst/>
              </a:rPr>
              <a:t>IIa</a:t>
            </a:r>
            <a:r>
              <a:rPr lang="en-US" sz="750" b="0" i="0">
                <a:solidFill>
                  <a:srgbClr val="336699"/>
                </a:solidFill>
                <a:effectLst/>
              </a:rPr>
              <a:t>, IIb. Regional = stage </a:t>
            </a:r>
            <a:r>
              <a:rPr lang="en-US" sz="750" b="0" i="0" err="1">
                <a:solidFill>
                  <a:srgbClr val="336699"/>
                </a:solidFill>
                <a:effectLst/>
              </a:rPr>
              <a:t>IIc</a:t>
            </a:r>
            <a:r>
              <a:rPr lang="en-US" sz="750" b="0" i="0">
                <a:solidFill>
                  <a:srgbClr val="336699"/>
                </a:solidFill>
                <a:effectLst/>
              </a:rPr>
              <a:t> and III Distant = stage IV.</a:t>
            </a:r>
          </a:p>
          <a:p>
            <a:pPr algn="l" fontAlgn="base"/>
            <a:r>
              <a:rPr lang="en-US" sz="750">
                <a:solidFill>
                  <a:srgbClr val="336699"/>
                </a:solidFill>
              </a:rPr>
              <a:t>1. Siegel RL, Miller KD, Fuchs HE, Jemal A. Cancer statistics, 2022. </a:t>
            </a:r>
            <a:r>
              <a:rPr lang="en-US" sz="750" i="1">
                <a:solidFill>
                  <a:srgbClr val="336699"/>
                </a:solidFill>
              </a:rPr>
              <a:t>CA Cancer J Clin. </a:t>
            </a:r>
            <a:r>
              <a:rPr lang="en-US" sz="750">
                <a:solidFill>
                  <a:srgbClr val="336699"/>
                </a:solidFill>
              </a:rPr>
              <a:t>2022;72(1):7-33. 2. American Cancer Society. Survival rates for colorectal cancer. Accessed August 2, 2022. https://www.cancer.org/cancer/colon-rectal-cancer/detection-diagnosis-staging/survival-rates.html</a:t>
            </a:r>
          </a:p>
          <a:p>
            <a:endParaRPr lang="en-US" sz="750">
              <a:solidFill>
                <a:srgbClr val="336699"/>
              </a:solidFill>
            </a:endParaRPr>
          </a:p>
        </p:txBody>
      </p:sp>
      <p:sp>
        <p:nvSpPr>
          <p:cNvPr id="3" name="TextBox 2">
            <a:extLst>
              <a:ext uri="{FF2B5EF4-FFF2-40B4-BE49-F238E27FC236}">
                <a16:creationId xmlns:a16="http://schemas.microsoft.com/office/drawing/2014/main" id="{DC73BA7B-3ED3-4C31-A65E-526D444C28B6}"/>
              </a:ext>
            </a:extLst>
          </p:cNvPr>
          <p:cNvSpPr txBox="1"/>
          <p:nvPr/>
        </p:nvSpPr>
        <p:spPr bwMode="gray">
          <a:xfrm>
            <a:off x="10261614" y="1403499"/>
            <a:ext cx="2192657" cy="1158949"/>
          </a:xfrm>
          <a:prstGeom prst="rect">
            <a:avLst/>
          </a:prstGeom>
        </p:spPr>
        <p:txBody>
          <a:bodyPr wrap="square" rtlCol="0">
            <a:noAutofit/>
          </a:bodyPr>
          <a:lstStyle/>
          <a:p>
            <a:pPr marL="168275" indent="-168275">
              <a:lnSpc>
                <a:spcPct val="90000"/>
              </a:lnSpc>
              <a:spcBef>
                <a:spcPts val="1000"/>
              </a:spcBef>
              <a:buSzPct val="100000"/>
              <a:buFont typeface="Arial" panose="020B0604020202020204" pitchFamily="34" charset="0"/>
              <a:buChar char="•"/>
            </a:pPr>
            <a:endParaRPr lang="en-US" sz="1600" err="1"/>
          </a:p>
        </p:txBody>
      </p:sp>
      <p:sp>
        <p:nvSpPr>
          <p:cNvPr id="4" name="TextBox 3">
            <a:extLst>
              <a:ext uri="{FF2B5EF4-FFF2-40B4-BE49-F238E27FC236}">
                <a16:creationId xmlns:a16="http://schemas.microsoft.com/office/drawing/2014/main" id="{C6351899-D572-4376-8D28-7720BC1D4D22}"/>
              </a:ext>
            </a:extLst>
          </p:cNvPr>
          <p:cNvSpPr txBox="1"/>
          <p:nvPr/>
        </p:nvSpPr>
        <p:spPr bwMode="gray">
          <a:xfrm>
            <a:off x="10582940" y="741678"/>
            <a:ext cx="85060" cy="438536"/>
          </a:xfrm>
          <a:prstGeom prst="rect">
            <a:avLst/>
          </a:prstGeom>
        </p:spPr>
        <p:txBody>
          <a:bodyPr wrap="square" rtlCol="0">
            <a:noAutofit/>
          </a:bodyPr>
          <a:lstStyle/>
          <a:p>
            <a:pPr marL="168275" indent="-168275">
              <a:lnSpc>
                <a:spcPct val="90000"/>
              </a:lnSpc>
              <a:spcBef>
                <a:spcPts val="1000"/>
              </a:spcBef>
              <a:buSzPct val="100000"/>
              <a:buFont typeface="Arial" panose="020B0604020202020204" pitchFamily="34" charset="0"/>
              <a:buChar char="•"/>
            </a:pPr>
            <a:endParaRPr lang="en-US" sz="1600" err="1"/>
          </a:p>
        </p:txBody>
      </p:sp>
      <p:sp>
        <p:nvSpPr>
          <p:cNvPr id="6" name="TextBox 5">
            <a:extLst>
              <a:ext uri="{FF2B5EF4-FFF2-40B4-BE49-F238E27FC236}">
                <a16:creationId xmlns:a16="http://schemas.microsoft.com/office/drawing/2014/main" id="{F1D8712A-EC7C-4958-96FC-2A9F10AB4D91}"/>
              </a:ext>
            </a:extLst>
          </p:cNvPr>
          <p:cNvSpPr txBox="1"/>
          <p:nvPr/>
        </p:nvSpPr>
        <p:spPr bwMode="gray">
          <a:xfrm>
            <a:off x="10582941" y="1690577"/>
            <a:ext cx="1733107" cy="1283752"/>
          </a:xfrm>
          <a:prstGeom prst="rect">
            <a:avLst/>
          </a:prstGeom>
        </p:spPr>
        <p:txBody>
          <a:bodyPr wrap="square" rtlCol="0">
            <a:noAutofit/>
          </a:bodyPr>
          <a:lstStyle/>
          <a:p>
            <a:pPr marL="168275" indent="-168275">
              <a:lnSpc>
                <a:spcPct val="90000"/>
              </a:lnSpc>
              <a:spcBef>
                <a:spcPts val="1000"/>
              </a:spcBef>
              <a:buSzPct val="100000"/>
              <a:buFont typeface="Arial" panose="020B0604020202020204" pitchFamily="34" charset="0"/>
              <a:buChar char="•"/>
            </a:pPr>
            <a:endParaRPr lang="en-US" sz="1600" err="1"/>
          </a:p>
        </p:txBody>
      </p:sp>
      <p:sp>
        <p:nvSpPr>
          <p:cNvPr id="9" name="Rectangle 8">
            <a:extLst>
              <a:ext uri="{FF2B5EF4-FFF2-40B4-BE49-F238E27FC236}">
                <a16:creationId xmlns:a16="http://schemas.microsoft.com/office/drawing/2014/main" id="{9ABCA2AB-C48F-450B-9B00-45C2D6DAFDF4}"/>
              </a:ext>
            </a:extLst>
          </p:cNvPr>
          <p:cNvSpPr/>
          <p:nvPr/>
        </p:nvSpPr>
        <p:spPr>
          <a:xfrm>
            <a:off x="446420" y="2524561"/>
            <a:ext cx="6630241" cy="2621640"/>
          </a:xfrm>
          <a:prstGeom prst="rect">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7411" tIns="27380" rIns="287411" bIns="27380" numCol="1" spcCol="1270" anchor="t" anchorCtr="0">
            <a:noAutofit/>
          </a:bodyPr>
          <a:lstStyle/>
          <a:p>
            <a:pPr marL="342900" lvl="0" indent="-342900" algn="l" defTabSz="844550">
              <a:lnSpc>
                <a:spcPct val="90000"/>
              </a:lnSpc>
              <a:spcBef>
                <a:spcPct val="0"/>
              </a:spcBef>
              <a:spcAft>
                <a:spcPct val="35000"/>
              </a:spcAft>
              <a:buFont typeface="Arial" panose="020B0604020202020204" pitchFamily="34" charset="0"/>
              <a:buChar char="•"/>
            </a:pPr>
            <a:r>
              <a:rPr lang="en-US" sz="1600" dirty="0">
                <a:solidFill>
                  <a:srgbClr val="336699"/>
                </a:solidFill>
              </a:rPr>
              <a:t>D</a:t>
            </a:r>
            <a:r>
              <a:rPr lang="en-US" sz="1600" b="0" kern="1200" dirty="0">
                <a:solidFill>
                  <a:srgbClr val="336699"/>
                </a:solidFill>
              </a:rPr>
              <a:t>etect disease in asymptomatic individuals </a:t>
            </a:r>
          </a:p>
          <a:p>
            <a:pPr marL="342900" lvl="0" indent="-342900" algn="l" defTabSz="844550">
              <a:lnSpc>
                <a:spcPct val="90000"/>
              </a:lnSpc>
              <a:spcBef>
                <a:spcPct val="0"/>
              </a:spcBef>
              <a:spcAft>
                <a:spcPct val="35000"/>
              </a:spcAft>
              <a:buFont typeface="Arial" panose="020B0604020202020204" pitchFamily="34" charset="0"/>
              <a:buChar char="•"/>
            </a:pPr>
            <a:r>
              <a:rPr lang="en-US" sz="1600" dirty="0">
                <a:solidFill>
                  <a:srgbClr val="336699"/>
                </a:solidFill>
              </a:rPr>
              <a:t>Detect and remove precancerous growths</a:t>
            </a:r>
          </a:p>
          <a:p>
            <a:pPr marL="342900" indent="-342900" defTabSz="844550">
              <a:lnSpc>
                <a:spcPct val="90000"/>
              </a:lnSpc>
              <a:spcBef>
                <a:spcPct val="0"/>
              </a:spcBef>
              <a:spcAft>
                <a:spcPct val="35000"/>
              </a:spcAft>
              <a:buFont typeface="Arial" panose="020B0604020202020204" pitchFamily="34" charset="0"/>
              <a:buChar char="•"/>
            </a:pPr>
            <a:r>
              <a:rPr lang="en-US" sz="1600" dirty="0">
                <a:solidFill>
                  <a:srgbClr val="336699"/>
                </a:solidFill>
              </a:rPr>
              <a:t>Detect disease at an earlier stage when treatment is more successful</a:t>
            </a:r>
          </a:p>
          <a:p>
            <a:pPr marL="342900" indent="-342900" defTabSz="844550">
              <a:lnSpc>
                <a:spcPct val="90000"/>
              </a:lnSpc>
              <a:spcBef>
                <a:spcPct val="0"/>
              </a:spcBef>
              <a:spcAft>
                <a:spcPct val="35000"/>
              </a:spcAft>
              <a:buFont typeface="Arial" panose="020B0604020202020204" pitchFamily="34" charset="0"/>
              <a:buChar char="•"/>
            </a:pPr>
            <a:r>
              <a:rPr lang="en-US" sz="1600" dirty="0">
                <a:solidFill>
                  <a:srgbClr val="336699"/>
                </a:solidFill>
              </a:rPr>
              <a:t>Reduce colorectal cancer incidence and mortality</a:t>
            </a:r>
          </a:p>
          <a:p>
            <a:pPr marL="342900" indent="-342900" defTabSz="844550">
              <a:lnSpc>
                <a:spcPct val="90000"/>
              </a:lnSpc>
              <a:spcBef>
                <a:spcPct val="0"/>
              </a:spcBef>
              <a:spcAft>
                <a:spcPct val="35000"/>
              </a:spcAft>
              <a:buFont typeface="Arial" panose="020B0604020202020204" pitchFamily="34" charset="0"/>
              <a:buChar char="•"/>
            </a:pPr>
            <a:r>
              <a:rPr lang="en-US" sz="1600" dirty="0">
                <a:solidFill>
                  <a:srgbClr val="336699"/>
                </a:solidFill>
              </a:rPr>
              <a:t>Increase survival</a:t>
            </a:r>
          </a:p>
          <a:p>
            <a:pPr defTabSz="844550">
              <a:lnSpc>
                <a:spcPct val="90000"/>
              </a:lnSpc>
              <a:spcBef>
                <a:spcPct val="0"/>
              </a:spcBef>
              <a:spcAft>
                <a:spcPct val="35000"/>
              </a:spcAft>
            </a:pPr>
            <a:endParaRPr lang="en-US" sz="1600" dirty="0">
              <a:solidFill>
                <a:srgbClr val="336699"/>
              </a:solidFill>
            </a:endParaRPr>
          </a:p>
          <a:p>
            <a:pPr defTabSz="844550">
              <a:lnSpc>
                <a:spcPct val="90000"/>
              </a:lnSpc>
              <a:spcBef>
                <a:spcPct val="0"/>
              </a:spcBef>
              <a:spcAft>
                <a:spcPct val="35000"/>
              </a:spcAft>
            </a:pPr>
            <a:endParaRPr lang="en-US" sz="1600" dirty="0">
              <a:solidFill>
                <a:srgbClr val="336699"/>
              </a:solidFill>
            </a:endParaRPr>
          </a:p>
        </p:txBody>
      </p:sp>
      <p:sp>
        <p:nvSpPr>
          <p:cNvPr id="30" name="TextBox 29">
            <a:extLst>
              <a:ext uri="{FF2B5EF4-FFF2-40B4-BE49-F238E27FC236}">
                <a16:creationId xmlns:a16="http://schemas.microsoft.com/office/drawing/2014/main" id="{9824B207-36D5-8C81-C5DB-3E17EDD862FD}"/>
              </a:ext>
            </a:extLst>
          </p:cNvPr>
          <p:cNvSpPr txBox="1"/>
          <p:nvPr/>
        </p:nvSpPr>
        <p:spPr>
          <a:xfrm>
            <a:off x="133763" y="1938809"/>
            <a:ext cx="11492325" cy="369332"/>
          </a:xfrm>
          <a:prstGeom prst="rect">
            <a:avLst/>
          </a:prstGeom>
          <a:noFill/>
        </p:spPr>
        <p:txBody>
          <a:bodyPr wrap="square">
            <a:spAutoFit/>
          </a:bodyPr>
          <a:lstStyle/>
          <a:p>
            <a:pPr>
              <a:spcBef>
                <a:spcPts val="300"/>
              </a:spcBef>
              <a:spcAft>
                <a:spcPts val="600"/>
              </a:spcAft>
            </a:pPr>
            <a:r>
              <a:rPr lang="en-US" b="1">
                <a:solidFill>
                  <a:srgbClr val="336699"/>
                </a:solidFill>
              </a:rPr>
              <a:t>What is the goal of colorectal cancer screening?</a:t>
            </a:r>
            <a:r>
              <a:rPr lang="en-US" b="1" baseline="30000">
                <a:solidFill>
                  <a:srgbClr val="336699"/>
                </a:solidFill>
              </a:rPr>
              <a:t>1</a:t>
            </a:r>
          </a:p>
        </p:txBody>
      </p:sp>
      <p:sp>
        <p:nvSpPr>
          <p:cNvPr id="31" name="Rectangle 30">
            <a:extLst>
              <a:ext uri="{FF2B5EF4-FFF2-40B4-BE49-F238E27FC236}">
                <a16:creationId xmlns:a16="http://schemas.microsoft.com/office/drawing/2014/main" id="{EF9B28B2-30C9-1926-38E3-BA0C64F127CB}"/>
              </a:ext>
            </a:extLst>
          </p:cNvPr>
          <p:cNvSpPr/>
          <p:nvPr/>
        </p:nvSpPr>
        <p:spPr>
          <a:xfrm>
            <a:off x="7332384" y="2339417"/>
            <a:ext cx="4293704" cy="1999637"/>
          </a:xfrm>
          <a:prstGeom prst="rect">
            <a:avLst/>
          </a:prstGeom>
          <a:solidFill>
            <a:srgbClr val="4472C4"/>
          </a:solidFill>
          <a:ln>
            <a:no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b="1">
                <a:solidFill>
                  <a:schemeClr val="bg1"/>
                </a:solidFill>
              </a:rPr>
              <a:t>F</a:t>
            </a:r>
            <a:r>
              <a:rPr lang="en-US" sz="1800" b="1">
                <a:solidFill>
                  <a:schemeClr val="bg1"/>
                </a:solidFill>
              </a:rPr>
              <a:t>ive-year </a:t>
            </a:r>
            <a:r>
              <a:rPr lang="en-US" b="1">
                <a:solidFill>
                  <a:schemeClr val="bg1"/>
                </a:solidFill>
              </a:rPr>
              <a:t>S</a:t>
            </a:r>
            <a:r>
              <a:rPr lang="en-US" sz="1800" b="1">
                <a:solidFill>
                  <a:schemeClr val="bg1"/>
                </a:solidFill>
              </a:rPr>
              <a:t>urvival </a:t>
            </a:r>
            <a:r>
              <a:rPr lang="en-US" b="1">
                <a:solidFill>
                  <a:schemeClr val="bg1"/>
                </a:solidFill>
              </a:rPr>
              <a:t>R</a:t>
            </a:r>
            <a:r>
              <a:rPr lang="en-US" sz="1800" b="1">
                <a:solidFill>
                  <a:schemeClr val="bg1"/>
                </a:solidFill>
              </a:rPr>
              <a:t>ates </a:t>
            </a:r>
          </a:p>
          <a:p>
            <a:pPr algn="ctr"/>
            <a:r>
              <a:rPr lang="en-US" sz="1800">
                <a:solidFill>
                  <a:schemeClr val="bg1"/>
                </a:solidFill>
              </a:rPr>
              <a:t>(United States, 2019)</a:t>
            </a:r>
            <a:endParaRPr lang="en-US" b="1">
              <a:solidFill>
                <a:schemeClr val="bg1"/>
              </a:solidFill>
            </a:endParaRPr>
          </a:p>
          <a:p>
            <a:endParaRPr lang="en-US" sz="1800">
              <a:solidFill>
                <a:schemeClr val="bg1"/>
              </a:solidFill>
            </a:endParaRPr>
          </a:p>
          <a:p>
            <a:pPr marL="285750" indent="-285750">
              <a:buFont typeface="Arial" panose="020B0604020202020204" pitchFamily="34" charset="0"/>
              <a:buChar char="•"/>
            </a:pPr>
            <a:r>
              <a:rPr lang="en-US" sz="1800">
                <a:solidFill>
                  <a:schemeClr val="bg1"/>
                </a:solidFill>
              </a:rPr>
              <a:t>91%- Stage I/II</a:t>
            </a:r>
            <a:r>
              <a:rPr lang="en-US" baseline="30000">
                <a:solidFill>
                  <a:schemeClr val="bg1"/>
                </a:solidFill>
              </a:rPr>
              <a:t>1,2</a:t>
            </a:r>
            <a:r>
              <a:rPr lang="en-US" sz="1800" baseline="30000">
                <a:solidFill>
                  <a:schemeClr val="bg1"/>
                </a:solidFill>
              </a:rPr>
              <a:t>*</a:t>
            </a:r>
            <a:r>
              <a:rPr lang="en-US" sz="1800">
                <a:solidFill>
                  <a:schemeClr val="bg1"/>
                </a:solidFill>
              </a:rPr>
              <a:t> </a:t>
            </a:r>
          </a:p>
          <a:p>
            <a:pPr marL="285750" indent="-285750">
              <a:buFont typeface="Arial" panose="020B0604020202020204" pitchFamily="34" charset="0"/>
              <a:buChar char="•"/>
            </a:pPr>
            <a:endParaRPr lang="en-US" sz="1800">
              <a:solidFill>
                <a:schemeClr val="bg1"/>
              </a:solidFill>
            </a:endParaRPr>
          </a:p>
          <a:p>
            <a:pPr marL="285750" indent="-285750">
              <a:buFont typeface="Arial" panose="020B0604020202020204" pitchFamily="34" charset="0"/>
              <a:buChar char="•"/>
            </a:pPr>
            <a:r>
              <a:rPr lang="en-US" sz="1800">
                <a:solidFill>
                  <a:schemeClr val="bg1"/>
                </a:solidFill>
              </a:rPr>
              <a:t>15%- Stage IV</a:t>
            </a:r>
            <a:r>
              <a:rPr lang="en-US" sz="1800" baseline="30000">
                <a:solidFill>
                  <a:schemeClr val="bg1"/>
                </a:solidFill>
              </a:rPr>
              <a:t>1,2†</a:t>
            </a:r>
            <a:endParaRPr lang="en-US" sz="1800" baseline="30000">
              <a:solidFill>
                <a:schemeClr val="bg1"/>
              </a:solidFill>
              <a:cs typeface="Arial"/>
            </a:endParaRPr>
          </a:p>
          <a:p>
            <a:pPr algn="ctr"/>
            <a:endParaRPr lang="en-US" baseline="30000">
              <a:solidFill>
                <a:schemeClr val="bg1"/>
              </a:solidFill>
            </a:endParaRPr>
          </a:p>
        </p:txBody>
      </p:sp>
      <p:graphicFrame>
        <p:nvGraphicFramePr>
          <p:cNvPr id="29" name="Table 33">
            <a:extLst>
              <a:ext uri="{FF2B5EF4-FFF2-40B4-BE49-F238E27FC236}">
                <a16:creationId xmlns:a16="http://schemas.microsoft.com/office/drawing/2014/main" id="{E59ACD02-87EB-80BA-AB31-B258D2C67DB7}"/>
              </a:ext>
            </a:extLst>
          </p:cNvPr>
          <p:cNvGraphicFramePr>
            <a:graphicFrameLocks noGrp="1"/>
          </p:cNvGraphicFramePr>
          <p:nvPr/>
        </p:nvGraphicFramePr>
        <p:xfrm>
          <a:off x="0" y="999883"/>
          <a:ext cx="12191998" cy="521208"/>
        </p:xfrm>
        <a:graphic>
          <a:graphicData uri="http://schemas.openxmlformats.org/drawingml/2006/table">
            <a:tbl>
              <a:tblPr firstRow="1" bandRow="1"/>
              <a:tblGrid>
                <a:gridCol w="1741714">
                  <a:extLst>
                    <a:ext uri="{9D8B030D-6E8A-4147-A177-3AD203B41FA5}">
                      <a16:colId xmlns:a16="http://schemas.microsoft.com/office/drawing/2014/main" val="2389958081"/>
                    </a:ext>
                  </a:extLst>
                </a:gridCol>
                <a:gridCol w="1741714">
                  <a:extLst>
                    <a:ext uri="{9D8B030D-6E8A-4147-A177-3AD203B41FA5}">
                      <a16:colId xmlns:a16="http://schemas.microsoft.com/office/drawing/2014/main" val="353192504"/>
                    </a:ext>
                  </a:extLst>
                </a:gridCol>
                <a:gridCol w="1741714">
                  <a:extLst>
                    <a:ext uri="{9D8B030D-6E8A-4147-A177-3AD203B41FA5}">
                      <a16:colId xmlns:a16="http://schemas.microsoft.com/office/drawing/2014/main" val="3006038237"/>
                    </a:ext>
                  </a:extLst>
                </a:gridCol>
                <a:gridCol w="1741714">
                  <a:extLst>
                    <a:ext uri="{9D8B030D-6E8A-4147-A177-3AD203B41FA5}">
                      <a16:colId xmlns:a16="http://schemas.microsoft.com/office/drawing/2014/main" val="1997516311"/>
                    </a:ext>
                  </a:extLst>
                </a:gridCol>
                <a:gridCol w="1741714">
                  <a:extLst>
                    <a:ext uri="{9D8B030D-6E8A-4147-A177-3AD203B41FA5}">
                      <a16:colId xmlns:a16="http://schemas.microsoft.com/office/drawing/2014/main" val="3824938757"/>
                    </a:ext>
                  </a:extLst>
                </a:gridCol>
                <a:gridCol w="1741714">
                  <a:extLst>
                    <a:ext uri="{9D8B030D-6E8A-4147-A177-3AD203B41FA5}">
                      <a16:colId xmlns:a16="http://schemas.microsoft.com/office/drawing/2014/main" val="1612397615"/>
                    </a:ext>
                  </a:extLst>
                </a:gridCol>
                <a:gridCol w="1741714">
                  <a:extLst>
                    <a:ext uri="{9D8B030D-6E8A-4147-A177-3AD203B41FA5}">
                      <a16:colId xmlns:a16="http://schemas.microsoft.com/office/drawing/2014/main" val="3269941624"/>
                    </a:ext>
                  </a:extLst>
                </a:gridCol>
              </a:tblGrid>
              <a:tr h="521208">
                <a:tc>
                  <a:txBody>
                    <a:bodyPr/>
                    <a:lstStyle>
                      <a:lvl1pPr marL="0" algn="l" defTabSz="685983" rtl="0" eaLnBrk="1" latinLnBrk="0" hangingPunct="1">
                        <a:defRPr sz="1350" b="1" kern="1200">
                          <a:solidFill>
                            <a:schemeClr val="lt1"/>
                          </a:solidFill>
                          <a:latin typeface="Arial" panose="020B0604020202020204"/>
                        </a:defRPr>
                      </a:lvl1pPr>
                      <a:lvl2pPr marL="342991" algn="l" defTabSz="685983" rtl="0" eaLnBrk="1" latinLnBrk="0" hangingPunct="1">
                        <a:defRPr sz="1350" b="1" kern="1200">
                          <a:solidFill>
                            <a:schemeClr val="lt1"/>
                          </a:solidFill>
                          <a:latin typeface="Arial" panose="020B0604020202020204"/>
                        </a:defRPr>
                      </a:lvl2pPr>
                      <a:lvl3pPr marL="685983" algn="l" defTabSz="685983" rtl="0" eaLnBrk="1" latinLnBrk="0" hangingPunct="1">
                        <a:defRPr sz="1350" b="1" kern="1200">
                          <a:solidFill>
                            <a:schemeClr val="lt1"/>
                          </a:solidFill>
                          <a:latin typeface="Arial" panose="020B0604020202020204"/>
                        </a:defRPr>
                      </a:lvl3pPr>
                      <a:lvl4pPr marL="1028974" algn="l" defTabSz="685983" rtl="0" eaLnBrk="1" latinLnBrk="0" hangingPunct="1">
                        <a:defRPr sz="1350" b="1" kern="1200">
                          <a:solidFill>
                            <a:schemeClr val="lt1"/>
                          </a:solidFill>
                          <a:latin typeface="Arial" panose="020B0604020202020204"/>
                        </a:defRPr>
                      </a:lvl4pPr>
                      <a:lvl5pPr marL="1371966" algn="l" defTabSz="685983" rtl="0" eaLnBrk="1" latinLnBrk="0" hangingPunct="1">
                        <a:defRPr sz="1350" b="1" kern="1200">
                          <a:solidFill>
                            <a:schemeClr val="lt1"/>
                          </a:solidFill>
                          <a:latin typeface="Arial" panose="020B0604020202020204"/>
                        </a:defRPr>
                      </a:lvl5pPr>
                      <a:lvl6pPr marL="1714957" algn="l" defTabSz="685983" rtl="0" eaLnBrk="1" latinLnBrk="0" hangingPunct="1">
                        <a:defRPr sz="1350" b="1" kern="1200">
                          <a:solidFill>
                            <a:schemeClr val="lt1"/>
                          </a:solidFill>
                          <a:latin typeface="Arial" panose="020B0604020202020204"/>
                        </a:defRPr>
                      </a:lvl6pPr>
                      <a:lvl7pPr marL="2057949" algn="l" defTabSz="685983" rtl="0" eaLnBrk="1" latinLnBrk="0" hangingPunct="1">
                        <a:defRPr sz="1350" b="1" kern="1200">
                          <a:solidFill>
                            <a:schemeClr val="lt1"/>
                          </a:solidFill>
                          <a:latin typeface="Arial" panose="020B0604020202020204"/>
                        </a:defRPr>
                      </a:lvl7pPr>
                      <a:lvl8pPr marL="2400940" algn="l" defTabSz="685983" rtl="0" eaLnBrk="1" latinLnBrk="0" hangingPunct="1">
                        <a:defRPr sz="1350" b="1" kern="1200">
                          <a:solidFill>
                            <a:schemeClr val="lt1"/>
                          </a:solidFill>
                          <a:latin typeface="Arial" panose="020B0604020202020204"/>
                        </a:defRPr>
                      </a:lvl8pPr>
                      <a:lvl9pPr marL="2743932" algn="l" defTabSz="685983" rtl="0" eaLnBrk="1" latinLnBrk="0" hangingPunct="1">
                        <a:defRPr sz="1350" b="1" kern="1200">
                          <a:solidFill>
                            <a:schemeClr val="lt1"/>
                          </a:solidFill>
                          <a:latin typeface="Arial" panose="020B0604020202020204"/>
                        </a:defRPr>
                      </a:lvl9pPr>
                    </a:lstStyle>
                    <a:p>
                      <a:pPr algn="ctr"/>
                      <a:endParaRPr lang="en-US" sz="1400" b="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lvl1pPr marL="0" algn="l" defTabSz="685983" rtl="0" eaLnBrk="1" latinLnBrk="0" hangingPunct="1">
                        <a:defRPr sz="1350" b="1" kern="1200">
                          <a:solidFill>
                            <a:schemeClr val="lt1"/>
                          </a:solidFill>
                          <a:latin typeface="Arial" panose="020B0604020202020204"/>
                        </a:defRPr>
                      </a:lvl1pPr>
                      <a:lvl2pPr marL="342991" algn="l" defTabSz="685983" rtl="0" eaLnBrk="1" latinLnBrk="0" hangingPunct="1">
                        <a:defRPr sz="1350" b="1" kern="1200">
                          <a:solidFill>
                            <a:schemeClr val="lt1"/>
                          </a:solidFill>
                          <a:latin typeface="Arial" panose="020B0604020202020204"/>
                        </a:defRPr>
                      </a:lvl2pPr>
                      <a:lvl3pPr marL="685983" algn="l" defTabSz="685983" rtl="0" eaLnBrk="1" latinLnBrk="0" hangingPunct="1">
                        <a:defRPr sz="1350" b="1" kern="1200">
                          <a:solidFill>
                            <a:schemeClr val="lt1"/>
                          </a:solidFill>
                          <a:latin typeface="Arial" panose="020B0604020202020204"/>
                        </a:defRPr>
                      </a:lvl3pPr>
                      <a:lvl4pPr marL="1028974" algn="l" defTabSz="685983" rtl="0" eaLnBrk="1" latinLnBrk="0" hangingPunct="1">
                        <a:defRPr sz="1350" b="1" kern="1200">
                          <a:solidFill>
                            <a:schemeClr val="lt1"/>
                          </a:solidFill>
                          <a:latin typeface="Arial" panose="020B0604020202020204"/>
                        </a:defRPr>
                      </a:lvl4pPr>
                      <a:lvl5pPr marL="1371966" algn="l" defTabSz="685983" rtl="0" eaLnBrk="1" latinLnBrk="0" hangingPunct="1">
                        <a:defRPr sz="1350" b="1" kern="1200">
                          <a:solidFill>
                            <a:schemeClr val="lt1"/>
                          </a:solidFill>
                          <a:latin typeface="Arial" panose="020B0604020202020204"/>
                        </a:defRPr>
                      </a:lvl5pPr>
                      <a:lvl6pPr marL="1714957" algn="l" defTabSz="685983" rtl="0" eaLnBrk="1" latinLnBrk="0" hangingPunct="1">
                        <a:defRPr sz="1350" b="1" kern="1200">
                          <a:solidFill>
                            <a:schemeClr val="lt1"/>
                          </a:solidFill>
                          <a:latin typeface="Arial" panose="020B0604020202020204"/>
                        </a:defRPr>
                      </a:lvl6pPr>
                      <a:lvl7pPr marL="2057949" algn="l" defTabSz="685983" rtl="0" eaLnBrk="1" latinLnBrk="0" hangingPunct="1">
                        <a:defRPr sz="1350" b="1" kern="1200">
                          <a:solidFill>
                            <a:schemeClr val="lt1"/>
                          </a:solidFill>
                          <a:latin typeface="Arial" panose="020B0604020202020204"/>
                        </a:defRPr>
                      </a:lvl7pPr>
                      <a:lvl8pPr marL="2400940" algn="l" defTabSz="685983" rtl="0" eaLnBrk="1" latinLnBrk="0" hangingPunct="1">
                        <a:defRPr sz="1350" b="1" kern="1200">
                          <a:solidFill>
                            <a:schemeClr val="lt1"/>
                          </a:solidFill>
                          <a:latin typeface="Arial" panose="020B0604020202020204"/>
                        </a:defRPr>
                      </a:lvl8pPr>
                      <a:lvl9pPr marL="2743932" algn="l" defTabSz="685983" rtl="0" eaLnBrk="1" latinLnBrk="0" hangingPunct="1">
                        <a:defRPr sz="1350" b="1" kern="1200">
                          <a:solidFill>
                            <a:schemeClr val="lt1"/>
                          </a:solidFill>
                          <a:latin typeface="Arial" panose="020B0604020202020204"/>
                        </a:defRPr>
                      </a:lvl9pPr>
                    </a:lstStyle>
                    <a:p>
                      <a:pPr algn="ctr"/>
                      <a:endParaRPr lang="en-US" sz="1400" b="0" kern="1200">
                        <a:solidFill>
                          <a:schemeClr val="bg1"/>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685983" rtl="0" eaLnBrk="1" latinLnBrk="0" hangingPunct="1">
                        <a:defRPr sz="1350" b="1" kern="1200">
                          <a:solidFill>
                            <a:schemeClr val="lt1"/>
                          </a:solidFill>
                          <a:latin typeface="Arial" panose="020B0604020202020204"/>
                        </a:defRPr>
                      </a:lvl1pPr>
                      <a:lvl2pPr marL="342991" algn="l" defTabSz="685983" rtl="0" eaLnBrk="1" latinLnBrk="0" hangingPunct="1">
                        <a:defRPr sz="1350" b="1" kern="1200">
                          <a:solidFill>
                            <a:schemeClr val="lt1"/>
                          </a:solidFill>
                          <a:latin typeface="Arial" panose="020B0604020202020204"/>
                        </a:defRPr>
                      </a:lvl2pPr>
                      <a:lvl3pPr marL="685983" algn="l" defTabSz="685983" rtl="0" eaLnBrk="1" latinLnBrk="0" hangingPunct="1">
                        <a:defRPr sz="1350" b="1" kern="1200">
                          <a:solidFill>
                            <a:schemeClr val="lt1"/>
                          </a:solidFill>
                          <a:latin typeface="Arial" panose="020B0604020202020204"/>
                        </a:defRPr>
                      </a:lvl3pPr>
                      <a:lvl4pPr marL="1028974" algn="l" defTabSz="685983" rtl="0" eaLnBrk="1" latinLnBrk="0" hangingPunct="1">
                        <a:defRPr sz="1350" b="1" kern="1200">
                          <a:solidFill>
                            <a:schemeClr val="lt1"/>
                          </a:solidFill>
                          <a:latin typeface="Arial" panose="020B0604020202020204"/>
                        </a:defRPr>
                      </a:lvl4pPr>
                      <a:lvl5pPr marL="1371966" algn="l" defTabSz="685983" rtl="0" eaLnBrk="1" latinLnBrk="0" hangingPunct="1">
                        <a:defRPr sz="1350" b="1" kern="1200">
                          <a:solidFill>
                            <a:schemeClr val="lt1"/>
                          </a:solidFill>
                          <a:latin typeface="Arial" panose="020B0604020202020204"/>
                        </a:defRPr>
                      </a:lvl5pPr>
                      <a:lvl6pPr marL="1714957" algn="l" defTabSz="685983" rtl="0" eaLnBrk="1" latinLnBrk="0" hangingPunct="1">
                        <a:defRPr sz="1350" b="1" kern="1200">
                          <a:solidFill>
                            <a:schemeClr val="lt1"/>
                          </a:solidFill>
                          <a:latin typeface="Arial" panose="020B0604020202020204"/>
                        </a:defRPr>
                      </a:lvl6pPr>
                      <a:lvl7pPr marL="2057949" algn="l" defTabSz="685983" rtl="0" eaLnBrk="1" latinLnBrk="0" hangingPunct="1">
                        <a:defRPr sz="1350" b="1" kern="1200">
                          <a:solidFill>
                            <a:schemeClr val="lt1"/>
                          </a:solidFill>
                          <a:latin typeface="Arial" panose="020B0604020202020204"/>
                        </a:defRPr>
                      </a:lvl7pPr>
                      <a:lvl8pPr marL="2400940" algn="l" defTabSz="685983" rtl="0" eaLnBrk="1" latinLnBrk="0" hangingPunct="1">
                        <a:defRPr sz="1350" b="1" kern="1200">
                          <a:solidFill>
                            <a:schemeClr val="lt1"/>
                          </a:solidFill>
                          <a:latin typeface="Arial" panose="020B0604020202020204"/>
                        </a:defRPr>
                      </a:lvl8pPr>
                      <a:lvl9pPr marL="2743932" algn="l" defTabSz="685983" rtl="0" eaLnBrk="1" latinLnBrk="0" hangingPunct="1">
                        <a:defRPr sz="1350" b="1" kern="1200">
                          <a:solidFill>
                            <a:schemeClr val="lt1"/>
                          </a:solidFill>
                          <a:latin typeface="Arial" panose="020B0604020202020204"/>
                        </a:defRPr>
                      </a:lvl9p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lvl1pPr marL="0" algn="l" defTabSz="685983" rtl="0" eaLnBrk="1" latinLnBrk="0" hangingPunct="1">
                        <a:defRPr sz="1350" b="1" kern="1200">
                          <a:solidFill>
                            <a:schemeClr val="lt1"/>
                          </a:solidFill>
                          <a:latin typeface="Arial" panose="020B0604020202020204"/>
                        </a:defRPr>
                      </a:lvl1pPr>
                      <a:lvl2pPr marL="342991" algn="l" defTabSz="685983" rtl="0" eaLnBrk="1" latinLnBrk="0" hangingPunct="1">
                        <a:defRPr sz="1350" b="1" kern="1200">
                          <a:solidFill>
                            <a:schemeClr val="lt1"/>
                          </a:solidFill>
                          <a:latin typeface="Arial" panose="020B0604020202020204"/>
                        </a:defRPr>
                      </a:lvl2pPr>
                      <a:lvl3pPr marL="685983" algn="l" defTabSz="685983" rtl="0" eaLnBrk="1" latinLnBrk="0" hangingPunct="1">
                        <a:defRPr sz="1350" b="1" kern="1200">
                          <a:solidFill>
                            <a:schemeClr val="lt1"/>
                          </a:solidFill>
                          <a:latin typeface="Arial" panose="020B0604020202020204"/>
                        </a:defRPr>
                      </a:lvl3pPr>
                      <a:lvl4pPr marL="1028974" algn="l" defTabSz="685983" rtl="0" eaLnBrk="1" latinLnBrk="0" hangingPunct="1">
                        <a:defRPr sz="1350" b="1" kern="1200">
                          <a:solidFill>
                            <a:schemeClr val="lt1"/>
                          </a:solidFill>
                          <a:latin typeface="Arial" panose="020B0604020202020204"/>
                        </a:defRPr>
                      </a:lvl4pPr>
                      <a:lvl5pPr marL="1371966" algn="l" defTabSz="685983" rtl="0" eaLnBrk="1" latinLnBrk="0" hangingPunct="1">
                        <a:defRPr sz="1350" b="1" kern="1200">
                          <a:solidFill>
                            <a:schemeClr val="lt1"/>
                          </a:solidFill>
                          <a:latin typeface="Arial" panose="020B0604020202020204"/>
                        </a:defRPr>
                      </a:lvl5pPr>
                      <a:lvl6pPr marL="1714957" algn="l" defTabSz="685983" rtl="0" eaLnBrk="1" latinLnBrk="0" hangingPunct="1">
                        <a:defRPr sz="1350" b="1" kern="1200">
                          <a:solidFill>
                            <a:schemeClr val="lt1"/>
                          </a:solidFill>
                          <a:latin typeface="Arial" panose="020B0604020202020204"/>
                        </a:defRPr>
                      </a:lvl6pPr>
                      <a:lvl7pPr marL="2057949" algn="l" defTabSz="685983" rtl="0" eaLnBrk="1" latinLnBrk="0" hangingPunct="1">
                        <a:defRPr sz="1350" b="1" kern="1200">
                          <a:solidFill>
                            <a:schemeClr val="lt1"/>
                          </a:solidFill>
                          <a:latin typeface="Arial" panose="020B0604020202020204"/>
                        </a:defRPr>
                      </a:lvl7pPr>
                      <a:lvl8pPr marL="2400940" algn="l" defTabSz="685983" rtl="0" eaLnBrk="1" latinLnBrk="0" hangingPunct="1">
                        <a:defRPr sz="1350" b="1" kern="1200">
                          <a:solidFill>
                            <a:schemeClr val="lt1"/>
                          </a:solidFill>
                          <a:latin typeface="Arial" panose="020B0604020202020204"/>
                        </a:defRPr>
                      </a:lvl8pPr>
                      <a:lvl9pPr marL="2743932" algn="l" defTabSz="685983" rtl="0" eaLnBrk="1" latinLnBrk="0" hangingPunct="1">
                        <a:defRPr sz="1350" b="1" kern="1200">
                          <a:solidFill>
                            <a:schemeClr val="lt1"/>
                          </a:solidFill>
                          <a:latin typeface="Arial" panose="020B0604020202020204"/>
                        </a:defRPr>
                      </a:lvl9p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lvl1pPr marL="0" algn="l" defTabSz="685983" rtl="0" eaLnBrk="1" latinLnBrk="0" hangingPunct="1">
                        <a:defRPr sz="1350" b="1" kern="1200">
                          <a:solidFill>
                            <a:schemeClr val="lt1"/>
                          </a:solidFill>
                          <a:latin typeface="Arial" panose="020B0604020202020204"/>
                        </a:defRPr>
                      </a:lvl1pPr>
                      <a:lvl2pPr marL="342991" algn="l" defTabSz="685983" rtl="0" eaLnBrk="1" latinLnBrk="0" hangingPunct="1">
                        <a:defRPr sz="1350" b="1" kern="1200">
                          <a:solidFill>
                            <a:schemeClr val="lt1"/>
                          </a:solidFill>
                          <a:latin typeface="Arial" panose="020B0604020202020204"/>
                        </a:defRPr>
                      </a:lvl2pPr>
                      <a:lvl3pPr marL="685983" algn="l" defTabSz="685983" rtl="0" eaLnBrk="1" latinLnBrk="0" hangingPunct="1">
                        <a:defRPr sz="1350" b="1" kern="1200">
                          <a:solidFill>
                            <a:schemeClr val="lt1"/>
                          </a:solidFill>
                          <a:latin typeface="Arial" panose="020B0604020202020204"/>
                        </a:defRPr>
                      </a:lvl3pPr>
                      <a:lvl4pPr marL="1028974" algn="l" defTabSz="685983" rtl="0" eaLnBrk="1" latinLnBrk="0" hangingPunct="1">
                        <a:defRPr sz="1350" b="1" kern="1200">
                          <a:solidFill>
                            <a:schemeClr val="lt1"/>
                          </a:solidFill>
                          <a:latin typeface="Arial" panose="020B0604020202020204"/>
                        </a:defRPr>
                      </a:lvl4pPr>
                      <a:lvl5pPr marL="1371966" algn="l" defTabSz="685983" rtl="0" eaLnBrk="1" latinLnBrk="0" hangingPunct="1">
                        <a:defRPr sz="1350" b="1" kern="1200">
                          <a:solidFill>
                            <a:schemeClr val="lt1"/>
                          </a:solidFill>
                          <a:latin typeface="Arial" panose="020B0604020202020204"/>
                        </a:defRPr>
                      </a:lvl5pPr>
                      <a:lvl6pPr marL="1714957" algn="l" defTabSz="685983" rtl="0" eaLnBrk="1" latinLnBrk="0" hangingPunct="1">
                        <a:defRPr sz="1350" b="1" kern="1200">
                          <a:solidFill>
                            <a:schemeClr val="lt1"/>
                          </a:solidFill>
                          <a:latin typeface="Arial" panose="020B0604020202020204"/>
                        </a:defRPr>
                      </a:lvl6pPr>
                      <a:lvl7pPr marL="2057949" algn="l" defTabSz="685983" rtl="0" eaLnBrk="1" latinLnBrk="0" hangingPunct="1">
                        <a:defRPr sz="1350" b="1" kern="1200">
                          <a:solidFill>
                            <a:schemeClr val="lt1"/>
                          </a:solidFill>
                          <a:latin typeface="Arial" panose="020B0604020202020204"/>
                        </a:defRPr>
                      </a:lvl7pPr>
                      <a:lvl8pPr marL="2400940" algn="l" defTabSz="685983" rtl="0" eaLnBrk="1" latinLnBrk="0" hangingPunct="1">
                        <a:defRPr sz="1350" b="1" kern="1200">
                          <a:solidFill>
                            <a:schemeClr val="lt1"/>
                          </a:solidFill>
                          <a:latin typeface="Arial" panose="020B0604020202020204"/>
                        </a:defRPr>
                      </a:lvl8pPr>
                      <a:lvl9pPr marL="2743932" algn="l" defTabSz="685983" rtl="0" eaLnBrk="1" latinLnBrk="0" hangingPunct="1">
                        <a:defRPr sz="1350" b="1" kern="1200">
                          <a:solidFill>
                            <a:schemeClr val="lt1"/>
                          </a:solidFill>
                          <a:latin typeface="Arial" panose="020B0604020202020204"/>
                        </a:defRPr>
                      </a:lvl9p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tc>
                  <a:txBody>
                    <a:bodyPr/>
                    <a:lstStyle/>
                    <a:p>
                      <a:pPr algn="ctr"/>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99"/>
                    </a:solidFill>
                  </a:tcPr>
                </a:tc>
                <a:extLst>
                  <a:ext uri="{0D108BD9-81ED-4DB2-BD59-A6C34878D82A}">
                    <a16:rowId xmlns:a16="http://schemas.microsoft.com/office/drawing/2014/main" val="2636531076"/>
                  </a:ext>
                </a:extLst>
              </a:tr>
            </a:tbl>
          </a:graphicData>
        </a:graphic>
      </p:graphicFrame>
      <p:sp>
        <p:nvSpPr>
          <p:cNvPr id="33" name="TextBox 32">
            <a:hlinkClick r:id="rId3" action="ppaction://hlinksldjump"/>
            <a:extLst>
              <a:ext uri="{FF2B5EF4-FFF2-40B4-BE49-F238E27FC236}">
                <a16:creationId xmlns:a16="http://schemas.microsoft.com/office/drawing/2014/main" id="{0A56AABB-CAB2-4CB1-8194-D509784B27D0}"/>
              </a:ext>
            </a:extLst>
          </p:cNvPr>
          <p:cNvSpPr txBox="1"/>
          <p:nvPr/>
        </p:nvSpPr>
        <p:spPr>
          <a:xfrm>
            <a:off x="1959143" y="1054849"/>
            <a:ext cx="1323502" cy="430887"/>
          </a:xfrm>
          <a:prstGeom prst="rect">
            <a:avLst/>
          </a:prstGeom>
          <a:noFill/>
        </p:spPr>
        <p:txBody>
          <a:bodyPr wrap="square" lIns="0" tIns="0" rIns="0" bIns="0" rtlCol="0" anchor="ctr">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336699"/>
                </a:solidFill>
                <a:effectLst/>
                <a:uLnTx/>
                <a:uFillTx/>
                <a:cs typeface="Arial" panose="020B0604020202020204" pitchFamily="34" charset="0"/>
              </a:rPr>
              <a:t>Benefits of Screening</a:t>
            </a:r>
          </a:p>
        </p:txBody>
      </p:sp>
      <p:sp>
        <p:nvSpPr>
          <p:cNvPr id="35" name="Rectangle 34">
            <a:hlinkClick r:id="rId4" action="ppaction://hlinksldjump"/>
            <a:extLst>
              <a:ext uri="{FF2B5EF4-FFF2-40B4-BE49-F238E27FC236}">
                <a16:creationId xmlns:a16="http://schemas.microsoft.com/office/drawing/2014/main" id="{D61D380B-98DB-4BAF-8ADF-425D67E977DF}"/>
              </a:ext>
            </a:extLst>
          </p:cNvPr>
          <p:cNvSpPr/>
          <p:nvPr/>
        </p:nvSpPr>
        <p:spPr>
          <a:xfrm>
            <a:off x="3593807" y="1048409"/>
            <a:ext cx="1507434" cy="439837"/>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CRC Screening Adherence</a:t>
            </a:r>
          </a:p>
        </p:txBody>
      </p:sp>
      <p:sp>
        <p:nvSpPr>
          <p:cNvPr id="36" name="TextBox 35">
            <a:hlinkClick r:id="rId5" action="ppaction://hlinksldjump"/>
            <a:extLst>
              <a:ext uri="{FF2B5EF4-FFF2-40B4-BE49-F238E27FC236}">
                <a16:creationId xmlns:a16="http://schemas.microsoft.com/office/drawing/2014/main" id="{886D1281-0B41-8A8D-3355-27E8DFB2F724}"/>
              </a:ext>
            </a:extLst>
          </p:cNvPr>
          <p:cNvSpPr txBox="1"/>
          <p:nvPr/>
        </p:nvSpPr>
        <p:spPr>
          <a:xfrm>
            <a:off x="8846120" y="1166113"/>
            <a:ext cx="1507434" cy="215444"/>
          </a:xfrm>
          <a:prstGeom prst="rect">
            <a:avLst/>
          </a:prstGeom>
          <a:solidFill>
            <a:srgbClr val="336699"/>
          </a:solidFill>
        </p:spPr>
        <p:txBody>
          <a:bodyPr wrap="square" lIns="0" tIns="0" rIns="0" bIns="0" rtlCol="0" anchor="ctr">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1"/>
                </a:solidFill>
                <a:effectLst/>
                <a:uLnTx/>
                <a:uFillTx/>
                <a:cs typeface="Arial" panose="020B0604020202020204" pitchFamily="34" charset="0"/>
              </a:rPr>
              <a:t>Case Studies</a:t>
            </a:r>
          </a:p>
        </p:txBody>
      </p:sp>
      <p:sp>
        <p:nvSpPr>
          <p:cNvPr id="37" name="TextBox 36">
            <a:hlinkClick r:id="rId6" action="ppaction://hlinksldjump"/>
            <a:extLst>
              <a:ext uri="{FF2B5EF4-FFF2-40B4-BE49-F238E27FC236}">
                <a16:creationId xmlns:a16="http://schemas.microsoft.com/office/drawing/2014/main" id="{9EF6CB76-0D63-D254-42B5-E9B38195815E}"/>
              </a:ext>
            </a:extLst>
          </p:cNvPr>
          <p:cNvSpPr txBox="1"/>
          <p:nvPr/>
        </p:nvSpPr>
        <p:spPr>
          <a:xfrm>
            <a:off x="7101411" y="1043558"/>
            <a:ext cx="1507434" cy="430887"/>
          </a:xfrm>
          <a:prstGeom prst="rect">
            <a:avLst/>
          </a:prstGeom>
          <a:solidFill>
            <a:srgbClr val="336699"/>
          </a:solidFill>
        </p:spPr>
        <p:txBody>
          <a:bodyPr wrap="square" lIns="0" tIns="0" rIns="0" bIns="0" rtlCol="0" anchor="ctr">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1"/>
                </a:solidFill>
                <a:effectLst/>
                <a:uLnTx/>
                <a:uFillTx/>
                <a:cs typeface="Arial" panose="020B0604020202020204" pitchFamily="34" charset="0"/>
              </a:rPr>
              <a:t>Shared Decision</a:t>
            </a:r>
          </a:p>
          <a:p>
            <a:pPr marL="0" marR="0" lvl="0" indent="0" algn="ctr" defTabSz="914377" eaLnBrk="1" fontAlgn="auto" latinLnBrk="0" hangingPunct="1">
              <a:lnSpc>
                <a:spcPct val="100000"/>
              </a:lnSpc>
              <a:spcBef>
                <a:spcPts val="0"/>
              </a:spcBef>
              <a:spcAft>
                <a:spcPts val="0"/>
              </a:spcAft>
              <a:buClrTx/>
              <a:buSzTx/>
              <a:buFontTx/>
              <a:buNone/>
              <a:tabLst/>
              <a:defRPr/>
            </a:pPr>
            <a:r>
              <a:rPr lang="en-US" sz="1400" kern="0">
                <a:solidFill>
                  <a:schemeClr val="bg1"/>
                </a:solidFill>
                <a:cs typeface="Arial" panose="020B0604020202020204" pitchFamily="34" charset="0"/>
              </a:rPr>
              <a:t>Making</a:t>
            </a:r>
            <a:endParaRPr kumimoji="0" lang="en-US" sz="14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 name="TextBox 24">
            <a:hlinkClick r:id="rId7" action="ppaction://hlinksldjump"/>
            <a:extLst>
              <a:ext uri="{FF2B5EF4-FFF2-40B4-BE49-F238E27FC236}">
                <a16:creationId xmlns:a16="http://schemas.microsoft.com/office/drawing/2014/main" id="{2F126D9E-C58C-78CF-6A1E-4B0E0907E5CC}"/>
              </a:ext>
            </a:extLst>
          </p:cNvPr>
          <p:cNvSpPr txBox="1"/>
          <p:nvPr/>
        </p:nvSpPr>
        <p:spPr>
          <a:xfrm>
            <a:off x="5358764" y="1038858"/>
            <a:ext cx="1507434" cy="430887"/>
          </a:xfrm>
          <a:prstGeom prst="rect">
            <a:avLst/>
          </a:prstGeom>
          <a:solidFill>
            <a:srgbClr val="336699"/>
          </a:solidFill>
        </p:spPr>
        <p:txBody>
          <a:bodyPr wrap="square" lIns="0" tIns="0" rIns="0" bIns="0" rtlCol="0" anchor="ctr">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1"/>
                </a:solidFill>
                <a:effectLst/>
                <a:uLnTx/>
                <a:uFillTx/>
                <a:cs typeface="Arial" panose="020B0604020202020204" pitchFamily="34" charset="0"/>
              </a:rPr>
              <a:t>CRC Screening Guidelines</a:t>
            </a:r>
          </a:p>
        </p:txBody>
      </p:sp>
      <p:graphicFrame>
        <p:nvGraphicFramePr>
          <p:cNvPr id="26" name="Table 3">
            <a:extLst>
              <a:ext uri="{FF2B5EF4-FFF2-40B4-BE49-F238E27FC236}">
                <a16:creationId xmlns:a16="http://schemas.microsoft.com/office/drawing/2014/main" id="{23D304A9-A45D-E8BE-3C86-D9813EC377DE}"/>
              </a:ext>
            </a:extLst>
          </p:cNvPr>
          <p:cNvGraphicFramePr>
            <a:graphicFrameLocks noGrp="1"/>
          </p:cNvGraphicFramePr>
          <p:nvPr/>
        </p:nvGraphicFramePr>
        <p:xfrm>
          <a:off x="-95252" y="147372"/>
          <a:ext cx="12422292" cy="640080"/>
        </p:xfrm>
        <a:graphic>
          <a:graphicData uri="http://schemas.openxmlformats.org/drawingml/2006/table">
            <a:tbl>
              <a:tblPr firstRow="1" bandRow="1"/>
              <a:tblGrid>
                <a:gridCol w="3105573">
                  <a:extLst>
                    <a:ext uri="{9D8B030D-6E8A-4147-A177-3AD203B41FA5}">
                      <a16:colId xmlns:a16="http://schemas.microsoft.com/office/drawing/2014/main" val="1860788153"/>
                    </a:ext>
                  </a:extLst>
                </a:gridCol>
                <a:gridCol w="3105573">
                  <a:extLst>
                    <a:ext uri="{9D8B030D-6E8A-4147-A177-3AD203B41FA5}">
                      <a16:colId xmlns:a16="http://schemas.microsoft.com/office/drawing/2014/main" val="3631497311"/>
                    </a:ext>
                  </a:extLst>
                </a:gridCol>
                <a:gridCol w="3105573">
                  <a:extLst>
                    <a:ext uri="{9D8B030D-6E8A-4147-A177-3AD203B41FA5}">
                      <a16:colId xmlns:a16="http://schemas.microsoft.com/office/drawing/2014/main" val="950554308"/>
                    </a:ext>
                  </a:extLst>
                </a:gridCol>
                <a:gridCol w="3105573">
                  <a:extLst>
                    <a:ext uri="{9D8B030D-6E8A-4147-A177-3AD203B41FA5}">
                      <a16:colId xmlns:a16="http://schemas.microsoft.com/office/drawing/2014/main" val="2103435621"/>
                    </a:ext>
                  </a:extLst>
                </a:gridCol>
              </a:tblGrid>
              <a:tr h="370840">
                <a:tc>
                  <a:txBody>
                    <a:bodyPr/>
                    <a:lstStyle/>
                    <a:p>
                      <a:pPr algn="ctr"/>
                      <a:endParaRPr lang="en-US">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chemeClr val="tx1"/>
                          </a:solidFill>
                        </a:rPr>
                        <a:t> </a:t>
                      </a:r>
                    </a:p>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9365615"/>
                  </a:ext>
                </a:extLst>
              </a:tr>
            </a:tbl>
          </a:graphicData>
        </a:graphic>
      </p:graphicFrame>
      <p:sp>
        <p:nvSpPr>
          <p:cNvPr id="20" name="Rectangle 19">
            <a:hlinkClick r:id="rId8" action="ppaction://hlinksldjump"/>
            <a:extLst>
              <a:ext uri="{FF2B5EF4-FFF2-40B4-BE49-F238E27FC236}">
                <a16:creationId xmlns:a16="http://schemas.microsoft.com/office/drawing/2014/main" id="{20D4DCDC-3CCC-C839-FB0D-EDBDDB9BEE83}"/>
              </a:ext>
            </a:extLst>
          </p:cNvPr>
          <p:cNvSpPr/>
          <p:nvPr/>
        </p:nvSpPr>
        <p:spPr>
          <a:xfrm>
            <a:off x="526052" y="151053"/>
            <a:ext cx="1910228"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336699"/>
                </a:solidFill>
                <a:effectLst/>
                <a:uLnTx/>
                <a:uFillTx/>
                <a:latin typeface="Arial" panose="020B0604020202020204"/>
                <a:ea typeface="+mn-ea"/>
                <a:cs typeface="+mn-cs"/>
              </a:rPr>
              <a:t>CRC Overview</a:t>
            </a:r>
          </a:p>
        </p:txBody>
      </p:sp>
      <p:sp>
        <p:nvSpPr>
          <p:cNvPr id="21" name="Rectangle 20">
            <a:hlinkClick r:id="rId9" action="ppaction://hlinksldjump"/>
            <a:extLst>
              <a:ext uri="{FF2B5EF4-FFF2-40B4-BE49-F238E27FC236}">
                <a16:creationId xmlns:a16="http://schemas.microsoft.com/office/drawing/2014/main" id="{57B3318A-28AA-3191-203E-8CE018F15A6B}"/>
              </a:ext>
            </a:extLst>
          </p:cNvPr>
          <p:cNvSpPr/>
          <p:nvPr/>
        </p:nvSpPr>
        <p:spPr>
          <a:xfrm>
            <a:off x="6516692" y="143751"/>
            <a:ext cx="2260629"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336699"/>
                </a:solidFill>
                <a:effectLst/>
                <a:uLnTx/>
                <a:uFillTx/>
                <a:latin typeface="Arial" panose="020B0604020202020204"/>
                <a:ea typeface="+mn-ea"/>
                <a:cs typeface="+mn-cs"/>
              </a:rPr>
              <a:t>Risk Factors, Signs, Symptoms</a:t>
            </a:r>
          </a:p>
        </p:txBody>
      </p:sp>
      <p:sp>
        <p:nvSpPr>
          <p:cNvPr id="22" name="Rectangle 21">
            <a:hlinkClick r:id="rId10" action="ppaction://hlinksldjump"/>
            <a:extLst>
              <a:ext uri="{FF2B5EF4-FFF2-40B4-BE49-F238E27FC236}">
                <a16:creationId xmlns:a16="http://schemas.microsoft.com/office/drawing/2014/main" id="{3E33ADB8-C78E-4AD4-39AF-E3F13A878AB4}"/>
              </a:ext>
            </a:extLst>
          </p:cNvPr>
          <p:cNvSpPr/>
          <p:nvPr/>
        </p:nvSpPr>
        <p:spPr>
          <a:xfrm>
            <a:off x="9668199" y="151053"/>
            <a:ext cx="2284436"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b="1">
                <a:solidFill>
                  <a:srgbClr val="ED7D31"/>
                </a:solidFill>
                <a:latin typeface="Arial" panose="020B0604020202020204"/>
              </a:rPr>
              <a:t>Prevention through Screening</a:t>
            </a:r>
            <a:endParaRPr kumimoji="0" lang="en-US" sz="1800" b="1" i="0" u="none" strike="noStrike" kern="1200" cap="none" spc="0" normalizeH="0" baseline="0" noProof="0">
              <a:ln>
                <a:noFill/>
              </a:ln>
              <a:solidFill>
                <a:srgbClr val="ED7D31"/>
              </a:solidFill>
              <a:effectLst/>
              <a:uLnTx/>
              <a:uFillTx/>
              <a:latin typeface="Arial" panose="020B0604020202020204"/>
              <a:ea typeface="+mn-ea"/>
              <a:cs typeface="+mn-cs"/>
            </a:endParaRPr>
          </a:p>
        </p:txBody>
      </p:sp>
      <p:sp>
        <p:nvSpPr>
          <p:cNvPr id="23" name="Rectangle 22">
            <a:hlinkClick r:id="rId11" action="ppaction://hlinksldjump"/>
            <a:extLst>
              <a:ext uri="{FF2B5EF4-FFF2-40B4-BE49-F238E27FC236}">
                <a16:creationId xmlns:a16="http://schemas.microsoft.com/office/drawing/2014/main" id="{786D1066-9C95-B013-E73B-C1BA3D5BF972}"/>
              </a:ext>
            </a:extLst>
          </p:cNvPr>
          <p:cNvSpPr/>
          <p:nvPr/>
        </p:nvSpPr>
        <p:spPr>
          <a:xfrm>
            <a:off x="3488863" y="143413"/>
            <a:ext cx="2136951"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panose="020B0604020202020204"/>
                <a:ea typeface="+mn-ea"/>
                <a:cs typeface="+mn-cs"/>
              </a:rPr>
              <a:t>Epidemiology</a:t>
            </a:r>
          </a:p>
        </p:txBody>
      </p:sp>
    </p:spTree>
    <p:extLst>
      <p:ext uri="{BB962C8B-B14F-4D97-AF65-F5344CB8AC3E}">
        <p14:creationId xmlns:p14="http://schemas.microsoft.com/office/powerpoint/2010/main" val="201537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XAS Corporate Template 2019">
  <a:themeElements>
    <a:clrScheme name="EXAS Brand PPT Color Palette">
      <a:dk1>
        <a:srgbClr val="000000"/>
      </a:dk1>
      <a:lt1>
        <a:srgbClr val="FFFFFF"/>
      </a:lt1>
      <a:dk2>
        <a:srgbClr val="650BAA"/>
      </a:dk2>
      <a:lt2>
        <a:srgbClr val="006774"/>
      </a:lt2>
      <a:accent1>
        <a:srgbClr val="A475FF"/>
      </a:accent1>
      <a:accent2>
        <a:srgbClr val="68C125"/>
      </a:accent2>
      <a:accent3>
        <a:srgbClr val="008073"/>
      </a:accent3>
      <a:accent4>
        <a:srgbClr val="98E163"/>
      </a:accent4>
      <a:accent5>
        <a:srgbClr val="00CDBC"/>
      </a:accent5>
      <a:accent6>
        <a:srgbClr val="00518E"/>
      </a:accent6>
      <a:hlink>
        <a:srgbClr val="794DFF"/>
      </a:hlink>
      <a:folHlink>
        <a:srgbClr val="0051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200"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EXAS_corporate_ppttemplate.pptx" id="{C94027E2-A1D4-461C-AF63-59EC92F58008}" vid="{4AD3224B-E777-47A4-9B70-E5646FD600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5">
    <a:dk1>
      <a:srgbClr val="155284"/>
    </a:dk1>
    <a:lt1>
      <a:srgbClr val="FFFFFF"/>
    </a:lt1>
    <a:dk2>
      <a:srgbClr val="155183"/>
    </a:dk2>
    <a:lt2>
      <a:srgbClr val="155183"/>
    </a:lt2>
    <a:accent1>
      <a:srgbClr val="125184"/>
    </a:accent1>
    <a:accent2>
      <a:srgbClr val="419CE4"/>
    </a:accent2>
    <a:accent3>
      <a:srgbClr val="155183"/>
    </a:accent3>
    <a:accent4>
      <a:srgbClr val="155183"/>
    </a:accent4>
    <a:accent5>
      <a:srgbClr val="D0A01F"/>
    </a:accent5>
    <a:accent6>
      <a:srgbClr val="D8EBFA"/>
    </a:accent6>
    <a:hlink>
      <a:srgbClr val="D0A11E"/>
    </a:hlink>
    <a:folHlink>
      <a:srgbClr val="35AFE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202</TotalTime>
  <Words>10464</Words>
  <Application>Microsoft Office PowerPoint</Application>
  <PresentationFormat>Widescreen</PresentationFormat>
  <Paragraphs>950</Paragraphs>
  <Slides>33</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AdvOT7fe89a09</vt:lpstr>
      <vt:lpstr>AdvOT7fe89a09+20</vt:lpstr>
      <vt:lpstr>Arial</vt:lpstr>
      <vt:lpstr>Arial Narrow</vt:lpstr>
      <vt:lpstr>Calibri</vt:lpstr>
      <vt:lpstr>Graphik Regular</vt:lpstr>
      <vt:lpstr>Helvetica Neue Medium</vt:lpstr>
      <vt:lpstr>Lato</vt:lpstr>
      <vt:lpstr>Montserrat</vt:lpstr>
      <vt:lpstr>EXAS Corporate Template 2019</vt:lpstr>
      <vt:lpstr>Clinical and Health Equity  Updates for Screening</vt:lpstr>
      <vt:lpstr>Disclosure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CRC is Preventable and Treatable if Detected in Earlier Stages1</vt:lpstr>
      <vt:lpstr>How is “Average Risk” for CRC Defined?</vt:lpstr>
      <vt:lpstr>Colorectal Cancer (CRC) is the 4th Most Common Cancer and the 2nd Leading Cause of Cancer Deaths</vt:lpstr>
      <vt:lpstr>PowerPoint Presentation</vt:lpstr>
      <vt:lpstr>PowerPoint Presentation</vt:lpstr>
      <vt:lpstr>National Organizations Recommend Routine CRC Screening for Patients at Average Risk for CRC1-5</vt:lpstr>
      <vt:lpstr>CRC Screening Status: Progress and National Goal</vt:lpstr>
      <vt:lpstr>CRC Screening Rates Have Not Reached National Goal of 80% in Any State</vt:lpstr>
      <vt:lpstr>PowerPoint Presentation</vt:lpstr>
      <vt:lpstr>Barriers to CRC Screening: Clinician-perceived</vt:lpstr>
      <vt:lpstr>Barriers to Follow Up Colonoscopy</vt:lpstr>
      <vt:lpstr>CRC Screening Adherence: Choice of Screening Tests</vt:lpstr>
      <vt:lpstr>Screening Adherence with Cologuard</vt:lpstr>
      <vt:lpstr>Colonoscopy Completion After Positive FIT or Cologuard Results</vt:lpstr>
      <vt:lpstr>Unique Support System</vt:lpstr>
      <vt:lpstr>Summary: Colorectal Cancer Burden Reduction</vt:lpstr>
      <vt:lpstr>PowerPoint Presentation</vt:lpstr>
      <vt:lpstr>PowerPoint Presentation</vt:lpstr>
      <vt:lpstr>PowerPoint Presentation</vt:lpstr>
      <vt:lpstr>PowerPoint Presentation</vt:lpstr>
      <vt:lpstr>PowerPoint Presentation</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and Health Equity  Updates</dc:title>
  <dc:creator>Catherine Kouchakji</dc:creator>
  <cp:lastModifiedBy>Catherine Kouchakji</cp:lastModifiedBy>
  <cp:revision>5</cp:revision>
  <dcterms:created xsi:type="dcterms:W3CDTF">2022-10-06T16:24:53Z</dcterms:created>
  <dcterms:modified xsi:type="dcterms:W3CDTF">2023-06-21T21:32:45Z</dcterms:modified>
</cp:coreProperties>
</file>